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C77D1B-B0EC-41F8-A602-52F565118F12}">
          <p14:sldIdLst>
            <p14:sldId id="256"/>
            <p14:sldId id="257"/>
            <p14:sldId id="258"/>
            <p14:sldId id="259"/>
            <p14:sldId id="262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EF4C3-828C-4954-B6C8-AB46F41D4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0E6EB51-8511-4FC0-8683-88FB48B9EDD3}">
      <dgm:prSet/>
      <dgm:spPr/>
      <dgm:t>
        <a:bodyPr/>
        <a:lstStyle/>
        <a:p>
          <a:pPr rtl="0"/>
          <a:r>
            <a:rPr lang="en-US"/>
            <a:t>In this presentation, we will explore how DB2 Warehouse can transform  your </a:t>
          </a:r>
          <a:r>
            <a:rPr lang="en-IN"/>
            <a:t>data warehousing capabilities.</a:t>
          </a:r>
        </a:p>
      </dgm:t>
    </dgm:pt>
    <dgm:pt modelId="{9EDED8BC-6777-4182-8338-DEB901792880}" type="parTrans" cxnId="{5F1F424E-61B9-442F-9745-94398FF87A2E}">
      <dgm:prSet/>
      <dgm:spPr/>
      <dgm:t>
        <a:bodyPr/>
        <a:lstStyle/>
        <a:p>
          <a:endParaRPr lang="en-IN"/>
        </a:p>
      </dgm:t>
    </dgm:pt>
    <dgm:pt modelId="{C8B5E1C0-9807-41FB-8939-61C638222D05}" type="sibTrans" cxnId="{5F1F424E-61B9-442F-9745-94398FF87A2E}">
      <dgm:prSet/>
      <dgm:spPr/>
      <dgm:t>
        <a:bodyPr/>
        <a:lstStyle/>
        <a:p>
          <a:endParaRPr lang="en-IN"/>
        </a:p>
      </dgm:t>
    </dgm:pt>
    <dgm:pt modelId="{8A52CAA0-82AA-45CE-97AF-DD325562420F}">
      <dgm:prSet/>
      <dgm:spPr/>
      <dgm:t>
        <a:bodyPr/>
        <a:lstStyle/>
        <a:p>
          <a:pPr rtl="0"/>
          <a:r>
            <a:rPr lang="en-IN"/>
            <a:t>We will</a:t>
          </a:r>
          <a:r>
            <a:rPr lang="en-US"/>
            <a:t>discuss the benefits of using DB2Warehouse</a:t>
          </a:r>
          <a:endParaRPr lang="en-IN"/>
        </a:p>
      </dgm:t>
    </dgm:pt>
    <dgm:pt modelId="{B74DBA07-144E-4F21-BB9A-34A07E934A99}" type="parTrans" cxnId="{BBE2274E-8D1E-4821-8409-750AEB6743B2}">
      <dgm:prSet/>
      <dgm:spPr/>
      <dgm:t>
        <a:bodyPr/>
        <a:lstStyle/>
        <a:p>
          <a:endParaRPr lang="en-IN"/>
        </a:p>
      </dgm:t>
    </dgm:pt>
    <dgm:pt modelId="{9714B982-7F99-493B-87C5-C245EC5833E3}" type="sibTrans" cxnId="{BBE2274E-8D1E-4821-8409-750AEB6743B2}">
      <dgm:prSet/>
      <dgm:spPr/>
      <dgm:t>
        <a:bodyPr/>
        <a:lstStyle/>
        <a:p>
          <a:endParaRPr lang="en-IN"/>
        </a:p>
      </dgm:t>
    </dgm:pt>
    <dgm:pt modelId="{15CEAC50-C09A-4A5E-96D7-38C826C57C29}">
      <dgm:prSet/>
      <dgm:spPr/>
      <dgm:t>
        <a:bodyPr/>
        <a:lstStyle/>
        <a:p>
          <a:pPr rtl="0"/>
          <a:r>
            <a:rPr lang="en-US"/>
            <a:t>its key features, and how it can help you achieve better business </a:t>
          </a:r>
          <a:r>
            <a:rPr lang="en-IN"/>
            <a:t>outcomes.</a:t>
          </a:r>
        </a:p>
      </dgm:t>
    </dgm:pt>
    <dgm:pt modelId="{1943174D-BC5F-489C-A374-803738CF6012}" type="parTrans" cxnId="{C743993C-5F46-4770-BFBE-9BF0D03F91F8}">
      <dgm:prSet/>
      <dgm:spPr/>
      <dgm:t>
        <a:bodyPr/>
        <a:lstStyle/>
        <a:p>
          <a:endParaRPr lang="en-IN"/>
        </a:p>
      </dgm:t>
    </dgm:pt>
    <dgm:pt modelId="{A6A479A0-A5D4-4862-A4E4-ABF33727EE20}" type="sibTrans" cxnId="{C743993C-5F46-4770-BFBE-9BF0D03F91F8}">
      <dgm:prSet/>
      <dgm:spPr/>
      <dgm:t>
        <a:bodyPr/>
        <a:lstStyle/>
        <a:p>
          <a:endParaRPr lang="en-IN"/>
        </a:p>
      </dgm:t>
    </dgm:pt>
    <dgm:pt modelId="{8E7732D6-19C3-466F-BFF5-833CC625EB9C}" type="pres">
      <dgm:prSet presAssocID="{058EF4C3-828C-4954-B6C8-AB46F41D4651}" presName="linear" presStyleCnt="0">
        <dgm:presLayoutVars>
          <dgm:animLvl val="lvl"/>
          <dgm:resizeHandles val="exact"/>
        </dgm:presLayoutVars>
      </dgm:prSet>
      <dgm:spPr/>
    </dgm:pt>
    <dgm:pt modelId="{FDCF4BAD-43A2-44D3-AA1E-835D2869E996}" type="pres">
      <dgm:prSet presAssocID="{A0E6EB51-8511-4FC0-8683-88FB48B9ED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F42BAB-E43B-4BD1-8859-F26DA9950410}" type="pres">
      <dgm:prSet presAssocID="{C8B5E1C0-9807-41FB-8939-61C638222D05}" presName="spacer" presStyleCnt="0"/>
      <dgm:spPr/>
    </dgm:pt>
    <dgm:pt modelId="{73CC41B9-D668-496C-A7CF-D4C9F13330F0}" type="pres">
      <dgm:prSet presAssocID="{8A52CAA0-82AA-45CE-97AF-DD32556242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0932C5-6C46-44C9-BD07-74240677C2B4}" type="pres">
      <dgm:prSet presAssocID="{9714B982-7F99-493B-87C5-C245EC5833E3}" presName="spacer" presStyleCnt="0"/>
      <dgm:spPr/>
    </dgm:pt>
    <dgm:pt modelId="{B9AA752B-BAF0-49E7-8B2C-775D2B89B15F}" type="pres">
      <dgm:prSet presAssocID="{15CEAC50-C09A-4A5E-96D7-38C826C57C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43993C-5F46-4770-BFBE-9BF0D03F91F8}" srcId="{058EF4C3-828C-4954-B6C8-AB46F41D4651}" destId="{15CEAC50-C09A-4A5E-96D7-38C826C57C29}" srcOrd="2" destOrd="0" parTransId="{1943174D-BC5F-489C-A374-803738CF6012}" sibTransId="{A6A479A0-A5D4-4862-A4E4-ABF33727EE20}"/>
    <dgm:cxn modelId="{81EE4A62-B3E4-460F-AA67-F70164078A9F}" type="presOf" srcId="{058EF4C3-828C-4954-B6C8-AB46F41D4651}" destId="{8E7732D6-19C3-466F-BFF5-833CC625EB9C}" srcOrd="0" destOrd="0" presId="urn:microsoft.com/office/officeart/2005/8/layout/vList2"/>
    <dgm:cxn modelId="{BBE2274E-8D1E-4821-8409-750AEB6743B2}" srcId="{058EF4C3-828C-4954-B6C8-AB46F41D4651}" destId="{8A52CAA0-82AA-45CE-97AF-DD325562420F}" srcOrd="1" destOrd="0" parTransId="{B74DBA07-144E-4F21-BB9A-34A07E934A99}" sibTransId="{9714B982-7F99-493B-87C5-C245EC5833E3}"/>
    <dgm:cxn modelId="{5F1F424E-61B9-442F-9745-94398FF87A2E}" srcId="{058EF4C3-828C-4954-B6C8-AB46F41D4651}" destId="{A0E6EB51-8511-4FC0-8683-88FB48B9EDD3}" srcOrd="0" destOrd="0" parTransId="{9EDED8BC-6777-4182-8338-DEB901792880}" sibTransId="{C8B5E1C0-9807-41FB-8939-61C638222D05}"/>
    <dgm:cxn modelId="{17E6D859-1074-4F09-9C06-4BCE05F6A066}" type="presOf" srcId="{15CEAC50-C09A-4A5E-96D7-38C826C57C29}" destId="{B9AA752B-BAF0-49E7-8B2C-775D2B89B15F}" srcOrd="0" destOrd="0" presId="urn:microsoft.com/office/officeart/2005/8/layout/vList2"/>
    <dgm:cxn modelId="{93A9C9B1-EECA-4E31-B4F6-5B988395718C}" type="presOf" srcId="{A0E6EB51-8511-4FC0-8683-88FB48B9EDD3}" destId="{FDCF4BAD-43A2-44D3-AA1E-835D2869E996}" srcOrd="0" destOrd="0" presId="urn:microsoft.com/office/officeart/2005/8/layout/vList2"/>
    <dgm:cxn modelId="{68ABF9B8-64E4-46B7-88A8-E09445A9C119}" type="presOf" srcId="{8A52CAA0-82AA-45CE-97AF-DD325562420F}" destId="{73CC41B9-D668-496C-A7CF-D4C9F13330F0}" srcOrd="0" destOrd="0" presId="urn:microsoft.com/office/officeart/2005/8/layout/vList2"/>
    <dgm:cxn modelId="{676EF2CA-7622-4847-B7DC-E9EBE767BA5B}" type="presParOf" srcId="{8E7732D6-19C3-466F-BFF5-833CC625EB9C}" destId="{FDCF4BAD-43A2-44D3-AA1E-835D2869E996}" srcOrd="0" destOrd="0" presId="urn:microsoft.com/office/officeart/2005/8/layout/vList2"/>
    <dgm:cxn modelId="{CA90EC82-BA5F-497C-9092-D5DF05CE97F1}" type="presParOf" srcId="{8E7732D6-19C3-466F-BFF5-833CC625EB9C}" destId="{7FF42BAB-E43B-4BD1-8859-F26DA9950410}" srcOrd="1" destOrd="0" presId="urn:microsoft.com/office/officeart/2005/8/layout/vList2"/>
    <dgm:cxn modelId="{5F4A9A22-D179-4D04-8E45-BBE4F0ACF11B}" type="presParOf" srcId="{8E7732D6-19C3-466F-BFF5-833CC625EB9C}" destId="{73CC41B9-D668-496C-A7CF-D4C9F13330F0}" srcOrd="2" destOrd="0" presId="urn:microsoft.com/office/officeart/2005/8/layout/vList2"/>
    <dgm:cxn modelId="{9B1C1725-89BE-4A9D-8CC6-D3542CF38A69}" type="presParOf" srcId="{8E7732D6-19C3-466F-BFF5-833CC625EB9C}" destId="{2C0932C5-6C46-44C9-BD07-74240677C2B4}" srcOrd="3" destOrd="0" presId="urn:microsoft.com/office/officeart/2005/8/layout/vList2"/>
    <dgm:cxn modelId="{2098BB97-0D4C-4A96-A081-4A971CA6AFC7}" type="presParOf" srcId="{8E7732D6-19C3-466F-BFF5-833CC625EB9C}" destId="{B9AA752B-BAF0-49E7-8B2C-775D2B89B1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4BAD-43A2-44D3-AA1E-835D2869E996}">
      <dsp:nvSpPr>
        <dsp:cNvPr id="0" name=""/>
        <dsp:cNvSpPr/>
      </dsp:nvSpPr>
      <dsp:spPr>
        <a:xfrm>
          <a:off x="0" y="46592"/>
          <a:ext cx="746760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this presentation, we will explore how DB2 Warehouse can transform  your </a:t>
          </a:r>
          <a:r>
            <a:rPr lang="en-IN" sz="2800" kern="1200"/>
            <a:t>data warehousing capabilities.</a:t>
          </a:r>
        </a:p>
      </dsp:txBody>
      <dsp:txXfrm>
        <a:off x="75163" y="121755"/>
        <a:ext cx="7317274" cy="1389393"/>
      </dsp:txXfrm>
    </dsp:sp>
    <dsp:sp modelId="{73CC41B9-D668-496C-A7CF-D4C9F13330F0}">
      <dsp:nvSpPr>
        <dsp:cNvPr id="0" name=""/>
        <dsp:cNvSpPr/>
      </dsp:nvSpPr>
      <dsp:spPr>
        <a:xfrm>
          <a:off x="0" y="1666952"/>
          <a:ext cx="746760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We will</a:t>
          </a:r>
          <a:r>
            <a:rPr lang="en-US" sz="2800" kern="1200"/>
            <a:t>discuss the benefits of using DB2Warehouse</a:t>
          </a:r>
          <a:endParaRPr lang="en-IN" sz="2800" kern="1200"/>
        </a:p>
      </dsp:txBody>
      <dsp:txXfrm>
        <a:off x="75163" y="1742115"/>
        <a:ext cx="7317274" cy="1389393"/>
      </dsp:txXfrm>
    </dsp:sp>
    <dsp:sp modelId="{B9AA752B-BAF0-49E7-8B2C-775D2B89B15F}">
      <dsp:nvSpPr>
        <dsp:cNvPr id="0" name=""/>
        <dsp:cNvSpPr/>
      </dsp:nvSpPr>
      <dsp:spPr>
        <a:xfrm>
          <a:off x="0" y="3287312"/>
          <a:ext cx="746760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its key features, and how it can help you achieve better business </a:t>
          </a:r>
          <a:r>
            <a:rPr lang="en-IN" sz="2800" kern="1200"/>
            <a:t>outcomes.</a:t>
          </a:r>
        </a:p>
      </dsp:txBody>
      <dsp:txXfrm>
        <a:off x="75163" y="3362475"/>
        <a:ext cx="7317274" cy="138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29DAEB-F37B-4FB1-A2E7-544325754A4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9A8946-342F-4A4B-BFBD-ABC3D11C63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752600"/>
            <a:ext cx="6172200" cy="2743200"/>
          </a:xfrm>
        </p:spPr>
        <p:txBody>
          <a:bodyPr>
            <a:normAutofit/>
          </a:bodyPr>
          <a:lstStyle/>
          <a:p>
            <a:r>
              <a:rPr lang="en-US" dirty="0" err="1"/>
              <a:t>Datawarehousing</a:t>
            </a:r>
            <a:r>
              <a:rPr lang="en-US" dirty="0"/>
              <a:t> with db2 warehouse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066800"/>
            <a:ext cx="5638800" cy="1193322"/>
          </a:xfrm>
        </p:spPr>
        <p:txBody>
          <a:bodyPr>
            <a:normAutofit/>
          </a:bodyPr>
          <a:lstStyle/>
          <a:p>
            <a:r>
              <a:rPr lang="en-US" sz="3200" dirty="0" err="1"/>
              <a:t>Cloud_Phase</a:t>
            </a:r>
            <a:r>
              <a:rPr lang="en-US" sz="3200" dirty="0"/>
              <a:t>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917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IN" b="1" dirty="0"/>
              <a:t>Revolutionizing Data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829612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19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Introduction to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Data warehousing is a critical component of modern data management.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It involves collecting and storing large amounts of data from various sources </a:t>
            </a:r>
          </a:p>
          <a:p>
            <a:pPr marL="0" indent="0">
              <a:buNone/>
            </a:pPr>
            <a:endParaRPr lang="en-US" dirty="0">
              <a:latin typeface="Arial Rounded MT Bold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3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Db2 Warehouse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is a cloud-based data warehousing solution that provides high-performance analytics and machine learning capabilities.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It is designed to handle large volumes of structured and unstructured data from various sources, and can be deployed on-premises or in the cloud.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2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Ingestion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 Ingestion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provides a variety of options for data ingestion, including batch, real-time, and streaming data</a:t>
            </a:r>
            <a:r>
              <a:rPr lang="en-US" dirty="0">
                <a:latin typeface="Arial Rounded MT Bold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Data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offers a range of tools for data integration, including ETL (extract, transform, load) processes, data quality checks, and data transformations.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 Rounded MT Bold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7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Management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 Quality and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Data quality is critical for effective decision making. Db2 Warehouse provides features such as data profiling, cleansing, and validation to ensure data accuracy.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b="1" dirty="0"/>
              <a:t>Data </a:t>
            </a:r>
            <a:r>
              <a:rPr lang="en-IN" b="1" dirty="0" err="1"/>
              <a:t>Cataloging</a:t>
            </a:r>
            <a:endParaRPr lang="en-IN" b="1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800" dirty="0">
                <a:latin typeface="Arial Rounded MT Bold" pitchFamily="34" charset="0"/>
              </a:rPr>
              <a:t>Db2 Warehouse includes a data </a:t>
            </a:r>
            <a:r>
              <a:rPr lang="en-IN" sz="1800" dirty="0" err="1">
                <a:latin typeface="Arial Rounded MT Bold" pitchFamily="34" charset="0"/>
              </a:rPr>
              <a:t>catalog</a:t>
            </a:r>
            <a:r>
              <a:rPr lang="en-IN" sz="1800" dirty="0">
                <a:latin typeface="Arial Rounded MT Bold" pitchFamily="34" charset="0"/>
              </a:rPr>
              <a:t> that allows users to easily discover and understand available data assets.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9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429000" y="4572000"/>
            <a:ext cx="6858000" cy="457200"/>
          </a:xfrm>
        </p:spPr>
        <p:txBody>
          <a:bodyPr>
            <a:normAutofit/>
          </a:bodyPr>
          <a:lstStyle/>
          <a:p>
            <a:r>
              <a:rPr lang="en-IN" dirty="0"/>
              <a:t>Analytics and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86600" y="1219200"/>
            <a:ext cx="1527048" cy="41910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latin typeface="Arial Rounded MT Bold" pitchFamily="34" charset="0"/>
              </a:rPr>
              <a:t>Db2 Warehouse offers advanced analytics and machine learning capabilities to help businesses make data-driven decisions.</a:t>
            </a:r>
            <a:endParaRPr lang="en-IN" sz="1800" dirty="0">
              <a:latin typeface="Arial Rounded MT Bold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72200" cy="6885978"/>
          </a:xfrm>
        </p:spPr>
      </p:pic>
    </p:spTree>
    <p:extLst>
      <p:ext uri="{BB962C8B-B14F-4D97-AF65-F5344CB8AC3E}">
        <p14:creationId xmlns:p14="http://schemas.microsoft.com/office/powerpoint/2010/main" val="34811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Db2 Warehouse has been used by a variety of organizations across industries to gain valuable insights from their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Arial Rounded MT Bold" pitchFamily="34" charset="0"/>
              </a:rPr>
              <a:t>Healthcare: Analyzing patient data to improve healthcare </a:t>
            </a:r>
            <a:r>
              <a:rPr lang="en-US" sz="1800" dirty="0" err="1">
                <a:latin typeface="Arial Rounded MT Bold" pitchFamily="34" charset="0"/>
              </a:rPr>
              <a:t>outcomesRetail</a:t>
            </a:r>
            <a:r>
              <a:rPr lang="en-US" sz="1800" dirty="0">
                <a:latin typeface="Arial Rounded MT Bold" pitchFamily="34" charset="0"/>
              </a:rPr>
              <a:t>: Optimizing inventory and improving customer </a:t>
            </a:r>
            <a:r>
              <a:rPr lang="en-US" sz="1800" dirty="0" err="1">
                <a:latin typeface="Arial Rounded MT Bold" pitchFamily="34" charset="0"/>
              </a:rPr>
              <a:t>experienceFinance</a:t>
            </a:r>
            <a:r>
              <a:rPr lang="en-US" sz="1800" dirty="0">
                <a:latin typeface="Arial Rounded MT Bold" pitchFamily="34" charset="0"/>
              </a:rPr>
              <a:t>: Fraud detection and risk </a:t>
            </a:r>
            <a:r>
              <a:rPr lang="en-US" sz="1800" dirty="0" err="1">
                <a:latin typeface="Arial Rounded MT Bold" pitchFamily="34" charset="0"/>
              </a:rPr>
              <a:t>managementTransportation</a:t>
            </a:r>
            <a:r>
              <a:rPr lang="en-US" sz="1800" dirty="0">
                <a:latin typeface="Arial Rounded MT Bold" pitchFamily="34" charset="0"/>
              </a:rPr>
              <a:t>: Optimizing routes and reducing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1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</TotalTime>
  <Words>307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Datawarehousing with db2 warehouse</vt:lpstr>
      <vt:lpstr>Revolutionizing Data Management</vt:lpstr>
      <vt:lpstr>Introduction to Data Warehousing</vt:lpstr>
      <vt:lpstr>Db2 Warehouse Overview</vt:lpstr>
      <vt:lpstr>Data Ingestion and Integration</vt:lpstr>
      <vt:lpstr>Data Management and Governance</vt:lpstr>
      <vt:lpstr>Analytics and Machine Learning</vt:lpstr>
      <vt:lpstr>Real-World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SURYAKUMAR</dc:creator>
  <cp:lastModifiedBy>yukeshwaran1313@gmail.com</cp:lastModifiedBy>
  <cp:revision>14</cp:revision>
  <dcterms:created xsi:type="dcterms:W3CDTF">2023-10-10T13:58:57Z</dcterms:created>
  <dcterms:modified xsi:type="dcterms:W3CDTF">2023-10-11T02:56:06Z</dcterms:modified>
</cp:coreProperties>
</file>