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299D2-F9EF-4B19-912B-7AA61BC45D1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B1EBFD7-6359-4447-8508-AD05AF4EC113}">
      <dgm:prSet/>
      <dgm:spPr/>
      <dgm:t>
        <a:bodyPr/>
        <a:lstStyle/>
        <a:p>
          <a:pPr rtl="0"/>
          <a:r>
            <a:rPr lang="en-US" b="1" smtClean="0"/>
            <a:t>Data Tier</a:t>
          </a:r>
          <a:endParaRPr lang="en-IN"/>
        </a:p>
      </dgm:t>
    </dgm:pt>
    <dgm:pt modelId="{F291F11C-64FC-489A-A415-2AB59C0F345F}" type="parTrans" cxnId="{0A1BA4C0-1745-46A4-BF80-35B66381CE49}">
      <dgm:prSet/>
      <dgm:spPr/>
      <dgm:t>
        <a:bodyPr/>
        <a:lstStyle/>
        <a:p>
          <a:endParaRPr lang="en-IN"/>
        </a:p>
      </dgm:t>
    </dgm:pt>
    <dgm:pt modelId="{4FED2228-769C-4FAC-82CB-275493BFACE7}" type="sibTrans" cxnId="{0A1BA4C0-1745-46A4-BF80-35B66381CE49}">
      <dgm:prSet/>
      <dgm:spPr/>
      <dgm:t>
        <a:bodyPr/>
        <a:lstStyle/>
        <a:p>
          <a:endParaRPr lang="en-IN"/>
        </a:p>
      </dgm:t>
    </dgm:pt>
    <dgm:pt modelId="{E7391A3F-8555-4953-AE78-A91E0BA31A0C}">
      <dgm:prSet/>
      <dgm:spPr/>
      <dgm:t>
        <a:bodyPr/>
        <a:lstStyle/>
        <a:p>
          <a:pPr rtl="0"/>
          <a:r>
            <a:rPr lang="en-US" smtClean="0"/>
            <a:t>The data tier is responsible for storing and managing the data.</a:t>
          </a:r>
          <a:endParaRPr lang="en-IN"/>
        </a:p>
      </dgm:t>
    </dgm:pt>
    <dgm:pt modelId="{D763C7BA-F52F-4710-94AC-C57D027956F7}" type="parTrans" cxnId="{244BB0E2-8D3C-482F-BDCA-23E13EA9FA29}">
      <dgm:prSet/>
      <dgm:spPr/>
      <dgm:t>
        <a:bodyPr/>
        <a:lstStyle/>
        <a:p>
          <a:endParaRPr lang="en-IN"/>
        </a:p>
      </dgm:t>
    </dgm:pt>
    <dgm:pt modelId="{A0AB8B47-6039-406C-93CF-9915AA7E466C}" type="sibTrans" cxnId="{244BB0E2-8D3C-482F-BDCA-23E13EA9FA29}">
      <dgm:prSet/>
      <dgm:spPr/>
      <dgm:t>
        <a:bodyPr/>
        <a:lstStyle/>
        <a:p>
          <a:endParaRPr lang="en-IN"/>
        </a:p>
      </dgm:t>
    </dgm:pt>
    <dgm:pt modelId="{528637FD-E360-4140-A676-E2B037B7559D}">
      <dgm:prSet/>
      <dgm:spPr/>
      <dgm:t>
        <a:bodyPr/>
        <a:lstStyle/>
        <a:p>
          <a:pPr rtl="0"/>
          <a:r>
            <a:rPr lang="en-US" b="1" smtClean="0"/>
            <a:t>Compute Tier</a:t>
          </a:r>
          <a:endParaRPr lang="en-IN"/>
        </a:p>
      </dgm:t>
    </dgm:pt>
    <dgm:pt modelId="{3B26792C-DFE8-4428-9E9B-6992BEBABEDB}" type="parTrans" cxnId="{85B49279-353F-46EC-B2C3-0E2BE48A53EB}">
      <dgm:prSet/>
      <dgm:spPr/>
      <dgm:t>
        <a:bodyPr/>
        <a:lstStyle/>
        <a:p>
          <a:endParaRPr lang="en-IN"/>
        </a:p>
      </dgm:t>
    </dgm:pt>
    <dgm:pt modelId="{81B2A6F6-FBDD-43EA-B953-5839B3AD7950}" type="sibTrans" cxnId="{85B49279-353F-46EC-B2C3-0E2BE48A53EB}">
      <dgm:prSet/>
      <dgm:spPr/>
      <dgm:t>
        <a:bodyPr/>
        <a:lstStyle/>
        <a:p>
          <a:endParaRPr lang="en-IN"/>
        </a:p>
      </dgm:t>
    </dgm:pt>
    <dgm:pt modelId="{BF4E715A-FD59-4336-B243-73BE348D51D4}">
      <dgm:prSet/>
      <dgm:spPr/>
      <dgm:t>
        <a:bodyPr/>
        <a:lstStyle/>
        <a:p>
          <a:pPr rtl="0"/>
          <a:r>
            <a:rPr lang="en-US" smtClean="0"/>
            <a:t>The compute tier is responsible for processing the data. </a:t>
          </a:r>
          <a:endParaRPr lang="en-IN"/>
        </a:p>
      </dgm:t>
    </dgm:pt>
    <dgm:pt modelId="{CBCC69F6-6D69-4D52-B9A5-4F4C550A2A87}" type="parTrans" cxnId="{4E893FD9-C421-422A-B4AF-55E4CBDFBB9B}">
      <dgm:prSet/>
      <dgm:spPr/>
      <dgm:t>
        <a:bodyPr/>
        <a:lstStyle/>
        <a:p>
          <a:endParaRPr lang="en-IN"/>
        </a:p>
      </dgm:t>
    </dgm:pt>
    <dgm:pt modelId="{3381EA4A-89C6-4E18-B3D2-B9A143DFACCC}" type="sibTrans" cxnId="{4E893FD9-C421-422A-B4AF-55E4CBDFBB9B}">
      <dgm:prSet/>
      <dgm:spPr/>
      <dgm:t>
        <a:bodyPr/>
        <a:lstStyle/>
        <a:p>
          <a:endParaRPr lang="en-IN"/>
        </a:p>
      </dgm:t>
    </dgm:pt>
    <dgm:pt modelId="{A40232C8-09F5-4978-A358-4D4BF6E2AE03}">
      <dgm:prSet/>
      <dgm:spPr/>
      <dgm:t>
        <a:bodyPr/>
        <a:lstStyle/>
        <a:p>
          <a:pPr rtl="0"/>
          <a:r>
            <a:rPr lang="en-US" b="1" smtClean="0"/>
            <a:t>Management Tier</a:t>
          </a:r>
          <a:endParaRPr lang="en-IN"/>
        </a:p>
      </dgm:t>
    </dgm:pt>
    <dgm:pt modelId="{8E3DBCD4-3748-4A0A-8457-2471B86AB1E3}" type="parTrans" cxnId="{3391A0D9-7208-4659-9F13-7D13D29C3C2A}">
      <dgm:prSet/>
      <dgm:spPr/>
      <dgm:t>
        <a:bodyPr/>
        <a:lstStyle/>
        <a:p>
          <a:endParaRPr lang="en-IN"/>
        </a:p>
      </dgm:t>
    </dgm:pt>
    <dgm:pt modelId="{E43F28CA-7A0C-456D-ACCB-211F1A81D783}" type="sibTrans" cxnId="{3391A0D9-7208-4659-9F13-7D13D29C3C2A}">
      <dgm:prSet/>
      <dgm:spPr/>
      <dgm:t>
        <a:bodyPr/>
        <a:lstStyle/>
        <a:p>
          <a:endParaRPr lang="en-IN"/>
        </a:p>
      </dgm:t>
    </dgm:pt>
    <dgm:pt modelId="{F2093314-E71F-4023-B7CE-A4EDD1A47516}">
      <dgm:prSet/>
      <dgm:spPr/>
      <dgm:t>
        <a:bodyPr/>
        <a:lstStyle/>
        <a:p>
          <a:pPr rtl="0"/>
          <a:r>
            <a:rPr lang="en-US" smtClean="0"/>
            <a:t>The management tier is responsible for managing the data warehouse.</a:t>
          </a:r>
          <a:endParaRPr lang="en-IN"/>
        </a:p>
      </dgm:t>
    </dgm:pt>
    <dgm:pt modelId="{FA8C5262-998B-4B3E-A778-9D5988B0EC0D}" type="parTrans" cxnId="{DF3875C3-2CCB-4EA1-B8A1-25FF8D9BA344}">
      <dgm:prSet/>
      <dgm:spPr/>
      <dgm:t>
        <a:bodyPr/>
        <a:lstStyle/>
        <a:p>
          <a:endParaRPr lang="en-IN"/>
        </a:p>
      </dgm:t>
    </dgm:pt>
    <dgm:pt modelId="{9DC12E0E-C62D-4C59-8624-5F7750E2C584}" type="sibTrans" cxnId="{DF3875C3-2CCB-4EA1-B8A1-25FF8D9BA344}">
      <dgm:prSet/>
      <dgm:spPr/>
      <dgm:t>
        <a:bodyPr/>
        <a:lstStyle/>
        <a:p>
          <a:endParaRPr lang="en-IN"/>
        </a:p>
      </dgm:t>
    </dgm:pt>
    <dgm:pt modelId="{5C918DB4-BBA1-4797-9CDB-9C390B8DD845}" type="pres">
      <dgm:prSet presAssocID="{210299D2-F9EF-4B19-912B-7AA61BC45D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74FB22-8273-4D49-8660-EECAAF4B8E66}" type="pres">
      <dgm:prSet presAssocID="{AB1EBFD7-6359-4447-8508-AD05AF4EC113}" presName="linNode" presStyleCnt="0"/>
      <dgm:spPr/>
    </dgm:pt>
    <dgm:pt modelId="{782D079A-3CBE-4D9B-87E0-9D202C7D1811}" type="pres">
      <dgm:prSet presAssocID="{AB1EBFD7-6359-4447-8508-AD05AF4EC113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BADBA7-CD4B-4E8E-A832-140E07490C04}" type="pres">
      <dgm:prSet presAssocID="{4FED2228-769C-4FAC-82CB-275493BFACE7}" presName="sp" presStyleCnt="0"/>
      <dgm:spPr/>
    </dgm:pt>
    <dgm:pt modelId="{1ACB5799-492F-4FF4-B448-C67DCD22875F}" type="pres">
      <dgm:prSet presAssocID="{E7391A3F-8555-4953-AE78-A91E0BA31A0C}" presName="linNode" presStyleCnt="0"/>
      <dgm:spPr/>
    </dgm:pt>
    <dgm:pt modelId="{BAEBCC92-E2CF-4B6F-9DFF-D11ACD5A14E5}" type="pres">
      <dgm:prSet presAssocID="{E7391A3F-8555-4953-AE78-A91E0BA31A0C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AC7314-1152-4FFC-A167-8FF4C2E665CC}" type="pres">
      <dgm:prSet presAssocID="{A0AB8B47-6039-406C-93CF-9915AA7E466C}" presName="sp" presStyleCnt="0"/>
      <dgm:spPr/>
    </dgm:pt>
    <dgm:pt modelId="{8126C3C2-07AF-45B1-A6F6-090326F8B5B1}" type="pres">
      <dgm:prSet presAssocID="{528637FD-E360-4140-A676-E2B037B7559D}" presName="linNode" presStyleCnt="0"/>
      <dgm:spPr/>
    </dgm:pt>
    <dgm:pt modelId="{6AA3B669-6CB0-4D70-A838-434C01DAB6FE}" type="pres">
      <dgm:prSet presAssocID="{528637FD-E360-4140-A676-E2B037B7559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80B723-9946-4FAB-9267-B2F474BC5219}" type="pres">
      <dgm:prSet presAssocID="{81B2A6F6-FBDD-43EA-B953-5839B3AD7950}" presName="sp" presStyleCnt="0"/>
      <dgm:spPr/>
    </dgm:pt>
    <dgm:pt modelId="{6488FAEF-851E-4135-AA6D-7E1F2A689C5B}" type="pres">
      <dgm:prSet presAssocID="{BF4E715A-FD59-4336-B243-73BE348D51D4}" presName="linNode" presStyleCnt="0"/>
      <dgm:spPr/>
    </dgm:pt>
    <dgm:pt modelId="{65BA5EDD-C852-403C-A975-7C8E1755F74C}" type="pres">
      <dgm:prSet presAssocID="{BF4E715A-FD59-4336-B243-73BE348D51D4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A66469-E7FB-44C7-B245-B3F7E328E4D0}" type="pres">
      <dgm:prSet presAssocID="{3381EA4A-89C6-4E18-B3D2-B9A143DFACCC}" presName="sp" presStyleCnt="0"/>
      <dgm:spPr/>
    </dgm:pt>
    <dgm:pt modelId="{F79C8C47-D36A-4F13-A4BE-1CD0E2FE1424}" type="pres">
      <dgm:prSet presAssocID="{A40232C8-09F5-4978-A358-4D4BF6E2AE03}" presName="linNode" presStyleCnt="0"/>
      <dgm:spPr/>
    </dgm:pt>
    <dgm:pt modelId="{0C3A4094-2785-4532-BBD2-2DDB103E620A}" type="pres">
      <dgm:prSet presAssocID="{A40232C8-09F5-4978-A358-4D4BF6E2AE0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42D2BA-AF43-4808-AC0B-E01F842486E0}" type="pres">
      <dgm:prSet presAssocID="{E43F28CA-7A0C-456D-ACCB-211F1A81D783}" presName="sp" presStyleCnt="0"/>
      <dgm:spPr/>
    </dgm:pt>
    <dgm:pt modelId="{C52AE871-0901-45DA-AB53-FA7EF4537813}" type="pres">
      <dgm:prSet presAssocID="{F2093314-E71F-4023-B7CE-A4EDD1A47516}" presName="linNode" presStyleCnt="0"/>
      <dgm:spPr/>
    </dgm:pt>
    <dgm:pt modelId="{5CD021BB-8AAF-45E3-81A2-3A51947105FF}" type="pres">
      <dgm:prSet presAssocID="{F2093314-E71F-4023-B7CE-A4EDD1A4751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B49279-353F-46EC-B2C3-0E2BE48A53EB}" srcId="{210299D2-F9EF-4B19-912B-7AA61BC45D1C}" destId="{528637FD-E360-4140-A676-E2B037B7559D}" srcOrd="2" destOrd="0" parTransId="{3B26792C-DFE8-4428-9E9B-6992BEBABEDB}" sibTransId="{81B2A6F6-FBDD-43EA-B953-5839B3AD7950}"/>
    <dgm:cxn modelId="{E8D7A5D8-F3D0-4FD9-92FD-8F69803045CD}" type="presOf" srcId="{AB1EBFD7-6359-4447-8508-AD05AF4EC113}" destId="{782D079A-3CBE-4D9B-87E0-9D202C7D1811}" srcOrd="0" destOrd="0" presId="urn:microsoft.com/office/officeart/2005/8/layout/vList5"/>
    <dgm:cxn modelId="{1F4AAE88-09AF-4B25-83DD-71BA2D3DEA9C}" type="presOf" srcId="{210299D2-F9EF-4B19-912B-7AA61BC45D1C}" destId="{5C918DB4-BBA1-4797-9CDB-9C390B8DD845}" srcOrd="0" destOrd="0" presId="urn:microsoft.com/office/officeart/2005/8/layout/vList5"/>
    <dgm:cxn modelId="{E60BB3E8-7920-4885-B324-0103554C00F8}" type="presOf" srcId="{F2093314-E71F-4023-B7CE-A4EDD1A47516}" destId="{5CD021BB-8AAF-45E3-81A2-3A51947105FF}" srcOrd="0" destOrd="0" presId="urn:microsoft.com/office/officeart/2005/8/layout/vList5"/>
    <dgm:cxn modelId="{4E893FD9-C421-422A-B4AF-55E4CBDFBB9B}" srcId="{210299D2-F9EF-4B19-912B-7AA61BC45D1C}" destId="{BF4E715A-FD59-4336-B243-73BE348D51D4}" srcOrd="3" destOrd="0" parTransId="{CBCC69F6-6D69-4D52-B9A5-4F4C550A2A87}" sibTransId="{3381EA4A-89C6-4E18-B3D2-B9A143DFACCC}"/>
    <dgm:cxn modelId="{244BB0E2-8D3C-482F-BDCA-23E13EA9FA29}" srcId="{210299D2-F9EF-4B19-912B-7AA61BC45D1C}" destId="{E7391A3F-8555-4953-AE78-A91E0BA31A0C}" srcOrd="1" destOrd="0" parTransId="{D763C7BA-F52F-4710-94AC-C57D027956F7}" sibTransId="{A0AB8B47-6039-406C-93CF-9915AA7E466C}"/>
    <dgm:cxn modelId="{445B91BA-18EA-4FE4-9D40-665CB732EF81}" type="presOf" srcId="{BF4E715A-FD59-4336-B243-73BE348D51D4}" destId="{65BA5EDD-C852-403C-A975-7C8E1755F74C}" srcOrd="0" destOrd="0" presId="urn:microsoft.com/office/officeart/2005/8/layout/vList5"/>
    <dgm:cxn modelId="{C38131AC-EF56-4764-BE7C-97B96A655913}" type="presOf" srcId="{528637FD-E360-4140-A676-E2B037B7559D}" destId="{6AA3B669-6CB0-4D70-A838-434C01DAB6FE}" srcOrd="0" destOrd="0" presId="urn:microsoft.com/office/officeart/2005/8/layout/vList5"/>
    <dgm:cxn modelId="{0A1BA4C0-1745-46A4-BF80-35B66381CE49}" srcId="{210299D2-F9EF-4B19-912B-7AA61BC45D1C}" destId="{AB1EBFD7-6359-4447-8508-AD05AF4EC113}" srcOrd="0" destOrd="0" parTransId="{F291F11C-64FC-489A-A415-2AB59C0F345F}" sibTransId="{4FED2228-769C-4FAC-82CB-275493BFACE7}"/>
    <dgm:cxn modelId="{3391A0D9-7208-4659-9F13-7D13D29C3C2A}" srcId="{210299D2-F9EF-4B19-912B-7AA61BC45D1C}" destId="{A40232C8-09F5-4978-A358-4D4BF6E2AE03}" srcOrd="4" destOrd="0" parTransId="{8E3DBCD4-3748-4A0A-8457-2471B86AB1E3}" sibTransId="{E43F28CA-7A0C-456D-ACCB-211F1A81D783}"/>
    <dgm:cxn modelId="{594AEF68-93AF-46FA-A1CA-832C9DB9BD5F}" type="presOf" srcId="{E7391A3F-8555-4953-AE78-A91E0BA31A0C}" destId="{BAEBCC92-E2CF-4B6F-9DFF-D11ACD5A14E5}" srcOrd="0" destOrd="0" presId="urn:microsoft.com/office/officeart/2005/8/layout/vList5"/>
    <dgm:cxn modelId="{DF3875C3-2CCB-4EA1-B8A1-25FF8D9BA344}" srcId="{210299D2-F9EF-4B19-912B-7AA61BC45D1C}" destId="{F2093314-E71F-4023-B7CE-A4EDD1A47516}" srcOrd="5" destOrd="0" parTransId="{FA8C5262-998B-4B3E-A778-9D5988B0EC0D}" sibTransId="{9DC12E0E-C62D-4C59-8624-5F7750E2C584}"/>
    <dgm:cxn modelId="{8F2C9464-E0AC-4B7B-8140-488FC9793886}" type="presOf" srcId="{A40232C8-09F5-4978-A358-4D4BF6E2AE03}" destId="{0C3A4094-2785-4532-BBD2-2DDB103E620A}" srcOrd="0" destOrd="0" presId="urn:microsoft.com/office/officeart/2005/8/layout/vList5"/>
    <dgm:cxn modelId="{BE9642CD-7052-41AE-A2D6-B277D58537FE}" type="presParOf" srcId="{5C918DB4-BBA1-4797-9CDB-9C390B8DD845}" destId="{A774FB22-8273-4D49-8660-EECAAF4B8E66}" srcOrd="0" destOrd="0" presId="urn:microsoft.com/office/officeart/2005/8/layout/vList5"/>
    <dgm:cxn modelId="{37869899-A0AB-4583-88B8-4F3F2E08A411}" type="presParOf" srcId="{A774FB22-8273-4D49-8660-EECAAF4B8E66}" destId="{782D079A-3CBE-4D9B-87E0-9D202C7D1811}" srcOrd="0" destOrd="0" presId="urn:microsoft.com/office/officeart/2005/8/layout/vList5"/>
    <dgm:cxn modelId="{FF1A7F16-393A-46F7-A6FE-136DA3F371B0}" type="presParOf" srcId="{5C918DB4-BBA1-4797-9CDB-9C390B8DD845}" destId="{61BADBA7-CD4B-4E8E-A832-140E07490C04}" srcOrd="1" destOrd="0" presId="urn:microsoft.com/office/officeart/2005/8/layout/vList5"/>
    <dgm:cxn modelId="{F0EA780B-32D4-466A-85C6-FA9D783CAE36}" type="presParOf" srcId="{5C918DB4-BBA1-4797-9CDB-9C390B8DD845}" destId="{1ACB5799-492F-4FF4-B448-C67DCD22875F}" srcOrd="2" destOrd="0" presId="urn:microsoft.com/office/officeart/2005/8/layout/vList5"/>
    <dgm:cxn modelId="{4E204658-3513-4B91-BFA7-12FB00AFE26B}" type="presParOf" srcId="{1ACB5799-492F-4FF4-B448-C67DCD22875F}" destId="{BAEBCC92-E2CF-4B6F-9DFF-D11ACD5A14E5}" srcOrd="0" destOrd="0" presId="urn:microsoft.com/office/officeart/2005/8/layout/vList5"/>
    <dgm:cxn modelId="{DDC6162E-4578-4246-85C2-1BE37BEB52D0}" type="presParOf" srcId="{5C918DB4-BBA1-4797-9CDB-9C390B8DD845}" destId="{67AC7314-1152-4FFC-A167-8FF4C2E665CC}" srcOrd="3" destOrd="0" presId="urn:microsoft.com/office/officeart/2005/8/layout/vList5"/>
    <dgm:cxn modelId="{93154292-FBE5-45E6-8E58-6B380D60DED7}" type="presParOf" srcId="{5C918DB4-BBA1-4797-9CDB-9C390B8DD845}" destId="{8126C3C2-07AF-45B1-A6F6-090326F8B5B1}" srcOrd="4" destOrd="0" presId="urn:microsoft.com/office/officeart/2005/8/layout/vList5"/>
    <dgm:cxn modelId="{C565B86C-BBCE-44DD-8E25-0B30C0D8B02E}" type="presParOf" srcId="{8126C3C2-07AF-45B1-A6F6-090326F8B5B1}" destId="{6AA3B669-6CB0-4D70-A838-434C01DAB6FE}" srcOrd="0" destOrd="0" presId="urn:microsoft.com/office/officeart/2005/8/layout/vList5"/>
    <dgm:cxn modelId="{0759856A-8111-4C71-B8DD-C4ED3346AF32}" type="presParOf" srcId="{5C918DB4-BBA1-4797-9CDB-9C390B8DD845}" destId="{FF80B723-9946-4FAB-9267-B2F474BC5219}" srcOrd="5" destOrd="0" presId="urn:microsoft.com/office/officeart/2005/8/layout/vList5"/>
    <dgm:cxn modelId="{59D042D9-C6E9-49AE-9D05-5B39E1389A4C}" type="presParOf" srcId="{5C918DB4-BBA1-4797-9CDB-9C390B8DD845}" destId="{6488FAEF-851E-4135-AA6D-7E1F2A689C5B}" srcOrd="6" destOrd="0" presId="urn:microsoft.com/office/officeart/2005/8/layout/vList5"/>
    <dgm:cxn modelId="{50B3B2D7-D8C9-472B-ABC4-3EA028C8F8C2}" type="presParOf" srcId="{6488FAEF-851E-4135-AA6D-7E1F2A689C5B}" destId="{65BA5EDD-C852-403C-A975-7C8E1755F74C}" srcOrd="0" destOrd="0" presId="urn:microsoft.com/office/officeart/2005/8/layout/vList5"/>
    <dgm:cxn modelId="{DFBAA76D-CB17-4F4D-AD55-2E7A94A85DAA}" type="presParOf" srcId="{5C918DB4-BBA1-4797-9CDB-9C390B8DD845}" destId="{ACA66469-E7FB-44C7-B245-B3F7E328E4D0}" srcOrd="7" destOrd="0" presId="urn:microsoft.com/office/officeart/2005/8/layout/vList5"/>
    <dgm:cxn modelId="{C38EAA17-47FD-498D-A67B-56ED967C8A0B}" type="presParOf" srcId="{5C918DB4-BBA1-4797-9CDB-9C390B8DD845}" destId="{F79C8C47-D36A-4F13-A4BE-1CD0E2FE1424}" srcOrd="8" destOrd="0" presId="urn:microsoft.com/office/officeart/2005/8/layout/vList5"/>
    <dgm:cxn modelId="{D828510D-18F6-4551-A3BC-BD49A0E0FBB0}" type="presParOf" srcId="{F79C8C47-D36A-4F13-A4BE-1CD0E2FE1424}" destId="{0C3A4094-2785-4532-BBD2-2DDB103E620A}" srcOrd="0" destOrd="0" presId="urn:microsoft.com/office/officeart/2005/8/layout/vList5"/>
    <dgm:cxn modelId="{0F8613E9-98EE-4263-848F-8760E0156086}" type="presParOf" srcId="{5C918DB4-BBA1-4797-9CDB-9C390B8DD845}" destId="{E042D2BA-AF43-4808-AC0B-E01F842486E0}" srcOrd="9" destOrd="0" presId="urn:microsoft.com/office/officeart/2005/8/layout/vList5"/>
    <dgm:cxn modelId="{5C22AA4B-C22A-45F9-AE95-F3ECFF7BDDF9}" type="presParOf" srcId="{5C918DB4-BBA1-4797-9CDB-9C390B8DD845}" destId="{C52AE871-0901-45DA-AB53-FA7EF4537813}" srcOrd="10" destOrd="0" presId="urn:microsoft.com/office/officeart/2005/8/layout/vList5"/>
    <dgm:cxn modelId="{D3E7B197-5041-4643-9420-E27110D6EFD4}" type="presParOf" srcId="{C52AE871-0901-45DA-AB53-FA7EF4537813}" destId="{5CD021BB-8AAF-45E3-81A2-3A51947105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D079A-3CBE-4D9B-87E0-9D202C7D1811}">
      <dsp:nvSpPr>
        <dsp:cNvPr id="0" name=""/>
        <dsp:cNvSpPr/>
      </dsp:nvSpPr>
      <dsp:spPr>
        <a:xfrm>
          <a:off x="2633471" y="1243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Data Tier</a:t>
          </a:r>
          <a:endParaRPr lang="en-IN" sz="1400" kern="1200"/>
        </a:p>
      </dsp:txBody>
      <dsp:txXfrm>
        <a:off x="2668802" y="36574"/>
        <a:ext cx="2891994" cy="653094"/>
      </dsp:txXfrm>
    </dsp:sp>
    <dsp:sp modelId="{BAEBCC92-E2CF-4B6F-9DFF-D11ACD5A14E5}">
      <dsp:nvSpPr>
        <dsp:cNvPr id="0" name=""/>
        <dsp:cNvSpPr/>
      </dsp:nvSpPr>
      <dsp:spPr>
        <a:xfrm>
          <a:off x="2633471" y="761187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 data tier is responsible for storing and managing the data.</a:t>
          </a:r>
          <a:endParaRPr lang="en-IN" sz="1400" kern="1200"/>
        </a:p>
      </dsp:txBody>
      <dsp:txXfrm>
        <a:off x="2668802" y="796518"/>
        <a:ext cx="2891994" cy="653094"/>
      </dsp:txXfrm>
    </dsp:sp>
    <dsp:sp modelId="{6AA3B669-6CB0-4D70-A838-434C01DAB6FE}">
      <dsp:nvSpPr>
        <dsp:cNvPr id="0" name=""/>
        <dsp:cNvSpPr/>
      </dsp:nvSpPr>
      <dsp:spPr>
        <a:xfrm>
          <a:off x="2633471" y="1521131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Compute Tier</a:t>
          </a:r>
          <a:endParaRPr lang="en-IN" sz="1400" kern="1200"/>
        </a:p>
      </dsp:txBody>
      <dsp:txXfrm>
        <a:off x="2668802" y="1556462"/>
        <a:ext cx="2891994" cy="653094"/>
      </dsp:txXfrm>
    </dsp:sp>
    <dsp:sp modelId="{65BA5EDD-C852-403C-A975-7C8E1755F74C}">
      <dsp:nvSpPr>
        <dsp:cNvPr id="0" name=""/>
        <dsp:cNvSpPr/>
      </dsp:nvSpPr>
      <dsp:spPr>
        <a:xfrm>
          <a:off x="2633471" y="2281075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 compute tier is responsible for processing the data. </a:t>
          </a:r>
          <a:endParaRPr lang="en-IN" sz="1400" kern="1200"/>
        </a:p>
      </dsp:txBody>
      <dsp:txXfrm>
        <a:off x="2668802" y="2316406"/>
        <a:ext cx="2891994" cy="653094"/>
      </dsp:txXfrm>
    </dsp:sp>
    <dsp:sp modelId="{0C3A4094-2785-4532-BBD2-2DDB103E620A}">
      <dsp:nvSpPr>
        <dsp:cNvPr id="0" name=""/>
        <dsp:cNvSpPr/>
      </dsp:nvSpPr>
      <dsp:spPr>
        <a:xfrm>
          <a:off x="2633471" y="3041019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Management Tier</a:t>
          </a:r>
          <a:endParaRPr lang="en-IN" sz="1400" kern="1200"/>
        </a:p>
      </dsp:txBody>
      <dsp:txXfrm>
        <a:off x="2668802" y="3076350"/>
        <a:ext cx="2891994" cy="653094"/>
      </dsp:txXfrm>
    </dsp:sp>
    <dsp:sp modelId="{5CD021BB-8AAF-45E3-81A2-3A51947105FF}">
      <dsp:nvSpPr>
        <dsp:cNvPr id="0" name=""/>
        <dsp:cNvSpPr/>
      </dsp:nvSpPr>
      <dsp:spPr>
        <a:xfrm>
          <a:off x="2633471" y="3800963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 management tier is responsible for managing the data warehouse.</a:t>
          </a:r>
          <a:endParaRPr lang="en-IN" sz="1400" kern="1200"/>
        </a:p>
      </dsp:txBody>
      <dsp:txXfrm>
        <a:off x="2668802" y="3836294"/>
        <a:ext cx="2891994" cy="65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C58633-117A-4253-A6D9-D5E9A2A303A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Db2 Warehouse Development for Data Warehousing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5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Management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Data Quality and Security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Data quality is critical for effective decision making. Db2 Warehouse provides features such as data profiling, cleansing, and validation to ensure data accuracy. 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b="1" dirty="0"/>
              <a:t>Data </a:t>
            </a:r>
            <a:r>
              <a:rPr lang="en-IN" b="1" dirty="0" err="1"/>
              <a:t>Cataloging</a:t>
            </a:r>
            <a:endParaRPr lang="en-IN" b="1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800" dirty="0">
                <a:latin typeface="Arial Rounded MT Bold" pitchFamily="34" charset="0"/>
              </a:rPr>
              <a:t>Db2 Warehouse includes a data </a:t>
            </a:r>
            <a:r>
              <a:rPr lang="en-IN" sz="1800" dirty="0" err="1">
                <a:latin typeface="Arial Rounded MT Bold" pitchFamily="34" charset="0"/>
              </a:rPr>
              <a:t>catalog</a:t>
            </a:r>
            <a:r>
              <a:rPr lang="en-IN" sz="1800" dirty="0">
                <a:latin typeface="Arial Rounded MT Bold" pitchFamily="34" charset="0"/>
              </a:rPr>
              <a:t> that allows users to easily discover and understand available data assets</a:t>
            </a:r>
            <a:r>
              <a:rPr lang="en-IN" sz="1800" dirty="0" smtClean="0">
                <a:latin typeface="Arial Rounded MT Bold" pitchFamily="34" charset="0"/>
              </a:rPr>
              <a:t>.</a:t>
            </a:r>
            <a:endParaRPr lang="en-IN" sz="1800" dirty="0">
              <a:latin typeface="Arial Rounded MT Bold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429000" y="4572000"/>
            <a:ext cx="6858000" cy="457200"/>
          </a:xfrm>
        </p:spPr>
        <p:txBody>
          <a:bodyPr>
            <a:normAutofit/>
          </a:bodyPr>
          <a:lstStyle/>
          <a:p>
            <a:r>
              <a:rPr lang="en-IN" dirty="0"/>
              <a:t>Analytics and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86600" y="1219200"/>
            <a:ext cx="1527048" cy="41910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latin typeface="Arial Rounded MT Bold" pitchFamily="34" charset="0"/>
              </a:rPr>
              <a:t>Db2 Warehouse offers advanced analytics and machine learning capabilities to help businesses make data-driven decisions.</a:t>
            </a:r>
            <a:endParaRPr lang="en-IN" sz="1800" dirty="0">
              <a:latin typeface="Arial Rounded MT Bold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172200" cy="6885978"/>
          </a:xfrm>
        </p:spPr>
      </p:pic>
    </p:spTree>
    <p:extLst>
      <p:ext uri="{BB962C8B-B14F-4D97-AF65-F5344CB8AC3E}">
        <p14:creationId xmlns:p14="http://schemas.microsoft.com/office/powerpoint/2010/main" val="7285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Increased use of cloud-based data warehousing solutions for scalability and flexibility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Greater integration with big data technologies for improved analytics and insights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Emergence of AI and machine learning for automated data management and analysis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9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631" y="1576795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effectLst/>
                <a:latin typeface="+mj-lt"/>
              </a:rPr>
              <a:t>Introduction to Data Warehousing</a:t>
            </a:r>
            <a:endParaRPr lang="en-US" sz="3200" b="1" dirty="0" smtClean="0">
              <a:latin typeface="+mj-lt"/>
            </a:endParaRPr>
          </a:p>
          <a:p>
            <a:r>
              <a:rPr lang="en-US" dirty="0" smtClean="0">
                <a:effectLst/>
              </a:rPr>
              <a:t>Data warehousing is a critical component of modern business intelligence, enabling organizations to store and analyze vast amounts of data from multiple sources. Db2 Warehouse Development is a powerful tool for building and managing data warehouses, providing a comprehensive suite of features and capabilities to support every aspect of the data warehousing process.</a:t>
            </a:r>
            <a:endParaRPr lang="en-US" dirty="0"/>
          </a:p>
        </p:txBody>
      </p:sp>
      <p:pic>
        <p:nvPicPr>
          <p:cNvPr id="1026" name="Picture 2" descr="C:\Users\SURYAKUMAR\Downloads\Annotation 2023-10-17 2125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3" y="1430215"/>
            <a:ext cx="381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3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Db2 Warehouse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Db2 Warehouse is a cloud-based data warehousing solution that provides high-performance analytics and machine learning capabilities.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It is designed to handle large volumes of structured and unstructured data from various sources, and can be deployed on-premises or in the cloud</a:t>
            </a:r>
            <a:r>
              <a:rPr lang="en-US" sz="1800" dirty="0" smtClean="0">
                <a:latin typeface="Arial Rounded MT Bold" pitchFamily="34" charset="0"/>
              </a:rPr>
              <a:t>.</a:t>
            </a:r>
            <a:endParaRPr lang="en-US" sz="1800" dirty="0">
              <a:latin typeface="Arial Rounded MT Bold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9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Db2 Warehouse Architecture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1247094"/>
              </p:ext>
            </p:extLst>
          </p:nvPr>
        </p:nvGraphicFramePr>
        <p:xfrm>
          <a:off x="533400" y="1447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20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Data Security</a:t>
            </a:r>
          </a:p>
          <a:p>
            <a:pPr>
              <a:lnSpc>
                <a:spcPct val="200000"/>
              </a:lnSpc>
            </a:pPr>
            <a:r>
              <a:rPr lang="en-US" dirty="0"/>
              <a:t>Db2 Warehouse provides a range of security features to ensure the confidentiality, integrity, and availability of your data.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Compliance</a:t>
            </a:r>
          </a:p>
          <a:p>
            <a:pPr>
              <a:lnSpc>
                <a:spcPct val="200000"/>
              </a:lnSpc>
            </a:pPr>
            <a:r>
              <a:rPr lang="en-US" dirty="0"/>
              <a:t>Db2 Warehouse is designed to comply with a range of industry regulations and standards, including GDPR, HIPAA, </a:t>
            </a:r>
            <a:r>
              <a:rPr lang="en-US" dirty="0" smtClean="0"/>
              <a:t>and PCI DSS.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37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6388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Monitoring and Management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effectLst/>
              </a:rPr>
              <a:t>Proactive Monitoring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effectLst/>
              </a:rPr>
              <a:t>Db2 Warehouse provides proactive monitoring capabilities to help ensure that the system is running optimally.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dirty="0" smtClean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effectLst/>
              </a:rPr>
              <a:t> Alerts can be configured to notify administrators of issues before they become critical.</a:t>
            </a:r>
            <a:endParaRPr lang="en-US" dirty="0"/>
          </a:p>
        </p:txBody>
      </p:sp>
      <p:pic>
        <p:nvPicPr>
          <p:cNvPr id="2050" name="Picture 2" descr="C:\Users\SURYAKUMAR\Downloads\ada754e4-17d0-45ef-8095-334e397b73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809999" cy="43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2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IN" dirty="0"/>
              <a:t>Use Cases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Business Intelligence and Analytics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Db2 Warehouse is an ideal solution for business intelligence and </a:t>
            </a:r>
            <a:r>
              <a:rPr lang="en-US" dirty="0" smtClean="0"/>
              <a:t>analytics.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Data Science and Machine Learning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Db2 Warehouse can be used to support data science and machine learning </a:t>
            </a:r>
            <a:r>
              <a:rPr lang="en-US" dirty="0" smtClean="0"/>
              <a:t>workflows.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09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and Future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Best Practices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Design data warehouse schema with business goals in mind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Ensure data quality and consistency through data profiling and cleansing processes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Implement proper security measures to protect sensitive </a:t>
            </a:r>
            <a:r>
              <a:rPr lang="en-US" dirty="0" smtClean="0"/>
              <a:t>data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64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Ingestion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Data Ingestion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Db2 Warehouse provides a variety of options for data ingestion, including batch, real-time, and streaming data</a:t>
            </a:r>
            <a:r>
              <a:rPr lang="en-US" dirty="0" smtClean="0">
                <a:latin typeface="Arial Rounded MT Bold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 Rounded MT Bold" pitchFamily="34" charset="0"/>
              </a:rPr>
              <a:t> </a:t>
            </a:r>
            <a:endParaRPr lang="en-US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/>
              <a:t>Data Integration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Db2 Warehouse offers a range of tools for data integration, including ETL (extract, transform, load) processes, data quality checks, and data </a:t>
            </a:r>
            <a:r>
              <a:rPr lang="en-US" sz="1800" dirty="0" smtClean="0">
                <a:latin typeface="Arial Rounded MT Bold" pitchFamily="34" charset="0"/>
              </a:rPr>
              <a:t>transformations.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7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486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Db2 Warehouse Development for Data Warehousing</vt:lpstr>
      <vt:lpstr>PowerPoint Presentation</vt:lpstr>
      <vt:lpstr>Db2 Warehouse Overview</vt:lpstr>
      <vt:lpstr>Db2 Warehouse Architecture</vt:lpstr>
      <vt:lpstr>Security and Compliance</vt:lpstr>
      <vt:lpstr>PowerPoint Presentation</vt:lpstr>
      <vt:lpstr>Use Cases and Applications</vt:lpstr>
      <vt:lpstr>Best Practices and Future Trends</vt:lpstr>
      <vt:lpstr>Data Ingestion and Integration</vt:lpstr>
      <vt:lpstr>Data Management and Governance</vt:lpstr>
      <vt:lpstr>Analytics and Machine Learning</vt:lpstr>
      <vt:lpstr>Future Trends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Db2 Warehouse Development for Data Warehousing</dc:title>
  <dc:creator>SURYAKUMAR</dc:creator>
  <cp:lastModifiedBy>SURYAKUMAR</cp:lastModifiedBy>
  <cp:revision>5</cp:revision>
  <dcterms:created xsi:type="dcterms:W3CDTF">2023-10-17T15:58:49Z</dcterms:created>
  <dcterms:modified xsi:type="dcterms:W3CDTF">2023-11-06T01:37:55Z</dcterms:modified>
</cp:coreProperties>
</file>