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58" r:id="rId3"/>
    <p:sldId id="259" r:id="rId4"/>
    <p:sldId id="260" r:id="rId5"/>
    <p:sldId id="261" r:id="rId6"/>
    <p:sldId id="296" r:id="rId7"/>
    <p:sldId id="262"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Lst>
  <p:sldSz cx="9144000" cy="5143500" type="screen16x9"/>
  <p:notesSz cx="6858000" cy="9144000"/>
  <p:embeddedFontLst>
    <p:embeddedFont>
      <p:font typeface="Bebas Neue" panose="020B0604020202020204" charset="0"/>
      <p:regular r:id="rId23"/>
    </p:embeddedFont>
    <p:embeddedFont>
      <p:font typeface="Albert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56433F7-327D-4D53-9421-72EDF051B743}">
          <p14:sldIdLst>
            <p14:sldId id="256"/>
            <p14:sldId id="258"/>
            <p14:sldId id="259"/>
            <p14:sldId id="260"/>
          </p14:sldIdLst>
        </p14:section>
        <p14:section name="Untitled Section" id="{4E6594AD-9CCD-493B-8ED6-B1E51EE33F44}">
          <p14:sldIdLst>
            <p14:sldId id="261"/>
            <p14:sldId id="296"/>
            <p14:sldId id="262"/>
            <p14:sldId id="297"/>
            <p14:sldId id="298"/>
            <p14:sldId id="299"/>
            <p14:sldId id="300"/>
            <p14:sldId id="301"/>
            <p14:sldId id="302"/>
            <p14:sldId id="303"/>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51ED85-5436-452A-8E69-5AA9ACE48F3C}">
  <a:tblStyle styleId="{2551ED85-5436-452A-8E69-5AA9ACE48F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6C6FCC-AF67-402E-9780-12370A5C9A8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f7c8325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3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0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664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665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407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077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82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229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335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86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2df7c8325a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26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2df7c8325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a81a119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a81a119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98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df7c8325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df7c8325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062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a81a1191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88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6"/>
            </a:gs>
            <a:gs pos="100000">
              <a:schemeClr val="accent1"/>
            </a:gs>
          </a:gsLst>
          <a:lin ang="16198662" scaled="0"/>
        </a:gradFill>
        <a:effectLst/>
      </p:bgPr>
    </p:bg>
    <p:spTree>
      <p:nvGrpSpPr>
        <p:cNvPr id="1" name="Shape 91"/>
        <p:cNvGrpSpPr/>
        <p:nvPr/>
      </p:nvGrpSpPr>
      <p:grpSpPr>
        <a:xfrm>
          <a:off x="0" y="0"/>
          <a:ext cx="0" cy="0"/>
          <a:chOff x="0" y="0"/>
          <a:chExt cx="0" cy="0"/>
        </a:xfrm>
      </p:grpSpPr>
      <p:sp>
        <p:nvSpPr>
          <p:cNvPr id="92" name="Google Shape;92;p1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94" name="Google Shape;94;p14"/>
          <p:cNvSpPr txBox="1">
            <a:spLocks noGrp="1"/>
          </p:cNvSpPr>
          <p:nvPr>
            <p:ph type="subTitle" idx="1"/>
          </p:nvPr>
        </p:nvSpPr>
        <p:spPr>
          <a:xfrm>
            <a:off x="7151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5" name="Google Shape;95;p14"/>
          <p:cNvSpPr txBox="1">
            <a:spLocks noGrp="1"/>
          </p:cNvSpPr>
          <p:nvPr>
            <p:ph type="subTitle" idx="2"/>
          </p:nvPr>
        </p:nvSpPr>
        <p:spPr>
          <a:xfrm>
            <a:off x="7151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4"/>
          <p:cNvSpPr txBox="1">
            <a:spLocks noGrp="1"/>
          </p:cNvSpPr>
          <p:nvPr>
            <p:ph type="subTitle" idx="3"/>
          </p:nvPr>
        </p:nvSpPr>
        <p:spPr>
          <a:xfrm>
            <a:off x="3328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 name="Google Shape;97;p14"/>
          <p:cNvSpPr txBox="1">
            <a:spLocks noGrp="1"/>
          </p:cNvSpPr>
          <p:nvPr>
            <p:ph type="subTitle" idx="4"/>
          </p:nvPr>
        </p:nvSpPr>
        <p:spPr>
          <a:xfrm>
            <a:off x="3328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4"/>
          <p:cNvSpPr txBox="1">
            <a:spLocks noGrp="1"/>
          </p:cNvSpPr>
          <p:nvPr>
            <p:ph type="subTitle" idx="5"/>
          </p:nvPr>
        </p:nvSpPr>
        <p:spPr>
          <a:xfrm>
            <a:off x="5942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9" name="Google Shape;99;p14"/>
          <p:cNvSpPr txBox="1">
            <a:spLocks noGrp="1"/>
          </p:cNvSpPr>
          <p:nvPr>
            <p:ph type="subTitle" idx="6"/>
          </p:nvPr>
        </p:nvSpPr>
        <p:spPr>
          <a:xfrm>
            <a:off x="5942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accent1"/>
            </a:gs>
          </a:gsLst>
          <a:lin ang="10801400" scaled="0"/>
        </a:gradFill>
        <a:effectLst/>
      </p:bgPr>
    </p:bg>
    <p:spTree>
      <p:nvGrpSpPr>
        <p:cNvPr id="1"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86925" y="30538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accent1"/>
            </a:gs>
          </a:gsLst>
          <a:lin ang="18900044" scaled="0"/>
        </a:gradFill>
        <a:effectLst/>
      </p:bgPr>
    </p:bg>
    <p:spTree>
      <p:nvGrpSpPr>
        <p:cNvPr id="1"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22"/>
          <p:cNvSpPr/>
          <p:nvPr/>
        </p:nvSpPr>
        <p:spPr>
          <a:xfrm>
            <a:off x="1367688" y="39557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accent1"/>
            </a:gs>
          </a:gsLst>
          <a:lin ang="16200038"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09050" y="1162713"/>
            <a:ext cx="4812600" cy="1104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accent1"/>
            </a:gs>
          </a:gsLst>
          <a:lin ang="5400700" scaled="0"/>
        </a:gradFill>
        <a:effectLst/>
      </p:bgPr>
    </p:bg>
    <p:spTree>
      <p:nvGrpSpPr>
        <p:cNvPr id="1"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0" name="Google Shape;20;p4"/>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6"/>
            </a:gs>
            <a:gs pos="100000">
              <a:schemeClr val="accent1"/>
            </a:gs>
          </a:gsLst>
          <a:lin ang="5400700" scaled="0"/>
        </a:gradFill>
        <a:effectLst/>
      </p:bgPr>
    </p:bg>
    <p:spTree>
      <p:nvGrpSpPr>
        <p:cNvPr id="1"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29" name="Google Shape;29;p5"/>
          <p:cNvSpPr txBox="1">
            <a:spLocks noGrp="1"/>
          </p:cNvSpPr>
          <p:nvPr>
            <p:ph type="subTitle" idx="1"/>
          </p:nvPr>
        </p:nvSpPr>
        <p:spPr>
          <a:xfrm>
            <a:off x="1574700" y="15334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1574700" y="1873363"/>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74700" y="28471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1574700" y="3187075"/>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0" r:id="rId11"/>
    <p:sldLayoutId id="2147483667" r:id="rId12"/>
    <p:sldLayoutId id="214748366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7" name="Google Shape;187;p26"/>
          <p:cNvGrpSpPr/>
          <p:nvPr/>
        </p:nvGrpSpPr>
        <p:grpSpPr>
          <a:xfrm>
            <a:off x="4894586" y="966023"/>
            <a:ext cx="3211436" cy="3211451"/>
            <a:chOff x="1190500" y="238125"/>
            <a:chExt cx="5237175" cy="5237200"/>
          </a:xfrm>
        </p:grpSpPr>
        <p:sp>
          <p:nvSpPr>
            <p:cNvPr id="188" name="Google Shape;188;p26"/>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6"/>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a:spLocks noGrp="1"/>
          </p:cNvSpPr>
          <p:nvPr>
            <p:ph type="ctrTitle"/>
          </p:nvPr>
        </p:nvSpPr>
        <p:spPr>
          <a:xfrm>
            <a:off x="909049" y="1167755"/>
            <a:ext cx="4461843" cy="2039400"/>
          </a:xfrm>
          <a:prstGeom prst="rect">
            <a:avLst/>
          </a:prstGeom>
        </p:spPr>
        <p:txBody>
          <a:bodyPr spcFirstLastPara="1" wrap="square" lIns="91425" tIns="91425" rIns="91425" bIns="91425" anchor="b" anchorCtr="0">
            <a:noAutofit/>
          </a:bodyPr>
          <a:lstStyle/>
          <a:p>
            <a:r>
              <a:rPr lang="en-GB" sz="3200" b="0" dirty="0"/>
              <a:t>Reducing Online Class Malpractices using </a:t>
            </a:r>
            <a:r>
              <a:rPr lang="en-GB" sz="3200" dirty="0" err="1" smtClean="0">
                <a:solidFill>
                  <a:schemeClr val="bg2"/>
                </a:solidFill>
              </a:rPr>
              <a:t>OpenCV</a:t>
            </a:r>
            <a:endParaRPr sz="3200" dirty="0">
              <a:solidFill>
                <a:schemeClr val="bg2"/>
              </a:solidFill>
            </a:endParaRPr>
          </a:p>
        </p:txBody>
      </p:sp>
      <p:sp>
        <p:nvSpPr>
          <p:cNvPr id="193" name="Google Shape;193;p26"/>
          <p:cNvSpPr txBox="1">
            <a:spLocks noGrp="1"/>
          </p:cNvSpPr>
          <p:nvPr>
            <p:ph type="subTitle" idx="1"/>
          </p:nvPr>
        </p:nvSpPr>
        <p:spPr>
          <a:xfrm>
            <a:off x="5675099" y="4675525"/>
            <a:ext cx="3468901" cy="4315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 dirty="0" smtClean="0"/>
              <a:t>.</a:t>
            </a:r>
            <a:endParaRPr sz="100" dirty="0"/>
          </a:p>
        </p:txBody>
      </p:sp>
      <p:grpSp>
        <p:nvGrpSpPr>
          <p:cNvPr id="194" name="Google Shape;194;p26"/>
          <p:cNvGrpSpPr/>
          <p:nvPr/>
        </p:nvGrpSpPr>
        <p:grpSpPr>
          <a:xfrm>
            <a:off x="5344810" y="1858671"/>
            <a:ext cx="2311092" cy="1426206"/>
            <a:chOff x="-3367025" y="741238"/>
            <a:chExt cx="2445600" cy="1509213"/>
          </a:xfrm>
        </p:grpSpPr>
        <p:sp>
          <p:nvSpPr>
            <p:cNvPr id="195" name="Google Shape;195;p26"/>
            <p:cNvSpPr/>
            <p:nvPr/>
          </p:nvSpPr>
          <p:spPr>
            <a:xfrm>
              <a:off x="-3367025" y="2092050"/>
              <a:ext cx="2445600" cy="158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3275975" y="741238"/>
              <a:ext cx="2263500" cy="1350300"/>
            </a:xfrm>
            <a:prstGeom prst="roundRect">
              <a:avLst>
                <a:gd name="adj" fmla="val 246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275925" y="2036775"/>
              <a:ext cx="2263378" cy="55521"/>
            </a:xfrm>
            <a:custGeom>
              <a:avLst/>
              <a:gdLst/>
              <a:ahLst/>
              <a:cxnLst/>
              <a:rect l="l" t="t" r="r" b="b"/>
              <a:pathLst>
                <a:path w="170403" h="3582" extrusionOk="0">
                  <a:moveTo>
                    <a:pt x="0" y="0"/>
                  </a:moveTo>
                  <a:lnTo>
                    <a:pt x="0" y="3582"/>
                  </a:lnTo>
                  <a:lnTo>
                    <a:pt x="170403" y="3582"/>
                  </a:lnTo>
                  <a:lnTo>
                    <a:pt x="170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197975" y="848338"/>
              <a:ext cx="2107500" cy="1136100"/>
            </a:xfrm>
            <a:prstGeom prst="roundRect">
              <a:avLst>
                <a:gd name="adj" fmla="val 0"/>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197975" y="847650"/>
              <a:ext cx="2107500" cy="1584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6"/>
          <p:cNvGrpSpPr/>
          <p:nvPr/>
        </p:nvGrpSpPr>
        <p:grpSpPr>
          <a:xfrm>
            <a:off x="5749524" y="1516552"/>
            <a:ext cx="1500980" cy="1426055"/>
            <a:chOff x="6520459" y="-2363338"/>
            <a:chExt cx="1969532" cy="1871217"/>
          </a:xfrm>
        </p:grpSpPr>
        <p:sp>
          <p:nvSpPr>
            <p:cNvPr id="201" name="Google Shape;201;p26"/>
            <p:cNvSpPr/>
            <p:nvPr/>
          </p:nvSpPr>
          <p:spPr>
            <a:xfrm>
              <a:off x="6520459" y="-2363338"/>
              <a:ext cx="1969532" cy="1871217"/>
            </a:xfrm>
            <a:custGeom>
              <a:avLst/>
              <a:gdLst/>
              <a:ahLst/>
              <a:cxnLst/>
              <a:rect l="l" t="t" r="r" b="b"/>
              <a:pathLst>
                <a:path w="148364" h="140958" extrusionOk="0">
                  <a:moveTo>
                    <a:pt x="57509" y="0"/>
                  </a:moveTo>
                  <a:cubicBezTo>
                    <a:pt x="57349" y="0"/>
                    <a:pt x="57188" y="2"/>
                    <a:pt x="57026" y="6"/>
                  </a:cubicBezTo>
                  <a:cubicBezTo>
                    <a:pt x="46803" y="232"/>
                    <a:pt x="39270" y="6842"/>
                    <a:pt x="37039" y="14016"/>
                  </a:cubicBezTo>
                  <a:cubicBezTo>
                    <a:pt x="37039" y="14016"/>
                    <a:pt x="16155" y="19276"/>
                    <a:pt x="21576" y="41595"/>
                  </a:cubicBezTo>
                  <a:cubicBezTo>
                    <a:pt x="21576" y="41595"/>
                    <a:pt x="1" y="50122"/>
                    <a:pt x="9461" y="78898"/>
                  </a:cubicBezTo>
                  <a:cubicBezTo>
                    <a:pt x="9461" y="78898"/>
                    <a:pt x="1543" y="92735"/>
                    <a:pt x="5475" y="105202"/>
                  </a:cubicBezTo>
                  <a:cubicBezTo>
                    <a:pt x="9719" y="118650"/>
                    <a:pt x="19186" y="123854"/>
                    <a:pt x="19186" y="123854"/>
                  </a:cubicBezTo>
                  <a:cubicBezTo>
                    <a:pt x="19186" y="123854"/>
                    <a:pt x="19977" y="137126"/>
                    <a:pt x="34648" y="140274"/>
                  </a:cubicBezTo>
                  <a:cubicBezTo>
                    <a:pt x="36816" y="140739"/>
                    <a:pt x="38958" y="140958"/>
                    <a:pt x="41033" y="140958"/>
                  </a:cubicBezTo>
                  <a:cubicBezTo>
                    <a:pt x="51491" y="140958"/>
                    <a:pt x="60280" y="135394"/>
                    <a:pt x="62408" y="127680"/>
                  </a:cubicBezTo>
                  <a:cubicBezTo>
                    <a:pt x="62408" y="127680"/>
                    <a:pt x="62408" y="127680"/>
                    <a:pt x="62409" y="127680"/>
                  </a:cubicBezTo>
                  <a:cubicBezTo>
                    <a:pt x="62495" y="127680"/>
                    <a:pt x="70237" y="127666"/>
                    <a:pt x="74182" y="122737"/>
                  </a:cubicBezTo>
                  <a:cubicBezTo>
                    <a:pt x="78130" y="127666"/>
                    <a:pt x="85872" y="127680"/>
                    <a:pt x="85958" y="127680"/>
                  </a:cubicBezTo>
                  <a:cubicBezTo>
                    <a:pt x="85959" y="127680"/>
                    <a:pt x="85959" y="127680"/>
                    <a:pt x="85959" y="127680"/>
                  </a:cubicBezTo>
                  <a:cubicBezTo>
                    <a:pt x="88087" y="135394"/>
                    <a:pt x="96876" y="140958"/>
                    <a:pt x="107334" y="140958"/>
                  </a:cubicBezTo>
                  <a:cubicBezTo>
                    <a:pt x="109410" y="140958"/>
                    <a:pt x="111551" y="140739"/>
                    <a:pt x="113719" y="140274"/>
                  </a:cubicBezTo>
                  <a:cubicBezTo>
                    <a:pt x="128390" y="137126"/>
                    <a:pt x="129182" y="123854"/>
                    <a:pt x="129182" y="123854"/>
                  </a:cubicBezTo>
                  <a:cubicBezTo>
                    <a:pt x="129182" y="123854"/>
                    <a:pt x="138648" y="118650"/>
                    <a:pt x="142892" y="105202"/>
                  </a:cubicBezTo>
                  <a:cubicBezTo>
                    <a:pt x="146825" y="92735"/>
                    <a:pt x="138907" y="78898"/>
                    <a:pt x="138907" y="78898"/>
                  </a:cubicBezTo>
                  <a:cubicBezTo>
                    <a:pt x="148364" y="50122"/>
                    <a:pt x="126791" y="41595"/>
                    <a:pt x="126791" y="41595"/>
                  </a:cubicBezTo>
                  <a:cubicBezTo>
                    <a:pt x="132212" y="19276"/>
                    <a:pt x="111326" y="14016"/>
                    <a:pt x="111326" y="14016"/>
                  </a:cubicBezTo>
                  <a:cubicBezTo>
                    <a:pt x="109095" y="6842"/>
                    <a:pt x="101564" y="232"/>
                    <a:pt x="91341" y="6"/>
                  </a:cubicBezTo>
                  <a:cubicBezTo>
                    <a:pt x="91179" y="2"/>
                    <a:pt x="91018" y="0"/>
                    <a:pt x="90858" y="0"/>
                  </a:cubicBezTo>
                  <a:cubicBezTo>
                    <a:pt x="79725" y="0"/>
                    <a:pt x="74182" y="8595"/>
                    <a:pt x="74182" y="8595"/>
                  </a:cubicBezTo>
                  <a:cubicBezTo>
                    <a:pt x="74182" y="8595"/>
                    <a:pt x="68642" y="0"/>
                    <a:pt x="57509"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7505225" y="-2363338"/>
              <a:ext cx="984766" cy="1871217"/>
            </a:xfrm>
            <a:custGeom>
              <a:avLst/>
              <a:gdLst/>
              <a:ahLst/>
              <a:cxnLst/>
              <a:rect l="l" t="t" r="r" b="b"/>
              <a:pathLst>
                <a:path w="74182" h="140958" extrusionOk="0">
                  <a:moveTo>
                    <a:pt x="16676" y="0"/>
                  </a:moveTo>
                  <a:cubicBezTo>
                    <a:pt x="5543" y="0"/>
                    <a:pt x="0" y="8595"/>
                    <a:pt x="0" y="8595"/>
                  </a:cubicBezTo>
                  <a:lnTo>
                    <a:pt x="0" y="122739"/>
                  </a:lnTo>
                  <a:cubicBezTo>
                    <a:pt x="3948" y="127666"/>
                    <a:pt x="11690" y="127680"/>
                    <a:pt x="11776" y="127680"/>
                  </a:cubicBezTo>
                  <a:cubicBezTo>
                    <a:pt x="11777" y="127680"/>
                    <a:pt x="11777" y="127680"/>
                    <a:pt x="11777" y="127680"/>
                  </a:cubicBezTo>
                  <a:cubicBezTo>
                    <a:pt x="13905" y="135394"/>
                    <a:pt x="22694" y="140958"/>
                    <a:pt x="33150" y="140958"/>
                  </a:cubicBezTo>
                  <a:cubicBezTo>
                    <a:pt x="35226" y="140958"/>
                    <a:pt x="37367" y="140739"/>
                    <a:pt x="39535" y="140274"/>
                  </a:cubicBezTo>
                  <a:cubicBezTo>
                    <a:pt x="54208" y="137126"/>
                    <a:pt x="55000" y="123854"/>
                    <a:pt x="55000" y="123854"/>
                  </a:cubicBezTo>
                  <a:cubicBezTo>
                    <a:pt x="55000" y="123854"/>
                    <a:pt x="64466" y="118650"/>
                    <a:pt x="68710" y="105202"/>
                  </a:cubicBezTo>
                  <a:cubicBezTo>
                    <a:pt x="72643" y="92735"/>
                    <a:pt x="64725" y="78898"/>
                    <a:pt x="64725" y="78898"/>
                  </a:cubicBezTo>
                  <a:cubicBezTo>
                    <a:pt x="74182" y="50122"/>
                    <a:pt x="52609" y="41595"/>
                    <a:pt x="52609" y="41595"/>
                  </a:cubicBezTo>
                  <a:cubicBezTo>
                    <a:pt x="58030" y="19276"/>
                    <a:pt x="37144" y="14016"/>
                    <a:pt x="37144" y="14016"/>
                  </a:cubicBezTo>
                  <a:cubicBezTo>
                    <a:pt x="34913" y="6842"/>
                    <a:pt x="27382" y="232"/>
                    <a:pt x="17159" y="6"/>
                  </a:cubicBezTo>
                  <a:cubicBezTo>
                    <a:pt x="16997" y="2"/>
                    <a:pt x="16836" y="0"/>
                    <a:pt x="16676" y="0"/>
                  </a:cubicBezTo>
                  <a:close/>
                </a:path>
              </a:pathLst>
            </a:custGeom>
            <a:gradFill>
              <a:gsLst>
                <a:gs pos="0">
                  <a:schemeClr val="dk2"/>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26"/>
          <p:cNvGrpSpPr/>
          <p:nvPr/>
        </p:nvGrpSpPr>
        <p:grpSpPr>
          <a:xfrm>
            <a:off x="6164522" y="1248648"/>
            <a:ext cx="671666" cy="1052456"/>
            <a:chOff x="4572004" y="-1734319"/>
            <a:chExt cx="753157" cy="1180147"/>
          </a:xfrm>
        </p:grpSpPr>
        <p:sp>
          <p:nvSpPr>
            <p:cNvPr id="204" name="Google Shape;204;p26"/>
            <p:cNvSpPr/>
            <p:nvPr/>
          </p:nvSpPr>
          <p:spPr>
            <a:xfrm>
              <a:off x="4797599" y="-744920"/>
              <a:ext cx="301993" cy="190748"/>
            </a:xfrm>
            <a:custGeom>
              <a:avLst/>
              <a:gdLst/>
              <a:ahLst/>
              <a:cxnLst/>
              <a:rect l="l" t="t" r="r" b="b"/>
              <a:pathLst>
                <a:path w="22749" h="14369" extrusionOk="0">
                  <a:moveTo>
                    <a:pt x="1" y="0"/>
                  </a:moveTo>
                  <a:lnTo>
                    <a:pt x="1" y="2993"/>
                  </a:lnTo>
                  <a:cubicBezTo>
                    <a:pt x="1" y="9275"/>
                    <a:pt x="5092" y="14369"/>
                    <a:pt x="11373" y="14369"/>
                  </a:cubicBezTo>
                  <a:cubicBezTo>
                    <a:pt x="17655" y="14369"/>
                    <a:pt x="22749" y="9275"/>
                    <a:pt x="22749" y="2993"/>
                  </a:cubicBezTo>
                  <a:lnTo>
                    <a:pt x="22749"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4572004" y="-1734319"/>
              <a:ext cx="753157" cy="938835"/>
            </a:xfrm>
            <a:custGeom>
              <a:avLst/>
              <a:gdLst/>
              <a:ahLst/>
              <a:cxnLst/>
              <a:rect l="l" t="t" r="r" b="b"/>
              <a:pathLst>
                <a:path w="56735" h="70722" extrusionOk="0">
                  <a:moveTo>
                    <a:pt x="28368" y="1"/>
                  </a:moveTo>
                  <a:cubicBezTo>
                    <a:pt x="28153" y="1"/>
                    <a:pt x="27937" y="3"/>
                    <a:pt x="27721" y="8"/>
                  </a:cubicBezTo>
                  <a:cubicBezTo>
                    <a:pt x="12224" y="354"/>
                    <a:pt x="0" y="12867"/>
                    <a:pt x="0" y="28368"/>
                  </a:cubicBezTo>
                  <a:cubicBezTo>
                    <a:pt x="0" y="36702"/>
                    <a:pt x="3596" y="44193"/>
                    <a:pt x="9319" y="49381"/>
                  </a:cubicBezTo>
                  <a:cubicBezTo>
                    <a:pt x="13238" y="52933"/>
                    <a:pt x="15525" y="57934"/>
                    <a:pt x="15525" y="63221"/>
                  </a:cubicBezTo>
                  <a:lnTo>
                    <a:pt x="15525" y="70721"/>
                  </a:lnTo>
                  <a:lnTo>
                    <a:pt x="41210" y="70721"/>
                  </a:lnTo>
                  <a:lnTo>
                    <a:pt x="41210" y="63221"/>
                  </a:lnTo>
                  <a:cubicBezTo>
                    <a:pt x="41210" y="57934"/>
                    <a:pt x="43500" y="52930"/>
                    <a:pt x="47418" y="49379"/>
                  </a:cubicBezTo>
                  <a:cubicBezTo>
                    <a:pt x="53139" y="44191"/>
                    <a:pt x="56735" y="36702"/>
                    <a:pt x="56735" y="28368"/>
                  </a:cubicBezTo>
                  <a:cubicBezTo>
                    <a:pt x="56735" y="12701"/>
                    <a:pt x="44035" y="1"/>
                    <a:pt x="28368" y="1"/>
                  </a:cubicBez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4830229" y="-1239613"/>
              <a:ext cx="236733" cy="392568"/>
            </a:xfrm>
            <a:custGeom>
              <a:avLst/>
              <a:gdLst/>
              <a:ahLst/>
              <a:cxnLst/>
              <a:rect l="l" t="t" r="r" b="b"/>
              <a:pathLst>
                <a:path w="17833" h="29572" extrusionOk="0">
                  <a:moveTo>
                    <a:pt x="705" y="1"/>
                  </a:moveTo>
                  <a:cubicBezTo>
                    <a:pt x="604" y="1"/>
                    <a:pt x="501" y="23"/>
                    <a:pt x="407" y="70"/>
                  </a:cubicBezTo>
                  <a:cubicBezTo>
                    <a:pt x="146" y="202"/>
                    <a:pt x="0" y="486"/>
                    <a:pt x="47" y="774"/>
                  </a:cubicBezTo>
                  <a:lnTo>
                    <a:pt x="4549" y="29008"/>
                  </a:lnTo>
                  <a:cubicBezTo>
                    <a:pt x="4601" y="29335"/>
                    <a:pt x="4879" y="29571"/>
                    <a:pt x="5201" y="29571"/>
                  </a:cubicBezTo>
                  <a:cubicBezTo>
                    <a:pt x="5238" y="29571"/>
                    <a:pt x="5275" y="29568"/>
                    <a:pt x="5313" y="29562"/>
                  </a:cubicBezTo>
                  <a:cubicBezTo>
                    <a:pt x="5678" y="29504"/>
                    <a:pt x="5927" y="29163"/>
                    <a:pt x="5867" y="28798"/>
                  </a:cubicBezTo>
                  <a:lnTo>
                    <a:pt x="1678" y="2533"/>
                  </a:lnTo>
                  <a:lnTo>
                    <a:pt x="1678" y="2533"/>
                  </a:lnTo>
                  <a:cubicBezTo>
                    <a:pt x="1997" y="2725"/>
                    <a:pt x="2367" y="2819"/>
                    <a:pt x="2739" y="2819"/>
                  </a:cubicBezTo>
                  <a:cubicBezTo>
                    <a:pt x="3299" y="2819"/>
                    <a:pt x="3862" y="2606"/>
                    <a:pt x="4263" y="2191"/>
                  </a:cubicBezTo>
                  <a:cubicBezTo>
                    <a:pt x="4407" y="2043"/>
                    <a:pt x="4608" y="1968"/>
                    <a:pt x="4809" y="1968"/>
                  </a:cubicBezTo>
                  <a:cubicBezTo>
                    <a:pt x="5009" y="1968"/>
                    <a:pt x="5210" y="2043"/>
                    <a:pt x="5355" y="2191"/>
                  </a:cubicBezTo>
                  <a:cubicBezTo>
                    <a:pt x="5754" y="2604"/>
                    <a:pt x="6289" y="2831"/>
                    <a:pt x="6861" y="2831"/>
                  </a:cubicBezTo>
                  <a:cubicBezTo>
                    <a:pt x="7434" y="2831"/>
                    <a:pt x="7969" y="2604"/>
                    <a:pt x="8368" y="2191"/>
                  </a:cubicBezTo>
                  <a:cubicBezTo>
                    <a:pt x="8513" y="2043"/>
                    <a:pt x="8713" y="1968"/>
                    <a:pt x="8914" y="1968"/>
                  </a:cubicBezTo>
                  <a:cubicBezTo>
                    <a:pt x="9115" y="1968"/>
                    <a:pt x="9316" y="2043"/>
                    <a:pt x="9460" y="2191"/>
                  </a:cubicBezTo>
                  <a:cubicBezTo>
                    <a:pt x="9465" y="2196"/>
                    <a:pt x="9469" y="2201"/>
                    <a:pt x="9474" y="2208"/>
                  </a:cubicBezTo>
                  <a:cubicBezTo>
                    <a:pt x="9871" y="2610"/>
                    <a:pt x="10418" y="2811"/>
                    <a:pt x="10965" y="2811"/>
                  </a:cubicBezTo>
                  <a:cubicBezTo>
                    <a:pt x="11520" y="2811"/>
                    <a:pt x="12075" y="2605"/>
                    <a:pt x="12474" y="2191"/>
                  </a:cubicBezTo>
                  <a:cubicBezTo>
                    <a:pt x="12619" y="2042"/>
                    <a:pt x="12819" y="1967"/>
                    <a:pt x="13020" y="1967"/>
                  </a:cubicBezTo>
                  <a:cubicBezTo>
                    <a:pt x="13221" y="1967"/>
                    <a:pt x="13422" y="2042"/>
                    <a:pt x="13568" y="2194"/>
                  </a:cubicBezTo>
                  <a:cubicBezTo>
                    <a:pt x="13969" y="2608"/>
                    <a:pt x="14533" y="2821"/>
                    <a:pt x="15092" y="2821"/>
                  </a:cubicBezTo>
                  <a:cubicBezTo>
                    <a:pt x="15465" y="2821"/>
                    <a:pt x="15835" y="2726"/>
                    <a:pt x="16155" y="2533"/>
                  </a:cubicBezTo>
                  <a:lnTo>
                    <a:pt x="16155" y="2533"/>
                  </a:lnTo>
                  <a:lnTo>
                    <a:pt x="11966" y="28798"/>
                  </a:lnTo>
                  <a:cubicBezTo>
                    <a:pt x="11906" y="29163"/>
                    <a:pt x="12156" y="29504"/>
                    <a:pt x="12520" y="29562"/>
                  </a:cubicBezTo>
                  <a:cubicBezTo>
                    <a:pt x="12555" y="29569"/>
                    <a:pt x="12589" y="29571"/>
                    <a:pt x="12626" y="29571"/>
                  </a:cubicBezTo>
                  <a:cubicBezTo>
                    <a:pt x="12947" y="29571"/>
                    <a:pt x="13231" y="29338"/>
                    <a:pt x="13284" y="29008"/>
                  </a:cubicBezTo>
                  <a:lnTo>
                    <a:pt x="17787" y="774"/>
                  </a:lnTo>
                  <a:cubicBezTo>
                    <a:pt x="17833" y="486"/>
                    <a:pt x="17687" y="202"/>
                    <a:pt x="17427" y="70"/>
                  </a:cubicBezTo>
                  <a:cubicBezTo>
                    <a:pt x="17332" y="23"/>
                    <a:pt x="17230" y="1"/>
                    <a:pt x="17129" y="1"/>
                  </a:cubicBezTo>
                  <a:cubicBezTo>
                    <a:pt x="16952" y="1"/>
                    <a:pt x="16778" y="71"/>
                    <a:pt x="16649" y="204"/>
                  </a:cubicBezTo>
                  <a:lnTo>
                    <a:pt x="15620" y="1264"/>
                  </a:lnTo>
                  <a:cubicBezTo>
                    <a:pt x="15475" y="1414"/>
                    <a:pt x="15275" y="1489"/>
                    <a:pt x="15074" y="1489"/>
                  </a:cubicBezTo>
                  <a:cubicBezTo>
                    <a:pt x="14874" y="1489"/>
                    <a:pt x="14672" y="1414"/>
                    <a:pt x="14526" y="1261"/>
                  </a:cubicBezTo>
                  <a:cubicBezTo>
                    <a:pt x="14126" y="851"/>
                    <a:pt x="13573" y="645"/>
                    <a:pt x="13020" y="645"/>
                  </a:cubicBezTo>
                  <a:cubicBezTo>
                    <a:pt x="12467" y="645"/>
                    <a:pt x="11913" y="851"/>
                    <a:pt x="11514" y="1264"/>
                  </a:cubicBezTo>
                  <a:cubicBezTo>
                    <a:pt x="11370" y="1412"/>
                    <a:pt x="11169" y="1487"/>
                    <a:pt x="10968" y="1487"/>
                  </a:cubicBezTo>
                  <a:cubicBezTo>
                    <a:pt x="10767" y="1487"/>
                    <a:pt x="10565" y="1412"/>
                    <a:pt x="10420" y="1264"/>
                  </a:cubicBezTo>
                  <a:lnTo>
                    <a:pt x="10406" y="1250"/>
                  </a:lnTo>
                  <a:cubicBezTo>
                    <a:pt x="10010" y="847"/>
                    <a:pt x="9463" y="646"/>
                    <a:pt x="8916" y="646"/>
                  </a:cubicBezTo>
                  <a:cubicBezTo>
                    <a:pt x="8362" y="646"/>
                    <a:pt x="7808" y="852"/>
                    <a:pt x="7408" y="1264"/>
                  </a:cubicBezTo>
                  <a:cubicBezTo>
                    <a:pt x="7264" y="1413"/>
                    <a:pt x="7064" y="1488"/>
                    <a:pt x="6863" y="1488"/>
                  </a:cubicBezTo>
                  <a:cubicBezTo>
                    <a:pt x="6661" y="1488"/>
                    <a:pt x="6459" y="1413"/>
                    <a:pt x="6315" y="1264"/>
                  </a:cubicBezTo>
                  <a:cubicBezTo>
                    <a:pt x="5917" y="852"/>
                    <a:pt x="5363" y="647"/>
                    <a:pt x="4810" y="647"/>
                  </a:cubicBezTo>
                  <a:cubicBezTo>
                    <a:pt x="4256" y="647"/>
                    <a:pt x="3701" y="853"/>
                    <a:pt x="3303" y="1264"/>
                  </a:cubicBezTo>
                  <a:cubicBezTo>
                    <a:pt x="3159" y="1412"/>
                    <a:pt x="2958" y="1487"/>
                    <a:pt x="2757" y="1487"/>
                  </a:cubicBezTo>
                  <a:cubicBezTo>
                    <a:pt x="2556" y="1487"/>
                    <a:pt x="2356" y="1412"/>
                    <a:pt x="2211" y="1264"/>
                  </a:cubicBezTo>
                  <a:lnTo>
                    <a:pt x="1184" y="204"/>
                  </a:lnTo>
                  <a:cubicBezTo>
                    <a:pt x="1057" y="71"/>
                    <a:pt x="882" y="1"/>
                    <a:pt x="7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4650738" y="-1651230"/>
              <a:ext cx="306732" cy="306745"/>
            </a:xfrm>
            <a:custGeom>
              <a:avLst/>
              <a:gdLst/>
              <a:ahLst/>
              <a:cxnLst/>
              <a:rect l="l" t="t" r="r" b="b"/>
              <a:pathLst>
                <a:path w="23106" h="23107" extrusionOk="0">
                  <a:moveTo>
                    <a:pt x="22436" y="1"/>
                  </a:moveTo>
                  <a:cubicBezTo>
                    <a:pt x="10064" y="1"/>
                    <a:pt x="0" y="10067"/>
                    <a:pt x="0" y="22439"/>
                  </a:cubicBezTo>
                  <a:cubicBezTo>
                    <a:pt x="0" y="22809"/>
                    <a:pt x="298" y="23106"/>
                    <a:pt x="667" y="23106"/>
                  </a:cubicBezTo>
                  <a:cubicBezTo>
                    <a:pt x="1036" y="23106"/>
                    <a:pt x="1334" y="22809"/>
                    <a:pt x="1334" y="22439"/>
                  </a:cubicBezTo>
                  <a:cubicBezTo>
                    <a:pt x="1334" y="10804"/>
                    <a:pt x="10801" y="1337"/>
                    <a:pt x="22436" y="1337"/>
                  </a:cubicBezTo>
                  <a:cubicBezTo>
                    <a:pt x="22806" y="1337"/>
                    <a:pt x="23106" y="1039"/>
                    <a:pt x="23106" y="670"/>
                  </a:cubicBezTo>
                  <a:cubicBezTo>
                    <a:pt x="23106" y="301"/>
                    <a:pt x="22806" y="1"/>
                    <a:pt x="22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745800" y="-812925"/>
              <a:ext cx="405600" cy="35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4745800" y="-777637"/>
              <a:ext cx="405600" cy="35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4745800" y="-742200"/>
              <a:ext cx="405600" cy="35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4745800" y="-706912"/>
              <a:ext cx="405600" cy="35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6"/>
          <p:cNvGrpSpPr/>
          <p:nvPr/>
        </p:nvGrpSpPr>
        <p:grpSpPr>
          <a:xfrm>
            <a:off x="5580739" y="2363150"/>
            <a:ext cx="554809" cy="554809"/>
            <a:chOff x="5724800" y="2169125"/>
            <a:chExt cx="587100" cy="587100"/>
          </a:xfrm>
        </p:grpSpPr>
        <p:sp>
          <p:nvSpPr>
            <p:cNvPr id="213" name="Google Shape;213;p26"/>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26"/>
          <p:cNvGrpSpPr/>
          <p:nvPr/>
        </p:nvGrpSpPr>
        <p:grpSpPr>
          <a:xfrm>
            <a:off x="6865101" y="2037999"/>
            <a:ext cx="554810" cy="554809"/>
            <a:chOff x="6810900" y="2169125"/>
            <a:chExt cx="587100" cy="587100"/>
          </a:xfrm>
        </p:grpSpPr>
        <p:sp>
          <p:nvSpPr>
            <p:cNvPr id="217" name="Google Shape;217;p26"/>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6881784" y="2240009"/>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6"/>
            <p:cNvGrpSpPr/>
            <p:nvPr/>
          </p:nvGrpSpPr>
          <p:grpSpPr>
            <a:xfrm>
              <a:off x="6972327" y="2333833"/>
              <a:ext cx="260615" cy="258080"/>
              <a:chOff x="-37385100" y="3949908"/>
              <a:chExt cx="321350" cy="318225"/>
            </a:xfrm>
          </p:grpSpPr>
          <p:sp>
            <p:nvSpPr>
              <p:cNvPr id="220" name="Google Shape;220;p26"/>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222;p26"/>
          <p:cNvGrpSpPr/>
          <p:nvPr/>
        </p:nvGrpSpPr>
        <p:grpSpPr>
          <a:xfrm>
            <a:off x="6524249" y="2906476"/>
            <a:ext cx="1326801" cy="733850"/>
            <a:chOff x="6879411" y="2843985"/>
            <a:chExt cx="1404319" cy="776643"/>
          </a:xfrm>
        </p:grpSpPr>
        <p:grpSp>
          <p:nvGrpSpPr>
            <p:cNvPr id="223" name="Google Shape;223;p26"/>
            <p:cNvGrpSpPr/>
            <p:nvPr/>
          </p:nvGrpSpPr>
          <p:grpSpPr>
            <a:xfrm>
              <a:off x="6879411" y="2843985"/>
              <a:ext cx="1404319" cy="776643"/>
              <a:chOff x="4202297" y="-1870275"/>
              <a:chExt cx="2538997" cy="1404164"/>
            </a:xfrm>
          </p:grpSpPr>
          <p:sp>
            <p:nvSpPr>
              <p:cNvPr id="224" name="Google Shape;224;p26"/>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26"/>
            <p:cNvGrpSpPr/>
            <p:nvPr/>
          </p:nvGrpSpPr>
          <p:grpSpPr>
            <a:xfrm flipH="1">
              <a:off x="7727981" y="3082508"/>
              <a:ext cx="395014" cy="409310"/>
              <a:chOff x="3357325" y="2093500"/>
              <a:chExt cx="311525" cy="322825"/>
            </a:xfrm>
          </p:grpSpPr>
          <p:sp>
            <p:nvSpPr>
              <p:cNvPr id="230" name="Google Shape;230;p26"/>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1" name="Google Shape;231;p26"/>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2" name="Google Shape;232;p26"/>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3" name="Google Shape;233;p26"/>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6"/>
          <p:cNvSpPr/>
          <p:nvPr/>
        </p:nvSpPr>
        <p:spPr>
          <a:xfrm>
            <a:off x="4942875" y="3780724"/>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p>
            <a:pPr lvl="0"/>
            <a:r>
              <a:rPr lang="en-GB" sz="3200" dirty="0"/>
              <a:t>Face Detection </a:t>
            </a:r>
            <a:r>
              <a:rPr lang="en" sz="3200" dirty="0" smtClean="0"/>
              <a:t>→</a:t>
            </a:r>
            <a:endParaRPr sz="32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05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6847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smtClean="0"/>
              <a:t>Face Detection</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438150" y="1311810"/>
            <a:ext cx="8033649" cy="1451100"/>
          </a:xfrm>
          <a:prstGeom prst="rect">
            <a:avLst/>
          </a:prstGeom>
        </p:spPr>
        <p:txBody>
          <a:bodyPr spcFirstLastPara="1" wrap="square" lIns="91425" tIns="91425" rIns="91425" bIns="91425" anchor="t" anchorCtr="0">
            <a:noAutofit/>
          </a:bodyPr>
          <a:lstStyle/>
          <a:p>
            <a:r>
              <a:rPr lang="en-GB" b="1" dirty="0"/>
              <a:t>Face detection using </a:t>
            </a:r>
            <a:r>
              <a:rPr lang="en-GB" b="1" dirty="0" err="1"/>
              <a:t>OpenCV</a:t>
            </a:r>
            <a:r>
              <a:rPr lang="en-GB" b="1" dirty="0"/>
              <a:t> involves using computer vision techniques to identify and locate faces </a:t>
            </a:r>
            <a:r>
              <a:rPr lang="en-GB" b="1" dirty="0" smtClean="0"/>
              <a:t>within an </a:t>
            </a:r>
            <a:r>
              <a:rPr lang="en-GB" b="1" dirty="0"/>
              <a:t>image or video stream.</a:t>
            </a:r>
            <a:endParaRPr lang="en-GB" b="1" dirty="0" smtClean="0"/>
          </a:p>
          <a:p>
            <a:endParaRPr lang="en-GB" dirty="0"/>
          </a:p>
          <a:p>
            <a:pPr marL="381000" indent="-228600">
              <a:buFont typeface="+mj-lt"/>
              <a:buAutoNum type="arabicPeriod"/>
            </a:pPr>
            <a:r>
              <a:rPr lang="en-GB" dirty="0"/>
              <a:t>Import the </a:t>
            </a:r>
            <a:r>
              <a:rPr lang="en-GB" dirty="0" err="1"/>
              <a:t>OpenCV</a:t>
            </a:r>
            <a:r>
              <a:rPr lang="en-GB" dirty="0"/>
              <a:t> library: import cv2</a:t>
            </a:r>
          </a:p>
          <a:p>
            <a:pPr marL="381000" indent="-228600">
              <a:buFont typeface="+mj-lt"/>
              <a:buAutoNum type="arabicPeriod"/>
            </a:pPr>
            <a:r>
              <a:rPr lang="en-GB" dirty="0"/>
              <a:t>Load the pre-trained face detection model: </a:t>
            </a:r>
            <a:r>
              <a:rPr lang="en-GB" dirty="0" err="1"/>
              <a:t>face_cascade</a:t>
            </a:r>
            <a:r>
              <a:rPr lang="en-GB" dirty="0"/>
              <a:t> = cv2.CascadeClassifier('haarcascade_frontalface_default.xml')</a:t>
            </a:r>
          </a:p>
          <a:p>
            <a:pPr marL="381000" indent="-228600">
              <a:buFont typeface="+mj-lt"/>
              <a:buAutoNum type="arabicPeriod"/>
            </a:pPr>
            <a:r>
              <a:rPr lang="en-GB" dirty="0"/>
              <a:t>Read the input image: image = cv2.imread('input_image.jpg')</a:t>
            </a:r>
          </a:p>
          <a:p>
            <a:pPr marL="381000" indent="-228600">
              <a:buFont typeface="+mj-lt"/>
              <a:buAutoNum type="arabicPeriod"/>
            </a:pPr>
            <a:r>
              <a:rPr lang="en-GB" dirty="0"/>
              <a:t>Convert the image to grayscale: </a:t>
            </a:r>
            <a:r>
              <a:rPr lang="en-GB" dirty="0" err="1"/>
              <a:t>gray_image</a:t>
            </a:r>
            <a:r>
              <a:rPr lang="en-GB" dirty="0"/>
              <a:t> = cv2.cvtColor(image, cv2.COLOR_BGR2GRAY)</a:t>
            </a:r>
          </a:p>
          <a:p>
            <a:pPr marL="381000" indent="-228600">
              <a:buFont typeface="+mj-lt"/>
              <a:buAutoNum type="arabicPeriod"/>
            </a:pPr>
            <a:r>
              <a:rPr lang="en-GB" dirty="0"/>
              <a:t>Perform face detection: faces = </a:t>
            </a:r>
            <a:r>
              <a:rPr lang="en-GB" dirty="0" err="1"/>
              <a:t>face_cascade.detectMultiScale</a:t>
            </a:r>
            <a:r>
              <a:rPr lang="en-GB" dirty="0"/>
              <a:t>(</a:t>
            </a:r>
            <a:r>
              <a:rPr lang="en-GB" dirty="0" err="1"/>
              <a:t>gray_image</a:t>
            </a:r>
            <a:r>
              <a:rPr lang="en-GB" dirty="0"/>
              <a:t>, </a:t>
            </a:r>
            <a:r>
              <a:rPr lang="en-GB" dirty="0" err="1"/>
              <a:t>scaleFactor</a:t>
            </a:r>
            <a:r>
              <a:rPr lang="en-GB" dirty="0"/>
              <a:t>=1.1, </a:t>
            </a:r>
            <a:r>
              <a:rPr lang="en-GB" dirty="0" err="1"/>
              <a:t>minNeighbors</a:t>
            </a:r>
            <a:r>
              <a:rPr lang="en-GB" dirty="0"/>
              <a:t>=5, </a:t>
            </a:r>
            <a:r>
              <a:rPr lang="en-GB" dirty="0" err="1"/>
              <a:t>minSize</a:t>
            </a:r>
            <a:r>
              <a:rPr lang="en-GB" dirty="0"/>
              <a:t>=(30, 30))</a:t>
            </a:r>
          </a:p>
          <a:p>
            <a:pPr marL="381000" indent="-228600">
              <a:buFont typeface="+mj-lt"/>
              <a:buAutoNum type="arabicPeriod"/>
            </a:pPr>
            <a:r>
              <a:rPr lang="en-GB" dirty="0"/>
              <a:t>Draw rectangles around detected faces: for (x, y, w, h) in faces: cv2.rectangle(image, (x, y), (x + w, y + h), (0, 255, 0), 2)</a:t>
            </a:r>
          </a:p>
          <a:p>
            <a:pPr marL="381000" indent="-228600">
              <a:buFont typeface="+mj-lt"/>
              <a:buAutoNum type="arabicPeriod"/>
            </a:pPr>
            <a:r>
              <a:rPr lang="en-GB" dirty="0"/>
              <a:t>Display the result: cv2.imshow('Face Detection', image)</a:t>
            </a:r>
          </a:p>
          <a:p>
            <a:pPr marL="381000" indent="-228600">
              <a:buFont typeface="+mj-lt"/>
              <a:buAutoNum type="arabicPeriod"/>
            </a:pPr>
            <a:r>
              <a:rPr lang="en-GB" dirty="0"/>
              <a:t>Wait for user key press and close windows: cv2.waitKey(0); cv2.destroyAllWindows()</a:t>
            </a:r>
          </a:p>
          <a:p>
            <a:pPr marL="381000" indent="-228600">
              <a:buFont typeface="+mj-lt"/>
              <a:buAutoNum type="arabicPeriod"/>
            </a:pPr>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spTree>
    <p:extLst>
      <p:ext uri="{BB962C8B-B14F-4D97-AF65-F5344CB8AC3E}">
        <p14:creationId xmlns:p14="http://schemas.microsoft.com/office/powerpoint/2010/main" val="74693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604225" cy="942900"/>
          </a:xfrm>
          <a:prstGeom prst="rect">
            <a:avLst/>
          </a:prstGeom>
        </p:spPr>
        <p:txBody>
          <a:bodyPr spcFirstLastPara="1" wrap="square" lIns="91425" tIns="91425" rIns="91425" bIns="91425" anchor="t" anchorCtr="0">
            <a:noAutofit/>
          </a:bodyPr>
          <a:lstStyle/>
          <a:p>
            <a:pPr lvl="0"/>
            <a:r>
              <a:rPr lang="en-GB" sz="3200" dirty="0"/>
              <a:t>Eye Movement Analysis</a:t>
            </a:r>
            <a:r>
              <a:rPr lang="en-GB" sz="3200" dirty="0" smtClean="0"/>
              <a:t> </a:t>
            </a:r>
            <a:r>
              <a:rPr lang="en" sz="3200" dirty="0" smtClean="0"/>
              <a:t>→</a:t>
            </a:r>
            <a:endParaRPr sz="32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06</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85648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a:t>Eye Movement Analysis</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438150" y="1311810"/>
            <a:ext cx="8033649" cy="1451100"/>
          </a:xfrm>
          <a:prstGeom prst="rect">
            <a:avLst/>
          </a:prstGeom>
        </p:spPr>
        <p:txBody>
          <a:bodyPr spcFirstLastPara="1" wrap="square" lIns="91425" tIns="91425" rIns="91425" bIns="91425" anchor="t" anchorCtr="0">
            <a:noAutofit/>
          </a:bodyPr>
          <a:lstStyle/>
          <a:p>
            <a:r>
              <a:rPr lang="en-GB" b="1" dirty="0"/>
              <a:t>Eye movement analysis using </a:t>
            </a:r>
            <a:r>
              <a:rPr lang="en-GB" b="1" dirty="0" err="1"/>
              <a:t>OpenCV</a:t>
            </a:r>
            <a:r>
              <a:rPr lang="en-GB" b="1" dirty="0"/>
              <a:t> involves the application of computer vision techniques to track and </a:t>
            </a:r>
            <a:r>
              <a:rPr lang="en-GB" b="1" dirty="0" err="1"/>
              <a:t>analyze</a:t>
            </a:r>
            <a:r>
              <a:rPr lang="en-GB" b="1" dirty="0"/>
              <a:t> the movement of eyes within images or video frames</a:t>
            </a:r>
            <a:r>
              <a:rPr lang="en-GB" b="1" dirty="0" smtClean="0"/>
              <a:t>.</a:t>
            </a:r>
          </a:p>
          <a:p>
            <a:endParaRPr lang="en-GB" b="1" dirty="0"/>
          </a:p>
          <a:p>
            <a:pPr marL="381000" indent="-228600">
              <a:buFont typeface="+mj-lt"/>
              <a:buAutoNum type="arabicPeriod"/>
            </a:pPr>
            <a:r>
              <a:rPr lang="en-GB" dirty="0"/>
              <a:t>Import </a:t>
            </a:r>
            <a:r>
              <a:rPr lang="en-GB" dirty="0" err="1"/>
              <a:t>OpenCV</a:t>
            </a:r>
            <a:r>
              <a:rPr lang="en-GB" dirty="0"/>
              <a:t>: import cv2</a:t>
            </a:r>
          </a:p>
          <a:p>
            <a:pPr marL="381000" indent="-228600">
              <a:buFont typeface="+mj-lt"/>
              <a:buAutoNum type="arabicPeriod"/>
            </a:pPr>
            <a:r>
              <a:rPr lang="en-GB" dirty="0"/>
              <a:t>Load a pre-trained eye detection model: </a:t>
            </a:r>
            <a:r>
              <a:rPr lang="en-GB" dirty="0" err="1"/>
              <a:t>eye_cascade</a:t>
            </a:r>
            <a:r>
              <a:rPr lang="en-GB" dirty="0"/>
              <a:t> = cv2.CascadeClassifier('haarcascade_eye.xml')</a:t>
            </a:r>
          </a:p>
          <a:p>
            <a:pPr marL="381000" indent="-228600">
              <a:buFont typeface="+mj-lt"/>
              <a:buAutoNum type="arabicPeriod"/>
            </a:pPr>
            <a:r>
              <a:rPr lang="en-GB" dirty="0"/>
              <a:t>Read input image or video frame: frame = cv2.imread('frame.jpg')</a:t>
            </a:r>
          </a:p>
          <a:p>
            <a:pPr marL="381000" indent="-228600">
              <a:buFont typeface="+mj-lt"/>
              <a:buAutoNum type="arabicPeriod"/>
            </a:pPr>
            <a:r>
              <a:rPr lang="en-GB" dirty="0"/>
              <a:t>Convert frame to grayscale: </a:t>
            </a:r>
            <a:r>
              <a:rPr lang="en-GB" dirty="0" err="1"/>
              <a:t>gray_frame</a:t>
            </a:r>
            <a:r>
              <a:rPr lang="en-GB" dirty="0"/>
              <a:t> = cv2.cvtColor(frame, cv2.COLOR_BGR2GRAY)</a:t>
            </a:r>
          </a:p>
          <a:p>
            <a:pPr marL="381000" indent="-228600">
              <a:buFont typeface="+mj-lt"/>
              <a:buAutoNum type="arabicPeriod"/>
            </a:pPr>
            <a:r>
              <a:rPr lang="en-GB" dirty="0"/>
              <a:t>Detect eyes using cascade classifier: eyes = </a:t>
            </a:r>
            <a:r>
              <a:rPr lang="en-GB" dirty="0" err="1"/>
              <a:t>eye_cascade.detectMultiScale</a:t>
            </a:r>
            <a:r>
              <a:rPr lang="en-GB" dirty="0"/>
              <a:t>(</a:t>
            </a:r>
            <a:r>
              <a:rPr lang="en-GB" dirty="0" err="1"/>
              <a:t>gray_frame</a:t>
            </a:r>
            <a:r>
              <a:rPr lang="en-GB" dirty="0"/>
              <a:t>)</a:t>
            </a:r>
          </a:p>
          <a:p>
            <a:pPr marL="381000" indent="-228600">
              <a:buFont typeface="+mj-lt"/>
              <a:buAutoNum type="arabicPeriod"/>
            </a:pPr>
            <a:r>
              <a:rPr lang="en-GB" dirty="0"/>
              <a:t>Iterate through detected eyes: for (ex, </a:t>
            </a:r>
            <a:r>
              <a:rPr lang="en-GB" dirty="0" err="1"/>
              <a:t>ey</a:t>
            </a:r>
            <a:r>
              <a:rPr lang="en-GB" dirty="0"/>
              <a:t>, </a:t>
            </a:r>
            <a:r>
              <a:rPr lang="en-GB" dirty="0" err="1"/>
              <a:t>ew</a:t>
            </a:r>
            <a:r>
              <a:rPr lang="en-GB" dirty="0"/>
              <a:t>, eh) in eyes: cv2.rectangle(frame, (ex, </a:t>
            </a:r>
            <a:r>
              <a:rPr lang="en-GB" dirty="0" err="1"/>
              <a:t>ey</a:t>
            </a:r>
            <a:r>
              <a:rPr lang="en-GB" dirty="0"/>
              <a:t>), (ex + </a:t>
            </a:r>
            <a:r>
              <a:rPr lang="en-GB" dirty="0" err="1"/>
              <a:t>ew</a:t>
            </a:r>
            <a:r>
              <a:rPr lang="en-GB" dirty="0"/>
              <a:t>, </a:t>
            </a:r>
            <a:r>
              <a:rPr lang="en-GB" dirty="0" err="1"/>
              <a:t>ey</a:t>
            </a:r>
            <a:r>
              <a:rPr lang="en-GB" dirty="0"/>
              <a:t> + eh), (0, 255, 0), 2)</a:t>
            </a:r>
          </a:p>
          <a:p>
            <a:pPr marL="381000" indent="-228600">
              <a:buFont typeface="+mj-lt"/>
              <a:buAutoNum type="arabicPeriod"/>
            </a:pPr>
            <a:r>
              <a:rPr lang="en-GB" dirty="0"/>
              <a:t>Display result: cv2.imshow('Eye Movement Analysis', frame)</a:t>
            </a:r>
          </a:p>
          <a:p>
            <a:pPr marL="381000" indent="-228600">
              <a:buFont typeface="+mj-lt"/>
              <a:buAutoNum type="arabicPeriod"/>
            </a:pPr>
            <a:r>
              <a:rPr lang="en-GB" dirty="0"/>
              <a:t>Wait for user key press and close windows: cv2.waitKey(0); cv2.destroyAllWindows()</a:t>
            </a:r>
          </a:p>
          <a:p>
            <a:pPr marL="381000" indent="-228600">
              <a:buFont typeface="+mj-lt"/>
              <a:buAutoNum type="arabicPeriod"/>
            </a:pPr>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spTree>
    <p:extLst>
      <p:ext uri="{BB962C8B-B14F-4D97-AF65-F5344CB8AC3E}">
        <p14:creationId xmlns:p14="http://schemas.microsoft.com/office/powerpoint/2010/main" val="340289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604225" cy="942900"/>
          </a:xfrm>
          <a:prstGeom prst="rect">
            <a:avLst/>
          </a:prstGeom>
        </p:spPr>
        <p:txBody>
          <a:bodyPr spcFirstLastPara="1" wrap="square" lIns="91425" tIns="91425" rIns="91425" bIns="91425" anchor="t" anchorCtr="0">
            <a:noAutofit/>
          </a:bodyPr>
          <a:lstStyle/>
          <a:p>
            <a:pPr lvl="0"/>
            <a:r>
              <a:rPr lang="en-GB" sz="3200" dirty="0"/>
              <a:t>Benefits and Limitations</a:t>
            </a:r>
            <a:r>
              <a:rPr lang="en-GB" sz="3200" dirty="0" smtClean="0"/>
              <a:t> </a:t>
            </a:r>
            <a:r>
              <a:rPr lang="en" sz="3200" dirty="0" smtClean="0"/>
              <a:t>→</a:t>
            </a:r>
            <a:endParaRPr sz="32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07</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911080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a:t>Benefits and Limitations</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438150" y="1311810"/>
            <a:ext cx="8033649" cy="1451100"/>
          </a:xfrm>
          <a:prstGeom prst="rect">
            <a:avLst/>
          </a:prstGeom>
        </p:spPr>
        <p:txBody>
          <a:bodyPr spcFirstLastPara="1" wrap="square" lIns="91425" tIns="91425" rIns="91425" bIns="91425" anchor="t" anchorCtr="0">
            <a:noAutofit/>
          </a:bodyPr>
          <a:lstStyle/>
          <a:p>
            <a:r>
              <a:rPr lang="en-GB" b="1" dirty="0" smtClean="0"/>
              <a:t>Benefits :</a:t>
            </a:r>
          </a:p>
          <a:p>
            <a:endParaRPr lang="en-GB" b="1" dirty="0" smtClean="0"/>
          </a:p>
          <a:p>
            <a:r>
              <a:rPr lang="en-GB" b="1" dirty="0"/>
              <a:t>Real-time Monitoring:</a:t>
            </a:r>
            <a:r>
              <a:rPr lang="en-GB" dirty="0"/>
              <a:t> </a:t>
            </a:r>
            <a:r>
              <a:rPr lang="en-GB" dirty="0" err="1"/>
              <a:t>OpenCV</a:t>
            </a:r>
            <a:r>
              <a:rPr lang="en-GB" dirty="0"/>
              <a:t> allows for real-time monitoring of online classes, enabling immediate intervention in case of malpractices</a:t>
            </a:r>
            <a:r>
              <a:rPr lang="en-GB" dirty="0" smtClean="0"/>
              <a:t>.</a:t>
            </a:r>
          </a:p>
          <a:p>
            <a:endParaRPr lang="en-GB" dirty="0"/>
          </a:p>
          <a:p>
            <a:r>
              <a:rPr lang="en-GB" b="1" dirty="0"/>
              <a:t>Automated Detection:</a:t>
            </a:r>
            <a:r>
              <a:rPr lang="en-GB" dirty="0"/>
              <a:t> </a:t>
            </a:r>
            <a:r>
              <a:rPr lang="en-GB" dirty="0" err="1"/>
              <a:t>OpenCV</a:t>
            </a:r>
            <a:r>
              <a:rPr lang="en-GB" dirty="0"/>
              <a:t>-based solutions automate the process of malpractice detection, reducing the manual effort required by instructors</a:t>
            </a:r>
            <a:r>
              <a:rPr lang="en-GB" dirty="0" smtClean="0"/>
              <a:t>.</a:t>
            </a:r>
          </a:p>
          <a:p>
            <a:endParaRPr lang="en-GB" dirty="0"/>
          </a:p>
          <a:p>
            <a:r>
              <a:rPr lang="en-GB" b="1" dirty="0"/>
              <a:t>Objective Analysis:</a:t>
            </a:r>
            <a:r>
              <a:rPr lang="en-GB" dirty="0"/>
              <a:t> </a:t>
            </a:r>
            <a:r>
              <a:rPr lang="en-GB" dirty="0" err="1"/>
              <a:t>OpenCV</a:t>
            </a:r>
            <a:r>
              <a:rPr lang="en-GB" dirty="0"/>
              <a:t> provides objective analysis of visual data, reducing subjective bias in identifying malpractices</a:t>
            </a:r>
            <a:r>
              <a:rPr lang="en-GB" dirty="0" smtClean="0"/>
              <a:t>.</a:t>
            </a:r>
          </a:p>
          <a:p>
            <a:endParaRPr lang="en-GB" dirty="0"/>
          </a:p>
          <a:p>
            <a:r>
              <a:rPr lang="en-GB" b="1" dirty="0"/>
              <a:t>Visual Evidence:</a:t>
            </a:r>
            <a:r>
              <a:rPr lang="en-GB" dirty="0"/>
              <a:t> Visual evidence captured by </a:t>
            </a:r>
            <a:r>
              <a:rPr lang="en-GB" dirty="0" err="1"/>
              <a:t>OpenCV</a:t>
            </a:r>
            <a:r>
              <a:rPr lang="en-GB" dirty="0"/>
              <a:t> can be valuable for investigations and addressing disputes related to malpractices</a:t>
            </a:r>
            <a:r>
              <a:rPr lang="en-GB" dirty="0" smtClean="0"/>
              <a:t>.</a:t>
            </a:r>
          </a:p>
          <a:p>
            <a:endParaRPr lang="en-GB" dirty="0"/>
          </a:p>
          <a:p>
            <a:r>
              <a:rPr lang="en-GB" b="1" dirty="0"/>
              <a:t>Enhanced Fairness:</a:t>
            </a:r>
            <a:r>
              <a:rPr lang="en-GB" dirty="0"/>
              <a:t> By deterring malpractices, </a:t>
            </a:r>
            <a:r>
              <a:rPr lang="en-GB" dirty="0" err="1"/>
              <a:t>OpenCV</a:t>
            </a:r>
            <a:r>
              <a:rPr lang="en-GB" dirty="0"/>
              <a:t> promotes fairness in assessments and maintains the credibility of online education.</a:t>
            </a:r>
          </a:p>
          <a:p>
            <a:pPr marL="152400" indent="0"/>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spTree>
    <p:extLst>
      <p:ext uri="{BB962C8B-B14F-4D97-AF65-F5344CB8AC3E}">
        <p14:creationId xmlns:p14="http://schemas.microsoft.com/office/powerpoint/2010/main" val="95271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a:t>Benefits and Limitations</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438150" y="1311810"/>
            <a:ext cx="8033649" cy="1451100"/>
          </a:xfrm>
          <a:prstGeom prst="rect">
            <a:avLst/>
          </a:prstGeom>
        </p:spPr>
        <p:txBody>
          <a:bodyPr spcFirstLastPara="1" wrap="square" lIns="91425" tIns="91425" rIns="91425" bIns="91425" anchor="t" anchorCtr="0">
            <a:noAutofit/>
          </a:bodyPr>
          <a:lstStyle/>
          <a:p>
            <a:r>
              <a:rPr lang="en-GB" b="1" dirty="0" smtClean="0"/>
              <a:t>Limitation:</a:t>
            </a:r>
          </a:p>
          <a:p>
            <a:endParaRPr lang="en-GB" b="1" dirty="0" smtClean="0"/>
          </a:p>
          <a:p>
            <a:r>
              <a:rPr lang="en-GB" b="1" dirty="0"/>
              <a:t>Privacy Concerns:</a:t>
            </a:r>
            <a:r>
              <a:rPr lang="en-GB" dirty="0"/>
              <a:t> Using </a:t>
            </a:r>
            <a:r>
              <a:rPr lang="en-GB" dirty="0" err="1"/>
              <a:t>OpenCV</a:t>
            </a:r>
            <a:r>
              <a:rPr lang="en-GB" dirty="0"/>
              <a:t> for monitoring raises privacy concerns as it involves processing visual data of students. Consent and data protection regulations must be addressed</a:t>
            </a:r>
            <a:r>
              <a:rPr lang="en-GB" dirty="0" smtClean="0"/>
              <a:t>.</a:t>
            </a:r>
          </a:p>
          <a:p>
            <a:endParaRPr lang="en-GB" dirty="0"/>
          </a:p>
          <a:p>
            <a:r>
              <a:rPr lang="en-GB" b="1" dirty="0"/>
              <a:t>False Positives/Negatives:</a:t>
            </a:r>
            <a:r>
              <a:rPr lang="en-GB" dirty="0"/>
              <a:t> </a:t>
            </a:r>
            <a:r>
              <a:rPr lang="en-GB" dirty="0" err="1"/>
              <a:t>OpenCV</a:t>
            </a:r>
            <a:r>
              <a:rPr lang="en-GB" dirty="0"/>
              <a:t>-based solutions may produce false positives (incorrectly flagging innocent actions as malpractices) or false negatives (failing to detect actual malpractices</a:t>
            </a:r>
            <a:r>
              <a:rPr lang="en-GB" dirty="0" smtClean="0"/>
              <a:t>).</a:t>
            </a:r>
          </a:p>
          <a:p>
            <a:endParaRPr lang="en-GB" dirty="0"/>
          </a:p>
          <a:p>
            <a:r>
              <a:rPr lang="en-GB" b="1" dirty="0"/>
              <a:t>Technical Requirements:</a:t>
            </a:r>
            <a:r>
              <a:rPr lang="en-GB" dirty="0"/>
              <a:t> Students need compatible devices (webcams, sufficient computing power) to participate in classes with </a:t>
            </a:r>
            <a:r>
              <a:rPr lang="en-GB" dirty="0" err="1"/>
              <a:t>OpenCV</a:t>
            </a:r>
            <a:r>
              <a:rPr lang="en-GB" dirty="0"/>
              <a:t>-based monitoring</a:t>
            </a:r>
            <a:r>
              <a:rPr lang="en-GB" dirty="0" smtClean="0"/>
              <a:t>.</a:t>
            </a:r>
          </a:p>
          <a:p>
            <a:endParaRPr lang="en-GB" dirty="0"/>
          </a:p>
          <a:p>
            <a:r>
              <a:rPr lang="en-GB" b="1" dirty="0"/>
              <a:t>Resource Intensive:</a:t>
            </a:r>
            <a:r>
              <a:rPr lang="en-GB" dirty="0"/>
              <a:t> </a:t>
            </a:r>
            <a:r>
              <a:rPr lang="en-GB" dirty="0" err="1"/>
              <a:t>OpenCV</a:t>
            </a:r>
            <a:r>
              <a:rPr lang="en-GB" dirty="0"/>
              <a:t>-based solutions can be resource-intensive, requiring capable hardware and software systems.</a:t>
            </a:r>
          </a:p>
          <a:p>
            <a:pPr marL="152400" indent="0"/>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spTree>
    <p:extLst>
      <p:ext uri="{BB962C8B-B14F-4D97-AF65-F5344CB8AC3E}">
        <p14:creationId xmlns:p14="http://schemas.microsoft.com/office/powerpoint/2010/main" val="1085983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604225" cy="942900"/>
          </a:xfrm>
          <a:prstGeom prst="rect">
            <a:avLst/>
          </a:prstGeom>
        </p:spPr>
        <p:txBody>
          <a:bodyPr spcFirstLastPara="1" wrap="square" lIns="91425" tIns="91425" rIns="91425" bIns="91425" anchor="t" anchorCtr="0">
            <a:noAutofit/>
          </a:bodyPr>
          <a:lstStyle/>
          <a:p>
            <a:pPr lvl="0"/>
            <a:r>
              <a:rPr lang="en-GB" sz="3200" dirty="0"/>
              <a:t>Future Enhancements </a:t>
            </a:r>
            <a:r>
              <a:rPr lang="en" sz="3200" dirty="0" smtClean="0"/>
              <a:t>→</a:t>
            </a:r>
            <a:endParaRPr sz="32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08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3277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a:t>Future Enhancements</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438150" y="1311809"/>
            <a:ext cx="8033649" cy="3136365"/>
          </a:xfrm>
          <a:prstGeom prst="rect">
            <a:avLst/>
          </a:prstGeom>
        </p:spPr>
        <p:txBody>
          <a:bodyPr spcFirstLastPara="1" wrap="square" lIns="91425" tIns="91425" rIns="91425" bIns="91425" anchor="t" anchorCtr="0">
            <a:noAutofit/>
          </a:bodyPr>
          <a:lstStyle/>
          <a:p>
            <a:r>
              <a:rPr lang="en-GB" dirty="0"/>
              <a:t>Certainly, here are five potential future enhancements for reducing online class malpractices using </a:t>
            </a:r>
            <a:r>
              <a:rPr lang="en-GB" dirty="0" err="1"/>
              <a:t>OpenCV</a:t>
            </a:r>
            <a:r>
              <a:rPr lang="en-GB" dirty="0"/>
              <a:t>:</a:t>
            </a:r>
          </a:p>
          <a:p>
            <a:endParaRPr lang="en-GB" b="1" dirty="0" smtClean="0"/>
          </a:p>
          <a:p>
            <a:r>
              <a:rPr lang="en-GB" b="1" dirty="0" smtClean="0"/>
              <a:t>Multi-Modal </a:t>
            </a:r>
            <a:r>
              <a:rPr lang="en-GB" b="1" dirty="0"/>
              <a:t>Analysis:</a:t>
            </a:r>
            <a:r>
              <a:rPr lang="en-GB" dirty="0"/>
              <a:t> Integrate multiple data sources for a comprehensive analysis. Combine video feeds with audio analysis and keyboard/mouse activity tracking to create a more accurate picture of student engagement and potential malpractices.</a:t>
            </a:r>
          </a:p>
          <a:p>
            <a:endParaRPr lang="en-GB" b="1" dirty="0" smtClean="0"/>
          </a:p>
          <a:p>
            <a:r>
              <a:rPr lang="en-GB" b="1" dirty="0" err="1" smtClean="0"/>
              <a:t>Behavioral</a:t>
            </a:r>
            <a:r>
              <a:rPr lang="en-GB" b="1" dirty="0" smtClean="0"/>
              <a:t> </a:t>
            </a:r>
            <a:r>
              <a:rPr lang="en-GB" b="1" dirty="0"/>
              <a:t>Analysis:</a:t>
            </a:r>
            <a:r>
              <a:rPr lang="en-GB" dirty="0"/>
              <a:t> Develop algorithms to </a:t>
            </a:r>
            <a:r>
              <a:rPr lang="en-GB" dirty="0" err="1"/>
              <a:t>analyze</a:t>
            </a:r>
            <a:r>
              <a:rPr lang="en-GB" dirty="0"/>
              <a:t> students' </a:t>
            </a:r>
            <a:r>
              <a:rPr lang="en-GB" dirty="0" err="1"/>
              <a:t>behavior</a:t>
            </a:r>
            <a:r>
              <a:rPr lang="en-GB" dirty="0"/>
              <a:t> patterns over time. Detect anomalies in gaze direction, head movements, or facial expressions that could indicate distraction or cheating.</a:t>
            </a:r>
          </a:p>
          <a:p>
            <a:endParaRPr lang="en-GB" b="1" dirty="0" smtClean="0"/>
          </a:p>
          <a:p>
            <a:r>
              <a:rPr lang="en-GB" b="1" dirty="0" smtClean="0"/>
              <a:t>Machine </a:t>
            </a:r>
            <a:r>
              <a:rPr lang="en-GB" b="1" dirty="0"/>
              <a:t>Learning Integration:</a:t>
            </a:r>
            <a:r>
              <a:rPr lang="en-GB" dirty="0"/>
              <a:t> Train machine learning models using </a:t>
            </a:r>
            <a:r>
              <a:rPr lang="en-GB" dirty="0" err="1"/>
              <a:t>labeled</a:t>
            </a:r>
            <a:r>
              <a:rPr lang="en-GB" dirty="0"/>
              <a:t> data to improve the accuracy of malpractice detection. ML models can adapt and learn from new patterns of malpractices as they emerge</a:t>
            </a:r>
            <a:r>
              <a:rPr lang="en-GB" dirty="0" smtClean="0"/>
              <a:t>.</a:t>
            </a:r>
          </a:p>
          <a:p>
            <a:endParaRPr lang="en-GB" dirty="0"/>
          </a:p>
          <a:p>
            <a:pPr marL="152400" indent="0"/>
            <a:r>
              <a:rPr lang="en-GB" dirty="0"/>
              <a:t>These future enhancements would further strengthen the capabilities of </a:t>
            </a:r>
            <a:r>
              <a:rPr lang="en-GB" dirty="0" err="1"/>
              <a:t>OpenCV</a:t>
            </a:r>
            <a:r>
              <a:rPr lang="en-GB" dirty="0"/>
              <a:t>-based solutions in reducing online class malpractices, ensuring a secure and conducive online learning environment.</a:t>
            </a:r>
          </a:p>
          <a:p>
            <a:pPr marL="152400" indent="0"/>
            <a:endParaRPr lang="en-GB" dirty="0"/>
          </a:p>
          <a:p>
            <a:pPr marL="152400" indent="0"/>
            <a:endParaRPr lang="en-GB" dirty="0"/>
          </a:p>
          <a:p>
            <a:pPr marL="152400" indent="0"/>
            <a:endParaRPr lang="en-GB" dirty="0"/>
          </a:p>
          <a:p>
            <a:pPr marL="152400" indent="0"/>
            <a:endParaRPr lang="en-GB" dirty="0"/>
          </a:p>
          <a:p>
            <a:pPr marL="152400" indent="0"/>
            <a:endParaRPr lang="en-GB" dirty="0"/>
          </a:p>
          <a:p>
            <a:pPr marL="152400" indent="0"/>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spTree>
    <p:extLst>
      <p:ext uri="{BB962C8B-B14F-4D97-AF65-F5344CB8AC3E}">
        <p14:creationId xmlns:p14="http://schemas.microsoft.com/office/powerpoint/2010/main" val="1922265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49" y="2267588"/>
            <a:ext cx="5604225" cy="942900"/>
          </a:xfrm>
          <a:prstGeom prst="rect">
            <a:avLst/>
          </a:prstGeom>
        </p:spPr>
        <p:txBody>
          <a:bodyPr spcFirstLastPara="1" wrap="square" lIns="91425" tIns="91425" rIns="91425" bIns="91425" anchor="t" anchorCtr="0">
            <a:noAutofit/>
          </a:bodyPr>
          <a:lstStyle/>
          <a:p>
            <a:pPr lvl="0"/>
            <a:r>
              <a:rPr lang="en-GB" sz="3200" dirty="0" smtClean="0"/>
              <a:t>Conclusion</a:t>
            </a:r>
            <a:endParaRPr sz="32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09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6205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715100" y="1033824"/>
            <a:ext cx="649200" cy="5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01</a:t>
            </a:r>
            <a:endParaRPr sz="1400"/>
          </a:p>
        </p:txBody>
      </p:sp>
      <p:sp>
        <p:nvSpPr>
          <p:cNvPr id="258" name="Google Shape;258;p28"/>
          <p:cNvSpPr txBox="1">
            <a:spLocks noGrp="1"/>
          </p:cNvSpPr>
          <p:nvPr>
            <p:ph type="subTitle" idx="1"/>
          </p:nvPr>
        </p:nvSpPr>
        <p:spPr>
          <a:xfrm>
            <a:off x="1364300" y="1033824"/>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Introduction →</a:t>
            </a:r>
            <a:endParaRPr sz="1400" dirty="0"/>
          </a:p>
        </p:txBody>
      </p:sp>
      <p:sp>
        <p:nvSpPr>
          <p:cNvPr id="259" name="Google Shape;259;p28"/>
          <p:cNvSpPr txBox="1">
            <a:spLocks noGrp="1"/>
          </p:cNvSpPr>
          <p:nvPr>
            <p:ph type="title" idx="2"/>
          </p:nvPr>
        </p:nvSpPr>
        <p:spPr>
          <a:xfrm>
            <a:off x="715100" y="535000"/>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0" name="Google Shape;260;p28"/>
          <p:cNvSpPr txBox="1">
            <a:spLocks noGrp="1"/>
          </p:cNvSpPr>
          <p:nvPr>
            <p:ph type="title" idx="3"/>
          </p:nvPr>
        </p:nvSpPr>
        <p:spPr>
          <a:xfrm>
            <a:off x="715100" y="1489102"/>
            <a:ext cx="649200" cy="2712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02</a:t>
            </a:r>
            <a:endParaRPr sz="1400" dirty="0"/>
          </a:p>
        </p:txBody>
      </p:sp>
      <p:sp>
        <p:nvSpPr>
          <p:cNvPr id="261" name="Google Shape;261;p28"/>
          <p:cNvSpPr txBox="1">
            <a:spLocks noGrp="1"/>
          </p:cNvSpPr>
          <p:nvPr>
            <p:ph type="subTitle" idx="4"/>
          </p:nvPr>
        </p:nvSpPr>
        <p:spPr>
          <a:xfrm>
            <a:off x="1364300" y="1464120"/>
            <a:ext cx="7064700" cy="306007"/>
          </a:xfrm>
          <a:prstGeom prst="rect">
            <a:avLst/>
          </a:prstGeom>
        </p:spPr>
        <p:txBody>
          <a:bodyPr spcFirstLastPara="1" wrap="square" lIns="91425" tIns="91425" rIns="91425" bIns="91425" anchor="ctr" anchorCtr="0">
            <a:noAutofit/>
          </a:bodyPr>
          <a:lstStyle/>
          <a:p>
            <a:pPr marL="0" lvl="0" indent="0"/>
            <a:r>
              <a:rPr lang="en-GB" sz="1400" dirty="0"/>
              <a:t>What is </a:t>
            </a:r>
            <a:r>
              <a:rPr lang="en-GB" sz="1400" dirty="0" err="1"/>
              <a:t>OpenCV</a:t>
            </a:r>
            <a:r>
              <a:rPr lang="en" sz="1400" dirty="0" smtClean="0"/>
              <a:t> </a:t>
            </a:r>
            <a:r>
              <a:rPr lang="en" sz="1400" dirty="0"/>
              <a:t>→</a:t>
            </a:r>
            <a:endParaRPr sz="1400" dirty="0"/>
          </a:p>
        </p:txBody>
      </p:sp>
      <p:sp>
        <p:nvSpPr>
          <p:cNvPr id="262" name="Google Shape;262;p28"/>
          <p:cNvSpPr txBox="1">
            <a:spLocks noGrp="1"/>
          </p:cNvSpPr>
          <p:nvPr>
            <p:ph type="title" idx="5"/>
          </p:nvPr>
        </p:nvSpPr>
        <p:spPr>
          <a:xfrm>
            <a:off x="715100" y="1872902"/>
            <a:ext cx="649200" cy="1778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03</a:t>
            </a:r>
            <a:endParaRPr sz="1400" dirty="0"/>
          </a:p>
        </p:txBody>
      </p:sp>
      <p:sp>
        <p:nvSpPr>
          <p:cNvPr id="263" name="Google Shape;263;p28"/>
          <p:cNvSpPr txBox="1">
            <a:spLocks noGrp="1"/>
          </p:cNvSpPr>
          <p:nvPr>
            <p:ph type="subTitle" idx="6"/>
          </p:nvPr>
        </p:nvSpPr>
        <p:spPr>
          <a:xfrm>
            <a:off x="1206438" y="1798147"/>
            <a:ext cx="7064700" cy="292576"/>
          </a:xfrm>
          <a:prstGeom prst="rect">
            <a:avLst/>
          </a:prstGeom>
        </p:spPr>
        <p:txBody>
          <a:bodyPr spcFirstLastPara="1" wrap="square" lIns="91425" tIns="91425" rIns="91425" bIns="91425" anchor="ctr" anchorCtr="0">
            <a:noAutofit/>
          </a:bodyPr>
          <a:lstStyle/>
          <a:p>
            <a:r>
              <a:rPr lang="en-GB" sz="1400" dirty="0"/>
              <a:t>Common Online Class </a:t>
            </a:r>
            <a:r>
              <a:rPr lang="en-GB" sz="1400" dirty="0" smtClean="0"/>
              <a:t>Malpractices</a:t>
            </a:r>
            <a:r>
              <a:rPr lang="en-GB" sz="1400" b="0" dirty="0"/>
              <a:t> </a:t>
            </a:r>
            <a:r>
              <a:rPr lang="en" sz="1400" dirty="0" smtClean="0"/>
              <a:t>→</a:t>
            </a:r>
            <a:endParaRPr sz="1400" dirty="0"/>
          </a:p>
        </p:txBody>
      </p:sp>
      <p:sp>
        <p:nvSpPr>
          <p:cNvPr id="264" name="Google Shape;264;p28"/>
          <p:cNvSpPr txBox="1">
            <a:spLocks noGrp="1"/>
          </p:cNvSpPr>
          <p:nvPr>
            <p:ph type="title" idx="7"/>
          </p:nvPr>
        </p:nvSpPr>
        <p:spPr>
          <a:xfrm>
            <a:off x="715100" y="2202142"/>
            <a:ext cx="649200" cy="1778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04</a:t>
            </a:r>
            <a:endParaRPr sz="1400" dirty="0"/>
          </a:p>
        </p:txBody>
      </p:sp>
      <p:sp>
        <p:nvSpPr>
          <p:cNvPr id="265" name="Google Shape;265;p28"/>
          <p:cNvSpPr txBox="1">
            <a:spLocks noGrp="1"/>
          </p:cNvSpPr>
          <p:nvPr>
            <p:ph type="subTitle" idx="8"/>
          </p:nvPr>
        </p:nvSpPr>
        <p:spPr>
          <a:xfrm>
            <a:off x="1364300" y="2158808"/>
            <a:ext cx="7064700" cy="230887"/>
          </a:xfrm>
          <a:prstGeom prst="rect">
            <a:avLst/>
          </a:prstGeom>
        </p:spPr>
        <p:txBody>
          <a:bodyPr spcFirstLastPara="1" wrap="square" lIns="91425" tIns="91425" rIns="91425" bIns="91425" anchor="ctr" anchorCtr="0">
            <a:noAutofit/>
          </a:bodyPr>
          <a:lstStyle/>
          <a:p>
            <a:pPr marL="0" lvl="0" indent="0"/>
            <a:r>
              <a:rPr lang="en-GB" sz="1400" dirty="0"/>
              <a:t>Proposed Solution</a:t>
            </a:r>
            <a:r>
              <a:rPr lang="en" sz="1400" dirty="0" smtClean="0"/>
              <a:t> →</a:t>
            </a:r>
            <a:endParaRPr sz="1400" dirty="0"/>
          </a:p>
        </p:txBody>
      </p:sp>
      <p:sp>
        <p:nvSpPr>
          <p:cNvPr id="268" name="Google Shape;268;p28"/>
          <p:cNvSpPr txBox="1">
            <a:spLocks noGrp="1"/>
          </p:cNvSpPr>
          <p:nvPr>
            <p:ph type="title" idx="14"/>
          </p:nvPr>
        </p:nvSpPr>
        <p:spPr>
          <a:xfrm>
            <a:off x="715100" y="2471327"/>
            <a:ext cx="649200" cy="2250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smtClean="0"/>
              <a:t>05</a:t>
            </a:r>
            <a:endParaRPr sz="1400" dirty="0"/>
          </a:p>
        </p:txBody>
      </p:sp>
      <p:sp>
        <p:nvSpPr>
          <p:cNvPr id="269" name="Google Shape;269;p28"/>
          <p:cNvSpPr txBox="1">
            <a:spLocks noGrp="1"/>
          </p:cNvSpPr>
          <p:nvPr>
            <p:ph type="subTitle" idx="15"/>
          </p:nvPr>
        </p:nvSpPr>
        <p:spPr>
          <a:xfrm>
            <a:off x="1206438" y="2449472"/>
            <a:ext cx="7064700" cy="266614"/>
          </a:xfrm>
          <a:prstGeom prst="rect">
            <a:avLst/>
          </a:prstGeom>
        </p:spPr>
        <p:txBody>
          <a:bodyPr spcFirstLastPara="1" wrap="square" lIns="91425" tIns="91425" rIns="91425" bIns="91425" anchor="ctr" anchorCtr="0">
            <a:noAutofit/>
          </a:bodyPr>
          <a:lstStyle/>
          <a:p>
            <a:r>
              <a:rPr lang="en-GB" sz="1400" dirty="0"/>
              <a:t>Face </a:t>
            </a:r>
            <a:r>
              <a:rPr lang="en-GB" sz="1400" dirty="0" smtClean="0"/>
              <a:t>Detection </a:t>
            </a:r>
            <a:r>
              <a:rPr lang="en" sz="1400" dirty="0" smtClean="0"/>
              <a:t>→</a:t>
            </a:r>
            <a:endParaRPr sz="1400" dirty="0"/>
          </a:p>
        </p:txBody>
      </p:sp>
      <p:sp>
        <p:nvSpPr>
          <p:cNvPr id="270" name="Google Shape;270;p28"/>
          <p:cNvSpPr/>
          <p:nvPr/>
        </p:nvSpPr>
        <p:spPr>
          <a:xfrm>
            <a:off x="7048850" y="3331325"/>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8"/>
          <p:cNvGrpSpPr/>
          <p:nvPr/>
        </p:nvGrpSpPr>
        <p:grpSpPr>
          <a:xfrm>
            <a:off x="7277540" y="3456026"/>
            <a:ext cx="835737" cy="835737"/>
            <a:chOff x="7774163" y="804325"/>
            <a:chExt cx="587100" cy="587100"/>
          </a:xfrm>
        </p:grpSpPr>
        <p:sp>
          <p:nvSpPr>
            <p:cNvPr id="272" name="Google Shape;272;p28"/>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8"/>
            <p:cNvGrpSpPr/>
            <p:nvPr/>
          </p:nvGrpSpPr>
          <p:grpSpPr>
            <a:xfrm>
              <a:off x="7941423" y="971571"/>
              <a:ext cx="252594" cy="252615"/>
              <a:chOff x="-44924250" y="3206000"/>
              <a:chExt cx="300100" cy="300125"/>
            </a:xfrm>
          </p:grpSpPr>
          <p:sp>
            <p:nvSpPr>
              <p:cNvPr id="275" name="Google Shape;275;p28"/>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0" name="Google Shape;280;p28"/>
          <p:cNvSpPr/>
          <p:nvPr/>
        </p:nvSpPr>
        <p:spPr>
          <a:xfrm>
            <a:off x="6902850" y="262968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7089750" y="27969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28"/>
          <p:cNvGrpSpPr/>
          <p:nvPr/>
        </p:nvGrpSpPr>
        <p:grpSpPr>
          <a:xfrm>
            <a:off x="7558464" y="2451050"/>
            <a:ext cx="554809" cy="554809"/>
            <a:chOff x="5724800" y="2169125"/>
            <a:chExt cx="587100" cy="587100"/>
          </a:xfrm>
        </p:grpSpPr>
        <p:sp>
          <p:nvSpPr>
            <p:cNvPr id="283" name="Google Shape;283;p28"/>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5795750" y="2240075"/>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8"/>
          <p:cNvSpPr/>
          <p:nvPr/>
        </p:nvSpPr>
        <p:spPr>
          <a:xfrm>
            <a:off x="8113275" y="324145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8;p28"/>
          <p:cNvSpPr txBox="1">
            <a:spLocks/>
          </p:cNvSpPr>
          <p:nvPr/>
        </p:nvSpPr>
        <p:spPr>
          <a:xfrm>
            <a:off x="6823919" y="3188998"/>
            <a:ext cx="157862" cy="1665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2000" b="1" i="0" u="none" strike="noStrike" cap="none">
                <a:solidFill>
                  <a:schemeClr val="accent2"/>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 sz="500" dirty="0"/>
              <a:t>.</a:t>
            </a:r>
            <a:endParaRPr lang="en" sz="1400" dirty="0"/>
          </a:p>
        </p:txBody>
      </p:sp>
      <p:sp>
        <p:nvSpPr>
          <p:cNvPr id="33" name="Google Shape;269;p28"/>
          <p:cNvSpPr txBox="1">
            <a:spLocks/>
          </p:cNvSpPr>
          <p:nvPr/>
        </p:nvSpPr>
        <p:spPr>
          <a:xfrm>
            <a:off x="6591300" y="3114535"/>
            <a:ext cx="1679838" cy="28042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GB" sz="700" dirty="0" smtClean="0"/>
              <a:t>.</a:t>
            </a:r>
            <a:endParaRPr lang="en-GB" sz="1400" dirty="0"/>
          </a:p>
        </p:txBody>
      </p:sp>
      <p:sp>
        <p:nvSpPr>
          <p:cNvPr id="34" name="Google Shape;268;p28"/>
          <p:cNvSpPr txBox="1">
            <a:spLocks/>
          </p:cNvSpPr>
          <p:nvPr/>
        </p:nvSpPr>
        <p:spPr>
          <a:xfrm>
            <a:off x="715100" y="2781395"/>
            <a:ext cx="649200" cy="2250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2000" b="1" i="0" u="none" strike="noStrike" cap="none">
                <a:solidFill>
                  <a:schemeClr val="accent2"/>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 sz="1400" dirty="0" smtClean="0"/>
              <a:t>06</a:t>
            </a:r>
            <a:endParaRPr lang="en" sz="1400" dirty="0"/>
          </a:p>
        </p:txBody>
      </p:sp>
      <p:sp>
        <p:nvSpPr>
          <p:cNvPr id="35" name="Google Shape;269;p28"/>
          <p:cNvSpPr txBox="1">
            <a:spLocks/>
          </p:cNvSpPr>
          <p:nvPr/>
        </p:nvSpPr>
        <p:spPr>
          <a:xfrm>
            <a:off x="1206438" y="2769065"/>
            <a:ext cx="7064700" cy="266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GB" sz="1400" dirty="0"/>
              <a:t>Eye Movement </a:t>
            </a:r>
            <a:r>
              <a:rPr lang="en-GB" sz="1400" dirty="0" smtClean="0"/>
              <a:t>Analysis →</a:t>
            </a:r>
            <a:endParaRPr lang="en-GB" sz="1400" dirty="0"/>
          </a:p>
        </p:txBody>
      </p:sp>
      <p:sp>
        <p:nvSpPr>
          <p:cNvPr id="36" name="Google Shape;268;p28"/>
          <p:cNvSpPr txBox="1">
            <a:spLocks/>
          </p:cNvSpPr>
          <p:nvPr/>
        </p:nvSpPr>
        <p:spPr>
          <a:xfrm>
            <a:off x="715100" y="3105634"/>
            <a:ext cx="649200" cy="2250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2000" b="1" i="0" u="none" strike="noStrike" cap="none">
                <a:solidFill>
                  <a:schemeClr val="accent2"/>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 sz="1400" dirty="0" smtClean="0"/>
              <a:t>07</a:t>
            </a:r>
            <a:endParaRPr lang="en" sz="1400" dirty="0"/>
          </a:p>
        </p:txBody>
      </p:sp>
      <p:sp>
        <p:nvSpPr>
          <p:cNvPr id="37" name="Google Shape;269;p28"/>
          <p:cNvSpPr txBox="1">
            <a:spLocks/>
          </p:cNvSpPr>
          <p:nvPr/>
        </p:nvSpPr>
        <p:spPr>
          <a:xfrm>
            <a:off x="1206438" y="3093304"/>
            <a:ext cx="7064700" cy="266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GB" sz="1400" dirty="0"/>
              <a:t>Benefits and Limitations </a:t>
            </a:r>
            <a:r>
              <a:rPr lang="en-GB" sz="1400" dirty="0" smtClean="0"/>
              <a:t>→</a:t>
            </a:r>
            <a:endParaRPr lang="en-GB" sz="1400" dirty="0"/>
          </a:p>
        </p:txBody>
      </p:sp>
      <p:sp>
        <p:nvSpPr>
          <p:cNvPr id="39" name="Google Shape;268;p28"/>
          <p:cNvSpPr txBox="1">
            <a:spLocks/>
          </p:cNvSpPr>
          <p:nvPr/>
        </p:nvSpPr>
        <p:spPr>
          <a:xfrm>
            <a:off x="715100" y="3400392"/>
            <a:ext cx="649200" cy="2250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2000" b="1" i="0" u="none" strike="noStrike" cap="none">
                <a:solidFill>
                  <a:schemeClr val="accent2"/>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 sz="1400" dirty="0" smtClean="0"/>
              <a:t>08</a:t>
            </a:r>
          </a:p>
        </p:txBody>
      </p:sp>
      <p:sp>
        <p:nvSpPr>
          <p:cNvPr id="40" name="Google Shape;269;p28"/>
          <p:cNvSpPr txBox="1">
            <a:spLocks/>
          </p:cNvSpPr>
          <p:nvPr/>
        </p:nvSpPr>
        <p:spPr>
          <a:xfrm>
            <a:off x="1206438" y="3388062"/>
            <a:ext cx="7064700" cy="266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GB" sz="1400" dirty="0"/>
              <a:t>Future Enhancements </a:t>
            </a:r>
            <a:r>
              <a:rPr lang="en-GB" sz="1400" dirty="0" smtClean="0"/>
              <a:t>→</a:t>
            </a:r>
            <a:endParaRPr lang="en-GB" sz="1400" dirty="0"/>
          </a:p>
        </p:txBody>
      </p:sp>
      <p:sp>
        <p:nvSpPr>
          <p:cNvPr id="41" name="Google Shape;268;p28"/>
          <p:cNvSpPr txBox="1">
            <a:spLocks/>
          </p:cNvSpPr>
          <p:nvPr/>
        </p:nvSpPr>
        <p:spPr>
          <a:xfrm>
            <a:off x="715100" y="3695150"/>
            <a:ext cx="649200" cy="2250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2000" b="1" i="0" u="none" strike="noStrike" cap="none">
                <a:solidFill>
                  <a:schemeClr val="accent2"/>
                </a:solidFill>
                <a:latin typeface="Albert Sans"/>
                <a:ea typeface="Albert Sans"/>
                <a:cs typeface="Albert Sans"/>
                <a:sym typeface="Albert Sans"/>
              </a:defRPr>
            </a:lvl1pPr>
            <a:lvl2pPr marR="0" lvl="1"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l"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r>
              <a:rPr lang="en" sz="1400" dirty="0" smtClean="0"/>
              <a:t>09</a:t>
            </a:r>
            <a:endParaRPr lang="en" sz="1400" dirty="0"/>
          </a:p>
        </p:txBody>
      </p:sp>
      <p:sp>
        <p:nvSpPr>
          <p:cNvPr id="42" name="Google Shape;269;p28"/>
          <p:cNvSpPr txBox="1">
            <a:spLocks/>
          </p:cNvSpPr>
          <p:nvPr/>
        </p:nvSpPr>
        <p:spPr>
          <a:xfrm>
            <a:off x="1206438" y="3682820"/>
            <a:ext cx="7064700" cy="266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GB" sz="1400" dirty="0"/>
              <a:t>Conclusion </a:t>
            </a:r>
            <a:r>
              <a:rPr lang="en-GB" sz="1400" dirty="0" smtClean="0"/>
              <a:t>→</a:t>
            </a:r>
            <a:endParaRPr lang="en-GB" sz="1400" dirty="0"/>
          </a:p>
        </p:txBody>
      </p:sp>
      <p:sp>
        <p:nvSpPr>
          <p:cNvPr id="4" name="Title 3"/>
          <p:cNvSpPr>
            <a:spLocks noGrp="1"/>
          </p:cNvSpPr>
          <p:nvPr>
            <p:ph type="title" idx="9"/>
          </p:nvPr>
        </p:nvSpPr>
        <p:spPr>
          <a:xfrm>
            <a:off x="3991700" y="4461005"/>
            <a:ext cx="649200" cy="523800"/>
          </a:xfrm>
        </p:spPr>
        <p:txBody>
          <a:bodyPr/>
          <a:lstStyle/>
          <a:p>
            <a:r>
              <a:rPr lang="en-GB" sz="200" dirty="0"/>
              <a:t>.</a:t>
            </a:r>
            <a:endParaRPr lang="en-GB" dirty="0"/>
          </a:p>
        </p:txBody>
      </p:sp>
      <p:sp>
        <p:nvSpPr>
          <p:cNvPr id="5" name="Subtitle 4"/>
          <p:cNvSpPr>
            <a:spLocks noGrp="1"/>
          </p:cNvSpPr>
          <p:nvPr>
            <p:ph type="subTitle" idx="13"/>
          </p:nvPr>
        </p:nvSpPr>
        <p:spPr/>
        <p:txBody>
          <a:bodyPr/>
          <a:lstStyle/>
          <a:p>
            <a:r>
              <a:rPr lang="en-GB" sz="100" dirty="0" smtClean="0"/>
              <a:t>.</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smtClean="0"/>
              <a:t>Conclusion</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438151" y="1311809"/>
            <a:ext cx="4305300" cy="3136365"/>
          </a:xfrm>
          <a:prstGeom prst="rect">
            <a:avLst/>
          </a:prstGeom>
        </p:spPr>
        <p:txBody>
          <a:bodyPr spcFirstLastPara="1" wrap="square" lIns="91425" tIns="91425" rIns="91425" bIns="91425" anchor="t" anchorCtr="0">
            <a:noAutofit/>
          </a:bodyPr>
          <a:lstStyle/>
          <a:p>
            <a:pPr marL="152400" indent="0"/>
            <a:r>
              <a:rPr lang="en-GB" dirty="0"/>
              <a:t>In conclusion, leveraging </a:t>
            </a:r>
            <a:r>
              <a:rPr lang="en-GB" dirty="0" err="1"/>
              <a:t>OpenCV</a:t>
            </a:r>
            <a:r>
              <a:rPr lang="en-GB" dirty="0"/>
              <a:t> for mitigating online class malpractices holds promise in enhancing the integrity of online education. By utilizing real-time visual analysis, we can monitor students' engagement and </a:t>
            </a:r>
            <a:r>
              <a:rPr lang="en-GB" dirty="0" err="1"/>
              <a:t>behaviors</a:t>
            </a:r>
            <a:r>
              <a:rPr lang="en-GB" dirty="0"/>
              <a:t>, enabling timely interventions to deter cheating and unauthorized activities. However, while </a:t>
            </a:r>
            <a:r>
              <a:rPr lang="en-GB" dirty="0" err="1"/>
              <a:t>OpenCV</a:t>
            </a:r>
            <a:r>
              <a:rPr lang="en-GB" dirty="0"/>
              <a:t> offers valuable tools, it's essential to balance these benefits with privacy considerations, potential technical challenges, and the need for ongoing optimization to create a secure and effective online learning environment.</a:t>
            </a:r>
          </a:p>
          <a:p>
            <a:pPr marL="152400" indent="0"/>
            <a:endParaRPr lang="en-GB" dirty="0"/>
          </a:p>
          <a:p>
            <a:pPr marL="152400" indent="0"/>
            <a:endParaRPr lang="en-GB" dirty="0"/>
          </a:p>
          <a:p>
            <a:pPr marL="152400" indent="0"/>
            <a:endParaRPr lang="en-GB" dirty="0"/>
          </a:p>
          <a:p>
            <a:pPr marL="152400" indent="0"/>
            <a:endParaRPr lang="en-GB" dirty="0"/>
          </a:p>
          <a:p>
            <a:pPr marL="152400" indent="0"/>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pic>
        <p:nvPicPr>
          <p:cNvPr id="29" name="Google Shape;854;p51"/>
          <p:cNvPicPr preferRelativeResize="0"/>
          <p:nvPr/>
        </p:nvPicPr>
        <p:blipFill rotWithShape="1">
          <a:blip r:embed="rId3">
            <a:alphaModFix/>
          </a:blip>
          <a:srcRect t="14837" b="14844"/>
          <a:stretch/>
        </p:blipFill>
        <p:spPr>
          <a:xfrm>
            <a:off x="5105400" y="1028635"/>
            <a:ext cx="3495675" cy="3124266"/>
          </a:xfrm>
          <a:prstGeom prst="rect">
            <a:avLst/>
          </a:prstGeom>
          <a:noFill/>
          <a:ln>
            <a:noFill/>
          </a:ln>
        </p:spPr>
      </p:pic>
    </p:spTree>
    <p:extLst>
      <p:ext uri="{BB962C8B-B14F-4D97-AF65-F5344CB8AC3E}">
        <p14:creationId xmlns:p14="http://schemas.microsoft.com/office/powerpoint/2010/main" val="333040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715100" y="980700"/>
            <a:ext cx="38568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Introduction</a:t>
            </a:r>
            <a:endParaRPr dirty="0"/>
          </a:p>
        </p:txBody>
      </p:sp>
      <p:sp>
        <p:nvSpPr>
          <p:cNvPr id="292" name="Google Shape;292;p29"/>
          <p:cNvSpPr txBox="1">
            <a:spLocks noGrp="1"/>
          </p:cNvSpPr>
          <p:nvPr>
            <p:ph type="body" idx="1"/>
          </p:nvPr>
        </p:nvSpPr>
        <p:spPr>
          <a:xfrm>
            <a:off x="715100" y="1797300"/>
            <a:ext cx="3856800" cy="2365500"/>
          </a:xfrm>
          <a:prstGeom prst="rect">
            <a:avLst/>
          </a:prstGeom>
        </p:spPr>
        <p:txBody>
          <a:bodyPr spcFirstLastPara="1" wrap="square" lIns="91425" tIns="91425" rIns="91425" bIns="91425" anchor="t" anchorCtr="0">
            <a:noAutofit/>
          </a:bodyPr>
          <a:lstStyle/>
          <a:p>
            <a:pPr marL="0" lvl="0" indent="0">
              <a:buNone/>
            </a:pPr>
            <a:r>
              <a:rPr lang="en-GB" dirty="0"/>
              <a:t>Reducing online class malpractices using </a:t>
            </a:r>
            <a:r>
              <a:rPr lang="en-GB" dirty="0" err="1"/>
              <a:t>OpenCV</a:t>
            </a:r>
            <a:r>
              <a:rPr lang="en-GB" dirty="0"/>
              <a:t> (Open Source Computer Vision Library) involves utilizing computer vision techniques to monitor and detect </a:t>
            </a:r>
            <a:r>
              <a:rPr lang="en-GB" dirty="0" err="1"/>
              <a:t>behaviors</a:t>
            </a:r>
            <a:r>
              <a:rPr lang="en-GB" dirty="0"/>
              <a:t> that may indicate cheating or misconduct during online classes.</a:t>
            </a:r>
            <a:endParaRPr dirty="0"/>
          </a:p>
        </p:txBody>
      </p:sp>
      <p:pic>
        <p:nvPicPr>
          <p:cNvPr id="293" name="Google Shape;293;p29"/>
          <p:cNvPicPr preferRelativeResize="0">
            <a:picLocks noGrp="1"/>
          </p:cNvPicPr>
          <p:nvPr>
            <p:ph type="pic" idx="2"/>
          </p:nvPr>
        </p:nvPicPr>
        <p:blipFill rotWithShape="1">
          <a:blip r:embed="rId3">
            <a:alphaModFix/>
          </a:blip>
          <a:srcRect l="12502" r="12495"/>
          <a:stretch/>
        </p:blipFill>
        <p:spPr>
          <a:xfrm>
            <a:off x="4894575" y="966150"/>
            <a:ext cx="3211200" cy="3211200"/>
          </a:xfrm>
          <a:prstGeom prst="ellipse">
            <a:avLst/>
          </a:prstGeom>
        </p:spPr>
      </p:pic>
      <p:sp>
        <p:nvSpPr>
          <p:cNvPr id="294" name="Google Shape;294;p29"/>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173900" y="35526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1739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OpenCV→</a:t>
            </a:r>
            <a:endParaRPr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a:t>
            </a:r>
            <a:endParaRPr/>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flipV="1">
            <a:off x="8198631" y="4912829"/>
            <a:ext cx="945369" cy="1296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 dirty="0" smtClean="0"/>
              <a:t>.</a:t>
            </a:r>
            <a:endParaRPr sz="100" dirty="0"/>
          </a:p>
        </p:txBody>
      </p:sp>
      <p:sp>
        <p:nvSpPr>
          <p:cNvPr id="3" name="Title 2"/>
          <p:cNvSpPr>
            <a:spLocks noGrp="1"/>
          </p:cNvSpPr>
          <p:nvPr>
            <p:ph type="title" idx="2"/>
          </p:nvPr>
        </p:nvSpPr>
        <p:spPr>
          <a:xfrm>
            <a:off x="459236" y="831851"/>
            <a:ext cx="4812600" cy="1104900"/>
          </a:xfrm>
        </p:spPr>
        <p:txBody>
          <a:bodyPr/>
          <a:lstStyle/>
          <a:p>
            <a:r>
              <a:rPr lang="en-GB" sz="4400" dirty="0" err="1" smtClean="0"/>
              <a:t>OpenCV</a:t>
            </a:r>
            <a:endParaRPr lang="en-GB" sz="4400" dirty="0"/>
          </a:p>
        </p:txBody>
      </p:sp>
      <p:sp>
        <p:nvSpPr>
          <p:cNvPr id="324" name="Google Shape;324;p31"/>
          <p:cNvSpPr txBox="1">
            <a:spLocks noGrp="1"/>
          </p:cNvSpPr>
          <p:nvPr>
            <p:ph type="subTitle" idx="4294967295"/>
          </p:nvPr>
        </p:nvSpPr>
        <p:spPr>
          <a:xfrm>
            <a:off x="437176" y="2132013"/>
            <a:ext cx="3915749" cy="714375"/>
          </a:xfrm>
          <a:prstGeom prst="rect">
            <a:avLst/>
          </a:prstGeom>
        </p:spPr>
        <p:txBody>
          <a:bodyPr spcFirstLastPara="1" wrap="square" lIns="91425" tIns="91425" rIns="91425" bIns="91425" anchor="t" anchorCtr="0">
            <a:noAutofit/>
          </a:bodyPr>
          <a:lstStyle/>
          <a:p>
            <a:pPr marL="0" lvl="0" indent="0">
              <a:buNone/>
            </a:pPr>
            <a:r>
              <a:rPr lang="en-GB" dirty="0" err="1"/>
              <a:t>OpenCV</a:t>
            </a:r>
            <a:r>
              <a:rPr lang="en-GB" dirty="0"/>
              <a:t> (Open Source Computer Vision Library) is an open-source software library that provides tools and functions for various tasks related to image and video processing, computer vision, and machine learning. It's widely used by developers and researchers to work with visual data and build applications in fields like robotics, augmented reality, and medical imaging.</a:t>
            </a:r>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lgn="l" rtl="0">
              <a:spcBef>
                <a:spcPts val="0"/>
              </a:spcBef>
              <a:spcAft>
                <a:spcPts val="0"/>
              </a:spcAft>
              <a:buNone/>
            </a:pPr>
            <a:endParaRPr dirty="0"/>
          </a:p>
        </p:txBody>
      </p:sp>
      <p:sp>
        <p:nvSpPr>
          <p:cNvPr id="325" name="Google Shape;325;p31"/>
          <p:cNvSpPr txBox="1">
            <a:spLocks noGrp="1"/>
          </p:cNvSpPr>
          <p:nvPr>
            <p:ph type="subTitle" idx="4294967295"/>
          </p:nvPr>
        </p:nvSpPr>
        <p:spPr>
          <a:xfrm>
            <a:off x="0" y="2846388"/>
            <a:ext cx="5994400" cy="4937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00" dirty="0" smtClean="0"/>
              <a:t>.</a:t>
            </a:r>
            <a:endParaRPr sz="100" dirty="0"/>
          </a:p>
        </p:txBody>
      </p:sp>
      <p:sp>
        <p:nvSpPr>
          <p:cNvPr id="326" name="Google Shape;326;p31"/>
          <p:cNvSpPr txBox="1">
            <a:spLocks noGrp="1"/>
          </p:cNvSpPr>
          <p:nvPr>
            <p:ph type="subTitle" idx="4294967295"/>
          </p:nvPr>
        </p:nvSpPr>
        <p:spPr>
          <a:xfrm>
            <a:off x="0" y="3187700"/>
            <a:ext cx="5994400" cy="7127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 dirty="0" smtClean="0"/>
              <a:t>.</a:t>
            </a:r>
            <a:endParaRPr sz="100" dirty="0"/>
          </a:p>
        </p:txBody>
      </p:sp>
      <p:sp>
        <p:nvSpPr>
          <p:cNvPr id="327" name="Google Shape;327;p31"/>
          <p:cNvSpPr/>
          <p:nvPr/>
        </p:nvSpPr>
        <p:spPr>
          <a:xfrm>
            <a:off x="7228750" y="11654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6852900" y="7426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7039800" y="9098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31"/>
          <p:cNvGrpSpPr/>
          <p:nvPr/>
        </p:nvGrpSpPr>
        <p:grpSpPr>
          <a:xfrm>
            <a:off x="7478435" y="859579"/>
            <a:ext cx="835711" cy="835711"/>
            <a:chOff x="1221094" y="2847175"/>
            <a:chExt cx="554700" cy="554700"/>
          </a:xfrm>
        </p:grpSpPr>
        <p:sp>
          <p:nvSpPr>
            <p:cNvPr id="331" name="Google Shape;331;p3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288144" y="2914222"/>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31"/>
            <p:cNvGrpSpPr/>
            <p:nvPr/>
          </p:nvGrpSpPr>
          <p:grpSpPr>
            <a:xfrm>
              <a:off x="1389861" y="2980064"/>
              <a:ext cx="217166" cy="258028"/>
              <a:chOff x="-48233050" y="3569725"/>
              <a:chExt cx="252050" cy="299475"/>
            </a:xfrm>
          </p:grpSpPr>
          <p:sp>
            <p:nvSpPr>
              <p:cNvPr id="334" name="Google Shape;334;p3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2" name="Google Shape;853;p51"/>
          <p:cNvPicPr preferRelativeResize="0"/>
          <p:nvPr/>
        </p:nvPicPr>
        <p:blipFill rotWithShape="1">
          <a:blip r:embed="rId3">
            <a:alphaModFix/>
          </a:blip>
          <a:srcRect t="9256" b="9256"/>
          <a:stretch/>
        </p:blipFill>
        <p:spPr>
          <a:xfrm>
            <a:off x="5093538" y="1594268"/>
            <a:ext cx="3119591" cy="24176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p>
            <a:pPr lvl="0"/>
            <a:r>
              <a:rPr lang="en-GB" sz="3200" dirty="0"/>
              <a:t>Common Online Class Malpractices</a:t>
            </a:r>
            <a:r>
              <a:rPr lang="en-GB" sz="3200" b="0" dirty="0"/>
              <a:t> </a:t>
            </a:r>
            <a:r>
              <a:rPr lang="en" sz="3200" dirty="0" smtClean="0"/>
              <a:t>→</a:t>
            </a:r>
            <a:endParaRPr sz="32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03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843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a:t>Common Online Class Malpractices</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842698" y="1655675"/>
            <a:ext cx="4843727" cy="1451100"/>
          </a:xfrm>
          <a:prstGeom prst="rect">
            <a:avLst/>
          </a:prstGeom>
        </p:spPr>
        <p:txBody>
          <a:bodyPr spcFirstLastPara="1" wrap="square" lIns="91425" tIns="91425" rIns="91425" bIns="91425" anchor="t" anchorCtr="0">
            <a:noAutofit/>
          </a:bodyPr>
          <a:lstStyle/>
          <a:p>
            <a:pPr>
              <a:buFont typeface="Wingdings" panose="05000000000000000000" pitchFamily="2" charset="2"/>
              <a:buChar char="v"/>
            </a:pPr>
            <a:r>
              <a:rPr lang="en-GB" dirty="0"/>
              <a:t>Cheating during </a:t>
            </a:r>
            <a:r>
              <a:rPr lang="en-GB" dirty="0" smtClean="0"/>
              <a:t>assessments</a:t>
            </a:r>
          </a:p>
          <a:p>
            <a:pPr>
              <a:buFont typeface="Wingdings" panose="05000000000000000000" pitchFamily="2" charset="2"/>
              <a:buChar char="v"/>
            </a:pPr>
            <a:endParaRPr lang="en-GB" dirty="0"/>
          </a:p>
          <a:p>
            <a:pPr>
              <a:buFont typeface="Wingdings" panose="05000000000000000000" pitchFamily="2" charset="2"/>
              <a:buChar char="v"/>
            </a:pPr>
            <a:r>
              <a:rPr lang="en-GB" dirty="0"/>
              <a:t>Impersonation by having someone else attend the </a:t>
            </a:r>
            <a:r>
              <a:rPr lang="en-GB" dirty="0" smtClean="0"/>
              <a:t>class</a:t>
            </a:r>
          </a:p>
          <a:p>
            <a:pPr marL="152400" indent="0"/>
            <a:endParaRPr lang="en-GB" dirty="0"/>
          </a:p>
          <a:p>
            <a:pPr>
              <a:buFont typeface="Wingdings" panose="05000000000000000000" pitchFamily="2" charset="2"/>
              <a:buChar char="v"/>
            </a:pPr>
            <a:r>
              <a:rPr lang="en-GB" dirty="0"/>
              <a:t>Unauthorized access to learning </a:t>
            </a:r>
            <a:r>
              <a:rPr lang="en-GB" dirty="0" smtClean="0"/>
              <a:t>materials</a:t>
            </a:r>
          </a:p>
          <a:p>
            <a:pPr marL="323850" indent="-171450">
              <a:buFont typeface="Wingdings" panose="05000000000000000000" pitchFamily="2" charset="2"/>
              <a:buChar char="v"/>
            </a:pPr>
            <a:endParaRPr lang="en-GB" dirty="0" smtClean="0"/>
          </a:p>
          <a:p>
            <a:pPr>
              <a:buFont typeface="Wingdings" panose="05000000000000000000" pitchFamily="2" charset="2"/>
              <a:buChar char="v"/>
            </a:pPr>
            <a:r>
              <a:rPr lang="en-GB" dirty="0"/>
              <a:t>obtaining unauthorised access to examination material</a:t>
            </a:r>
            <a:r>
              <a:rPr lang="en-GB" dirty="0" smtClean="0"/>
              <a:t>.</a:t>
            </a:r>
          </a:p>
          <a:p>
            <a:pPr>
              <a:buFont typeface="Wingdings" panose="05000000000000000000" pitchFamily="2" charset="2"/>
              <a:buChar char="v"/>
            </a:pPr>
            <a:endParaRPr lang="en-GB" dirty="0"/>
          </a:p>
          <a:p>
            <a:pPr>
              <a:buFont typeface="Wingdings" panose="05000000000000000000" pitchFamily="2" charset="2"/>
              <a:buChar char="v"/>
            </a:pPr>
            <a:r>
              <a:rPr lang="en-GB" dirty="0"/>
              <a:t>using or trying to use unauthorised material, e.g. notes, study guides, mobile phones</a:t>
            </a:r>
            <a:r>
              <a:rPr lang="en-GB" dirty="0" smtClean="0"/>
              <a:t>.</a:t>
            </a:r>
          </a:p>
          <a:p>
            <a:pPr>
              <a:buFont typeface="Wingdings" panose="05000000000000000000" pitchFamily="2" charset="2"/>
              <a:buChar char="v"/>
            </a:pPr>
            <a:endParaRPr lang="en-GB" dirty="0"/>
          </a:p>
          <a:p>
            <a:pPr>
              <a:buFont typeface="Wingdings" panose="05000000000000000000" pitchFamily="2" charset="2"/>
              <a:buChar char="v"/>
            </a:pPr>
            <a:r>
              <a:rPr lang="en-GB" dirty="0"/>
              <a:t>copying/collusion or attempted copying/collusion.</a:t>
            </a:r>
          </a:p>
          <a:p>
            <a:pPr>
              <a:buFont typeface="Wingdings" panose="05000000000000000000" pitchFamily="2" charset="2"/>
              <a:buChar char="v"/>
            </a:pPr>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pic>
        <p:nvPicPr>
          <p:cNvPr id="32" name="Google Shape;851;p51"/>
          <p:cNvPicPr preferRelativeResize="0"/>
          <p:nvPr/>
        </p:nvPicPr>
        <p:blipFill rotWithShape="1">
          <a:blip r:embed="rId3">
            <a:alphaModFix/>
          </a:blip>
          <a:srcRect/>
          <a:stretch/>
        </p:blipFill>
        <p:spPr>
          <a:xfrm>
            <a:off x="5821226" y="1655675"/>
            <a:ext cx="2378826" cy="22991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0"/>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p>
            <a:pPr lvl="0"/>
            <a:r>
              <a:rPr lang="en-GB" sz="3200" dirty="0"/>
              <a:t>Proposed Solution</a:t>
            </a:r>
            <a:r>
              <a:rPr lang="en-GB" sz="3200" b="0" dirty="0" smtClean="0"/>
              <a:t> </a:t>
            </a:r>
            <a:r>
              <a:rPr lang="en" sz="3200" dirty="0" smtClean="0"/>
              <a:t>→</a:t>
            </a:r>
            <a:endParaRPr sz="3200" dirty="0"/>
          </a:p>
        </p:txBody>
      </p:sp>
      <p:sp>
        <p:nvSpPr>
          <p:cNvPr id="303" name="Google Shape;303;p30"/>
          <p:cNvSpPr txBox="1">
            <a:spLocks noGrp="1"/>
          </p:cNvSpPr>
          <p:nvPr>
            <p:ph type="title" idx="2"/>
          </p:nvPr>
        </p:nvSpPr>
        <p:spPr>
          <a:xfrm>
            <a:off x="909050" y="1162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04 </a:t>
            </a:r>
            <a:endParaRPr dirty="0"/>
          </a:p>
        </p:txBody>
      </p:sp>
      <p:sp>
        <p:nvSpPr>
          <p:cNvPr id="304" name="Google Shape;304;p3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30"/>
          <p:cNvGrpSpPr/>
          <p:nvPr/>
        </p:nvGrpSpPr>
        <p:grpSpPr>
          <a:xfrm>
            <a:off x="7125139" y="2016949"/>
            <a:ext cx="554809" cy="554809"/>
            <a:chOff x="5724800" y="2169125"/>
            <a:chExt cx="587100" cy="587100"/>
          </a:xfrm>
        </p:grpSpPr>
        <p:sp>
          <p:nvSpPr>
            <p:cNvPr id="308" name="Google Shape;308;p3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3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30"/>
          <p:cNvGrpSpPr/>
          <p:nvPr/>
        </p:nvGrpSpPr>
        <p:grpSpPr>
          <a:xfrm>
            <a:off x="7125145" y="772239"/>
            <a:ext cx="835737" cy="835737"/>
            <a:chOff x="6810900" y="2169125"/>
            <a:chExt cx="587100" cy="587100"/>
          </a:xfrm>
        </p:grpSpPr>
        <p:sp>
          <p:nvSpPr>
            <p:cNvPr id="313" name="Google Shape;313;p3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30"/>
            <p:cNvGrpSpPr/>
            <p:nvPr/>
          </p:nvGrpSpPr>
          <p:grpSpPr>
            <a:xfrm>
              <a:off x="6972327" y="2333833"/>
              <a:ext cx="260615" cy="258080"/>
              <a:chOff x="-37385100" y="3949908"/>
              <a:chExt cx="321350" cy="318225"/>
            </a:xfrm>
          </p:grpSpPr>
          <p:sp>
            <p:nvSpPr>
              <p:cNvPr id="316" name="Google Shape;316;p3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5797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2"/>
          <p:cNvSpPr txBox="1">
            <a:spLocks noGrp="1"/>
          </p:cNvSpPr>
          <p:nvPr>
            <p:ph type="title"/>
          </p:nvPr>
        </p:nvSpPr>
        <p:spPr>
          <a:xfrm>
            <a:off x="715100" y="535000"/>
            <a:ext cx="7713900" cy="664200"/>
          </a:xfrm>
          <a:prstGeom prst="rect">
            <a:avLst/>
          </a:prstGeom>
        </p:spPr>
        <p:txBody>
          <a:bodyPr spcFirstLastPara="1" wrap="square" lIns="91425" tIns="91425" rIns="91425" bIns="91425" anchor="t" anchorCtr="0">
            <a:noAutofit/>
          </a:bodyPr>
          <a:lstStyle/>
          <a:p>
            <a:pPr lvl="0"/>
            <a:r>
              <a:rPr lang="en-GB" sz="2800" dirty="0"/>
              <a:t>Proposed Solution</a:t>
            </a:r>
            <a:endParaRPr sz="2800" dirty="0"/>
          </a:p>
        </p:txBody>
      </p:sp>
      <p:sp>
        <p:nvSpPr>
          <p:cNvPr id="342" name="Google Shape;342;p32"/>
          <p:cNvSpPr txBox="1">
            <a:spLocks noGrp="1"/>
          </p:cNvSpPr>
          <p:nvPr>
            <p:ph type="subTitle" idx="1"/>
          </p:nvPr>
        </p:nvSpPr>
        <p:spPr>
          <a:xfrm>
            <a:off x="7234618" y="3152775"/>
            <a:ext cx="438950" cy="1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 dirty="0" smtClean="0"/>
              <a:t>.</a:t>
            </a:r>
            <a:endParaRPr dirty="0"/>
          </a:p>
        </p:txBody>
      </p:sp>
      <p:sp>
        <p:nvSpPr>
          <p:cNvPr id="343" name="Google Shape;343;p32"/>
          <p:cNvSpPr txBox="1">
            <a:spLocks noGrp="1"/>
          </p:cNvSpPr>
          <p:nvPr>
            <p:ph type="subTitle" idx="2"/>
          </p:nvPr>
        </p:nvSpPr>
        <p:spPr>
          <a:xfrm>
            <a:off x="715100" y="1311810"/>
            <a:ext cx="7756699" cy="1451100"/>
          </a:xfrm>
          <a:prstGeom prst="rect">
            <a:avLst/>
          </a:prstGeom>
        </p:spPr>
        <p:txBody>
          <a:bodyPr spcFirstLastPara="1" wrap="square" lIns="91425" tIns="91425" rIns="91425" bIns="91425" anchor="t" anchorCtr="0">
            <a:noAutofit/>
          </a:bodyPr>
          <a:lstStyle/>
          <a:p>
            <a:r>
              <a:rPr lang="en-GB" b="1" dirty="0"/>
              <a:t>Facial Recognition and Authentication</a:t>
            </a:r>
            <a:r>
              <a:rPr lang="en-GB" b="1" dirty="0" smtClean="0"/>
              <a:t>:</a:t>
            </a:r>
          </a:p>
          <a:p>
            <a:endParaRPr lang="en-GB" dirty="0"/>
          </a:p>
          <a:p>
            <a:pPr>
              <a:buFont typeface="Wingdings" panose="05000000000000000000" pitchFamily="2" charset="2"/>
              <a:buChar char="v"/>
            </a:pPr>
            <a:r>
              <a:rPr lang="en-GB" dirty="0"/>
              <a:t>Implement facial recognition using </a:t>
            </a:r>
            <a:r>
              <a:rPr lang="en-GB" dirty="0" err="1"/>
              <a:t>OpenCV</a:t>
            </a:r>
            <a:r>
              <a:rPr lang="en-GB" dirty="0"/>
              <a:t> to verify the identity of students attending online classes.</a:t>
            </a:r>
          </a:p>
          <a:p>
            <a:pPr>
              <a:buFont typeface="Wingdings" panose="05000000000000000000" pitchFamily="2" charset="2"/>
              <a:buChar char="v"/>
            </a:pPr>
            <a:r>
              <a:rPr lang="en-GB" dirty="0"/>
              <a:t>Capture the student's face at the beginning of the session and periodically throughout to ensure </a:t>
            </a:r>
            <a:r>
              <a:rPr lang="en-GB" dirty="0" smtClean="0"/>
              <a:t>the same </a:t>
            </a:r>
            <a:r>
              <a:rPr lang="en-GB" dirty="0"/>
              <a:t>person is present.</a:t>
            </a:r>
          </a:p>
          <a:p>
            <a:pPr>
              <a:buFont typeface="Wingdings" panose="05000000000000000000" pitchFamily="2" charset="2"/>
              <a:buChar char="v"/>
            </a:pPr>
            <a:r>
              <a:rPr lang="en-GB" dirty="0"/>
              <a:t>If a mismatch or unfamiliar face is detected, alert the instructor for further investigation</a:t>
            </a:r>
            <a:r>
              <a:rPr lang="en-GB" dirty="0" smtClean="0"/>
              <a:t>.</a:t>
            </a:r>
          </a:p>
          <a:p>
            <a:pPr marL="152400" indent="0"/>
            <a:endParaRPr lang="en-GB" dirty="0"/>
          </a:p>
          <a:p>
            <a:r>
              <a:rPr lang="en-GB" b="1" dirty="0"/>
              <a:t>Attention Monitoring</a:t>
            </a:r>
            <a:r>
              <a:rPr lang="en-GB" b="1" dirty="0" smtClean="0"/>
              <a:t>:</a:t>
            </a:r>
          </a:p>
          <a:p>
            <a:endParaRPr lang="en-GB" dirty="0"/>
          </a:p>
          <a:p>
            <a:pPr>
              <a:buFont typeface="Wingdings" panose="05000000000000000000" pitchFamily="2" charset="2"/>
              <a:buChar char="v"/>
            </a:pPr>
            <a:r>
              <a:rPr lang="en-GB" dirty="0"/>
              <a:t>Use </a:t>
            </a:r>
            <a:r>
              <a:rPr lang="en-GB" dirty="0" err="1"/>
              <a:t>OpenCV</a:t>
            </a:r>
            <a:r>
              <a:rPr lang="en-GB" dirty="0"/>
              <a:t> to </a:t>
            </a:r>
            <a:r>
              <a:rPr lang="en-GB" dirty="0" err="1"/>
              <a:t>analyze</a:t>
            </a:r>
            <a:r>
              <a:rPr lang="en-GB" dirty="0"/>
              <a:t> students' webcam feeds and track their eye movement and facial expressions.</a:t>
            </a:r>
          </a:p>
          <a:p>
            <a:pPr>
              <a:buFont typeface="Wingdings" panose="05000000000000000000" pitchFamily="2" charset="2"/>
              <a:buChar char="v"/>
            </a:pPr>
            <a:r>
              <a:rPr lang="en-GB" dirty="0"/>
              <a:t>Detect instances of distraction or looking off-screen, which may indicate cheating or lack of engagement.</a:t>
            </a:r>
          </a:p>
          <a:p>
            <a:pPr>
              <a:buFont typeface="Wingdings" panose="05000000000000000000" pitchFamily="2" charset="2"/>
              <a:buChar char="v"/>
            </a:pPr>
            <a:r>
              <a:rPr lang="en-GB" dirty="0"/>
              <a:t>Provide real-time alerts to instructors for immediate intervention.</a:t>
            </a:r>
          </a:p>
          <a:p>
            <a:pPr marL="152400" indent="0"/>
            <a:endParaRPr lang="en-GB" dirty="0"/>
          </a:p>
        </p:txBody>
      </p:sp>
      <p:grpSp>
        <p:nvGrpSpPr>
          <p:cNvPr id="348" name="Google Shape;348;p32"/>
          <p:cNvGrpSpPr/>
          <p:nvPr/>
        </p:nvGrpSpPr>
        <p:grpSpPr>
          <a:xfrm>
            <a:off x="7185919" y="701962"/>
            <a:ext cx="554700" cy="554700"/>
            <a:chOff x="1221094" y="1533487"/>
            <a:chExt cx="554700" cy="554700"/>
          </a:xfrm>
        </p:grpSpPr>
        <p:sp>
          <p:nvSpPr>
            <p:cNvPr id="349" name="Google Shape;349;p32"/>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2"/>
            <p:cNvGrpSpPr/>
            <p:nvPr/>
          </p:nvGrpSpPr>
          <p:grpSpPr>
            <a:xfrm>
              <a:off x="1376326" y="1673263"/>
              <a:ext cx="244237" cy="244216"/>
              <a:chOff x="4628325" y="3599825"/>
              <a:chExt cx="295400" cy="295375"/>
            </a:xfrm>
          </p:grpSpPr>
          <p:sp>
            <p:nvSpPr>
              <p:cNvPr id="352" name="Google Shape;352;p32"/>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4" name="Google Shape;364;p32"/>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3"/>
          </p:nvPr>
        </p:nvSpPr>
        <p:spPr/>
        <p:txBody>
          <a:bodyPr/>
          <a:lstStyle/>
          <a:p>
            <a:r>
              <a:rPr lang="en-GB" sz="100" dirty="0" smtClean="0"/>
              <a:t>.</a:t>
            </a:r>
          </a:p>
          <a:p>
            <a:endParaRPr lang="en-GB" sz="100" dirty="0"/>
          </a:p>
        </p:txBody>
      </p:sp>
      <p:sp>
        <p:nvSpPr>
          <p:cNvPr id="3" name="Subtitle 2"/>
          <p:cNvSpPr>
            <a:spLocks noGrp="1"/>
          </p:cNvSpPr>
          <p:nvPr>
            <p:ph type="subTitle" idx="6"/>
          </p:nvPr>
        </p:nvSpPr>
        <p:spPr/>
        <p:txBody>
          <a:bodyPr/>
          <a:lstStyle/>
          <a:p>
            <a:r>
              <a:rPr lang="en-GB" sz="600" dirty="0"/>
              <a:t>.</a:t>
            </a:r>
            <a:endParaRPr lang="en-GB" dirty="0"/>
          </a:p>
        </p:txBody>
      </p:sp>
      <p:sp>
        <p:nvSpPr>
          <p:cNvPr id="4" name="Subtitle 3"/>
          <p:cNvSpPr>
            <a:spLocks noGrp="1"/>
          </p:cNvSpPr>
          <p:nvPr>
            <p:ph type="subTitle" idx="4"/>
          </p:nvPr>
        </p:nvSpPr>
        <p:spPr>
          <a:xfrm>
            <a:off x="5105400" y="3228975"/>
            <a:ext cx="709500" cy="450950"/>
          </a:xfrm>
        </p:spPr>
        <p:txBody>
          <a:bodyPr/>
          <a:lstStyle/>
          <a:p>
            <a:r>
              <a:rPr lang="en-GB" sz="600" dirty="0" smtClean="0"/>
              <a:t>.</a:t>
            </a:r>
            <a:endParaRPr lang="en-GB" dirty="0"/>
          </a:p>
        </p:txBody>
      </p:sp>
      <p:sp>
        <p:nvSpPr>
          <p:cNvPr id="5" name="Subtitle 4"/>
          <p:cNvSpPr>
            <a:spLocks noGrp="1"/>
          </p:cNvSpPr>
          <p:nvPr>
            <p:ph type="subTitle" idx="5"/>
          </p:nvPr>
        </p:nvSpPr>
        <p:spPr>
          <a:xfrm>
            <a:off x="7673568" y="2286287"/>
            <a:ext cx="755331" cy="94938"/>
          </a:xfrm>
        </p:spPr>
        <p:txBody>
          <a:bodyPr/>
          <a:lstStyle/>
          <a:p>
            <a:r>
              <a:rPr lang="en-GB" sz="400" dirty="0" smtClean="0"/>
              <a:t>.</a:t>
            </a:r>
            <a:endParaRPr lang="en-GB" dirty="0"/>
          </a:p>
        </p:txBody>
      </p:sp>
    </p:spTree>
    <p:extLst>
      <p:ext uri="{BB962C8B-B14F-4D97-AF65-F5344CB8AC3E}">
        <p14:creationId xmlns:p14="http://schemas.microsoft.com/office/powerpoint/2010/main" val="3131246480"/>
      </p:ext>
    </p:extLst>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1112</Words>
  <Application>Microsoft Office PowerPoint</Application>
  <PresentationFormat>On-screen Show (16:9)</PresentationFormat>
  <Paragraphs>178</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Bebas Neue</vt:lpstr>
      <vt:lpstr>Albert Sans</vt:lpstr>
      <vt:lpstr>Wingdings</vt:lpstr>
      <vt:lpstr>AI Incident Automation Pitch Deck by Slidesgo</vt:lpstr>
      <vt:lpstr>Reducing Online Class Malpractices using OpenCV</vt:lpstr>
      <vt:lpstr>01</vt:lpstr>
      <vt:lpstr>Introduction</vt:lpstr>
      <vt:lpstr>OpenCV→</vt:lpstr>
      <vt:lpstr>.</vt:lpstr>
      <vt:lpstr>Common Online Class Malpractices →</vt:lpstr>
      <vt:lpstr>Common Online Class Malpractices</vt:lpstr>
      <vt:lpstr>Proposed Solution →</vt:lpstr>
      <vt:lpstr>Proposed Solution</vt:lpstr>
      <vt:lpstr>Face Detection →</vt:lpstr>
      <vt:lpstr>Face Detection</vt:lpstr>
      <vt:lpstr>Eye Movement Analysis →</vt:lpstr>
      <vt:lpstr>Eye Movement Analysis</vt:lpstr>
      <vt:lpstr>Benefits and Limitations →</vt:lpstr>
      <vt:lpstr>Benefits and Limitations</vt:lpstr>
      <vt:lpstr>Benefits and Limitations</vt:lpstr>
      <vt:lpstr>Future Enhancements →</vt:lpstr>
      <vt:lpstr>Future Enhancements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Online Class Malpractices using OpenCV</dc:title>
  <dc:creator>Yukesh</dc:creator>
  <cp:lastModifiedBy>Yukesh</cp:lastModifiedBy>
  <cp:revision>10</cp:revision>
  <dcterms:modified xsi:type="dcterms:W3CDTF">2023-08-10T16:03:12Z</dcterms:modified>
</cp:coreProperties>
</file>