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7"/>
  </p:notesMasterIdLst>
  <p:sldIdLst>
    <p:sldId id="256" r:id="rId2"/>
    <p:sldId id="261" r:id="rId3"/>
    <p:sldId id="264" r:id="rId4"/>
    <p:sldId id="258" r:id="rId5"/>
    <p:sldId id="290" r:id="rId6"/>
  </p:sldIdLst>
  <p:sldSz cx="9144000" cy="5143500" type="screen16x9"/>
  <p:notesSz cx="6858000" cy="9144000"/>
  <p:embeddedFontLst>
    <p:embeddedFont>
      <p:font typeface="Arimo" panose="020B0604020202020204" charset="0"/>
      <p:regular r:id="rId8"/>
      <p:bold r:id="rId9"/>
      <p:italic r:id="rId10"/>
      <p:boldItalic r:id="rId11"/>
    </p:embeddedFont>
    <p:embeddedFont>
      <p:font typeface="Bebas Neue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4053CB-ADBE-4B73-927E-9E6B79CE1B07}">
  <a:tblStyle styleId="{664053CB-ADBE-4B73-927E-9E6B79CE1B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e77e6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e77e6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e606185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e606185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f5e77e6543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f5e77e6543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61a32cbe2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f61a32cbe2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gf5e77e6543_0_1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4" name="Google Shape;2264;gf5e77e6543_0_1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36350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736350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title" idx="2"/>
          </p:nvPr>
        </p:nvSpPr>
        <p:spPr>
          <a:xfrm>
            <a:off x="736350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3"/>
          </p:nvPr>
        </p:nvSpPr>
        <p:spPr>
          <a:xfrm>
            <a:off x="736350" y="2122313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 idx="4"/>
          </p:nvPr>
        </p:nvSpPr>
        <p:spPr>
          <a:xfrm>
            <a:off x="6199188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5"/>
          </p:nvPr>
        </p:nvSpPr>
        <p:spPr>
          <a:xfrm>
            <a:off x="6199200" y="2122312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7"/>
          </p:nvPr>
        </p:nvSpPr>
        <p:spPr>
          <a:xfrm>
            <a:off x="6199200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8"/>
          </p:nvPr>
        </p:nvSpPr>
        <p:spPr>
          <a:xfrm>
            <a:off x="6199200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9"/>
          </p:nvPr>
        </p:nvSpPr>
        <p:spPr>
          <a:xfrm>
            <a:off x="3459563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3"/>
          </p:nvPr>
        </p:nvSpPr>
        <p:spPr>
          <a:xfrm>
            <a:off x="3459563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 idx="14"/>
          </p:nvPr>
        </p:nvSpPr>
        <p:spPr>
          <a:xfrm>
            <a:off x="3459563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5"/>
          </p:nvPr>
        </p:nvSpPr>
        <p:spPr>
          <a:xfrm>
            <a:off x="3459563" y="2122313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4" name="Google Shape;114;p1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5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10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65" name="Google Shape;165;p2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6_1_2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5386200" cy="24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80" name="Google Shape;180;p2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6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subTitle" idx="1"/>
          </p:nvPr>
        </p:nvSpPr>
        <p:spPr>
          <a:xfrm>
            <a:off x="706050" y="1408650"/>
            <a:ext cx="3768300" cy="26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84" name="Google Shape;184;p2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2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subTitle" idx="2"/>
          </p:nvPr>
        </p:nvSpPr>
        <p:spPr>
          <a:xfrm>
            <a:off x="4669650" y="1408650"/>
            <a:ext cx="3768300" cy="26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>
            <a:spLocks noGrp="1"/>
          </p:cNvSpPr>
          <p:nvPr>
            <p:ph type="subTitle" idx="1"/>
          </p:nvPr>
        </p:nvSpPr>
        <p:spPr>
          <a:xfrm>
            <a:off x="714300" y="1656375"/>
            <a:ext cx="3361200" cy="13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title"/>
          </p:nvPr>
        </p:nvSpPr>
        <p:spPr>
          <a:xfrm>
            <a:off x="714300" y="490500"/>
            <a:ext cx="2828700" cy="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91" name="Google Shape;191;p2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2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28"/>
          <p:cNvSpPr txBox="1"/>
          <p:nvPr/>
        </p:nvSpPr>
        <p:spPr>
          <a:xfrm>
            <a:off x="714300" y="3620145"/>
            <a:ext cx="47394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3" r:id="rId4"/>
    <p:sldLayoutId id="2147483669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>
            <a:spLocks noGrp="1"/>
          </p:cNvSpPr>
          <p:nvPr>
            <p:ph type="ctrTitle"/>
          </p:nvPr>
        </p:nvSpPr>
        <p:spPr>
          <a:xfrm>
            <a:off x="270671" y="1547295"/>
            <a:ext cx="3632662" cy="11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chemeClr val="tx2"/>
                </a:solidFill>
              </a:rPr>
              <a:t>  Seasonal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40" name="Google Shape;240;p34"/>
          <p:cNvSpPr txBox="1">
            <a:spLocks noGrp="1"/>
          </p:cNvSpPr>
          <p:nvPr>
            <p:ph type="subTitle" idx="1"/>
          </p:nvPr>
        </p:nvSpPr>
        <p:spPr>
          <a:xfrm>
            <a:off x="645589" y="2266098"/>
            <a:ext cx="5236520" cy="14894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800" b="1" dirty="0">
                <a:solidFill>
                  <a:schemeClr val="tx2"/>
                </a:solidFill>
              </a:rPr>
              <a:t>Name : </a:t>
            </a:r>
            <a:r>
              <a:rPr lang="en-US" sz="1800" b="1" dirty="0" err="1">
                <a:solidFill>
                  <a:schemeClr val="tx1"/>
                </a:solidFill>
              </a:rPr>
              <a:t>Vishwanathan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</a:rPr>
              <a:t>P</a:t>
            </a:r>
            <a:endParaRPr lang="en-US" sz="1800" b="1" dirty="0" smtClean="0">
              <a:solidFill>
                <a:schemeClr val="tx1"/>
              </a:solidFill>
            </a:endParaRPr>
          </a:p>
          <a:p>
            <a:pPr marL="0" lvl="0" indent="0"/>
            <a:r>
              <a:rPr lang="en-US" sz="1800" b="1" dirty="0">
                <a:solidFill>
                  <a:schemeClr val="tx2"/>
                </a:solidFill>
              </a:rPr>
              <a:t>Reg.no : </a:t>
            </a:r>
            <a:r>
              <a:rPr lang="en-US" sz="1800" b="1" dirty="0">
                <a:solidFill>
                  <a:schemeClr val="tx1"/>
                </a:solidFill>
              </a:rPr>
              <a:t>252101014</a:t>
            </a:r>
            <a:endParaRPr lang="en-US" sz="1800" b="1" dirty="0" smtClean="0">
              <a:solidFill>
                <a:schemeClr val="tx1"/>
              </a:solidFill>
            </a:endParaRPr>
          </a:p>
          <a:p>
            <a:pPr marL="0" lvl="0" indent="0"/>
            <a:r>
              <a:rPr lang="en-US" sz="1800" b="1" dirty="0">
                <a:solidFill>
                  <a:schemeClr val="tx2"/>
                </a:solidFill>
              </a:rPr>
              <a:t>Subject : </a:t>
            </a:r>
            <a:r>
              <a:rPr lang="en-US" sz="1800" b="1" dirty="0">
                <a:solidFill>
                  <a:schemeClr val="tx1"/>
                </a:solidFill>
              </a:rPr>
              <a:t>Business Statistics with Skewness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241" name="Google Shape;241;p34"/>
          <p:cNvSpPr/>
          <p:nvPr/>
        </p:nvSpPr>
        <p:spPr>
          <a:xfrm>
            <a:off x="3177536" y="41215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4"/>
          <p:cNvSpPr/>
          <p:nvPr/>
        </p:nvSpPr>
        <p:spPr>
          <a:xfrm rot="-1685758">
            <a:off x="4276753" y="42838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4"/>
          <p:cNvSpPr/>
          <p:nvPr/>
        </p:nvSpPr>
        <p:spPr>
          <a:xfrm>
            <a:off x="3413754" y="1742297"/>
            <a:ext cx="1771213" cy="73012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 err="1" smtClean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iNDEX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ebas Neue"/>
            </a:endParaRPr>
          </a:p>
        </p:txBody>
      </p:sp>
      <p:sp>
        <p:nvSpPr>
          <p:cNvPr id="244" name="Google Shape;244;p34"/>
          <p:cNvSpPr/>
          <p:nvPr/>
        </p:nvSpPr>
        <p:spPr>
          <a:xfrm>
            <a:off x="3870412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46" name="Google Shape;246;p34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7" name="Google Shape;247;p34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" name="Google Shape;248;p34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49" name="Google Shape;249;p3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50" name="Google Shape;250;p3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34"/>
          <p:cNvGrpSpPr/>
          <p:nvPr/>
        </p:nvGrpSpPr>
        <p:grpSpPr>
          <a:xfrm>
            <a:off x="5041963" y="757530"/>
            <a:ext cx="3701871" cy="3762679"/>
            <a:chOff x="5041963" y="757530"/>
            <a:chExt cx="3701871" cy="3762679"/>
          </a:xfrm>
        </p:grpSpPr>
        <p:sp>
          <p:nvSpPr>
            <p:cNvPr id="260" name="Google Shape;260;p34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34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62" name="Google Shape;262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" name="Google Shape;267;p34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269;p34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70" name="Google Shape;270;p34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avLst/>
                <a:gdLst/>
                <a:ahLst/>
                <a:cxnLst/>
                <a:rect l="l" t="t" r="r" b="b"/>
                <a:pathLst>
                  <a:path w="66074" h="49275" extrusionOk="0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avLst/>
                <a:gdLst/>
                <a:ahLst/>
                <a:cxnLst/>
                <a:rect l="l" t="t" r="r" b="b"/>
                <a:pathLst>
                  <a:path w="60712" h="43736" fill="none" extrusionOk="0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avLst/>
                <a:gdLst/>
                <a:ahLst/>
                <a:cxnLst/>
                <a:rect l="l" t="t" r="r" b="b"/>
                <a:pathLst>
                  <a:path w="54566" h="38373" fill="none" extrusionOk="0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avLst/>
                <a:gdLst/>
                <a:ahLst/>
                <a:cxnLst/>
                <a:rect l="l" t="t" r="r" b="b"/>
                <a:pathLst>
                  <a:path w="64382" h="16978" fill="none" extrusionOk="0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17281" h="4561" fill="none" extrusionOk="0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13184" fill="none" extrusionOk="0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160" fill="none" extrusionOk="0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6782" fill="none" extrusionOk="0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084" fill="none" extrusionOk="0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202" fill="none" extrusionOk="0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184" fill="none" extrusionOk="0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13201" fill="none" extrusionOk="0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595" fill="none" extrusionOk="0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avLst/>
                <a:gdLst/>
                <a:ahLst/>
                <a:cxnLst/>
                <a:rect l="l" t="t" r="r" b="b"/>
                <a:pathLst>
                  <a:path w="40689" h="7804" fill="none" extrusionOk="0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34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85" name="Google Shape;285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34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91" name="Google Shape;291;p34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974" extrusionOk="0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5897" extrusionOk="0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avLst/>
                <a:gdLst/>
                <a:ahLst/>
                <a:cxnLst/>
                <a:rect l="l" t="t" r="r" b="b"/>
                <a:pathLst>
                  <a:path w="13985" h="12436" extrusionOk="0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34"/>
            <p:cNvSpPr/>
            <p:nvPr/>
          </p:nvSpPr>
          <p:spPr>
            <a:xfrm>
              <a:off x="8170289" y="420388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8030063" y="7575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5256650" y="38930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7082963" y="91051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5653275" y="883381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041963" y="282429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5692426" y="4028640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6575627" y="3816888"/>
              <a:ext cx="335779" cy="396117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5;p34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306" name="Google Shape;306;p34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307" name="Google Shape;307;p34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7" h="28717" extrusionOk="0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4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9" h="5951" extrusionOk="0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4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9" h="14859" extrusionOk="0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34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3" h="34436" extrusionOk="0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34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6" fill="none" extrusionOk="0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34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7" fill="none" extrusionOk="0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34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34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34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42" fill="none" extrusionOk="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34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2833" fill="none" extrusionOk="0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34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643" fill="none" extrusionOk="0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34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2" h="3564" fill="none" extrusionOk="0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4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700" fill="none" extrusionOk="0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4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874" fill="none" extrusionOk="0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" name="Google Shape;321;p34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fill="none" extrusionOk="0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2" name="Google Shape;322;p34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S</a:t>
            </a:r>
            <a:r>
              <a:rPr lang="en-GB" dirty="0"/>
              <a:t>e</a:t>
            </a:r>
            <a:r>
              <a:rPr lang="en" dirty="0"/>
              <a:t>asonal index</a:t>
            </a:r>
            <a:endParaRPr dirty="0"/>
          </a:p>
        </p:txBody>
      </p:sp>
      <p:sp>
        <p:nvSpPr>
          <p:cNvPr id="556" name="Google Shape;556;p39"/>
          <p:cNvSpPr txBox="1">
            <a:spLocks noGrp="1"/>
          </p:cNvSpPr>
          <p:nvPr>
            <p:ph type="subTitle" idx="1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hlink"/>
              </a:buClr>
              <a:buSzPts val="1100"/>
            </a:pPr>
            <a:r>
              <a:rPr lang="en-GB" dirty="0"/>
              <a:t>The Seasonal index is measure of how a particular season compares on average to the mean of the cycle.</a:t>
            </a:r>
            <a:endParaRPr lang="en-GB" dirty="0"/>
          </a:p>
        </p:txBody>
      </p:sp>
      <p:sp>
        <p:nvSpPr>
          <p:cNvPr id="557" name="Google Shape;557;p39"/>
          <p:cNvSpPr/>
          <p:nvPr/>
        </p:nvSpPr>
        <p:spPr>
          <a:xfrm>
            <a:off x="4651513" y="16458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9"/>
          <p:cNvSpPr/>
          <p:nvPr/>
        </p:nvSpPr>
        <p:spPr>
          <a:xfrm>
            <a:off x="5694800" y="41483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9"/>
          <p:cNvSpPr/>
          <p:nvPr/>
        </p:nvSpPr>
        <p:spPr>
          <a:xfrm rot="-1685758">
            <a:off x="4258316" y="9674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39"/>
          <p:cNvGrpSpPr/>
          <p:nvPr/>
        </p:nvGrpSpPr>
        <p:grpSpPr>
          <a:xfrm>
            <a:off x="706057" y="956975"/>
            <a:ext cx="3107245" cy="3299166"/>
            <a:chOff x="299357" y="956975"/>
            <a:chExt cx="3107245" cy="3299166"/>
          </a:xfrm>
        </p:grpSpPr>
        <p:grpSp>
          <p:nvGrpSpPr>
            <p:cNvPr id="561" name="Google Shape;561;p39"/>
            <p:cNvGrpSpPr/>
            <p:nvPr/>
          </p:nvGrpSpPr>
          <p:grpSpPr>
            <a:xfrm>
              <a:off x="2494950" y="1297100"/>
              <a:ext cx="65475" cy="397950"/>
              <a:chOff x="2551425" y="1409425"/>
              <a:chExt cx="65475" cy="397950"/>
            </a:xfrm>
          </p:grpSpPr>
          <p:sp>
            <p:nvSpPr>
              <p:cNvPr id="562" name="Google Shape;562;p39"/>
              <p:cNvSpPr/>
              <p:nvPr/>
            </p:nvSpPr>
            <p:spPr>
              <a:xfrm>
                <a:off x="2568775" y="1499550"/>
                <a:ext cx="3610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4" extrusionOk="0">
                    <a:moveTo>
                      <a:pt x="621" y="0"/>
                    </a:moveTo>
                    <a:cubicBezTo>
                      <a:pt x="304" y="0"/>
                      <a:pt x="1" y="248"/>
                      <a:pt x="1" y="610"/>
                    </a:cubicBezTo>
                    <a:cubicBezTo>
                      <a:pt x="1" y="949"/>
                      <a:pt x="268" y="1234"/>
                      <a:pt x="607" y="1234"/>
                    </a:cubicBezTo>
                    <a:cubicBezTo>
                      <a:pt x="1159" y="1234"/>
                      <a:pt x="1444" y="575"/>
                      <a:pt x="1052" y="183"/>
                    </a:cubicBezTo>
                    <a:cubicBezTo>
                      <a:pt x="926" y="56"/>
                      <a:pt x="772" y="0"/>
                      <a:pt x="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2559875" y="1490575"/>
                <a:ext cx="570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0" extrusionOk="0">
                    <a:moveTo>
                      <a:pt x="984" y="96"/>
                    </a:moveTo>
                    <a:cubicBezTo>
                      <a:pt x="1772" y="96"/>
                      <a:pt x="2169" y="1046"/>
                      <a:pt x="1622" y="1611"/>
                    </a:cubicBezTo>
                    <a:cubicBezTo>
                      <a:pt x="1435" y="1797"/>
                      <a:pt x="1207" y="1880"/>
                      <a:pt x="984" y="1880"/>
                    </a:cubicBezTo>
                    <a:cubicBezTo>
                      <a:pt x="525" y="1880"/>
                      <a:pt x="90" y="1527"/>
                      <a:pt x="90" y="987"/>
                    </a:cubicBezTo>
                    <a:cubicBezTo>
                      <a:pt x="90" y="488"/>
                      <a:pt x="482" y="96"/>
                      <a:pt x="963" y="96"/>
                    </a:cubicBezTo>
                    <a:cubicBezTo>
                      <a:pt x="970" y="96"/>
                      <a:pt x="977" y="96"/>
                      <a:pt x="984" y="96"/>
                    </a:cubicBezTo>
                    <a:close/>
                    <a:moveTo>
                      <a:pt x="979" y="0"/>
                    </a:moveTo>
                    <a:cubicBezTo>
                      <a:pt x="481" y="0"/>
                      <a:pt x="1" y="391"/>
                      <a:pt x="1" y="969"/>
                    </a:cubicBezTo>
                    <a:cubicBezTo>
                      <a:pt x="1" y="1504"/>
                      <a:pt x="428" y="1949"/>
                      <a:pt x="963" y="1949"/>
                    </a:cubicBezTo>
                    <a:cubicBezTo>
                      <a:pt x="1835" y="1949"/>
                      <a:pt x="2281" y="898"/>
                      <a:pt x="1657" y="292"/>
                    </a:cubicBezTo>
                    <a:cubicBezTo>
                      <a:pt x="1461" y="90"/>
                      <a:pt x="1218" y="0"/>
                      <a:pt x="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2568775" y="1418400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0"/>
                    </a:moveTo>
                    <a:cubicBezTo>
                      <a:pt x="299" y="0"/>
                      <a:pt x="1" y="243"/>
                      <a:pt x="1" y="614"/>
                    </a:cubicBezTo>
                    <a:cubicBezTo>
                      <a:pt x="1" y="952"/>
                      <a:pt x="268" y="1220"/>
                      <a:pt x="607" y="1238"/>
                    </a:cubicBezTo>
                    <a:cubicBezTo>
                      <a:pt x="1159" y="1238"/>
                      <a:pt x="1444" y="578"/>
                      <a:pt x="1052" y="186"/>
                    </a:cubicBezTo>
                    <a:cubicBezTo>
                      <a:pt x="923" y="58"/>
                      <a:pt x="766" y="0"/>
                      <a:pt x="6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2559875" y="1409425"/>
                <a:ext cx="569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936" extrusionOk="0">
                    <a:moveTo>
                      <a:pt x="984" y="100"/>
                    </a:moveTo>
                    <a:cubicBezTo>
                      <a:pt x="1772" y="100"/>
                      <a:pt x="2169" y="1049"/>
                      <a:pt x="1604" y="1614"/>
                    </a:cubicBezTo>
                    <a:cubicBezTo>
                      <a:pt x="1426" y="1798"/>
                      <a:pt x="1204" y="1880"/>
                      <a:pt x="985" y="1880"/>
                    </a:cubicBezTo>
                    <a:cubicBezTo>
                      <a:pt x="524" y="1880"/>
                      <a:pt x="78" y="1517"/>
                      <a:pt x="90" y="973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0"/>
                    </a:moveTo>
                    <a:cubicBezTo>
                      <a:pt x="476" y="0"/>
                      <a:pt x="1" y="386"/>
                      <a:pt x="1" y="973"/>
                    </a:cubicBezTo>
                    <a:cubicBezTo>
                      <a:pt x="1" y="1507"/>
                      <a:pt x="428" y="1935"/>
                      <a:pt x="963" y="1935"/>
                    </a:cubicBezTo>
                    <a:cubicBezTo>
                      <a:pt x="970" y="1935"/>
                      <a:pt x="977" y="1935"/>
                      <a:pt x="984" y="1935"/>
                    </a:cubicBezTo>
                    <a:cubicBezTo>
                      <a:pt x="1843" y="1935"/>
                      <a:pt x="2276" y="897"/>
                      <a:pt x="1657" y="296"/>
                    </a:cubicBezTo>
                    <a:cubicBezTo>
                      <a:pt x="1459" y="92"/>
                      <a:pt x="1213" y="0"/>
                      <a:pt x="9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2568775" y="1588075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1"/>
                    </a:moveTo>
                    <a:cubicBezTo>
                      <a:pt x="299" y="1"/>
                      <a:pt x="1" y="243"/>
                      <a:pt x="1" y="614"/>
                    </a:cubicBezTo>
                    <a:cubicBezTo>
                      <a:pt x="1" y="953"/>
                      <a:pt x="268" y="1220"/>
                      <a:pt x="607" y="1238"/>
                    </a:cubicBezTo>
                    <a:cubicBezTo>
                      <a:pt x="1159" y="1238"/>
                      <a:pt x="1444" y="579"/>
                      <a:pt x="1052" y="187"/>
                    </a:cubicBezTo>
                    <a:cubicBezTo>
                      <a:pt x="923" y="58"/>
                      <a:pt x="766" y="1"/>
                      <a:pt x="6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2559875" y="1579100"/>
                <a:ext cx="57025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4" extrusionOk="0">
                    <a:moveTo>
                      <a:pt x="984" y="100"/>
                    </a:moveTo>
                    <a:cubicBezTo>
                      <a:pt x="1772" y="100"/>
                      <a:pt x="2169" y="1050"/>
                      <a:pt x="1622" y="1615"/>
                    </a:cubicBezTo>
                    <a:cubicBezTo>
                      <a:pt x="1438" y="1793"/>
                      <a:pt x="1213" y="1873"/>
                      <a:pt x="992" y="1873"/>
                    </a:cubicBezTo>
                    <a:cubicBezTo>
                      <a:pt x="531" y="1873"/>
                      <a:pt x="90" y="1522"/>
                      <a:pt x="90" y="991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1"/>
                    </a:moveTo>
                    <a:cubicBezTo>
                      <a:pt x="476" y="1"/>
                      <a:pt x="1" y="386"/>
                      <a:pt x="1" y="973"/>
                    </a:cubicBezTo>
                    <a:cubicBezTo>
                      <a:pt x="1" y="1508"/>
                      <a:pt x="428" y="1935"/>
                      <a:pt x="963" y="1953"/>
                    </a:cubicBezTo>
                    <a:cubicBezTo>
                      <a:pt x="1835" y="1953"/>
                      <a:pt x="2281" y="902"/>
                      <a:pt x="1657" y="296"/>
                    </a:cubicBezTo>
                    <a:cubicBezTo>
                      <a:pt x="1459" y="92"/>
                      <a:pt x="1213" y="1"/>
                      <a:pt x="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2563450" y="1679125"/>
                <a:ext cx="356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8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3" y="1180"/>
                      <a:pt x="660" y="1238"/>
                      <a:pt x="813" y="1238"/>
                    </a:cubicBezTo>
                    <a:cubicBezTo>
                      <a:pt x="1127" y="1238"/>
                      <a:pt x="1425" y="995"/>
                      <a:pt x="1425" y="624"/>
                    </a:cubicBezTo>
                    <a:cubicBezTo>
                      <a:pt x="1425" y="286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2551425" y="1670225"/>
                <a:ext cx="5657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50" extrusionOk="0">
                    <a:moveTo>
                      <a:pt x="1278" y="73"/>
                    </a:moveTo>
                    <a:cubicBezTo>
                      <a:pt x="1739" y="73"/>
                      <a:pt x="2186" y="437"/>
                      <a:pt x="2173" y="980"/>
                    </a:cubicBezTo>
                    <a:cubicBezTo>
                      <a:pt x="2173" y="1461"/>
                      <a:pt x="1782" y="1853"/>
                      <a:pt x="1301" y="1853"/>
                    </a:cubicBez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37" y="155"/>
                      <a:pt x="1059" y="73"/>
                      <a:pt x="1278" y="73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51"/>
                      <a:pt x="606" y="1657"/>
                    </a:cubicBezTo>
                    <a:cubicBezTo>
                      <a:pt x="802" y="1859"/>
                      <a:pt x="1045" y="1949"/>
                      <a:pt x="1284" y="1949"/>
                    </a:cubicBezTo>
                    <a:cubicBezTo>
                      <a:pt x="1782" y="1949"/>
                      <a:pt x="2263" y="1558"/>
                      <a:pt x="2263" y="980"/>
                    </a:cubicBezTo>
                    <a:cubicBezTo>
                      <a:pt x="2263" y="446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2563450" y="1767750"/>
                <a:ext cx="356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4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0" y="1177"/>
                      <a:pt x="653" y="1234"/>
                      <a:pt x="803" y="1234"/>
                    </a:cubicBezTo>
                    <a:cubicBezTo>
                      <a:pt x="1121" y="1234"/>
                      <a:pt x="1425" y="982"/>
                      <a:pt x="1425" y="606"/>
                    </a:cubicBezTo>
                    <a:cubicBezTo>
                      <a:pt x="1425" y="268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2551425" y="1758850"/>
                <a:ext cx="5657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41" extrusionOk="0">
                    <a:moveTo>
                      <a:pt x="1284" y="69"/>
                    </a:moveTo>
                    <a:cubicBezTo>
                      <a:pt x="1738" y="69"/>
                      <a:pt x="2173" y="423"/>
                      <a:pt x="2173" y="962"/>
                    </a:cubicBezTo>
                    <a:cubicBezTo>
                      <a:pt x="2191" y="1461"/>
                      <a:pt x="1799" y="1853"/>
                      <a:pt x="1301" y="1871"/>
                    </a:cubicBezTo>
                    <a:lnTo>
                      <a:pt x="1301" y="1853"/>
                    </a:ln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40" y="153"/>
                      <a:pt x="1064" y="69"/>
                      <a:pt x="1284" y="69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34"/>
                      <a:pt x="606" y="1657"/>
                    </a:cubicBezTo>
                    <a:cubicBezTo>
                      <a:pt x="801" y="1853"/>
                      <a:pt x="1043" y="1941"/>
                      <a:pt x="1281" y="1941"/>
                    </a:cubicBezTo>
                    <a:cubicBezTo>
                      <a:pt x="1780" y="1941"/>
                      <a:pt x="2263" y="1554"/>
                      <a:pt x="2263" y="962"/>
                    </a:cubicBezTo>
                    <a:cubicBezTo>
                      <a:pt x="2263" y="428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2" name="Google Shape;572;p39"/>
            <p:cNvGrpSpPr/>
            <p:nvPr/>
          </p:nvGrpSpPr>
          <p:grpSpPr>
            <a:xfrm>
              <a:off x="901100" y="956975"/>
              <a:ext cx="472550" cy="202200"/>
              <a:chOff x="1441900" y="2926313"/>
              <a:chExt cx="472550" cy="202200"/>
            </a:xfrm>
          </p:grpSpPr>
          <p:sp>
            <p:nvSpPr>
              <p:cNvPr id="573" name="Google Shape;573;p39"/>
              <p:cNvSpPr/>
              <p:nvPr/>
            </p:nvSpPr>
            <p:spPr>
              <a:xfrm>
                <a:off x="1441900" y="2926313"/>
                <a:ext cx="285500" cy="202200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88" fill="none" extrusionOk="0">
                    <a:moveTo>
                      <a:pt x="11420" y="0"/>
                    </a:moveTo>
                    <a:cubicBezTo>
                      <a:pt x="9140" y="0"/>
                      <a:pt x="7180" y="1639"/>
                      <a:pt x="6753" y="3884"/>
                    </a:cubicBezTo>
                    <a:cubicBezTo>
                      <a:pt x="5025" y="3403"/>
                      <a:pt x="3243" y="4436"/>
                      <a:pt x="2780" y="6164"/>
                    </a:cubicBezTo>
                    <a:cubicBezTo>
                      <a:pt x="1462" y="5594"/>
                      <a:pt x="1" y="6645"/>
                      <a:pt x="126" y="8088"/>
                    </a:cubicBezTo>
                    <a:lnTo>
                      <a:pt x="2994" y="80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1752325" y="2926313"/>
                <a:ext cx="3565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535" fill="none" extrusionOk="0">
                    <a:moveTo>
                      <a:pt x="0" y="0"/>
                    </a:moveTo>
                    <a:cubicBezTo>
                      <a:pt x="0" y="0"/>
                      <a:pt x="998" y="107"/>
                      <a:pt x="1426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1540325" y="3127613"/>
                <a:ext cx="248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924" h="1" fill="none" extrusionOk="0">
                    <a:moveTo>
                      <a:pt x="1" y="0"/>
                    </a:moveTo>
                    <a:lnTo>
                      <a:pt x="992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1540325" y="3040313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586" y="1"/>
                    </a:moveTo>
                    <a:cubicBezTo>
                      <a:pt x="1586" y="1"/>
                      <a:pt x="428" y="108"/>
                      <a:pt x="1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1829375" y="3002013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0" y="357"/>
                    </a:moveTo>
                    <a:cubicBezTo>
                      <a:pt x="0" y="357"/>
                      <a:pt x="2102" y="1"/>
                      <a:pt x="3403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8" name="Google Shape;578;p39"/>
            <p:cNvGrpSpPr/>
            <p:nvPr/>
          </p:nvGrpSpPr>
          <p:grpSpPr>
            <a:xfrm>
              <a:off x="1280200" y="1078550"/>
              <a:ext cx="1043050" cy="1488400"/>
              <a:chOff x="910475" y="761863"/>
              <a:chExt cx="1043050" cy="1488400"/>
            </a:xfrm>
          </p:grpSpPr>
          <p:sp>
            <p:nvSpPr>
              <p:cNvPr id="579" name="Google Shape;579;p39"/>
              <p:cNvSpPr/>
              <p:nvPr/>
            </p:nvSpPr>
            <p:spPr>
              <a:xfrm>
                <a:off x="910475" y="761863"/>
                <a:ext cx="1043050" cy="1488400"/>
              </a:xfrm>
              <a:custGeom>
                <a:avLst/>
                <a:gdLst/>
                <a:ahLst/>
                <a:cxnLst/>
                <a:rect l="l" t="t" r="r" b="b"/>
                <a:pathLst>
                  <a:path w="41722" h="59536" fill="none" extrusionOk="0">
                    <a:moveTo>
                      <a:pt x="41722" y="8159"/>
                    </a:moveTo>
                    <a:lnTo>
                      <a:pt x="41722" y="57914"/>
                    </a:lnTo>
                    <a:cubicBezTo>
                      <a:pt x="41722" y="58805"/>
                      <a:pt x="40991" y="59536"/>
                      <a:pt x="40101" y="59536"/>
                    </a:cubicBezTo>
                    <a:lnTo>
                      <a:pt x="1622" y="59536"/>
                    </a:lnTo>
                    <a:cubicBezTo>
                      <a:pt x="731" y="59536"/>
                      <a:pt x="1" y="58805"/>
                      <a:pt x="1" y="57914"/>
                    </a:cubicBezTo>
                    <a:lnTo>
                      <a:pt x="1" y="1621"/>
                    </a:lnTo>
                    <a:cubicBezTo>
                      <a:pt x="1" y="730"/>
                      <a:pt x="731" y="0"/>
                      <a:pt x="1622" y="0"/>
                    </a:cubicBezTo>
                    <a:lnTo>
                      <a:pt x="3251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1723250" y="761863"/>
                <a:ext cx="224500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249" fill="none" extrusionOk="0">
                    <a:moveTo>
                      <a:pt x="1" y="0"/>
                    </a:moveTo>
                    <a:lnTo>
                      <a:pt x="1" y="6645"/>
                    </a:lnTo>
                    <a:cubicBezTo>
                      <a:pt x="1" y="7518"/>
                      <a:pt x="713" y="8248"/>
                      <a:pt x="1604" y="8248"/>
                    </a:cubicBezTo>
                    <a:lnTo>
                      <a:pt x="8979" y="824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1051650" y="10624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1051650" y="11626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1051650" y="1262888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1051650" y="13630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1051650" y="14632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1051650" y="15634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1051650" y="1663713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1051650" y="1782613"/>
                <a:ext cx="3153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2614" h="892" fill="none" extrusionOk="0">
                    <a:moveTo>
                      <a:pt x="1" y="1"/>
                    </a:moveTo>
                    <a:lnTo>
                      <a:pt x="12613" y="1"/>
                    </a:lnTo>
                    <a:lnTo>
                      <a:pt x="12613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9"/>
              <p:cNvSpPr/>
              <p:nvPr/>
            </p:nvSpPr>
            <p:spPr>
              <a:xfrm>
                <a:off x="1051650" y="1990163"/>
                <a:ext cx="393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731" fill="none" extrusionOk="0">
                    <a:moveTo>
                      <a:pt x="1" y="0"/>
                    </a:moveTo>
                    <a:lnTo>
                      <a:pt x="15731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0" name="Google Shape;590;p39"/>
            <p:cNvGrpSpPr/>
            <p:nvPr/>
          </p:nvGrpSpPr>
          <p:grpSpPr>
            <a:xfrm>
              <a:off x="1941575" y="2024713"/>
              <a:ext cx="875600" cy="1088925"/>
              <a:chOff x="5962175" y="478150"/>
              <a:chExt cx="875600" cy="1088925"/>
            </a:xfrm>
          </p:grpSpPr>
          <p:sp>
            <p:nvSpPr>
              <p:cNvPr id="591" name="Google Shape;591;p39"/>
              <p:cNvSpPr/>
              <p:nvPr/>
            </p:nvSpPr>
            <p:spPr>
              <a:xfrm>
                <a:off x="6095350" y="582825"/>
                <a:ext cx="504600" cy="504600"/>
              </a:xfrm>
              <a:custGeom>
                <a:avLst/>
                <a:gdLst/>
                <a:ahLst/>
                <a:cxnLst/>
                <a:rect l="l" t="t" r="r" b="b"/>
                <a:pathLst>
                  <a:path w="20184" h="20184" extrusionOk="0">
                    <a:moveTo>
                      <a:pt x="10083" y="0"/>
                    </a:moveTo>
                    <a:lnTo>
                      <a:pt x="10083" y="0"/>
                    </a:lnTo>
                    <a:cubicBezTo>
                      <a:pt x="15659" y="18"/>
                      <a:pt x="20166" y="4525"/>
                      <a:pt x="20184" y="10101"/>
                    </a:cubicBezTo>
                    <a:lnTo>
                      <a:pt x="20184" y="10101"/>
                    </a:lnTo>
                    <a:cubicBezTo>
                      <a:pt x="20166" y="15659"/>
                      <a:pt x="15659" y="20166"/>
                      <a:pt x="10083" y="20184"/>
                    </a:cubicBezTo>
                    <a:lnTo>
                      <a:pt x="10083" y="20184"/>
                    </a:lnTo>
                    <a:cubicBezTo>
                      <a:pt x="4525" y="20166"/>
                      <a:pt x="0" y="15659"/>
                      <a:pt x="0" y="10101"/>
                    </a:cubicBezTo>
                    <a:lnTo>
                      <a:pt x="0" y="10101"/>
                    </a:lnTo>
                    <a:cubicBezTo>
                      <a:pt x="0" y="4525"/>
                      <a:pt x="4525" y="18"/>
                      <a:pt x="1008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6501075" y="1086075"/>
                <a:ext cx="145650" cy="186625"/>
              </a:xfrm>
              <a:custGeom>
                <a:avLst/>
                <a:gdLst/>
                <a:ahLst/>
                <a:cxnLst/>
                <a:rect l="l" t="t" r="r" b="b"/>
                <a:pathLst>
                  <a:path w="5826" h="7465" extrusionOk="0">
                    <a:moveTo>
                      <a:pt x="0" y="1176"/>
                    </a:moveTo>
                    <a:lnTo>
                      <a:pt x="1888" y="0"/>
                    </a:lnTo>
                    <a:lnTo>
                      <a:pt x="5825" y="6289"/>
                    </a:lnTo>
                    <a:lnTo>
                      <a:pt x="3937" y="74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5962175" y="478150"/>
                <a:ext cx="742450" cy="742000"/>
              </a:xfrm>
              <a:custGeom>
                <a:avLst/>
                <a:gdLst/>
                <a:ahLst/>
                <a:cxnLst/>
                <a:rect l="l" t="t" r="r" b="b"/>
                <a:pathLst>
                  <a:path w="29698" h="29680" extrusionOk="0">
                    <a:moveTo>
                      <a:pt x="15410" y="1"/>
                    </a:moveTo>
                    <a:cubicBezTo>
                      <a:pt x="9638" y="1"/>
                      <a:pt x="4419" y="3475"/>
                      <a:pt x="2210" y="8819"/>
                    </a:cubicBezTo>
                    <a:cubicBezTo>
                      <a:pt x="1" y="14146"/>
                      <a:pt x="1230" y="20291"/>
                      <a:pt x="5309" y="24371"/>
                    </a:cubicBezTo>
                    <a:cubicBezTo>
                      <a:pt x="9389" y="28468"/>
                      <a:pt x="15535" y="29680"/>
                      <a:pt x="20879" y="27471"/>
                    </a:cubicBezTo>
                    <a:cubicBezTo>
                      <a:pt x="26206" y="25262"/>
                      <a:pt x="29697" y="20060"/>
                      <a:pt x="29697" y="14288"/>
                    </a:cubicBezTo>
                    <a:cubicBezTo>
                      <a:pt x="29697" y="6396"/>
                      <a:pt x="23302" y="1"/>
                      <a:pt x="15410" y="1"/>
                    </a:cubicBezTo>
                    <a:close/>
                    <a:moveTo>
                      <a:pt x="15410" y="24068"/>
                    </a:moveTo>
                    <a:cubicBezTo>
                      <a:pt x="11455" y="24068"/>
                      <a:pt x="7875" y="21681"/>
                      <a:pt x="6360" y="18029"/>
                    </a:cubicBezTo>
                    <a:cubicBezTo>
                      <a:pt x="4846" y="14359"/>
                      <a:pt x="5684" y="10155"/>
                      <a:pt x="8480" y="7358"/>
                    </a:cubicBezTo>
                    <a:cubicBezTo>
                      <a:pt x="11277" y="4544"/>
                      <a:pt x="15499" y="3706"/>
                      <a:pt x="19151" y="5221"/>
                    </a:cubicBezTo>
                    <a:cubicBezTo>
                      <a:pt x="22821" y="6735"/>
                      <a:pt x="25208" y="10315"/>
                      <a:pt x="25208" y="14270"/>
                    </a:cubicBezTo>
                    <a:cubicBezTo>
                      <a:pt x="25208" y="19686"/>
                      <a:pt x="20826" y="24068"/>
                      <a:pt x="15410" y="240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581675" y="1224575"/>
                <a:ext cx="256100" cy="342500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13700" extrusionOk="0">
                    <a:moveTo>
                      <a:pt x="9086" y="13148"/>
                    </a:moveTo>
                    <a:lnTo>
                      <a:pt x="9086" y="13148"/>
                    </a:lnTo>
                    <a:cubicBezTo>
                      <a:pt x="8177" y="13700"/>
                      <a:pt x="6984" y="13433"/>
                      <a:pt x="6414" y="12542"/>
                    </a:cubicBezTo>
                    <a:lnTo>
                      <a:pt x="571" y="3243"/>
                    </a:lnTo>
                    <a:cubicBezTo>
                      <a:pt x="1" y="2334"/>
                      <a:pt x="286" y="1141"/>
                      <a:pt x="1194" y="571"/>
                    </a:cubicBezTo>
                    <a:lnTo>
                      <a:pt x="1194" y="571"/>
                    </a:lnTo>
                    <a:cubicBezTo>
                      <a:pt x="2085" y="1"/>
                      <a:pt x="3278" y="286"/>
                      <a:pt x="3848" y="1176"/>
                    </a:cubicBezTo>
                    <a:lnTo>
                      <a:pt x="9692" y="10476"/>
                    </a:lnTo>
                    <a:cubicBezTo>
                      <a:pt x="10244" y="11384"/>
                      <a:pt x="9977" y="12578"/>
                      <a:pt x="9086" y="131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6203125" y="760525"/>
                <a:ext cx="320675" cy="185725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7429" extrusionOk="0">
                    <a:moveTo>
                      <a:pt x="0" y="4525"/>
                    </a:moveTo>
                    <a:lnTo>
                      <a:pt x="2494" y="7429"/>
                    </a:lnTo>
                    <a:cubicBezTo>
                      <a:pt x="2494" y="7429"/>
                      <a:pt x="5558" y="1782"/>
                      <a:pt x="12827" y="0"/>
                    </a:cubicBezTo>
                    <a:cubicBezTo>
                      <a:pt x="12827" y="0"/>
                      <a:pt x="6039" y="89"/>
                      <a:pt x="2334" y="60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6" name="Google Shape;596;p39"/>
            <p:cNvGrpSpPr/>
            <p:nvPr/>
          </p:nvGrpSpPr>
          <p:grpSpPr>
            <a:xfrm>
              <a:off x="807106" y="1645871"/>
              <a:ext cx="612965" cy="612965"/>
              <a:chOff x="5208200" y="980975"/>
              <a:chExt cx="440475" cy="440475"/>
            </a:xfrm>
          </p:grpSpPr>
          <p:sp>
            <p:nvSpPr>
              <p:cNvPr id="597" name="Google Shape;597;p39"/>
              <p:cNvSpPr/>
              <p:nvPr/>
            </p:nvSpPr>
            <p:spPr>
              <a:xfrm>
                <a:off x="5208200" y="980975"/>
                <a:ext cx="197300" cy="199975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7999" extrusionOk="0">
                    <a:moveTo>
                      <a:pt x="7892" y="0"/>
                    </a:moveTo>
                    <a:cubicBezTo>
                      <a:pt x="3510" y="72"/>
                      <a:pt x="0" y="3617"/>
                      <a:pt x="0" y="7999"/>
                    </a:cubicBezTo>
                    <a:lnTo>
                      <a:pt x="7892" y="79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9"/>
              <p:cNvSpPr/>
              <p:nvPr/>
            </p:nvSpPr>
            <p:spPr>
              <a:xfrm>
                <a:off x="5233125" y="1005900"/>
                <a:ext cx="415550" cy="415550"/>
              </a:xfrm>
              <a:custGeom>
                <a:avLst/>
                <a:gdLst/>
                <a:ahLst/>
                <a:cxnLst/>
                <a:rect l="l" t="t" r="r" b="b"/>
                <a:pathLst>
                  <a:path w="16622" h="16622" extrusionOk="0">
                    <a:moveTo>
                      <a:pt x="7999" y="1"/>
                    </a:moveTo>
                    <a:lnTo>
                      <a:pt x="7892" y="1"/>
                    </a:lnTo>
                    <a:lnTo>
                      <a:pt x="7892" y="8000"/>
                    </a:lnTo>
                    <a:lnTo>
                      <a:pt x="1" y="8000"/>
                    </a:lnTo>
                    <a:cubicBezTo>
                      <a:pt x="1" y="11242"/>
                      <a:pt x="1960" y="14145"/>
                      <a:pt x="4935" y="15392"/>
                    </a:cubicBezTo>
                    <a:cubicBezTo>
                      <a:pt x="7928" y="16622"/>
                      <a:pt x="11366" y="15945"/>
                      <a:pt x="13664" y="13647"/>
                    </a:cubicBezTo>
                    <a:cubicBezTo>
                      <a:pt x="15945" y="11366"/>
                      <a:pt x="16621" y="7928"/>
                      <a:pt x="15392" y="4935"/>
                    </a:cubicBezTo>
                    <a:cubicBezTo>
                      <a:pt x="14145" y="1943"/>
                      <a:pt x="11242" y="1"/>
                      <a:pt x="799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9" name="Google Shape;599;p39"/>
            <p:cNvSpPr/>
            <p:nvPr/>
          </p:nvSpPr>
          <p:spPr>
            <a:xfrm>
              <a:off x="1280188" y="310604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592388" y="2738300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2585538" y="1004156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 rot="-1685758">
              <a:off x="1054253" y="3042997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3" name="Google Shape;603;p39"/>
            <p:cNvGrpSpPr/>
            <p:nvPr/>
          </p:nvGrpSpPr>
          <p:grpSpPr>
            <a:xfrm>
              <a:off x="299357" y="3264591"/>
              <a:ext cx="953591" cy="334099"/>
              <a:chOff x="2271950" y="2722775"/>
              <a:chExt cx="575875" cy="201775"/>
            </a:xfrm>
          </p:grpSpPr>
          <p:sp>
            <p:nvSpPr>
              <p:cNvPr id="604" name="Google Shape;604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9" name="Google Shape;609;p39"/>
            <p:cNvGrpSpPr/>
            <p:nvPr/>
          </p:nvGrpSpPr>
          <p:grpSpPr>
            <a:xfrm>
              <a:off x="2710772" y="1830439"/>
              <a:ext cx="695830" cy="243805"/>
              <a:chOff x="2271950" y="2722775"/>
              <a:chExt cx="575875" cy="201775"/>
            </a:xfrm>
          </p:grpSpPr>
          <p:sp>
            <p:nvSpPr>
              <p:cNvPr id="610" name="Google Shape;610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9"/>
            <p:cNvSpPr/>
            <p:nvPr/>
          </p:nvSpPr>
          <p:spPr>
            <a:xfrm>
              <a:off x="505976" y="2408303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3007526" y="1135838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3170038" y="2791388"/>
              <a:ext cx="107827" cy="108491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 rot="7201932">
              <a:off x="2008862" y="3174640"/>
              <a:ext cx="371928" cy="370031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175901" y="3987622"/>
              <a:ext cx="213431" cy="213401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 rot="7198898">
              <a:off x="1348924" y="3430306"/>
              <a:ext cx="700377" cy="696805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39"/>
          <p:cNvSpPr/>
          <p:nvPr/>
        </p:nvSpPr>
        <p:spPr>
          <a:xfrm rot="-1685758">
            <a:off x="4132391" y="37639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9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623" name="Google Shape;623;p39"/>
          <p:cNvCxnSpPr/>
          <p:nvPr/>
        </p:nvCxnSpPr>
        <p:spPr>
          <a:xfrm>
            <a:off x="4600575" y="2314563"/>
            <a:ext cx="38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4" name="Google Shape;624;p39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9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9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7" name="Google Shape;627;p39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8" name="Google Shape;628;p39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29" name="Google Shape;629;p3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30" name="Google Shape;630;p3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39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762" name="Google Shape;762;p42"/>
          <p:cNvCxnSpPr/>
          <p:nvPr/>
        </p:nvCxnSpPr>
        <p:spPr>
          <a:xfrm>
            <a:off x="6643211" y="2184297"/>
            <a:ext cx="1548245" cy="1039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9" name="Google Shape;769;p4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4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42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2" name="Google Shape;772;p42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3" name="Google Shape;773;p42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74" name="Google Shape;774;p4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75" name="Google Shape;775;p4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4" name="Google Shape;784;p42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2"/>
          <p:cNvSpPr/>
          <p:nvPr/>
        </p:nvSpPr>
        <p:spPr>
          <a:xfrm>
            <a:off x="6997163" y="1006675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2"/>
          <p:cNvSpPr/>
          <p:nvPr/>
        </p:nvSpPr>
        <p:spPr>
          <a:xfrm>
            <a:off x="7855677" y="763038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2"/>
          <p:cNvSpPr/>
          <p:nvPr/>
        </p:nvSpPr>
        <p:spPr>
          <a:xfrm>
            <a:off x="6424164" y="80207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2"/>
          <p:cNvSpPr/>
          <p:nvPr/>
        </p:nvSpPr>
        <p:spPr>
          <a:xfrm>
            <a:off x="7556037" y="7229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2"/>
          <p:cNvSpPr/>
          <p:nvPr/>
        </p:nvSpPr>
        <p:spPr>
          <a:xfrm>
            <a:off x="8297713" y="13352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00" dirty="0" smtClean="0"/>
              <a:t>,</a:t>
            </a:r>
            <a:endParaRPr lang="en-GB" sz="100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706038" y="551640"/>
            <a:ext cx="7715400" cy="605700"/>
          </a:xfrm>
        </p:spPr>
        <p:txBody>
          <a:bodyPr/>
          <a:lstStyle/>
          <a:p>
            <a:r>
              <a:rPr lang="en-US" dirty="0" smtClean="0"/>
              <a:t>Seasonal </a:t>
            </a:r>
            <a:r>
              <a:rPr lang="en-US" dirty="0" err="1" smtClean="0"/>
              <a:t>iNDEX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2"/>
          </p:nvPr>
        </p:nvSpPr>
        <p:spPr>
          <a:xfrm>
            <a:off x="4747013" y="1159150"/>
            <a:ext cx="4141841" cy="2644500"/>
          </a:xfrm>
        </p:spPr>
        <p:txBody>
          <a:bodyPr/>
          <a:lstStyle/>
          <a:p>
            <a:pPr marL="114300" indent="0">
              <a:buNone/>
            </a:pPr>
            <a:r>
              <a:rPr lang="en-US" sz="1200" dirty="0"/>
              <a:t>Average = 67+61+63.33+63.67</a:t>
            </a:r>
          </a:p>
          <a:p>
            <a:pPr marL="114300" indent="0">
              <a:buNone/>
            </a:pPr>
            <a:r>
              <a:rPr lang="en-US" sz="1200" dirty="0"/>
              <a:t>	               </a:t>
            </a:r>
            <a:r>
              <a:rPr lang="en-US" sz="1200" dirty="0" smtClean="0"/>
              <a:t>4</a:t>
            </a:r>
          </a:p>
          <a:p>
            <a:pPr marL="114300" indent="0">
              <a:buNone/>
            </a:pPr>
            <a:r>
              <a:rPr lang="en-US" sz="1200" dirty="0" smtClean="0"/>
              <a:t>=255 /4      =63.75</a:t>
            </a:r>
          </a:p>
          <a:p>
            <a:pPr marL="114300" indent="0">
              <a:buNone/>
            </a:pPr>
            <a:endParaRPr lang="en-US" sz="1200" dirty="0" smtClean="0"/>
          </a:p>
          <a:p>
            <a:pPr marL="114300" indent="0">
              <a:buNone/>
            </a:pPr>
            <a:r>
              <a:rPr lang="en-US" sz="1200" dirty="0" smtClean="0"/>
              <a:t>Seasonal Index ( S.I ) = Quarterly Average X 100</a:t>
            </a:r>
          </a:p>
          <a:p>
            <a:pPr marL="11430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	</a:t>
            </a:r>
            <a:r>
              <a:rPr lang="en-US" sz="1200" dirty="0"/>
              <a:t> </a:t>
            </a:r>
            <a:r>
              <a:rPr lang="en-US" sz="1200" dirty="0" smtClean="0"/>
              <a:t>         Grand Average</a:t>
            </a:r>
          </a:p>
          <a:p>
            <a:pPr marL="114300" indent="0">
              <a:buNone/>
            </a:pPr>
            <a:endParaRPr lang="en-US" sz="1200" dirty="0" smtClean="0"/>
          </a:p>
          <a:p>
            <a:pPr marL="114300" indent="0">
              <a:buNone/>
            </a:pPr>
            <a:r>
              <a:rPr lang="en-US" sz="1200" dirty="0" smtClean="0"/>
              <a:t>S.I for 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quarter = 67 X 100    = 105.10</a:t>
            </a:r>
          </a:p>
          <a:p>
            <a:pPr marL="114300" indent="0">
              <a:buNone/>
            </a:pPr>
            <a:r>
              <a:rPr lang="en-US" sz="1200" dirty="0"/>
              <a:t>	 </a:t>
            </a:r>
            <a:r>
              <a:rPr lang="en-US" sz="1200" dirty="0" smtClean="0"/>
              <a:t>               63.75</a:t>
            </a:r>
          </a:p>
          <a:p>
            <a:pPr marL="114300" indent="0">
              <a:buNone/>
            </a:pPr>
            <a:endParaRPr lang="en-US" sz="1200" dirty="0" smtClean="0"/>
          </a:p>
          <a:p>
            <a:pPr marL="114300" indent="0">
              <a:buNone/>
            </a:pPr>
            <a:r>
              <a:rPr lang="en-US" sz="1200" dirty="0"/>
              <a:t>S.I for </a:t>
            </a:r>
            <a:r>
              <a:rPr lang="en-US" sz="1200" dirty="0" smtClean="0"/>
              <a:t>2</a:t>
            </a:r>
            <a:r>
              <a:rPr lang="en-US" sz="1200" baseline="30000" dirty="0" smtClean="0"/>
              <a:t>n</a:t>
            </a:r>
            <a:r>
              <a:rPr lang="en-US" sz="1200" baseline="30000" dirty="0"/>
              <a:t>d</a:t>
            </a:r>
            <a:r>
              <a:rPr lang="en-US" sz="1200" dirty="0" smtClean="0"/>
              <a:t> </a:t>
            </a:r>
            <a:r>
              <a:rPr lang="en-US" sz="1200" dirty="0"/>
              <a:t>quarter = </a:t>
            </a:r>
            <a:r>
              <a:rPr lang="en-US" sz="1200" dirty="0" smtClean="0"/>
              <a:t>61 </a:t>
            </a:r>
            <a:r>
              <a:rPr lang="en-US" sz="1200" dirty="0"/>
              <a:t>X 100    = </a:t>
            </a:r>
            <a:r>
              <a:rPr lang="en-US" sz="1200" dirty="0" smtClean="0"/>
              <a:t>95.68</a:t>
            </a:r>
            <a:endParaRPr lang="en-US" sz="1200" dirty="0"/>
          </a:p>
          <a:p>
            <a:pPr marL="114300" indent="0">
              <a:buNone/>
            </a:pPr>
            <a:r>
              <a:rPr lang="en-US" sz="1200" dirty="0"/>
              <a:t>	               </a:t>
            </a:r>
            <a:r>
              <a:rPr lang="en-US" sz="1200" dirty="0" smtClean="0"/>
              <a:t>   63.75</a:t>
            </a:r>
          </a:p>
          <a:p>
            <a:pPr marL="114300" indent="0">
              <a:buNone/>
            </a:pPr>
            <a:endParaRPr lang="en-US" sz="1200" dirty="0"/>
          </a:p>
          <a:p>
            <a:pPr marL="114300" indent="0">
              <a:buNone/>
            </a:pPr>
            <a:r>
              <a:rPr lang="en-US" sz="1200" dirty="0"/>
              <a:t>S.I for </a:t>
            </a:r>
            <a:r>
              <a:rPr lang="en-US" sz="1200" dirty="0" smtClean="0"/>
              <a:t>3</a:t>
            </a:r>
            <a:r>
              <a:rPr lang="en-US" sz="1200" baseline="30000" dirty="0"/>
              <a:t>r</a:t>
            </a:r>
            <a:r>
              <a:rPr lang="en-US" sz="1200" baseline="30000" dirty="0" smtClean="0"/>
              <a:t>d</a:t>
            </a:r>
            <a:r>
              <a:rPr lang="en-US" sz="1200" dirty="0" smtClean="0"/>
              <a:t> </a:t>
            </a:r>
            <a:r>
              <a:rPr lang="en-US" sz="1200" dirty="0"/>
              <a:t>quarter = </a:t>
            </a:r>
            <a:r>
              <a:rPr lang="en-US" sz="1200" dirty="0" smtClean="0"/>
              <a:t>63.33 </a:t>
            </a:r>
            <a:r>
              <a:rPr lang="en-US" sz="1200" dirty="0"/>
              <a:t>X 100    </a:t>
            </a:r>
            <a:r>
              <a:rPr lang="en-US" sz="1200" dirty="0" smtClean="0"/>
              <a:t>= 99.35</a:t>
            </a:r>
            <a:endParaRPr lang="en-US" sz="1200" dirty="0"/>
          </a:p>
          <a:p>
            <a:pPr marL="114300" indent="0">
              <a:buNone/>
            </a:pPr>
            <a:r>
              <a:rPr lang="en-US" sz="1200" dirty="0"/>
              <a:t>	                  63.75</a:t>
            </a:r>
          </a:p>
          <a:p>
            <a:pPr marL="114300" indent="0">
              <a:buNone/>
            </a:pPr>
            <a:endParaRPr lang="en-US" sz="1200" dirty="0" smtClean="0"/>
          </a:p>
          <a:p>
            <a:pPr marL="114300" indent="0">
              <a:buNone/>
            </a:pPr>
            <a:r>
              <a:rPr lang="en-US" sz="1200" dirty="0"/>
              <a:t>S.I for </a:t>
            </a:r>
            <a:r>
              <a:rPr lang="en-US" sz="1200" dirty="0" smtClean="0"/>
              <a:t>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</a:t>
            </a:r>
            <a:r>
              <a:rPr lang="en-US" sz="1200" dirty="0"/>
              <a:t>quarter = </a:t>
            </a:r>
            <a:r>
              <a:rPr lang="en-US" sz="1200" dirty="0" smtClean="0"/>
              <a:t>63.67 </a:t>
            </a:r>
            <a:r>
              <a:rPr lang="en-US" sz="1200" dirty="0"/>
              <a:t>X 100    </a:t>
            </a:r>
            <a:r>
              <a:rPr lang="en-US" sz="1200" dirty="0" smtClean="0"/>
              <a:t>= 100.5</a:t>
            </a:r>
            <a:endParaRPr lang="en-US" sz="1200" dirty="0"/>
          </a:p>
          <a:p>
            <a:pPr marL="114300" indent="0">
              <a:buNone/>
            </a:pPr>
            <a:r>
              <a:rPr lang="en-US" sz="1200" dirty="0"/>
              <a:t>	                  63.75</a:t>
            </a:r>
          </a:p>
          <a:p>
            <a:pPr marL="114300" indent="0">
              <a:buNone/>
            </a:pPr>
            <a:endParaRPr lang="en-US" sz="1200" dirty="0"/>
          </a:p>
          <a:p>
            <a:pPr marL="114300" indent="0">
              <a:buNone/>
            </a:pPr>
            <a:endParaRPr lang="en-US" sz="1200" dirty="0"/>
          </a:p>
          <a:p>
            <a:pPr marL="114300" indent="0">
              <a:buNone/>
            </a:pPr>
            <a:endParaRPr lang="en-GB" sz="12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203445"/>
              </p:ext>
            </p:extLst>
          </p:nvPr>
        </p:nvGraphicFramePr>
        <p:xfrm>
          <a:off x="737815" y="1475492"/>
          <a:ext cx="3768315" cy="2644500"/>
        </p:xfrm>
        <a:graphic>
          <a:graphicData uri="http://schemas.openxmlformats.org/drawingml/2006/table">
            <a:tbl>
              <a:tblPr firstRow="1" bandRow="1">
                <a:tableStyleId>{664053CB-ADBE-4B73-927E-9E6B79CE1B07}</a:tableStyleId>
              </a:tblPr>
              <a:tblGrid>
                <a:gridCol w="914340">
                  <a:extLst>
                    <a:ext uri="{9D8B030D-6E8A-4147-A177-3AD203B41FA5}">
                      <a16:colId xmlns:a16="http://schemas.microsoft.com/office/drawing/2014/main" val="2068534764"/>
                    </a:ext>
                  </a:extLst>
                </a:gridCol>
                <a:gridCol w="696190">
                  <a:extLst>
                    <a:ext uri="{9D8B030D-6E8A-4147-A177-3AD203B41FA5}">
                      <a16:colId xmlns:a16="http://schemas.microsoft.com/office/drawing/2014/main" val="2713981324"/>
                    </a:ext>
                  </a:extLst>
                </a:gridCol>
                <a:gridCol w="779319">
                  <a:extLst>
                    <a:ext uri="{9D8B030D-6E8A-4147-A177-3AD203B41FA5}">
                      <a16:colId xmlns:a16="http://schemas.microsoft.com/office/drawing/2014/main" val="21310120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929287662"/>
                    </a:ext>
                  </a:extLst>
                </a:gridCol>
                <a:gridCol w="713448">
                  <a:extLst>
                    <a:ext uri="{9D8B030D-6E8A-4147-A177-3AD203B41FA5}">
                      <a16:colId xmlns:a16="http://schemas.microsoft.com/office/drawing/2014/main" val="3941689984"/>
                    </a:ext>
                  </a:extLst>
                </a:gridCol>
              </a:tblGrid>
              <a:tr h="44075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</a:rPr>
                        <a:t>Year</a:t>
                      </a:r>
                      <a:endParaRPr lang="en-GB" sz="1400" b="1" dirty="0">
                        <a:solidFill>
                          <a:schemeClr val="tx1"/>
                        </a:solidFill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</a:rPr>
                        <a:t>1</a:t>
                      </a:r>
                      <a:endParaRPr lang="en-GB" sz="1400" b="1" dirty="0">
                        <a:solidFill>
                          <a:schemeClr val="tx1"/>
                        </a:solidFill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</a:rPr>
                        <a:t>2</a:t>
                      </a:r>
                      <a:endParaRPr lang="en-GB" sz="1400" b="1" dirty="0">
                        <a:solidFill>
                          <a:schemeClr val="tx1"/>
                        </a:solidFill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</a:rPr>
                        <a:t>3</a:t>
                      </a:r>
                      <a:endParaRPr lang="en-GB" sz="1400" b="1" dirty="0">
                        <a:solidFill>
                          <a:schemeClr val="tx1"/>
                        </a:solidFill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</a:rPr>
                        <a:t>4</a:t>
                      </a:r>
                      <a:endParaRPr lang="en-GB" sz="1400" b="1" dirty="0">
                        <a:solidFill>
                          <a:schemeClr val="tx1"/>
                        </a:solidFill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392930"/>
                  </a:ext>
                </a:extLst>
              </a:tr>
              <a:tr h="44075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</a:rPr>
                        <a:t>1985</a:t>
                      </a:r>
                      <a:endParaRPr lang="en-GB" b="1" dirty="0">
                        <a:solidFill>
                          <a:schemeClr val="tx1"/>
                        </a:solidFill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</a:rPr>
                        <a:t>68</a:t>
                      </a:r>
                      <a:endParaRPr lang="en-GB" dirty="0">
                        <a:solidFill>
                          <a:schemeClr val="tx1"/>
                        </a:solidFill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</a:rPr>
                        <a:t>62</a:t>
                      </a:r>
                      <a:endParaRPr lang="en-GB" dirty="0">
                        <a:solidFill>
                          <a:schemeClr val="tx1"/>
                        </a:solidFill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</a:rPr>
                        <a:t>61</a:t>
                      </a:r>
                      <a:endParaRPr lang="en-GB" dirty="0">
                        <a:solidFill>
                          <a:schemeClr val="tx1"/>
                        </a:solidFill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</a:rPr>
                        <a:t>63</a:t>
                      </a:r>
                      <a:endParaRPr lang="en-GB" dirty="0">
                        <a:solidFill>
                          <a:schemeClr val="tx1"/>
                        </a:solidFill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184698"/>
                  </a:ext>
                </a:extLst>
              </a:tr>
              <a:tr h="44075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</a:rPr>
                        <a:t>1986</a:t>
                      </a:r>
                      <a:endParaRPr lang="en-GB" b="1" dirty="0">
                        <a:solidFill>
                          <a:schemeClr val="tx1"/>
                        </a:solidFill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</a:rPr>
                        <a:t>65</a:t>
                      </a:r>
                      <a:endParaRPr lang="en-GB" dirty="0">
                        <a:solidFill>
                          <a:schemeClr val="tx1"/>
                        </a:solidFill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</a:rPr>
                        <a:t>58</a:t>
                      </a:r>
                      <a:endParaRPr lang="en-GB" dirty="0">
                        <a:solidFill>
                          <a:schemeClr val="tx1"/>
                        </a:solidFill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</a:rPr>
                        <a:t>66</a:t>
                      </a:r>
                      <a:endParaRPr lang="en-GB" dirty="0">
                        <a:solidFill>
                          <a:schemeClr val="tx1"/>
                        </a:solidFill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</a:rPr>
                        <a:t>61</a:t>
                      </a:r>
                      <a:endParaRPr lang="en-GB" dirty="0">
                        <a:solidFill>
                          <a:schemeClr val="tx1"/>
                        </a:solidFill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370141"/>
                  </a:ext>
                </a:extLst>
              </a:tr>
              <a:tr h="44075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</a:rPr>
                        <a:t>1987</a:t>
                      </a:r>
                      <a:endParaRPr lang="en-GB" b="1" dirty="0">
                        <a:solidFill>
                          <a:schemeClr val="tx1"/>
                        </a:solidFill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</a:rPr>
                        <a:t>68</a:t>
                      </a:r>
                      <a:endParaRPr lang="en-GB" dirty="0">
                        <a:solidFill>
                          <a:schemeClr val="tx1"/>
                        </a:solidFill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</a:rPr>
                        <a:t>63</a:t>
                      </a:r>
                      <a:endParaRPr lang="en-GB" dirty="0">
                        <a:solidFill>
                          <a:schemeClr val="tx1"/>
                        </a:solidFill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</a:rPr>
                        <a:t>63</a:t>
                      </a:r>
                      <a:endParaRPr lang="en-GB" dirty="0">
                        <a:solidFill>
                          <a:schemeClr val="tx1"/>
                        </a:solidFill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</a:rPr>
                        <a:t>67</a:t>
                      </a:r>
                      <a:endParaRPr lang="en-GB" dirty="0">
                        <a:solidFill>
                          <a:schemeClr val="tx1"/>
                        </a:solidFill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56500"/>
                  </a:ext>
                </a:extLst>
              </a:tr>
              <a:tr h="44075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</a:rPr>
                        <a:t>Total</a:t>
                      </a:r>
                      <a:endParaRPr lang="en-GB" b="1" dirty="0">
                        <a:solidFill>
                          <a:schemeClr val="tx1"/>
                        </a:solidFill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</a:rPr>
                        <a:t>201</a:t>
                      </a:r>
                      <a:endParaRPr lang="en-GB" dirty="0">
                        <a:solidFill>
                          <a:schemeClr val="tx1"/>
                        </a:solidFill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</a:rPr>
                        <a:t>183</a:t>
                      </a:r>
                      <a:endParaRPr lang="en-GB" dirty="0">
                        <a:solidFill>
                          <a:schemeClr val="tx1"/>
                        </a:solidFill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</a:rPr>
                        <a:t>190</a:t>
                      </a:r>
                      <a:endParaRPr lang="en-GB" dirty="0">
                        <a:solidFill>
                          <a:schemeClr val="tx1"/>
                        </a:solidFill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</a:rPr>
                        <a:t>191</a:t>
                      </a:r>
                      <a:endParaRPr lang="en-GB" dirty="0">
                        <a:solidFill>
                          <a:schemeClr val="tx1"/>
                        </a:solidFill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546268"/>
                  </a:ext>
                </a:extLst>
              </a:tr>
              <a:tr h="44075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</a:rPr>
                        <a:t>Average</a:t>
                      </a:r>
                      <a:endParaRPr lang="en-GB" b="1" dirty="0">
                        <a:solidFill>
                          <a:schemeClr val="tx1"/>
                        </a:solidFill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</a:rPr>
                        <a:t>67</a:t>
                      </a:r>
                      <a:endParaRPr lang="en-GB" dirty="0">
                        <a:solidFill>
                          <a:schemeClr val="tx1"/>
                        </a:solidFill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</a:rPr>
                        <a:t>61</a:t>
                      </a:r>
                      <a:endParaRPr lang="en-GB" dirty="0">
                        <a:solidFill>
                          <a:schemeClr val="tx1"/>
                        </a:solidFill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</a:rPr>
                        <a:t>63.33</a:t>
                      </a:r>
                      <a:endParaRPr lang="en-GB" dirty="0">
                        <a:solidFill>
                          <a:schemeClr val="tx1"/>
                        </a:solidFill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</a:rPr>
                        <a:t>63.67</a:t>
                      </a:r>
                      <a:endParaRPr lang="en-GB" dirty="0">
                        <a:solidFill>
                          <a:schemeClr val="tx1"/>
                        </a:solidFill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04530"/>
                  </a:ext>
                </a:extLst>
              </a:tr>
            </a:tbl>
          </a:graphicData>
        </a:graphic>
      </p:graphicFrame>
      <p:cxnSp>
        <p:nvCxnSpPr>
          <p:cNvPr id="66" name="Google Shape;762;p42"/>
          <p:cNvCxnSpPr/>
          <p:nvPr/>
        </p:nvCxnSpPr>
        <p:spPr>
          <a:xfrm>
            <a:off x="5609546" y="1439398"/>
            <a:ext cx="1548245" cy="1039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762;p42"/>
          <p:cNvCxnSpPr/>
          <p:nvPr/>
        </p:nvCxnSpPr>
        <p:spPr>
          <a:xfrm>
            <a:off x="6303354" y="3259484"/>
            <a:ext cx="67971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62;p42"/>
          <p:cNvCxnSpPr/>
          <p:nvPr/>
        </p:nvCxnSpPr>
        <p:spPr>
          <a:xfrm>
            <a:off x="6273678" y="2718600"/>
            <a:ext cx="67971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2;p42"/>
          <p:cNvCxnSpPr/>
          <p:nvPr/>
        </p:nvCxnSpPr>
        <p:spPr>
          <a:xfrm>
            <a:off x="6317449" y="3810779"/>
            <a:ext cx="67971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762;p42"/>
          <p:cNvCxnSpPr/>
          <p:nvPr/>
        </p:nvCxnSpPr>
        <p:spPr>
          <a:xfrm>
            <a:off x="6317449" y="4351106"/>
            <a:ext cx="67971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>
            <a:spLocks noGrp="1"/>
          </p:cNvSpPr>
          <p:nvPr>
            <p:ph type="title"/>
          </p:nvPr>
        </p:nvSpPr>
        <p:spPr>
          <a:xfrm>
            <a:off x="721926" y="685298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How to calculate seasonal index</a:t>
            </a:r>
            <a:endParaRPr dirty="0"/>
          </a:p>
        </p:txBody>
      </p:sp>
      <p:sp>
        <p:nvSpPr>
          <p:cNvPr id="355" name="Google Shape;355;p36"/>
          <p:cNvSpPr txBox="1">
            <a:spLocks noGrp="1"/>
          </p:cNvSpPr>
          <p:nvPr>
            <p:ph type="subTitle" idx="1"/>
          </p:nvPr>
        </p:nvSpPr>
        <p:spPr>
          <a:xfrm>
            <a:off x="753559" y="1449381"/>
            <a:ext cx="5386200" cy="24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buClr>
                <a:schemeClr val="hlink"/>
              </a:buClr>
              <a:buSzPts val="1100"/>
            </a:pPr>
            <a:r>
              <a:rPr lang="en-GB" sz="2000" dirty="0"/>
              <a:t>Pick time period (number of years)</a:t>
            </a:r>
          </a:p>
          <a:p>
            <a:pPr marL="342900">
              <a:buClr>
                <a:schemeClr val="hlink"/>
              </a:buClr>
              <a:buSzPts val="1100"/>
            </a:pPr>
            <a:r>
              <a:rPr lang="en-GB" sz="2000" dirty="0"/>
              <a:t>Pick season period (month, quarter)</a:t>
            </a:r>
          </a:p>
          <a:p>
            <a:pPr marL="342900">
              <a:buClr>
                <a:schemeClr val="hlink"/>
              </a:buClr>
              <a:buSzPts val="1100"/>
            </a:pPr>
            <a:r>
              <a:rPr lang="en-GB" sz="2000" dirty="0"/>
              <a:t>Calculate average price for season</a:t>
            </a:r>
          </a:p>
          <a:p>
            <a:pPr marL="342900">
              <a:buClr>
                <a:schemeClr val="hlink"/>
              </a:buClr>
              <a:buSzPts val="1100"/>
            </a:pPr>
            <a:r>
              <a:rPr lang="en-GB" sz="2000" dirty="0"/>
              <a:t>Calculate average price over time</a:t>
            </a:r>
          </a:p>
          <a:p>
            <a:pPr marL="342900">
              <a:buClr>
                <a:schemeClr val="hlink"/>
              </a:buClr>
              <a:buSzPts val="1100"/>
            </a:pPr>
            <a:r>
              <a:rPr lang="en-GB" sz="2000" dirty="0"/>
              <a:t>Divide season average by over time average price x 100</a:t>
            </a:r>
          </a:p>
        </p:txBody>
      </p:sp>
      <p:grpSp>
        <p:nvGrpSpPr>
          <p:cNvPr id="356" name="Google Shape;356;p36"/>
          <p:cNvGrpSpPr/>
          <p:nvPr/>
        </p:nvGrpSpPr>
        <p:grpSpPr>
          <a:xfrm rot="5400000">
            <a:off x="1071931" y="3617221"/>
            <a:ext cx="612965" cy="612965"/>
            <a:chOff x="5208200" y="980975"/>
            <a:chExt cx="440475" cy="440475"/>
          </a:xfrm>
        </p:grpSpPr>
        <p:sp>
          <p:nvSpPr>
            <p:cNvPr id="357" name="Google Shape;357;p36"/>
            <p:cNvSpPr/>
            <p:nvPr/>
          </p:nvSpPr>
          <p:spPr>
            <a:xfrm>
              <a:off x="5208200" y="980975"/>
              <a:ext cx="197300" cy="199975"/>
            </a:xfrm>
            <a:custGeom>
              <a:avLst/>
              <a:gdLst/>
              <a:ahLst/>
              <a:cxnLst/>
              <a:rect l="l" t="t" r="r" b="b"/>
              <a:pathLst>
                <a:path w="7892" h="7999" extrusionOk="0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233125" y="1005900"/>
              <a:ext cx="415550" cy="415550"/>
            </a:xfrm>
            <a:custGeom>
              <a:avLst/>
              <a:gdLst/>
              <a:ahLst/>
              <a:cxnLst/>
              <a:rect l="l" t="t" r="r" b="b"/>
              <a:pathLst>
                <a:path w="16622" h="16622" extrusionOk="0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36"/>
          <p:cNvGrpSpPr/>
          <p:nvPr/>
        </p:nvGrpSpPr>
        <p:grpSpPr>
          <a:xfrm>
            <a:off x="6066397" y="3338339"/>
            <a:ext cx="695830" cy="243805"/>
            <a:chOff x="2271950" y="2722775"/>
            <a:chExt cx="575875" cy="201775"/>
          </a:xfrm>
        </p:grpSpPr>
        <p:sp>
          <p:nvSpPr>
            <p:cNvPr id="360" name="Google Shape;360;p36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365;p36"/>
          <p:cNvSpPr/>
          <p:nvPr/>
        </p:nvSpPr>
        <p:spPr>
          <a:xfrm rot="7201932">
            <a:off x="7909637" y="1678403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6"/>
          <p:cNvSpPr/>
          <p:nvPr/>
        </p:nvSpPr>
        <p:spPr>
          <a:xfrm>
            <a:off x="7530851" y="38417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6"/>
          <p:cNvSpPr/>
          <p:nvPr/>
        </p:nvSpPr>
        <p:spPr>
          <a:xfrm rot="7198898">
            <a:off x="7267137" y="10292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6"/>
          <p:cNvSpPr/>
          <p:nvPr/>
        </p:nvSpPr>
        <p:spPr>
          <a:xfrm rot="7201932">
            <a:off x="7821662" y="277244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6"/>
          <p:cNvSpPr/>
          <p:nvPr/>
        </p:nvSpPr>
        <p:spPr>
          <a:xfrm rot="-1685758">
            <a:off x="7151203" y="18657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6"/>
          <p:cNvSpPr/>
          <p:nvPr/>
        </p:nvSpPr>
        <p:spPr>
          <a:xfrm>
            <a:off x="2635388" y="3617213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6"/>
          <p:cNvSpPr/>
          <p:nvPr/>
        </p:nvSpPr>
        <p:spPr>
          <a:xfrm>
            <a:off x="4246262" y="353637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6"/>
          <p:cNvSpPr/>
          <p:nvPr/>
        </p:nvSpPr>
        <p:spPr>
          <a:xfrm>
            <a:off x="8013038" y="328831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6"/>
          <p:cNvSpPr/>
          <p:nvPr/>
        </p:nvSpPr>
        <p:spPr>
          <a:xfrm>
            <a:off x="3848926" y="374492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6"/>
          <p:cNvSpPr/>
          <p:nvPr/>
        </p:nvSpPr>
        <p:spPr>
          <a:xfrm>
            <a:off x="5887138" y="41159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6"/>
          <p:cNvSpPr/>
          <p:nvPr/>
        </p:nvSpPr>
        <p:spPr>
          <a:xfrm rot="-1685758">
            <a:off x="5627203" y="39183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6"/>
          <p:cNvSpPr/>
          <p:nvPr/>
        </p:nvSpPr>
        <p:spPr>
          <a:xfrm>
            <a:off x="7140562" y="2828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6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6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6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0" name="Google Shape;380;p36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1" name="Google Shape;381;p36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82" name="Google Shape;382;p36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83" name="Google Shape;383;p36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36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p68"/>
          <p:cNvSpPr txBox="1">
            <a:spLocks noGrp="1"/>
          </p:cNvSpPr>
          <p:nvPr>
            <p:ph type="title" idx="4294967295"/>
          </p:nvPr>
        </p:nvSpPr>
        <p:spPr>
          <a:xfrm>
            <a:off x="2635410" y="2036619"/>
            <a:ext cx="3955024" cy="1274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327" name="Google Shape;2327;p68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328" name="Google Shape;2328;p68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9" name="Google Shape;2329;p68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0" name="Google Shape;2330;p68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31" name="Google Shape;2331;p68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32" name="Google Shape;2332;p68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333" name="Google Shape;2333;p6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334" name="Google Shape;2334;p6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3" name="Google Shape;2343;p68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142</Words>
  <Application>Microsoft Office PowerPoint</Application>
  <PresentationFormat>On-screen Show (16:9)</PresentationFormat>
  <Paragraphs>84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Arimo</vt:lpstr>
      <vt:lpstr>Anaheim</vt:lpstr>
      <vt:lpstr>Arial</vt:lpstr>
      <vt:lpstr>Bebas Neue</vt:lpstr>
      <vt:lpstr>Data Analysis for Business by Slidesgo</vt:lpstr>
      <vt:lpstr>  Seasonal</vt:lpstr>
      <vt:lpstr>Seasonal index</vt:lpstr>
      <vt:lpstr>Seasonal iNDEX </vt:lpstr>
      <vt:lpstr>How to calculate seasonal index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FOR BUSINESS</dc:title>
  <dc:creator>NITHISH</dc:creator>
  <cp:lastModifiedBy>Windows User</cp:lastModifiedBy>
  <cp:revision>6</cp:revision>
  <dcterms:modified xsi:type="dcterms:W3CDTF">2023-04-27T13:45:57Z</dcterms:modified>
</cp:coreProperties>
</file>