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59" r:id="rId4"/>
    <p:sldId id="260" r:id="rId5"/>
    <p:sldId id="261" r:id="rId6"/>
    <p:sldId id="297" r:id="rId7"/>
    <p:sldId id="273" r:id="rId8"/>
    <p:sldId id="298" r:id="rId9"/>
    <p:sldId id="296" r:id="rId10"/>
    <p:sldId id="299" r:id="rId11"/>
    <p:sldId id="300" r:id="rId12"/>
    <p:sldId id="301" r:id="rId13"/>
    <p:sldId id="302" r:id="rId14"/>
    <p:sldId id="275"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Lato Light" panose="020F0502020204030203" pitchFamily="34" charset="0"/>
      <p:regular r:id="rId21"/>
      <p:italic r:id="rId22"/>
    </p:embeddedFont>
    <p:embeddedFont>
      <p:font typeface="Nunito Light" pitchFamily="2" charset="0"/>
      <p:regular r:id="rId23"/>
      <p:italic r:id="rId24"/>
    </p:embeddedFont>
    <p:embeddedFont>
      <p:font typeface="Outfit ExtraBold" panose="020B0604020202020204" charset="0"/>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3D7095-ED04-4502-886D-F2D709E368E1}">
  <a:tblStyle styleId="{9A3D7095-ED04-4502-886D-F2D709E368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7D037CB-C19E-4866-8A63-54DB4801843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567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06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236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917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1f2e6270ebd_0_48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7" name="Google Shape;3367;g1f2e6270ebd_0_48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1f2e6270ebd_0_4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1f2e6270ebd_0_4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031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236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6"/>
        <p:cNvGrpSpPr/>
        <p:nvPr/>
      </p:nvGrpSpPr>
      <p:grpSpPr>
        <a:xfrm>
          <a:off x="0" y="0"/>
          <a:ext cx="0" cy="0"/>
          <a:chOff x="0" y="0"/>
          <a:chExt cx="0" cy="0"/>
        </a:xfrm>
      </p:grpSpPr>
      <p:sp>
        <p:nvSpPr>
          <p:cNvPr id="3347" name="Google Shape;3347;g1f2e6270ebd_0_4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8" name="Google Shape;3348;g1f2e6270ebd_0_4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36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213" name="Google Shape;2213;p21"/>
          <p:cNvSpPr txBox="1">
            <a:spLocks noGrp="1"/>
          </p:cNvSpPr>
          <p:nvPr>
            <p:ph type="title"/>
          </p:nvPr>
        </p:nvSpPr>
        <p:spPr>
          <a:xfrm>
            <a:off x="3561175" y="53950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14" name="Google Shape;2214;p21"/>
          <p:cNvSpPr txBox="1">
            <a:spLocks noGrp="1"/>
          </p:cNvSpPr>
          <p:nvPr>
            <p:ph type="subTitle" idx="1"/>
          </p:nvPr>
        </p:nvSpPr>
        <p:spPr>
          <a:xfrm>
            <a:off x="3561175" y="1765250"/>
            <a:ext cx="4869600" cy="119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5" name="Google Shape;2215;p21"/>
          <p:cNvSpPr txBox="1"/>
          <p:nvPr/>
        </p:nvSpPr>
        <p:spPr>
          <a:xfrm>
            <a:off x="3561175" y="3840550"/>
            <a:ext cx="4869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lang="en" sz="1200" b="1" u="sng">
                <a:solidFill>
                  <a:schemeClr val="dk2"/>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200">
                <a:solidFill>
                  <a:schemeClr val="dk2"/>
                </a:solidFill>
                <a:latin typeface="Lato"/>
                <a:ea typeface="Lato"/>
                <a:cs typeface="Lato"/>
                <a:sym typeface="Lato"/>
              </a:rPr>
              <a:t>, and includes icons by </a:t>
            </a:r>
            <a:r>
              <a:rPr lang="en" sz="1200" b="1" u="sng">
                <a:solidFill>
                  <a:schemeClr val="dk2"/>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200">
                <a:solidFill>
                  <a:schemeClr val="dk2"/>
                </a:solidFill>
                <a:latin typeface="Lato"/>
                <a:ea typeface="Lato"/>
                <a:cs typeface="Lato"/>
                <a:sym typeface="Lato"/>
              </a:rPr>
              <a:t>, and infographics &amp; images by </a:t>
            </a:r>
            <a:r>
              <a:rPr lang="en" sz="1200" b="1" u="sng">
                <a:solidFill>
                  <a:schemeClr val="dk2"/>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200" u="sng">
                <a:solidFill>
                  <a:schemeClr val="dk2"/>
                </a:solidFill>
                <a:latin typeface="Lato"/>
                <a:ea typeface="Lato"/>
                <a:cs typeface="Lato"/>
                <a:sym typeface="Lato"/>
              </a:rPr>
              <a:t> </a:t>
            </a:r>
            <a:endParaRPr sz="1200" b="1"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0"/>
        <p:cNvGrpSpPr/>
        <p:nvPr/>
      </p:nvGrpSpPr>
      <p:grpSpPr>
        <a:xfrm>
          <a:off x="0" y="0"/>
          <a:ext cx="0" cy="0"/>
          <a:chOff x="0" y="0"/>
          <a:chExt cx="0" cy="0"/>
        </a:xfrm>
      </p:grpSpPr>
      <p:sp>
        <p:nvSpPr>
          <p:cNvPr id="681" name="Google Shape;681;p7"/>
          <p:cNvSpPr>
            <a:spLocks noGrp="1"/>
          </p:cNvSpPr>
          <p:nvPr>
            <p:ph type="pic" idx="2"/>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3" name="Google Shape;783;p7"/>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7"/>
          <p:cNvSpPr txBox="1">
            <a:spLocks noGrp="1"/>
          </p:cNvSpPr>
          <p:nvPr>
            <p:ph type="subTitle" idx="1"/>
          </p:nvPr>
        </p:nvSpPr>
        <p:spPr>
          <a:xfrm>
            <a:off x="720000" y="1407525"/>
            <a:ext cx="4160700" cy="3196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296" name="Google Shape;129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7" name="Google Shape;1297;p14"/>
          <p:cNvSpPr/>
          <p:nvPr/>
        </p:nvSpPr>
        <p:spPr>
          <a:xfrm>
            <a:off x="8563634" y="710541"/>
            <a:ext cx="63179" cy="41638"/>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804" name="Google Shape;1804;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05" name="Google Shape;1805;p18"/>
          <p:cNvSpPr txBox="1">
            <a:spLocks noGrp="1"/>
          </p:cNvSpPr>
          <p:nvPr>
            <p:ph type="subTitle" idx="1"/>
          </p:nvPr>
        </p:nvSpPr>
        <p:spPr>
          <a:xfrm>
            <a:off x="4728100"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6" name="Google Shape;1806;p18"/>
          <p:cNvSpPr txBox="1">
            <a:spLocks noGrp="1"/>
          </p:cNvSpPr>
          <p:nvPr>
            <p:ph type="subTitle" idx="2"/>
          </p:nvPr>
        </p:nvSpPr>
        <p:spPr>
          <a:xfrm>
            <a:off x="716625" y="1360275"/>
            <a:ext cx="3699300" cy="29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8" r:id="rId6"/>
    <p:sldLayoutId id="2147483660" r:id="rId7"/>
    <p:sldLayoutId id="2147483662" r:id="rId8"/>
    <p:sldLayoutId id="2147483664" r:id="rId9"/>
    <p:sldLayoutId id="2147483667"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br>
              <a:rPr lang="en-US" sz="4800" dirty="0"/>
            </a:br>
            <a:r>
              <a:rPr lang="en-US" sz="4800" dirty="0"/>
              <a:t>Types of Data</a:t>
            </a:r>
            <a:br>
              <a:rPr lang="en-US" sz="4500" dirty="0"/>
            </a:b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Structured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350359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Structured Data </a:t>
            </a:r>
            <a:endParaRPr dirty="0"/>
          </a:p>
        </p:txBody>
      </p:sp>
      <p:sp>
        <p:nvSpPr>
          <p:cNvPr id="3353" name="Google Shape;3353;p44"/>
          <p:cNvSpPr txBox="1"/>
          <p:nvPr/>
        </p:nvSpPr>
        <p:spPr>
          <a:xfrm>
            <a:off x="858110" y="1699685"/>
            <a:ext cx="7704000" cy="2137200"/>
          </a:xfrm>
          <a:prstGeom prst="rect">
            <a:avLst/>
          </a:prstGeom>
          <a:noFill/>
          <a:ln>
            <a:noFill/>
          </a:ln>
        </p:spPr>
        <p:txBody>
          <a:bodyPr spcFirstLastPara="1" wrap="square" lIns="91425" tIns="91425" rIns="91425" bIns="91425" anchor="t" anchorCtr="0">
            <a:noAutofit/>
          </a:bodyPr>
          <a:lstStyle/>
          <a:p>
            <a:r>
              <a:rPr lang="en-US" sz="1800" b="1" dirty="0"/>
              <a:t>Structured Data</a:t>
            </a:r>
            <a:r>
              <a:rPr lang="en-US" sz="1800" dirty="0"/>
              <a:t> is highly organized data that adheres to a predefined format or model, making it easy to search, analyze, and process by algorithms. Typically, structured data is stored in tabular forms, such as databases and spreadsheets, where it is arranged in rows and columns with clearly defined fields and values.</a:t>
            </a:r>
          </a:p>
          <a:p>
            <a:r>
              <a:rPr lang="en-US" sz="1800" b="1" dirty="0"/>
              <a:t>Example:</a:t>
            </a:r>
            <a:r>
              <a:rPr lang="en-US" sz="1800" dirty="0"/>
              <a:t> Customer databases (with fields like name, address, phone number), Excel spreadsheets, SQL databases.</a:t>
            </a:r>
          </a:p>
        </p:txBody>
      </p:sp>
    </p:spTree>
    <p:extLst>
      <p:ext uri="{BB962C8B-B14F-4D97-AF65-F5344CB8AC3E}">
        <p14:creationId xmlns:p14="http://schemas.microsoft.com/office/powerpoint/2010/main" val="321735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Unstructured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544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Unstructured Data </a:t>
            </a:r>
            <a:endParaRPr dirty="0"/>
          </a:p>
        </p:txBody>
      </p:sp>
      <p:sp>
        <p:nvSpPr>
          <p:cNvPr id="3353" name="Google Shape;3353;p44"/>
          <p:cNvSpPr txBox="1"/>
          <p:nvPr/>
        </p:nvSpPr>
        <p:spPr>
          <a:xfrm>
            <a:off x="834863" y="1722932"/>
            <a:ext cx="7704000" cy="2137200"/>
          </a:xfrm>
          <a:prstGeom prst="rect">
            <a:avLst/>
          </a:prstGeom>
          <a:noFill/>
          <a:ln>
            <a:noFill/>
          </a:ln>
        </p:spPr>
        <p:txBody>
          <a:bodyPr spcFirstLastPara="1" wrap="square" lIns="91425" tIns="91425" rIns="91425" bIns="91425" anchor="t" anchorCtr="0">
            <a:noAutofit/>
          </a:bodyPr>
          <a:lstStyle/>
          <a:p>
            <a:r>
              <a:rPr lang="en-US" sz="1800" b="1" dirty="0"/>
              <a:t>Unstructured Data</a:t>
            </a:r>
            <a:r>
              <a:rPr lang="en-US" sz="1800" dirty="0"/>
              <a:t> is data that lacks a predefined format or organizational structure, making it more challenging to collect, process, and analyze. Unlike structured data, unstructured data doesn't fit neatly into tables or databases, and it often includes text-heavy content or multimedia files.</a:t>
            </a:r>
          </a:p>
          <a:p>
            <a:r>
              <a:rPr lang="en-US" sz="1800" b="1" dirty="0"/>
              <a:t>Example:</a:t>
            </a:r>
            <a:r>
              <a:rPr lang="en-US" sz="1800" dirty="0"/>
              <a:t> Emails, Social media posts, Videos, Images, Audio recordings, PDF documents.</a:t>
            </a:r>
          </a:p>
          <a:p>
            <a:endParaRPr lang="en-US" sz="1800" dirty="0"/>
          </a:p>
        </p:txBody>
      </p:sp>
    </p:spTree>
    <p:extLst>
      <p:ext uri="{BB962C8B-B14F-4D97-AF65-F5344CB8AC3E}">
        <p14:creationId xmlns:p14="http://schemas.microsoft.com/office/powerpoint/2010/main" val="3221002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grpSp>
        <p:nvGrpSpPr>
          <p:cNvPr id="3369" name="Google Shape;3369;p46"/>
          <p:cNvGrpSpPr/>
          <p:nvPr/>
        </p:nvGrpSpPr>
        <p:grpSpPr>
          <a:xfrm rot="10800000" flipH="1">
            <a:off x="-25" y="539501"/>
            <a:ext cx="2288588" cy="4057299"/>
            <a:chOff x="-17" y="539499"/>
            <a:chExt cx="453231" cy="4057299"/>
          </a:xfrm>
        </p:grpSpPr>
        <p:sp>
          <p:nvSpPr>
            <p:cNvPr id="3370" name="Google Shape;3370;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1" name="Google Shape;3371;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2" name="Google Shape;3372;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3" name="Google Shape;3373;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4" name="Google Shape;3374;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5" name="Google Shape;3375;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6" name="Google Shape;3376;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7" name="Google Shape;3377;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8" name="Google Shape;3378;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9" name="Google Shape;3379;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0" name="Google Shape;3380;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1" name="Google Shape;3381;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2" name="Google Shape;3382;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3" name="Google Shape;3383;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4" name="Google Shape;3384;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5" name="Google Shape;3385;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6" name="Google Shape;3386;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7" name="Google Shape;3387;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8" name="Google Shape;3388;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9" name="Google Shape;3389;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0" name="Google Shape;3390;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1" name="Google Shape;3391;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2" name="Google Shape;3392;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3" name="Google Shape;3393;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4" name="Google Shape;3394;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5" name="Google Shape;3395;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6" name="Google Shape;3396;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7" name="Google Shape;3397;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8" name="Google Shape;3398;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9" name="Google Shape;3399;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00" name="Google Shape;3400;p46"/>
          <p:cNvSpPr txBox="1">
            <a:spLocks noGrp="1"/>
          </p:cNvSpPr>
          <p:nvPr>
            <p:ph type="title"/>
          </p:nvPr>
        </p:nvSpPr>
        <p:spPr>
          <a:xfrm>
            <a:off x="3088477" y="1859933"/>
            <a:ext cx="4869600" cy="119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grpSp>
        <p:nvGrpSpPr>
          <p:cNvPr id="3414" name="Google Shape;3414;p46"/>
          <p:cNvGrpSpPr/>
          <p:nvPr/>
        </p:nvGrpSpPr>
        <p:grpSpPr>
          <a:xfrm>
            <a:off x="17" y="539500"/>
            <a:ext cx="1602760" cy="4057299"/>
            <a:chOff x="-17" y="539499"/>
            <a:chExt cx="453231" cy="4057299"/>
          </a:xfrm>
        </p:grpSpPr>
        <p:sp>
          <p:nvSpPr>
            <p:cNvPr id="3415"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6"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7"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8"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9"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0"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1"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2"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3"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4"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5"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6"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7"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8"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9"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0"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1"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2"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3"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4"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5"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6"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7"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8"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9"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0"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1"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2"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3"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4"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Rectangle 1">
            <a:extLst>
              <a:ext uri="{FF2B5EF4-FFF2-40B4-BE49-F238E27FC236}">
                <a16:creationId xmlns:a16="http://schemas.microsoft.com/office/drawing/2014/main" id="{2ED696FE-0D91-AA10-7E6A-57C02799AECB}"/>
              </a:ext>
            </a:extLst>
          </p:cNvPr>
          <p:cNvSpPr/>
          <p:nvPr/>
        </p:nvSpPr>
        <p:spPr>
          <a:xfrm>
            <a:off x="3634353" y="3911495"/>
            <a:ext cx="4533254" cy="465570"/>
          </a:xfrm>
          <a:prstGeom prst="rect">
            <a:avLst/>
          </a:prstGeom>
          <a:solidFill>
            <a:srgbClr val="EDEEF3"/>
          </a:solidFill>
          <a:ln>
            <a:solidFill>
              <a:srgbClr val="EDEE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609" name="Google Shape;2609;p29"/>
          <p:cNvSpPr txBox="1">
            <a:spLocks noGrp="1"/>
          </p:cNvSpPr>
          <p:nvPr>
            <p:ph type="title" idx="5"/>
          </p:nvPr>
        </p:nvSpPr>
        <p:spPr>
          <a:xfrm>
            <a:off x="737886" y="1138383"/>
            <a:ext cx="838196"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610" name="Google Shape;2610;p29"/>
          <p:cNvSpPr txBox="1">
            <a:spLocks noGrp="1"/>
          </p:cNvSpPr>
          <p:nvPr>
            <p:ph type="title" idx="6"/>
          </p:nvPr>
        </p:nvSpPr>
        <p:spPr>
          <a:xfrm>
            <a:off x="4553464" y="1022410"/>
            <a:ext cx="875268"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611" name="Google Shape;2611;p29"/>
          <p:cNvSpPr txBox="1">
            <a:spLocks noGrp="1"/>
          </p:cNvSpPr>
          <p:nvPr>
            <p:ph type="title" idx="7"/>
          </p:nvPr>
        </p:nvSpPr>
        <p:spPr>
          <a:xfrm>
            <a:off x="755409" y="2054223"/>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612" name="Google Shape;2612;p29"/>
          <p:cNvSpPr txBox="1">
            <a:spLocks noGrp="1"/>
          </p:cNvSpPr>
          <p:nvPr>
            <p:ph type="title" idx="8"/>
          </p:nvPr>
        </p:nvSpPr>
        <p:spPr>
          <a:xfrm>
            <a:off x="4608059" y="2054223"/>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13" name="Google Shape;2613;p29"/>
          <p:cNvSpPr txBox="1">
            <a:spLocks noGrp="1"/>
          </p:cNvSpPr>
          <p:nvPr>
            <p:ph type="subTitle" idx="9"/>
          </p:nvPr>
        </p:nvSpPr>
        <p:spPr>
          <a:xfrm>
            <a:off x="1497964" y="106218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Introductions</a:t>
            </a:r>
          </a:p>
        </p:txBody>
      </p:sp>
      <p:sp>
        <p:nvSpPr>
          <p:cNvPr id="2614" name="Google Shape;2614;p29"/>
          <p:cNvSpPr txBox="1">
            <a:spLocks noGrp="1"/>
          </p:cNvSpPr>
          <p:nvPr>
            <p:ph type="subTitle" idx="13"/>
          </p:nvPr>
        </p:nvSpPr>
        <p:spPr>
          <a:xfrm>
            <a:off x="1515487" y="1978017"/>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Nominal Data</a:t>
            </a:r>
            <a:endParaRPr dirty="0"/>
          </a:p>
        </p:txBody>
      </p:sp>
      <p:sp>
        <p:nvSpPr>
          <p:cNvPr id="2615" name="Google Shape;2615;p29"/>
          <p:cNvSpPr txBox="1">
            <a:spLocks noGrp="1"/>
          </p:cNvSpPr>
          <p:nvPr>
            <p:ph type="subTitle" idx="14"/>
          </p:nvPr>
        </p:nvSpPr>
        <p:spPr>
          <a:xfrm>
            <a:off x="5350614" y="1062183"/>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Types of Data</a:t>
            </a:r>
            <a:endParaRPr dirty="0"/>
          </a:p>
        </p:txBody>
      </p:sp>
      <p:sp>
        <p:nvSpPr>
          <p:cNvPr id="2616" name="Google Shape;2616;p29"/>
          <p:cNvSpPr txBox="1">
            <a:spLocks noGrp="1"/>
          </p:cNvSpPr>
          <p:nvPr>
            <p:ph type="subTitle" idx="15"/>
          </p:nvPr>
        </p:nvSpPr>
        <p:spPr>
          <a:xfrm>
            <a:off x="5405209" y="1978017"/>
            <a:ext cx="3055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Ordinal Data</a:t>
            </a:r>
            <a:endParaRPr dirty="0"/>
          </a:p>
        </p:txBody>
      </p:sp>
      <p:sp>
        <p:nvSpPr>
          <p:cNvPr id="6" name="Google Shape;2611;p29">
            <a:extLst>
              <a:ext uri="{FF2B5EF4-FFF2-40B4-BE49-F238E27FC236}">
                <a16:creationId xmlns:a16="http://schemas.microsoft.com/office/drawing/2014/main" id="{155F633D-E018-68E2-92DB-8853FD31DB85}"/>
              </a:ext>
            </a:extLst>
          </p:cNvPr>
          <p:cNvSpPr txBox="1">
            <a:spLocks/>
          </p:cNvSpPr>
          <p:nvPr/>
        </p:nvSpPr>
        <p:spPr>
          <a:xfrm>
            <a:off x="814518" y="2054223"/>
            <a:ext cx="761564"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a:t>03</a:t>
            </a:r>
            <a:endParaRPr lang="en" dirty="0"/>
          </a:p>
        </p:txBody>
      </p:sp>
      <p:sp>
        <p:nvSpPr>
          <p:cNvPr id="7" name="Google Shape;2612;p29">
            <a:extLst>
              <a:ext uri="{FF2B5EF4-FFF2-40B4-BE49-F238E27FC236}">
                <a16:creationId xmlns:a16="http://schemas.microsoft.com/office/drawing/2014/main" id="{0471C8A3-8D4E-FB83-2D3B-6C9D4A94CC0A}"/>
              </a:ext>
            </a:extLst>
          </p:cNvPr>
          <p:cNvSpPr txBox="1">
            <a:spLocks/>
          </p:cNvSpPr>
          <p:nvPr/>
        </p:nvSpPr>
        <p:spPr>
          <a:xfrm>
            <a:off x="4570987" y="2054223"/>
            <a:ext cx="857745"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04</a:t>
            </a:r>
          </a:p>
        </p:txBody>
      </p:sp>
      <p:sp>
        <p:nvSpPr>
          <p:cNvPr id="8" name="Google Shape;2614;p29">
            <a:extLst>
              <a:ext uri="{FF2B5EF4-FFF2-40B4-BE49-F238E27FC236}">
                <a16:creationId xmlns:a16="http://schemas.microsoft.com/office/drawing/2014/main" id="{8AB10BCF-D6D7-DB5B-2674-50B2E37B7AE9}"/>
              </a:ext>
            </a:extLst>
          </p:cNvPr>
          <p:cNvSpPr txBox="1">
            <a:spLocks/>
          </p:cNvSpPr>
          <p:nvPr/>
        </p:nvSpPr>
        <p:spPr>
          <a:xfrm>
            <a:off x="1515487" y="1978017"/>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dirty="0"/>
              <a:t>Nominal Data</a:t>
            </a:r>
          </a:p>
        </p:txBody>
      </p:sp>
      <p:sp>
        <p:nvSpPr>
          <p:cNvPr id="9" name="Google Shape;2616;p29">
            <a:extLst>
              <a:ext uri="{FF2B5EF4-FFF2-40B4-BE49-F238E27FC236}">
                <a16:creationId xmlns:a16="http://schemas.microsoft.com/office/drawing/2014/main" id="{5BD24256-359F-2F6F-20E7-C03336981F08}"/>
              </a:ext>
            </a:extLst>
          </p:cNvPr>
          <p:cNvSpPr txBox="1">
            <a:spLocks/>
          </p:cNvSpPr>
          <p:nvPr/>
        </p:nvSpPr>
        <p:spPr>
          <a:xfrm>
            <a:off x="5405209" y="1978017"/>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a:t>Ordinal Data</a:t>
            </a:r>
            <a:endParaRPr lang="en-IN" dirty="0"/>
          </a:p>
        </p:txBody>
      </p:sp>
      <p:sp>
        <p:nvSpPr>
          <p:cNvPr id="10" name="Google Shape;2611;p29">
            <a:extLst>
              <a:ext uri="{FF2B5EF4-FFF2-40B4-BE49-F238E27FC236}">
                <a16:creationId xmlns:a16="http://schemas.microsoft.com/office/drawing/2014/main" id="{2AE1ED2F-BD22-B301-BEF8-2296F08D1038}"/>
              </a:ext>
            </a:extLst>
          </p:cNvPr>
          <p:cNvSpPr txBox="1">
            <a:spLocks/>
          </p:cNvSpPr>
          <p:nvPr/>
        </p:nvSpPr>
        <p:spPr>
          <a:xfrm>
            <a:off x="720000" y="2997038"/>
            <a:ext cx="856082"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05</a:t>
            </a:r>
          </a:p>
        </p:txBody>
      </p:sp>
      <p:sp>
        <p:nvSpPr>
          <p:cNvPr id="11" name="Google Shape;2612;p29">
            <a:extLst>
              <a:ext uri="{FF2B5EF4-FFF2-40B4-BE49-F238E27FC236}">
                <a16:creationId xmlns:a16="http://schemas.microsoft.com/office/drawing/2014/main" id="{B4A888FC-33D7-9052-6057-7B7CCED53AD6}"/>
              </a:ext>
            </a:extLst>
          </p:cNvPr>
          <p:cNvSpPr txBox="1">
            <a:spLocks/>
          </p:cNvSpPr>
          <p:nvPr/>
        </p:nvSpPr>
        <p:spPr>
          <a:xfrm>
            <a:off x="4553464" y="2997038"/>
            <a:ext cx="875268" cy="708000"/>
          </a:xfrm>
          <a:prstGeom prst="rect">
            <a:avLst/>
          </a:pr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R="0" lvl="1"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2pPr>
            <a:lvl3pPr marR="0" lvl="2"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3pPr>
            <a:lvl4pPr marR="0" lvl="3"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4pPr>
            <a:lvl5pPr marR="0" lvl="4"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5pPr>
            <a:lvl6pPr marR="0" lvl="5"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6pPr>
            <a:lvl7pPr marR="0" lvl="6"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7pPr>
            <a:lvl8pPr marR="0" lvl="7"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8pPr>
            <a:lvl9pPr marR="0" lvl="8" algn="ctr" rtl="0">
              <a:lnSpc>
                <a:spcPct val="100000"/>
              </a:lnSpc>
              <a:spcBef>
                <a:spcPts val="0"/>
              </a:spcBef>
              <a:spcAft>
                <a:spcPts val="0"/>
              </a:spcAft>
              <a:buClr>
                <a:schemeClr val="dk1"/>
              </a:buClr>
              <a:buSzPts val="3000"/>
              <a:buFont typeface="Outfit ExtraBold"/>
              <a:buNone/>
              <a:defRPr sz="3000" b="0" i="0" u="none" strike="noStrike" cap="none">
                <a:solidFill>
                  <a:schemeClr val="dk1"/>
                </a:solidFill>
                <a:latin typeface="Outfit ExtraBold"/>
                <a:ea typeface="Outfit ExtraBold"/>
                <a:cs typeface="Outfit ExtraBold"/>
                <a:sym typeface="Outfit ExtraBold"/>
              </a:defRPr>
            </a:lvl9pPr>
          </a:lstStyle>
          <a:p>
            <a:r>
              <a:rPr lang="en" dirty="0"/>
              <a:t>06</a:t>
            </a:r>
          </a:p>
        </p:txBody>
      </p:sp>
      <p:sp>
        <p:nvSpPr>
          <p:cNvPr id="12" name="Google Shape;2614;p29">
            <a:extLst>
              <a:ext uri="{FF2B5EF4-FFF2-40B4-BE49-F238E27FC236}">
                <a16:creationId xmlns:a16="http://schemas.microsoft.com/office/drawing/2014/main" id="{DBB19BA1-0A09-DE05-1794-946F3B6F16E2}"/>
              </a:ext>
            </a:extLst>
          </p:cNvPr>
          <p:cNvSpPr txBox="1">
            <a:spLocks/>
          </p:cNvSpPr>
          <p:nvPr/>
        </p:nvSpPr>
        <p:spPr>
          <a:xfrm>
            <a:off x="1474161" y="2920832"/>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dirty="0"/>
              <a:t>Structured Data</a:t>
            </a:r>
          </a:p>
        </p:txBody>
      </p:sp>
      <p:sp>
        <p:nvSpPr>
          <p:cNvPr id="13" name="Google Shape;2616;p29">
            <a:extLst>
              <a:ext uri="{FF2B5EF4-FFF2-40B4-BE49-F238E27FC236}">
                <a16:creationId xmlns:a16="http://schemas.microsoft.com/office/drawing/2014/main" id="{A682A19F-2B25-69E7-67A6-CF39D814D085}"/>
              </a:ext>
            </a:extLst>
          </p:cNvPr>
          <p:cNvSpPr txBox="1">
            <a:spLocks/>
          </p:cNvSpPr>
          <p:nvPr/>
        </p:nvSpPr>
        <p:spPr>
          <a:xfrm>
            <a:off x="5363883" y="2920832"/>
            <a:ext cx="3210482"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24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2400"/>
              <a:buFont typeface="Outfit ExtraBold"/>
              <a:buNone/>
              <a:defRPr sz="2400" b="0" i="0" u="none" strike="noStrike" cap="none">
                <a:solidFill>
                  <a:schemeClr val="accent1"/>
                </a:solidFill>
                <a:latin typeface="Outfit ExtraBold"/>
                <a:ea typeface="Outfit ExtraBold"/>
                <a:cs typeface="Outfit ExtraBold"/>
                <a:sym typeface="Outfit ExtraBold"/>
              </a:defRPr>
            </a:lvl9pPr>
          </a:lstStyle>
          <a:p>
            <a:pPr marL="0" indent="0"/>
            <a:r>
              <a:rPr lang="en-IN" b="1" dirty="0"/>
              <a:t>Unstructured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sp>
        <p:nvSpPr>
          <p:cNvPr id="2621" name="Google Shape;2621;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623" name="Google Shape;2623;p30"/>
          <p:cNvSpPr txBox="1">
            <a:spLocks noGrp="1"/>
          </p:cNvSpPr>
          <p:nvPr>
            <p:ph type="subTitle" idx="2"/>
          </p:nvPr>
        </p:nvSpPr>
        <p:spPr>
          <a:xfrm>
            <a:off x="1068546" y="1388970"/>
            <a:ext cx="7196014" cy="29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is at the heart of decision-making in our increasingly digital world. Whether it's in business, research, healthcare, or technology, data drives the insights </a:t>
            </a:r>
            <a:r>
              <a:rPr lang="en-US" dirty="0" err="1"/>
              <a:t>theshape</a:t>
            </a:r>
            <a:r>
              <a:rPr lang="en-US" dirty="0"/>
              <a:t> strategies and innovations. However, not all data is created equal. Data comes in many forms, each with its unique characteristics and uses. Understanding the different types of data—such as nominal, ordinal, interval, and ratio data, or the distinctions between structured and unstructured data—is crucial for effective analysis and interpretation. By categorizing and understanding the nature of data, we can better utilize it to uncover patterns, make predictions, and ultimately, make more informed decisions. This presentation will delve into the various types of data, providing definitions and examples to enhance your understanding and application of these concepts in real-world scenarios.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grpSp>
        <p:nvGrpSpPr>
          <p:cNvPr id="2624" name="Google Shape;2624;p30"/>
          <p:cNvGrpSpPr/>
          <p:nvPr/>
        </p:nvGrpSpPr>
        <p:grpSpPr>
          <a:xfrm>
            <a:off x="122000" y="4917447"/>
            <a:ext cx="4420450" cy="226056"/>
            <a:chOff x="122000" y="4917447"/>
            <a:chExt cx="4420450" cy="226056"/>
          </a:xfrm>
        </p:grpSpPr>
        <p:sp>
          <p:nvSpPr>
            <p:cNvPr id="2625" name="Google Shape;2625;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6" name="Google Shape;2626;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7" name="Google Shape;2627;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8" name="Google Shape;2628;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9" name="Google Shape;2629;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0" name="Google Shape;2630;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1" name="Google Shape;2631;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2" name="Google Shape;2632;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3" name="Google Shape;2633;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4" name="Google Shape;2634;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5" name="Google Shape;2635;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6" name="Google Shape;2636;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7" name="Google Shape;2637;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8" name="Google Shape;2638;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9" name="Google Shape;2639;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40" name="Google Shape;2640;p30"/>
          <p:cNvGrpSpPr/>
          <p:nvPr/>
        </p:nvGrpSpPr>
        <p:grpSpPr>
          <a:xfrm>
            <a:off x="4601500" y="4884626"/>
            <a:ext cx="4420450" cy="258877"/>
            <a:chOff x="4601500" y="4884626"/>
            <a:chExt cx="4420450" cy="258877"/>
          </a:xfrm>
        </p:grpSpPr>
        <p:sp>
          <p:nvSpPr>
            <p:cNvPr id="2641" name="Google Shape;2641;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2" name="Google Shape;2642;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3" name="Google Shape;2643;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4" name="Google Shape;2644;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5" name="Google Shape;2645;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6" name="Google Shape;2646;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7" name="Google Shape;2647;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8" name="Google Shape;2648;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9" name="Google Shape;2649;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0" name="Google Shape;2650;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1" name="Google Shape;2651;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2" name="Google Shape;2652;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3" name="Google Shape;2653;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4" name="Google Shape;2654;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5" name="Google Shape;2655;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56" name="Google Shape;2656;p30"/>
          <p:cNvGrpSpPr/>
          <p:nvPr/>
        </p:nvGrpSpPr>
        <p:grpSpPr>
          <a:xfrm>
            <a:off x="122025" y="5036324"/>
            <a:ext cx="4420450" cy="107173"/>
            <a:chOff x="122000" y="4917447"/>
            <a:chExt cx="4420450" cy="226056"/>
          </a:xfrm>
        </p:grpSpPr>
        <p:sp>
          <p:nvSpPr>
            <p:cNvPr id="2657" name="Google Shape;2657;p30"/>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8" name="Google Shape;2658;p30"/>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9" name="Google Shape;2659;p30"/>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0" name="Google Shape;2660;p30"/>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1" name="Google Shape;2661;p30"/>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2" name="Google Shape;2662;p30"/>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3" name="Google Shape;2663;p30"/>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4" name="Google Shape;2664;p30"/>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5" name="Google Shape;2665;p30"/>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6" name="Google Shape;2666;p30"/>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7" name="Google Shape;2667;p30"/>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8" name="Google Shape;2668;p30"/>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9" name="Google Shape;2669;p30"/>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0" name="Google Shape;2670;p30"/>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1" name="Google Shape;2671;p30"/>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2" name="Google Shape;2672;p30"/>
          <p:cNvGrpSpPr/>
          <p:nvPr/>
        </p:nvGrpSpPr>
        <p:grpSpPr>
          <a:xfrm>
            <a:off x="4601525" y="5020763"/>
            <a:ext cx="4420450" cy="122734"/>
            <a:chOff x="4601500" y="4884626"/>
            <a:chExt cx="4420450" cy="258877"/>
          </a:xfrm>
        </p:grpSpPr>
        <p:sp>
          <p:nvSpPr>
            <p:cNvPr id="2673" name="Google Shape;2673;p30"/>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4" name="Google Shape;2674;p30"/>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30"/>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6" name="Google Shape;2676;p30"/>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30"/>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8" name="Google Shape;2678;p30"/>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9" name="Google Shape;2679;p30"/>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0" name="Google Shape;2680;p30"/>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1" name="Google Shape;2681;p30"/>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30"/>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3" name="Google Shape;2683;p30"/>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30"/>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5" name="Google Shape;2685;p30"/>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6" name="Google Shape;2686;p30"/>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7" name="Google Shape;2687;p30"/>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Types of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580515" y="445025"/>
            <a:ext cx="4160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Types of Data</a:t>
            </a:r>
            <a:endParaRPr dirty="0"/>
          </a:p>
        </p:txBody>
      </p:sp>
      <p:pic>
        <p:nvPicPr>
          <p:cNvPr id="2709" name="Google Shape;2709;p32"/>
          <p:cNvPicPr preferRelativeResize="0">
            <a:picLocks noGrp="1"/>
          </p:cNvPicPr>
          <p:nvPr>
            <p:ph type="pic" idx="2"/>
          </p:nvPr>
        </p:nvPicPr>
        <p:blipFill rotWithShape="1">
          <a:blip r:embed="rId3">
            <a:alphaModFix/>
          </a:blip>
          <a:srcRect l="1066" t="3647" r="10100" b="5385"/>
          <a:stretch/>
        </p:blipFill>
        <p:spPr>
          <a:xfrm>
            <a:off x="5791200" y="0"/>
            <a:ext cx="3352800" cy="5143501"/>
          </a:xfrm>
          <a:prstGeom prst="rect">
            <a:avLst/>
          </a:prstGeom>
        </p:spPr>
      </p:pic>
      <p:sp>
        <p:nvSpPr>
          <p:cNvPr id="5" name="TextBox 4">
            <a:extLst>
              <a:ext uri="{FF2B5EF4-FFF2-40B4-BE49-F238E27FC236}">
                <a16:creationId xmlns:a16="http://schemas.microsoft.com/office/drawing/2014/main" id="{2FF65804-B87C-2677-F599-9F94E3506C2C}"/>
              </a:ext>
            </a:extLst>
          </p:cNvPr>
          <p:cNvSpPr txBox="1"/>
          <p:nvPr/>
        </p:nvSpPr>
        <p:spPr>
          <a:xfrm>
            <a:off x="635431" y="1458725"/>
            <a:ext cx="3882325"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Nominal Data</a:t>
            </a:r>
          </a:p>
          <a:p>
            <a:pPr marL="285750" indent="-285750">
              <a:buFont typeface="Wingdings" panose="05000000000000000000" pitchFamily="2" charset="2"/>
              <a:buChar char="Ø"/>
            </a:pPr>
            <a:r>
              <a:rPr lang="en-US" sz="2000" dirty="0"/>
              <a:t>Ordinal Data</a:t>
            </a:r>
          </a:p>
          <a:p>
            <a:pPr marL="285750" indent="-285750">
              <a:buFont typeface="Wingdings" panose="05000000000000000000" pitchFamily="2" charset="2"/>
              <a:buChar char="Ø"/>
            </a:pPr>
            <a:r>
              <a:rPr lang="en-IN" sz="2000" dirty="0"/>
              <a:t>Structured Data</a:t>
            </a:r>
          </a:p>
          <a:p>
            <a:pPr marL="285750" indent="-285750">
              <a:buFont typeface="Wingdings" panose="05000000000000000000" pitchFamily="2" charset="2"/>
              <a:buChar char="Ø"/>
            </a:pPr>
            <a:r>
              <a:rPr lang="en-US" sz="2000" dirty="0"/>
              <a:t>Unstructured Data</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Nominal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09206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Nominal Data</a:t>
            </a:r>
            <a:endParaRPr dirty="0"/>
          </a:p>
        </p:txBody>
      </p:sp>
      <p:sp>
        <p:nvSpPr>
          <p:cNvPr id="3353" name="Google Shape;3353;p44"/>
          <p:cNvSpPr txBox="1"/>
          <p:nvPr/>
        </p:nvSpPr>
        <p:spPr>
          <a:xfrm>
            <a:off x="726375" y="1614444"/>
            <a:ext cx="7704000" cy="2137200"/>
          </a:xfrm>
          <a:prstGeom prst="rect">
            <a:avLst/>
          </a:prstGeom>
          <a:noFill/>
          <a:ln>
            <a:noFill/>
          </a:ln>
        </p:spPr>
        <p:txBody>
          <a:bodyPr spcFirstLastPara="1" wrap="square" lIns="91425" tIns="91425" rIns="91425" bIns="91425" anchor="t" anchorCtr="0">
            <a:noAutofit/>
          </a:bodyPr>
          <a:lstStyle/>
          <a:p>
            <a:r>
              <a:rPr lang="en-US" sz="1800" b="1" dirty="0"/>
              <a:t>Nominal Data</a:t>
            </a:r>
            <a:r>
              <a:rPr lang="en-US" sz="1800" dirty="0"/>
              <a:t> is a type of categorical data used to label variables without providing any quantitative value or order. The categories in nominal data are mutually exclusive and do not have a natural order or ranking. It is the simplest form of data, used purely for identification and classification purposes.</a:t>
            </a:r>
          </a:p>
          <a:p>
            <a:endParaRPr lang="en-US" sz="1800" dirty="0"/>
          </a:p>
          <a:p>
            <a:r>
              <a:rPr lang="en-US" sz="1800" b="1" dirty="0"/>
              <a:t>Example:</a:t>
            </a:r>
            <a:r>
              <a:rPr lang="en-US" sz="1800" dirty="0"/>
              <a:t> Gender (Male, Female), Types of fruits (Apple, Banana, Orange), Colors (Red, Blue, Green).</a:t>
            </a:r>
          </a:p>
          <a:p>
            <a:pPr marL="139700" lvl="0" algn="l" rtl="0">
              <a:lnSpc>
                <a:spcPct val="115000"/>
              </a:lnSpc>
              <a:spcBef>
                <a:spcPts val="1500"/>
              </a:spcBef>
              <a:spcAft>
                <a:spcPts val="0"/>
              </a:spcAft>
              <a:buClr>
                <a:schemeClr val="dk2"/>
              </a:buClr>
              <a:buSzPts val="1400"/>
            </a:pPr>
            <a:endParaRPr sz="1700" dirty="0">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r>
              <a:rPr lang="en-US" dirty="0"/>
              <a:t>Ordinal Data</a:t>
            </a:r>
            <a:endParaRPr lang="en-IN" dirty="0"/>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17652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Ordinal Data </a:t>
            </a:r>
            <a:endParaRPr dirty="0"/>
          </a:p>
        </p:txBody>
      </p:sp>
      <p:sp>
        <p:nvSpPr>
          <p:cNvPr id="3353" name="Google Shape;3353;p44"/>
          <p:cNvSpPr txBox="1"/>
          <p:nvPr/>
        </p:nvSpPr>
        <p:spPr>
          <a:xfrm>
            <a:off x="726375" y="1614444"/>
            <a:ext cx="7704000" cy="2137200"/>
          </a:xfrm>
          <a:prstGeom prst="rect">
            <a:avLst/>
          </a:prstGeom>
          <a:noFill/>
          <a:ln>
            <a:noFill/>
          </a:ln>
        </p:spPr>
        <p:txBody>
          <a:bodyPr spcFirstLastPara="1" wrap="square" lIns="91425" tIns="91425" rIns="91425" bIns="91425" anchor="t" anchorCtr="0">
            <a:noAutofit/>
          </a:bodyPr>
          <a:lstStyle/>
          <a:p>
            <a:r>
              <a:rPr lang="en-US" sz="1600" b="1" dirty="0"/>
              <a:t>Ordinal Data</a:t>
            </a:r>
            <a:r>
              <a:rPr lang="en-US" sz="1600" dirty="0"/>
              <a:t> is a type of categorical data where the variables have a defined order or ranking, but the intervals between the values are not necessarily equal or meaningful. </a:t>
            </a:r>
            <a:r>
              <a:rPr lang="en-US" sz="1800" dirty="0"/>
              <a:t>This</a:t>
            </a:r>
            <a:r>
              <a:rPr lang="en-US" sz="1600" dirty="0"/>
              <a:t> type of data allows for the arrangement of categories in a sequence based on some criteria, but it does not quantify the exact difference between the ranks.</a:t>
            </a:r>
          </a:p>
          <a:p>
            <a:endParaRPr lang="en-US" sz="1600" b="1" dirty="0"/>
          </a:p>
          <a:p>
            <a:r>
              <a:rPr lang="en-US" sz="1600" b="1" dirty="0"/>
              <a:t>Example:</a:t>
            </a:r>
            <a:r>
              <a:rPr lang="en-US" sz="1600" dirty="0"/>
              <a:t> Education levels (High school, Bachelor’s, Master’s, Doctorate), Customer satisfaction ratings (Poor, Fair, Good, Excellent), Likert scale responses (Strongly disagree, Disagree, Neutral, Agree, Strongly agree).</a:t>
            </a:r>
          </a:p>
          <a:p>
            <a:pPr marL="139700" lvl="0" algn="l" rtl="0">
              <a:lnSpc>
                <a:spcPct val="115000"/>
              </a:lnSpc>
              <a:spcBef>
                <a:spcPts val="1500"/>
              </a:spcBef>
              <a:spcAft>
                <a:spcPts val="0"/>
              </a:spcAft>
              <a:buClr>
                <a:schemeClr val="dk2"/>
              </a:buClr>
              <a:buSzPts val="1400"/>
            </a:pPr>
            <a:endParaRPr sz="1700" dirty="0">
              <a:solidFill>
                <a:schemeClr val="dk2"/>
              </a:solidFill>
              <a:latin typeface="Lato"/>
              <a:ea typeface="Lato"/>
              <a:cs typeface="Lato"/>
              <a:sym typeface="Lato"/>
            </a:endParaRPr>
          </a:p>
        </p:txBody>
      </p:sp>
    </p:spTree>
    <p:extLst>
      <p:ext uri="{BB962C8B-B14F-4D97-AF65-F5344CB8AC3E}">
        <p14:creationId xmlns:p14="http://schemas.microsoft.com/office/powerpoint/2010/main" val="2574815625"/>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571</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Wingdings</vt:lpstr>
      <vt:lpstr>Outfit ExtraBold</vt:lpstr>
      <vt:lpstr>Lato</vt:lpstr>
      <vt:lpstr>Lato Light</vt:lpstr>
      <vt:lpstr>Arial</vt:lpstr>
      <vt:lpstr>Nunito Light</vt:lpstr>
      <vt:lpstr>Bayesian Data Analysis - Master of Science in Biostatistics by Slidesgo</vt:lpstr>
      <vt:lpstr>                Types of Data </vt:lpstr>
      <vt:lpstr>Table of contents</vt:lpstr>
      <vt:lpstr>Introduction</vt:lpstr>
      <vt:lpstr>Types of Data</vt:lpstr>
      <vt:lpstr>Types of Data</vt:lpstr>
      <vt:lpstr>Nominal Data</vt:lpstr>
      <vt:lpstr>Nominal Data</vt:lpstr>
      <vt:lpstr>Ordinal Data</vt:lpstr>
      <vt:lpstr>Ordinal Data </vt:lpstr>
      <vt:lpstr>Structured Data</vt:lpstr>
      <vt:lpstr>Structured Data </vt:lpstr>
      <vt:lpstr>Unstructured Data</vt:lpstr>
      <vt:lpstr>Unstructured Data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Yukesh P</cp:lastModifiedBy>
  <cp:revision>4</cp:revision>
  <dcterms:modified xsi:type="dcterms:W3CDTF">2024-09-01T15:07:59Z</dcterms:modified>
</cp:coreProperties>
</file>