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7"/>
  </p:notesMasterIdLst>
  <p:sldIdLst>
    <p:sldId id="311" r:id="rId2"/>
    <p:sldId id="327" r:id="rId3"/>
    <p:sldId id="345" r:id="rId4"/>
    <p:sldId id="342" r:id="rId5"/>
    <p:sldId id="350" r:id="rId6"/>
    <p:sldId id="352" r:id="rId7"/>
    <p:sldId id="367" r:id="rId8"/>
    <p:sldId id="338" r:id="rId9"/>
    <p:sldId id="353" r:id="rId10"/>
    <p:sldId id="354" r:id="rId11"/>
    <p:sldId id="335" r:id="rId12"/>
    <p:sldId id="355" r:id="rId13"/>
    <p:sldId id="356" r:id="rId14"/>
    <p:sldId id="349" r:id="rId15"/>
    <p:sldId id="357" r:id="rId16"/>
    <p:sldId id="359" r:id="rId17"/>
    <p:sldId id="336" r:id="rId18"/>
    <p:sldId id="360" r:id="rId19"/>
    <p:sldId id="361" r:id="rId20"/>
    <p:sldId id="337" r:id="rId21"/>
    <p:sldId id="362" r:id="rId22"/>
    <p:sldId id="363" r:id="rId23"/>
    <p:sldId id="364" r:id="rId24"/>
    <p:sldId id="341" r:id="rId25"/>
    <p:sldId id="365" r:id="rId26"/>
    <p:sldId id="366" r:id="rId27"/>
    <p:sldId id="346" r:id="rId28"/>
    <p:sldId id="351" r:id="rId29"/>
    <p:sldId id="368" r:id="rId30"/>
    <p:sldId id="369" r:id="rId31"/>
    <p:sldId id="370" r:id="rId32"/>
    <p:sldId id="320" r:id="rId33"/>
    <p:sldId id="371" r:id="rId34"/>
    <p:sldId id="372" r:id="rId35"/>
    <p:sldId id="339" r:id="rId36"/>
  </p:sldIdLst>
  <p:sldSz cx="12192000" cy="14630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8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C8615-C2AE-404A-B7B3-71332F614CFC}" v="1" dt="2024-07-08T06:56:18.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62"/>
    <p:restoredTop sz="94830"/>
  </p:normalViewPr>
  <p:slideViewPr>
    <p:cSldViewPr snapToGrid="0">
      <p:cViewPr varScale="1">
        <p:scale>
          <a:sx n="61" d="100"/>
          <a:sy n="61" d="100"/>
        </p:scale>
        <p:origin x="7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DDB88-D6BF-D742-9E56-90B8C00ADD89}" type="datetimeFigureOut">
              <a:rPr lang="en-US" smtClean="0"/>
              <a:t>7/16/2024</a:t>
            </a:fld>
            <a:endParaRPr lang="en-US"/>
          </a:p>
        </p:txBody>
      </p:sp>
      <p:sp>
        <p:nvSpPr>
          <p:cNvPr id="4" name="Slide Image Placeholder 3"/>
          <p:cNvSpPr>
            <a:spLocks noGrp="1" noRot="1" noChangeAspect="1"/>
          </p:cNvSpPr>
          <p:nvPr>
            <p:ph type="sldImg" idx="2"/>
          </p:nvPr>
        </p:nvSpPr>
        <p:spPr>
          <a:xfrm>
            <a:off x="2143125" y="1143000"/>
            <a:ext cx="2571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E3A15-7BBE-854A-A720-A47F0950746C}" type="slidenum">
              <a:rPr lang="en-US" smtClean="0"/>
              <a:t>‹#›</a:t>
            </a:fld>
            <a:endParaRPr lang="en-US"/>
          </a:p>
        </p:txBody>
      </p:sp>
    </p:spTree>
    <p:extLst>
      <p:ext uri="{BB962C8B-B14F-4D97-AF65-F5344CB8AC3E}">
        <p14:creationId xmlns:p14="http://schemas.microsoft.com/office/powerpoint/2010/main" val="3150134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2</a:t>
            </a:fld>
            <a:endParaRPr lang="en-US"/>
          </a:p>
        </p:txBody>
      </p:sp>
    </p:spTree>
    <p:extLst>
      <p:ext uri="{BB962C8B-B14F-4D97-AF65-F5344CB8AC3E}">
        <p14:creationId xmlns:p14="http://schemas.microsoft.com/office/powerpoint/2010/main" val="30830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33</a:t>
            </a:fld>
            <a:endParaRPr lang="en-US"/>
          </a:p>
        </p:txBody>
      </p:sp>
    </p:spTree>
    <p:extLst>
      <p:ext uri="{BB962C8B-B14F-4D97-AF65-F5344CB8AC3E}">
        <p14:creationId xmlns:p14="http://schemas.microsoft.com/office/powerpoint/2010/main" val="2647998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34</a:t>
            </a:fld>
            <a:endParaRPr lang="en-US"/>
          </a:p>
        </p:txBody>
      </p:sp>
    </p:spTree>
    <p:extLst>
      <p:ext uri="{BB962C8B-B14F-4D97-AF65-F5344CB8AC3E}">
        <p14:creationId xmlns:p14="http://schemas.microsoft.com/office/powerpoint/2010/main" val="193027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3</a:t>
            </a:fld>
            <a:endParaRPr lang="en-US"/>
          </a:p>
        </p:txBody>
      </p:sp>
    </p:spTree>
    <p:extLst>
      <p:ext uri="{BB962C8B-B14F-4D97-AF65-F5344CB8AC3E}">
        <p14:creationId xmlns:p14="http://schemas.microsoft.com/office/powerpoint/2010/main" val="349159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11</a:t>
            </a:fld>
            <a:endParaRPr lang="en-US"/>
          </a:p>
        </p:txBody>
      </p:sp>
    </p:spTree>
    <p:extLst>
      <p:ext uri="{BB962C8B-B14F-4D97-AF65-F5344CB8AC3E}">
        <p14:creationId xmlns:p14="http://schemas.microsoft.com/office/powerpoint/2010/main" val="306636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14</a:t>
            </a:fld>
            <a:endParaRPr lang="en-US"/>
          </a:p>
        </p:txBody>
      </p:sp>
    </p:spTree>
    <p:extLst>
      <p:ext uri="{BB962C8B-B14F-4D97-AF65-F5344CB8AC3E}">
        <p14:creationId xmlns:p14="http://schemas.microsoft.com/office/powerpoint/2010/main" val="34165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15</a:t>
            </a:fld>
            <a:endParaRPr lang="en-US"/>
          </a:p>
        </p:txBody>
      </p:sp>
    </p:spTree>
    <p:extLst>
      <p:ext uri="{BB962C8B-B14F-4D97-AF65-F5344CB8AC3E}">
        <p14:creationId xmlns:p14="http://schemas.microsoft.com/office/powerpoint/2010/main" val="56074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16</a:t>
            </a:fld>
            <a:endParaRPr lang="en-US"/>
          </a:p>
        </p:txBody>
      </p:sp>
    </p:spTree>
    <p:extLst>
      <p:ext uri="{BB962C8B-B14F-4D97-AF65-F5344CB8AC3E}">
        <p14:creationId xmlns:p14="http://schemas.microsoft.com/office/powerpoint/2010/main" val="4183372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27</a:t>
            </a:fld>
            <a:endParaRPr lang="en-US"/>
          </a:p>
        </p:txBody>
      </p:sp>
    </p:spTree>
    <p:extLst>
      <p:ext uri="{BB962C8B-B14F-4D97-AF65-F5344CB8AC3E}">
        <p14:creationId xmlns:p14="http://schemas.microsoft.com/office/powerpoint/2010/main" val="3575148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28</a:t>
            </a:fld>
            <a:endParaRPr lang="en-US"/>
          </a:p>
        </p:txBody>
      </p:sp>
    </p:spTree>
    <p:extLst>
      <p:ext uri="{BB962C8B-B14F-4D97-AF65-F5344CB8AC3E}">
        <p14:creationId xmlns:p14="http://schemas.microsoft.com/office/powerpoint/2010/main" val="3569556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3E3A15-7BBE-854A-A720-A47F0950746C}" type="slidenum">
              <a:rPr lang="en-US" smtClean="0"/>
              <a:t>32</a:t>
            </a:fld>
            <a:endParaRPr lang="en-US"/>
          </a:p>
        </p:txBody>
      </p:sp>
    </p:spTree>
    <p:extLst>
      <p:ext uri="{BB962C8B-B14F-4D97-AF65-F5344CB8AC3E}">
        <p14:creationId xmlns:p14="http://schemas.microsoft.com/office/powerpoint/2010/main" val="211421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94374"/>
            <a:ext cx="10363200" cy="509354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7684348"/>
            <a:ext cx="9144000" cy="353229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146CFC-556C-3C42-BA19-844389611024}"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68828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D93C9-4160-B44C-9A0D-86C9BEE4C42D}"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365731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78933"/>
            <a:ext cx="2628900" cy="123985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778933"/>
            <a:ext cx="7734300" cy="1239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1D47E-0ECA-5D4A-967A-266692C671EC}"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40292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3C6C0-C52D-2741-B9BE-87E1D81DC8F5}"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2823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3647444"/>
            <a:ext cx="10515600" cy="608583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9790858"/>
            <a:ext cx="10515600" cy="3200399"/>
          </a:xfrm>
        </p:spPr>
        <p:txBody>
          <a:bodyPr/>
          <a:lstStyle>
            <a:lvl1pPr marL="0" indent="0">
              <a:buNone/>
              <a:defRPr sz="3200">
                <a:solidFill>
                  <a:schemeClr val="tx1">
                    <a:tint val="82000"/>
                  </a:schemeClr>
                </a:solidFill>
              </a:defRPr>
            </a:lvl1pPr>
            <a:lvl2pPr marL="609585" indent="0">
              <a:buNone/>
              <a:defRPr sz="2667">
                <a:solidFill>
                  <a:schemeClr val="tx1">
                    <a:tint val="82000"/>
                  </a:schemeClr>
                </a:solidFill>
              </a:defRPr>
            </a:lvl2pPr>
            <a:lvl3pPr marL="1219170" indent="0">
              <a:buNone/>
              <a:defRPr sz="2400">
                <a:solidFill>
                  <a:schemeClr val="tx1">
                    <a:tint val="82000"/>
                  </a:schemeClr>
                </a:solidFill>
              </a:defRPr>
            </a:lvl3pPr>
            <a:lvl4pPr marL="1828754" indent="0">
              <a:buNone/>
              <a:defRPr sz="2133">
                <a:solidFill>
                  <a:schemeClr val="tx1">
                    <a:tint val="82000"/>
                  </a:schemeClr>
                </a:solidFill>
              </a:defRPr>
            </a:lvl4pPr>
            <a:lvl5pPr marL="2438339" indent="0">
              <a:buNone/>
              <a:defRPr sz="2133">
                <a:solidFill>
                  <a:schemeClr val="tx1">
                    <a:tint val="82000"/>
                  </a:schemeClr>
                </a:solidFill>
              </a:defRPr>
            </a:lvl5pPr>
            <a:lvl6pPr marL="3047924" indent="0">
              <a:buNone/>
              <a:defRPr sz="2133">
                <a:solidFill>
                  <a:schemeClr val="tx1">
                    <a:tint val="82000"/>
                  </a:schemeClr>
                </a:solidFill>
              </a:defRPr>
            </a:lvl6pPr>
            <a:lvl7pPr marL="3657509" indent="0">
              <a:buNone/>
              <a:defRPr sz="2133">
                <a:solidFill>
                  <a:schemeClr val="tx1">
                    <a:tint val="82000"/>
                  </a:schemeClr>
                </a:solidFill>
              </a:defRPr>
            </a:lvl7pPr>
            <a:lvl8pPr marL="4267093" indent="0">
              <a:buNone/>
              <a:defRPr sz="2133">
                <a:solidFill>
                  <a:schemeClr val="tx1">
                    <a:tint val="82000"/>
                  </a:schemeClr>
                </a:solidFill>
              </a:defRPr>
            </a:lvl8pPr>
            <a:lvl9pPr marL="4876678" indent="0">
              <a:buNone/>
              <a:defRPr sz="213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0480C-AB21-8442-9C37-85B085B57821}" type="datetime1">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149877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3894667"/>
            <a:ext cx="518160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3894667"/>
            <a:ext cx="518160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C981D5-F97A-7949-94BA-988643BBD360}" type="datetime1">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3154120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778936"/>
            <a:ext cx="10515600" cy="28278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3586481"/>
            <a:ext cx="5157787" cy="175767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5344160"/>
            <a:ext cx="5157787"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3586481"/>
            <a:ext cx="5183188" cy="175767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5344160"/>
            <a:ext cx="5183188"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BA4078-53FD-834E-99B8-F49DECFFE19C}" type="datetime1">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70644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71792-B1D2-F645-AEE1-AAD3A4818A10}" type="datetime1">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62669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076B2-F1CC-7E4B-BFC5-327E5CBEFF4C}" type="datetime1">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249685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75360"/>
            <a:ext cx="3932237" cy="341376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2106510"/>
            <a:ext cx="6172200" cy="103970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4389120"/>
            <a:ext cx="3932237" cy="81313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9244E306-DB28-BC44-A6D4-929EDF618E53}" type="datetime1">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401857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75360"/>
            <a:ext cx="3932237" cy="341376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2106510"/>
            <a:ext cx="6172200" cy="103970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4389120"/>
            <a:ext cx="3932237" cy="813138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00F9F44A-1428-6040-82A4-EAC7379BB424}" type="datetime1">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DCC24-7875-A64B-BDE6-58112F35A481}" type="slidenum">
              <a:rPr lang="en-US" smtClean="0"/>
              <a:t>‹#›</a:t>
            </a:fld>
            <a:endParaRPr lang="en-US"/>
          </a:p>
        </p:txBody>
      </p:sp>
    </p:spTree>
    <p:extLst>
      <p:ext uri="{BB962C8B-B14F-4D97-AF65-F5344CB8AC3E}">
        <p14:creationId xmlns:p14="http://schemas.microsoft.com/office/powerpoint/2010/main" val="397974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78936"/>
            <a:ext cx="10515600" cy="28278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3894667"/>
            <a:ext cx="10515600" cy="92828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3560217"/>
            <a:ext cx="2743200" cy="778933"/>
          </a:xfrm>
          <a:prstGeom prst="rect">
            <a:avLst/>
          </a:prstGeom>
        </p:spPr>
        <p:txBody>
          <a:bodyPr vert="horz" lIns="91440" tIns="45720" rIns="91440" bIns="45720" rtlCol="0" anchor="ctr"/>
          <a:lstStyle>
            <a:lvl1pPr algn="l">
              <a:defRPr sz="1600">
                <a:solidFill>
                  <a:schemeClr val="tx1">
                    <a:tint val="82000"/>
                  </a:schemeClr>
                </a:solidFill>
              </a:defRPr>
            </a:lvl1pPr>
          </a:lstStyle>
          <a:p>
            <a:fld id="{E54A32DF-EDFF-9449-9B55-BA3C7A65E238}" type="datetime1">
              <a:rPr lang="en-US" smtClean="0"/>
              <a:t>7/16/2024</a:t>
            </a:fld>
            <a:endParaRPr lang="en-US"/>
          </a:p>
        </p:txBody>
      </p:sp>
      <p:sp>
        <p:nvSpPr>
          <p:cNvPr id="5" name="Footer Placeholder 4"/>
          <p:cNvSpPr>
            <a:spLocks noGrp="1"/>
          </p:cNvSpPr>
          <p:nvPr>
            <p:ph type="ftr" sz="quarter" idx="3"/>
          </p:nvPr>
        </p:nvSpPr>
        <p:spPr>
          <a:xfrm>
            <a:off x="4038600" y="13560217"/>
            <a:ext cx="4114800" cy="778933"/>
          </a:xfrm>
          <a:prstGeom prst="rect">
            <a:avLst/>
          </a:prstGeom>
        </p:spPr>
        <p:txBody>
          <a:bodyPr vert="horz" lIns="91440" tIns="45720" rIns="91440" bIns="45720" rtlCol="0" anchor="ctr"/>
          <a:lstStyle>
            <a:lvl1pPr algn="ctr">
              <a:defRPr sz="1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13560217"/>
            <a:ext cx="2743200" cy="778933"/>
          </a:xfrm>
          <a:prstGeom prst="rect">
            <a:avLst/>
          </a:prstGeom>
        </p:spPr>
        <p:txBody>
          <a:bodyPr vert="horz" lIns="91440" tIns="45720" rIns="91440" bIns="45720" rtlCol="0" anchor="ctr"/>
          <a:lstStyle>
            <a:lvl1pPr algn="r">
              <a:defRPr sz="1600">
                <a:solidFill>
                  <a:schemeClr val="tx1">
                    <a:tint val="82000"/>
                  </a:schemeClr>
                </a:solidFill>
              </a:defRPr>
            </a:lvl1pPr>
          </a:lstStyle>
          <a:p>
            <a:fld id="{90FDCC24-7875-A64B-BDE6-58112F35A481}" type="slidenum">
              <a:rPr lang="en-US" smtClean="0"/>
              <a:t>‹#›</a:t>
            </a:fld>
            <a:endParaRPr lang="en-US"/>
          </a:p>
        </p:txBody>
      </p:sp>
    </p:spTree>
    <p:extLst>
      <p:ext uri="{BB962C8B-B14F-4D97-AF65-F5344CB8AC3E}">
        <p14:creationId xmlns:p14="http://schemas.microsoft.com/office/powerpoint/2010/main" val="5617838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i.org/10.1038/srep29893"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7.xml"/><Relationship Id="rId16"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9.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1.png"/><Relationship Id="rId2" Type="http://schemas.openxmlformats.org/officeDocument/2006/relationships/notesSlide" Target="../notesSlides/notesSlide8.xml"/><Relationship Id="rId16"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36.png"/><Relationship Id="rId15" Type="http://schemas.openxmlformats.org/officeDocument/2006/relationships/image" Target="../media/image59.png"/><Relationship Id="rId10" Type="http://schemas.openxmlformats.org/officeDocument/2006/relationships/image" Target="../media/image55.png"/><Relationship Id="rId4" Type="http://schemas.openxmlformats.org/officeDocument/2006/relationships/image" Target="../media/image50.png"/><Relationship Id="rId9" Type="http://schemas.openxmlformats.org/officeDocument/2006/relationships/image" Target="../media/image54.png"/><Relationship Id="rId1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F8E0E8-6B07-F932-2090-39C8B7CBD392}"/>
              </a:ext>
            </a:extLst>
          </p:cNvPr>
          <p:cNvSpPr txBox="1">
            <a:spLocks noGrp="1"/>
          </p:cNvSpPr>
          <p:nvPr>
            <p:ph type="title"/>
          </p:nvPr>
        </p:nvSpPr>
        <p:spPr>
          <a:xfrm>
            <a:off x="351264" y="1686730"/>
            <a:ext cx="10515600" cy="789255"/>
          </a:xfrm>
          <a:prstGeom prst="rect">
            <a:avLst/>
          </a:prstGeom>
          <a:noFill/>
        </p:spPr>
        <p:txBody>
          <a:bodyPr wrap="square" rtlCol="0">
            <a:spAutoFit/>
          </a:bodyPr>
          <a:lstStyle/>
          <a:p>
            <a:pPr algn="ctr"/>
            <a:r>
              <a:rPr lang="en-US" sz="5000" dirty="0">
                <a:solidFill>
                  <a:srgbClr val="FF0000"/>
                </a:solidFill>
              </a:rPr>
              <a:t>Prior Art</a:t>
            </a:r>
          </a:p>
        </p:txBody>
      </p:sp>
      <p:sp>
        <p:nvSpPr>
          <p:cNvPr id="3" name="TextBox 2">
            <a:extLst>
              <a:ext uri="{FF2B5EF4-FFF2-40B4-BE49-F238E27FC236}">
                <a16:creationId xmlns:a16="http://schemas.microsoft.com/office/drawing/2014/main" id="{EDB19C93-6E1D-1BE7-E1DA-DF421700B4F6}"/>
              </a:ext>
            </a:extLst>
          </p:cNvPr>
          <p:cNvSpPr txBox="1"/>
          <p:nvPr/>
        </p:nvSpPr>
        <p:spPr>
          <a:xfrm>
            <a:off x="351264" y="3418959"/>
            <a:ext cx="11558238" cy="8956298"/>
          </a:xfrm>
          <a:prstGeom prst="rect">
            <a:avLst/>
          </a:prstGeom>
          <a:noFill/>
        </p:spPr>
        <p:txBody>
          <a:bodyPr wrap="square">
            <a:spAutoFit/>
          </a:bodyPr>
          <a:lstStyle/>
          <a:p>
            <a:pPr marL="457200" indent="-457200">
              <a:buFont typeface="+mj-lt"/>
              <a:buAutoNum type="arabicPeriod"/>
            </a:pPr>
            <a:r>
              <a:rPr lang="en-US" sz="3000" b="0" i="0" dirty="0">
                <a:solidFill>
                  <a:srgbClr val="222222"/>
                </a:solidFill>
                <a:effectLst/>
                <a:highlight>
                  <a:srgbClr val="FFFFFF"/>
                </a:highlight>
                <a:latin typeface="Poppins" pitchFamily="2" charset="77"/>
                <a:cs typeface="Poppins" pitchFamily="2" charset="77"/>
              </a:rPr>
              <a:t>Behin-Aein, B., Diep, V. &amp; Datta, S.,  “A building block for hardware belief networks.” </a:t>
            </a:r>
            <a:r>
              <a:rPr lang="en-US" sz="3000" b="0" i="1" dirty="0">
                <a:solidFill>
                  <a:srgbClr val="222222"/>
                </a:solidFill>
                <a:effectLst/>
                <a:highlight>
                  <a:srgbClr val="FFFFFF"/>
                </a:highlight>
                <a:latin typeface="Poppins" pitchFamily="2" charset="77"/>
                <a:cs typeface="Poppins" pitchFamily="2" charset="77"/>
              </a:rPr>
              <a:t>Sci Rep</a:t>
            </a:r>
            <a:r>
              <a:rPr lang="en-US" sz="3000" b="0" i="0" dirty="0">
                <a:solidFill>
                  <a:srgbClr val="222222"/>
                </a:solidFill>
                <a:effectLst/>
                <a:highlight>
                  <a:srgbClr val="FFFFFF"/>
                </a:highlight>
                <a:latin typeface="Poppins" pitchFamily="2" charset="77"/>
                <a:cs typeface="Poppins" pitchFamily="2" charset="77"/>
              </a:rPr>
              <a:t> </a:t>
            </a:r>
            <a:r>
              <a:rPr lang="en-US" sz="3000" b="1" i="0" dirty="0">
                <a:solidFill>
                  <a:srgbClr val="222222"/>
                </a:solidFill>
                <a:effectLst/>
                <a:highlight>
                  <a:srgbClr val="FFFFFF"/>
                </a:highlight>
                <a:latin typeface="Poppins" pitchFamily="2" charset="77"/>
                <a:cs typeface="Poppins" pitchFamily="2" charset="77"/>
              </a:rPr>
              <a:t>6</a:t>
            </a:r>
            <a:r>
              <a:rPr lang="en-US" sz="3000" b="0" i="0" dirty="0">
                <a:solidFill>
                  <a:srgbClr val="222222"/>
                </a:solidFill>
                <a:effectLst/>
                <a:highlight>
                  <a:srgbClr val="FFFFFF"/>
                </a:highlight>
                <a:latin typeface="Poppins" pitchFamily="2" charset="77"/>
                <a:cs typeface="Poppins" pitchFamily="2" charset="77"/>
              </a:rPr>
              <a:t>, 29893 (2016). </a:t>
            </a:r>
            <a:r>
              <a:rPr lang="en-US" sz="3000" b="0" i="0" dirty="0">
                <a:solidFill>
                  <a:srgbClr val="222222"/>
                </a:solidFill>
                <a:effectLst/>
                <a:highlight>
                  <a:srgbClr val="FFFFFF"/>
                </a:highlight>
                <a:latin typeface="Poppins" pitchFamily="2" charset="77"/>
                <a:cs typeface="Poppins" pitchFamily="2" charset="77"/>
                <a:hlinkClick r:id="rId2"/>
              </a:rPr>
              <a:t>https://doi.org/10.1038/srep29893</a:t>
            </a:r>
            <a:endParaRPr lang="en-US" sz="3000" b="0" i="0" dirty="0">
              <a:solidFill>
                <a:srgbClr val="222222"/>
              </a:solidFill>
              <a:effectLst/>
              <a:highlight>
                <a:srgbClr val="FFFFFF"/>
              </a:highlight>
              <a:latin typeface="Poppins" pitchFamily="2" charset="77"/>
              <a:cs typeface="Poppins" pitchFamily="2" charset="77"/>
            </a:endParaRPr>
          </a:p>
          <a:p>
            <a:pPr marL="457200" indent="-457200">
              <a:buFont typeface="+mj-lt"/>
              <a:buAutoNum type="arabicPeriod"/>
            </a:pPr>
            <a:r>
              <a:rPr lang="en-US" sz="3000" b="0" i="0" dirty="0">
                <a:solidFill>
                  <a:srgbClr val="222222"/>
                </a:solidFill>
                <a:effectLst/>
                <a:highlight>
                  <a:srgbClr val="FFFFFF"/>
                </a:highlight>
                <a:latin typeface="Poppins" pitchFamily="2" charset="77"/>
                <a:cs typeface="Poppins" pitchFamily="2" charset="77"/>
              </a:rPr>
              <a:t>Sutton, B., Camsari, K., Behin-Aein, B. </a:t>
            </a:r>
            <a:r>
              <a:rPr lang="en-US" sz="3000" b="0" i="1" dirty="0">
                <a:solidFill>
                  <a:srgbClr val="222222"/>
                </a:solidFill>
                <a:effectLst/>
                <a:highlight>
                  <a:srgbClr val="FFFFFF"/>
                </a:highlight>
                <a:latin typeface="Poppins" pitchFamily="2" charset="77"/>
                <a:cs typeface="Poppins" pitchFamily="2" charset="77"/>
              </a:rPr>
              <a:t>et al.</a:t>
            </a:r>
            <a:r>
              <a:rPr lang="en-US" sz="3000" b="0" i="0" dirty="0">
                <a:solidFill>
                  <a:srgbClr val="222222"/>
                </a:solidFill>
                <a:effectLst/>
                <a:highlight>
                  <a:srgbClr val="FFFFFF"/>
                </a:highlight>
                <a:latin typeface="Poppins" pitchFamily="2" charset="77"/>
                <a:cs typeface="Poppins" pitchFamily="2" charset="77"/>
              </a:rPr>
              <a:t> Intrinsic optimization using stochastic nanomagnets. </a:t>
            </a:r>
            <a:r>
              <a:rPr lang="en-US" sz="3000" b="0" i="1" dirty="0">
                <a:solidFill>
                  <a:srgbClr val="222222"/>
                </a:solidFill>
                <a:effectLst/>
                <a:highlight>
                  <a:srgbClr val="FFFFFF"/>
                </a:highlight>
                <a:latin typeface="Poppins" pitchFamily="2" charset="77"/>
                <a:cs typeface="Poppins" pitchFamily="2" charset="77"/>
              </a:rPr>
              <a:t>Sci Rep</a:t>
            </a:r>
            <a:r>
              <a:rPr lang="en-US" sz="3000" b="0" i="0" dirty="0">
                <a:solidFill>
                  <a:srgbClr val="222222"/>
                </a:solidFill>
                <a:effectLst/>
                <a:highlight>
                  <a:srgbClr val="FFFFFF"/>
                </a:highlight>
                <a:latin typeface="Poppins" pitchFamily="2" charset="77"/>
                <a:cs typeface="Poppins" pitchFamily="2" charset="77"/>
              </a:rPr>
              <a:t> </a:t>
            </a:r>
            <a:r>
              <a:rPr lang="en-US" sz="3000" b="1" i="0" dirty="0">
                <a:solidFill>
                  <a:srgbClr val="222222"/>
                </a:solidFill>
                <a:effectLst/>
                <a:highlight>
                  <a:srgbClr val="FFFFFF"/>
                </a:highlight>
                <a:latin typeface="Poppins" pitchFamily="2" charset="77"/>
                <a:cs typeface="Poppins" pitchFamily="2" charset="77"/>
              </a:rPr>
              <a:t>7</a:t>
            </a:r>
            <a:r>
              <a:rPr lang="en-US" sz="3000" b="0" i="0" dirty="0">
                <a:solidFill>
                  <a:srgbClr val="222222"/>
                </a:solidFill>
                <a:effectLst/>
                <a:highlight>
                  <a:srgbClr val="FFFFFF"/>
                </a:highlight>
                <a:latin typeface="Poppins" pitchFamily="2" charset="77"/>
                <a:cs typeface="Poppins" pitchFamily="2" charset="77"/>
              </a:rPr>
              <a:t>, 44370 (2017). https://</a:t>
            </a:r>
            <a:r>
              <a:rPr lang="en-US" sz="3000" b="0" i="0" dirty="0" err="1">
                <a:solidFill>
                  <a:srgbClr val="222222"/>
                </a:solidFill>
                <a:effectLst/>
                <a:highlight>
                  <a:srgbClr val="FFFFFF"/>
                </a:highlight>
                <a:latin typeface="Poppins" pitchFamily="2" charset="77"/>
                <a:cs typeface="Poppins" pitchFamily="2" charset="77"/>
              </a:rPr>
              <a:t>doi.org</a:t>
            </a:r>
            <a:r>
              <a:rPr lang="en-US" sz="3000" b="0" i="0" dirty="0">
                <a:solidFill>
                  <a:srgbClr val="222222"/>
                </a:solidFill>
                <a:effectLst/>
                <a:highlight>
                  <a:srgbClr val="FFFFFF"/>
                </a:highlight>
                <a:latin typeface="Poppins" pitchFamily="2" charset="77"/>
                <a:cs typeface="Poppins" pitchFamily="2" charset="77"/>
              </a:rPr>
              <a:t>/10.1038/srep44370 </a:t>
            </a:r>
          </a:p>
          <a:p>
            <a:pPr marL="457200" indent="-457200">
              <a:buFont typeface="+mj-lt"/>
              <a:buAutoNum type="arabicPeriod"/>
            </a:pPr>
            <a:r>
              <a:rPr lang="en-US" sz="3000" dirty="0">
                <a:latin typeface="Poppins" pitchFamily="2" charset="77"/>
                <a:cs typeface="Poppins" pitchFamily="2" charset="77"/>
              </a:rPr>
              <a:t>K. Y. Camsari, S. Salahuddin and S. Datta, "Implementing p-bits With Embedded MTJ," in IEEE Electron Device Letters, vol. 38, no. 12, pp. 1767-1770, Dec. 2017,  </a:t>
            </a:r>
            <a:r>
              <a:rPr lang="en-US" sz="3000" dirty="0" err="1">
                <a:latin typeface="Poppins" pitchFamily="2" charset="77"/>
                <a:cs typeface="Poppins" pitchFamily="2" charset="77"/>
              </a:rPr>
              <a:t>doi</a:t>
            </a:r>
            <a:r>
              <a:rPr lang="en-US" sz="3000" dirty="0">
                <a:latin typeface="Poppins" pitchFamily="2" charset="77"/>
                <a:cs typeface="Poppins" pitchFamily="2" charset="77"/>
              </a:rPr>
              <a:t>: 10.1109/LED.2017.2768321.</a:t>
            </a:r>
          </a:p>
          <a:p>
            <a:pPr marL="457200" indent="-457200">
              <a:buFont typeface="+mj-lt"/>
              <a:buAutoNum type="arabicPeriod"/>
            </a:pPr>
            <a:r>
              <a:rPr lang="en-US" sz="3000" dirty="0">
                <a:latin typeface="Poppins" pitchFamily="2" charset="77"/>
                <a:cs typeface="Poppins" pitchFamily="2" charset="77"/>
              </a:rPr>
              <a:t>K. Y. Camsari, S. Datta and S. Salahuddin, “</a:t>
            </a:r>
            <a:r>
              <a:rPr lang="en-US" sz="3000" b="0" i="0" dirty="0">
                <a:solidFill>
                  <a:srgbClr val="333333"/>
                </a:solidFill>
                <a:effectLst/>
                <a:highlight>
                  <a:srgbClr val="FFFFFF"/>
                </a:highlight>
                <a:latin typeface="Poppins" pitchFamily="2" charset="77"/>
                <a:cs typeface="Poppins" pitchFamily="2" charset="77"/>
              </a:rPr>
              <a:t>Stochastic switching device with adjustable randomness ,” </a:t>
            </a:r>
            <a:r>
              <a:rPr lang="en-US" sz="3000" b="0" i="0" dirty="0">
                <a:effectLst/>
                <a:latin typeface="Poppins" pitchFamily="2" charset="77"/>
                <a:cs typeface="Poppins" pitchFamily="2" charset="77"/>
              </a:rPr>
              <a:t>US10607674B2</a:t>
            </a:r>
          </a:p>
          <a:p>
            <a:pPr marL="457200" indent="-457200">
              <a:buFont typeface="+mj-lt"/>
              <a:buAutoNum type="arabicPeriod"/>
            </a:pPr>
            <a:r>
              <a:rPr lang="en-US" sz="3000" b="0" i="0" dirty="0">
                <a:effectLst/>
                <a:latin typeface="Poppins" pitchFamily="2" charset="77"/>
                <a:cs typeface="Poppins" pitchFamily="2" charset="77"/>
              </a:rPr>
              <a:t>B. Sutton, R. Faria, L. A. Ghantasala, R. Jaiswal, K. Y. Camsari and S. Datta, "Autonomous Probabilistic Coprocessing With Petaflips per Second," in IEEE Access, vol. 8, pp. 157238-157252, 2020, </a:t>
            </a:r>
            <a:r>
              <a:rPr lang="en-US" sz="3000" b="0" i="0" dirty="0" err="1">
                <a:effectLst/>
                <a:latin typeface="Poppins" pitchFamily="2" charset="77"/>
                <a:cs typeface="Poppins" pitchFamily="2" charset="77"/>
              </a:rPr>
              <a:t>doi</a:t>
            </a:r>
            <a:r>
              <a:rPr lang="en-US" sz="3000" b="0" i="0" dirty="0">
                <a:effectLst/>
                <a:latin typeface="Poppins" pitchFamily="2" charset="77"/>
                <a:cs typeface="Poppins" pitchFamily="2" charset="77"/>
              </a:rPr>
              <a:t>: 10.1109/ACCESS.2020.3018682.</a:t>
            </a:r>
            <a:endParaRPr lang="en-US" sz="3000" dirty="0">
              <a:latin typeface="Poppins" pitchFamily="2" charset="77"/>
              <a:cs typeface="Poppins" pitchFamily="2" charset="77"/>
            </a:endParaRPr>
          </a:p>
          <a:p>
            <a:endParaRPr lang="en-US" sz="3000" dirty="0">
              <a:latin typeface="Poppins" pitchFamily="2" charset="77"/>
              <a:cs typeface="Poppins" pitchFamily="2" charset="77"/>
            </a:endParaRPr>
          </a:p>
        </p:txBody>
      </p:sp>
      <p:sp>
        <p:nvSpPr>
          <p:cNvPr id="2" name="Slide Number Placeholder 1">
            <a:extLst>
              <a:ext uri="{FF2B5EF4-FFF2-40B4-BE49-F238E27FC236}">
                <a16:creationId xmlns:a16="http://schemas.microsoft.com/office/drawing/2014/main" id="{E5146450-D0B2-26C9-1E00-3A8C7EFCB867}"/>
              </a:ext>
            </a:extLst>
          </p:cNvPr>
          <p:cNvSpPr>
            <a:spLocks noGrp="1"/>
          </p:cNvSpPr>
          <p:nvPr>
            <p:ph type="sldNum" sz="quarter" idx="12"/>
          </p:nvPr>
        </p:nvSpPr>
        <p:spPr/>
        <p:txBody>
          <a:bodyPr/>
          <a:lstStyle/>
          <a:p>
            <a:fld id="{90FDCC24-7875-A64B-BDE6-58112F35A481}" type="slidenum">
              <a:rPr lang="en-US" smtClean="0"/>
              <a:t>1</a:t>
            </a:fld>
            <a:endParaRPr lang="en-US"/>
          </a:p>
        </p:txBody>
      </p:sp>
      <p:sp>
        <p:nvSpPr>
          <p:cNvPr id="5" name="Date Placeholder 4">
            <a:extLst>
              <a:ext uri="{FF2B5EF4-FFF2-40B4-BE49-F238E27FC236}">
                <a16:creationId xmlns:a16="http://schemas.microsoft.com/office/drawing/2014/main" id="{1375775D-082D-C48D-4EBD-8994BB2C63C5}"/>
              </a:ext>
            </a:extLst>
          </p:cNvPr>
          <p:cNvSpPr>
            <a:spLocks noGrp="1"/>
          </p:cNvSpPr>
          <p:nvPr>
            <p:ph type="dt" sz="half" idx="10"/>
          </p:nvPr>
        </p:nvSpPr>
        <p:spPr/>
        <p:txBody>
          <a:bodyPr/>
          <a:lstStyle/>
          <a:p>
            <a:fld id="{5CFBDB37-D1BF-CF42-85A6-E70870EFC0BD}" type="datetime1">
              <a:rPr lang="en-US" smtClean="0"/>
              <a:t>7/16/2024</a:t>
            </a:fld>
            <a:endParaRPr lang="en-US"/>
          </a:p>
        </p:txBody>
      </p:sp>
    </p:spTree>
    <p:extLst>
      <p:ext uri="{BB962C8B-B14F-4D97-AF65-F5344CB8AC3E}">
        <p14:creationId xmlns:p14="http://schemas.microsoft.com/office/powerpoint/2010/main" val="424608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A884AE-E6BB-FDC9-A5DA-2AA556599D8D}"/>
              </a:ext>
            </a:extLst>
          </p:cNvPr>
          <p:cNvSpPr txBox="1"/>
          <p:nvPr/>
        </p:nvSpPr>
        <p:spPr>
          <a:xfrm>
            <a:off x="163551" y="1013094"/>
            <a:ext cx="11864898" cy="9818072"/>
          </a:xfrm>
          <a:prstGeom prst="rect">
            <a:avLst/>
          </a:prstGeom>
          <a:noFill/>
        </p:spPr>
        <p:txBody>
          <a:bodyPr wrap="square">
            <a:spAutoFit/>
          </a:bodyPr>
          <a:lstStyle/>
          <a:p>
            <a:r>
              <a:rPr lang="en-US" sz="3400" b="1" dirty="0">
                <a:solidFill>
                  <a:srgbClr val="0E0E0E"/>
                </a:solidFill>
                <a:effectLst/>
                <a:latin typeface="Poppins" pitchFamily="2" charset="77"/>
                <a:cs typeface="Poppins" pitchFamily="2" charset="77"/>
              </a:rPr>
              <a:t>Figure 3: Detailed Description of Activation P-Block</a:t>
            </a:r>
          </a:p>
          <a:p>
            <a:r>
              <a:rPr lang="en-US" sz="3400" b="1" dirty="0">
                <a:solidFill>
                  <a:srgbClr val="0E0E0E"/>
                </a:solidFill>
                <a:latin typeface="Poppins" pitchFamily="2" charset="77"/>
                <a:cs typeface="Poppins" pitchFamily="2" charset="77"/>
              </a:rPr>
              <a:t>Continued…</a:t>
            </a:r>
            <a:endParaRPr lang="en-US" sz="3400" dirty="0">
              <a:solidFill>
                <a:srgbClr val="0E0E0E"/>
              </a:solidFill>
              <a:effectLst/>
              <a:latin typeface="Poppins" pitchFamily="2" charset="77"/>
              <a:cs typeface="Poppins" pitchFamily="2" charset="77"/>
            </a:endParaRPr>
          </a:p>
          <a:p>
            <a:br>
              <a:rPr lang="en-US" dirty="0">
                <a:solidFill>
                  <a:srgbClr val="0E0E0E"/>
                </a:solidFill>
                <a:effectLst/>
                <a:latin typeface=".SF NS"/>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Workflow:</a:t>
            </a:r>
            <a:endParaRPr lang="en-US" sz="2400" dirty="0">
              <a:solidFill>
                <a:srgbClr val="0E0E0E"/>
              </a:solidFill>
              <a:effectLst/>
              <a:latin typeface="Poppins" pitchFamily="2" charset="77"/>
              <a:cs typeface="Poppins" pitchFamily="2" charset="77"/>
            </a:endParaRP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Activations received from the previous neural network layer are first processed through the DAC to obtain precise control signals (V1 through VJ).</a:t>
            </a:r>
          </a:p>
          <a:p>
            <a:r>
              <a:rPr lang="en-US" sz="2400" dirty="0">
                <a:solidFill>
                  <a:srgbClr val="0E0E0E"/>
                </a:solidFill>
                <a:effectLst/>
                <a:latin typeface="Poppins" pitchFamily="2" charset="77"/>
                <a:cs typeface="Poppins" pitchFamily="2" charset="77"/>
              </a:rPr>
              <a:t>• These signals modulate the gate of the transistor connected to the fluctuating resistor, forming a p-bit and introducing probabilistic variations.</a:t>
            </a:r>
          </a:p>
          <a:p>
            <a:r>
              <a:rPr lang="en-US" sz="2400" dirty="0">
                <a:solidFill>
                  <a:srgbClr val="0E0E0E"/>
                </a:solidFill>
                <a:effectLst/>
                <a:latin typeface="Poppins" pitchFamily="2" charset="77"/>
                <a:cs typeface="Poppins" pitchFamily="2" charset="77"/>
              </a:rPr>
              <a:t>• The modified activations, represented by the output values (ai) in the form of probabilistic activations, are then used in further computational stages of the neural network, ensuring that the activations carry the desired level of randomness.</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Acknowledgment of Prior Art:</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The p-bit technology used in the Activation P-Block is based on the invention described in US10607674B2. This invention leverages the p-bit to introduce probabilistic behavior in neural network activations, but does not claim to reinvent the p-bit itself. Instead, it focuses on how the p-bit is integrated into the larger neural network processing system to achieve enhanced adaptability and robustness.</a:t>
            </a:r>
          </a:p>
          <a:p>
            <a:endParaRPr lang="en-US" dirty="0">
              <a:solidFill>
                <a:srgbClr val="0E0E0E"/>
              </a:solidFill>
              <a:effectLst/>
              <a:latin typeface=".SF NS"/>
            </a:endParaRPr>
          </a:p>
        </p:txBody>
      </p:sp>
      <p:sp>
        <p:nvSpPr>
          <p:cNvPr id="6" name="TextBox 5">
            <a:extLst>
              <a:ext uri="{FF2B5EF4-FFF2-40B4-BE49-F238E27FC236}">
                <a16:creationId xmlns:a16="http://schemas.microsoft.com/office/drawing/2014/main" id="{797A96DB-7F39-E767-6428-4C7A2D334C14}"/>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2" name="Slide Number Placeholder 1">
            <a:extLst>
              <a:ext uri="{FF2B5EF4-FFF2-40B4-BE49-F238E27FC236}">
                <a16:creationId xmlns:a16="http://schemas.microsoft.com/office/drawing/2014/main" id="{D65F94BD-B2FD-3289-3C1D-B39ADA1856F3}"/>
              </a:ext>
            </a:extLst>
          </p:cNvPr>
          <p:cNvSpPr>
            <a:spLocks noGrp="1"/>
          </p:cNvSpPr>
          <p:nvPr>
            <p:ph type="sldNum" sz="quarter" idx="12"/>
          </p:nvPr>
        </p:nvSpPr>
        <p:spPr/>
        <p:txBody>
          <a:bodyPr/>
          <a:lstStyle/>
          <a:p>
            <a:fld id="{90FDCC24-7875-A64B-BDE6-58112F35A481}" type="slidenum">
              <a:rPr lang="en-US" smtClean="0"/>
              <a:t>10</a:t>
            </a:fld>
            <a:endParaRPr lang="en-US"/>
          </a:p>
        </p:txBody>
      </p:sp>
      <p:sp>
        <p:nvSpPr>
          <p:cNvPr id="3" name="Date Placeholder 2">
            <a:extLst>
              <a:ext uri="{FF2B5EF4-FFF2-40B4-BE49-F238E27FC236}">
                <a16:creationId xmlns:a16="http://schemas.microsoft.com/office/drawing/2014/main" id="{7C6D2A9A-2A4B-19E7-ED21-B141E10A497E}"/>
              </a:ext>
            </a:extLst>
          </p:cNvPr>
          <p:cNvSpPr>
            <a:spLocks noGrp="1"/>
          </p:cNvSpPr>
          <p:nvPr>
            <p:ph type="dt" sz="half" idx="10"/>
          </p:nvPr>
        </p:nvSpPr>
        <p:spPr/>
        <p:txBody>
          <a:bodyPr/>
          <a:lstStyle/>
          <a:p>
            <a:fld id="{6CC9E9FB-9D91-8449-A2E8-1C6724994EAB}" type="datetime1">
              <a:rPr lang="en-US" smtClean="0"/>
              <a:t>7/16/2024</a:t>
            </a:fld>
            <a:endParaRPr lang="en-US"/>
          </a:p>
        </p:txBody>
      </p:sp>
    </p:spTree>
    <p:extLst>
      <p:ext uri="{BB962C8B-B14F-4D97-AF65-F5344CB8AC3E}">
        <p14:creationId xmlns:p14="http://schemas.microsoft.com/office/powerpoint/2010/main" val="89206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C2C01C-30EB-352C-064D-1CAAAB5C616E}"/>
                  </a:ext>
                </a:extLst>
              </p:cNvPr>
              <p:cNvSpPr txBox="1"/>
              <p:nvPr/>
            </p:nvSpPr>
            <p:spPr>
              <a:xfrm>
                <a:off x="2864451" y="3357761"/>
                <a:ext cx="338717"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i="1">
                              <a:latin typeface="Cambria Math" panose="02040503050406030204" pitchFamily="18" charset="0"/>
                            </a:rPr>
                            <m:t>𝑎</m:t>
                          </m:r>
                        </m:e>
                        <m:sub>
                          <m:r>
                            <a:rPr lang="en-US" sz="3400" i="1">
                              <a:latin typeface="Cambria Math" panose="02040503050406030204" pitchFamily="18" charset="0"/>
                            </a:rPr>
                            <m:t>1</m:t>
                          </m:r>
                        </m:sub>
                      </m:sSub>
                    </m:oMath>
                  </m:oMathPara>
                </a14:m>
                <a:endParaRPr lang="en-US" sz="3400" dirty="0"/>
              </a:p>
            </p:txBody>
          </p:sp>
        </mc:Choice>
        <mc:Fallback xmlns="">
          <p:sp>
            <p:nvSpPr>
              <p:cNvPr id="13" name="TextBox 12">
                <a:extLst>
                  <a:ext uri="{FF2B5EF4-FFF2-40B4-BE49-F238E27FC236}">
                    <a16:creationId xmlns:a16="http://schemas.microsoft.com/office/drawing/2014/main" id="{FDC2C01C-30EB-352C-064D-1CAAAB5C616E}"/>
                  </a:ext>
                </a:extLst>
              </p:cNvPr>
              <p:cNvSpPr txBox="1">
                <a:spLocks noRot="1" noChangeAspect="1" noMove="1" noResize="1" noEditPoints="1" noAdjustHandles="1" noChangeArrowheads="1" noChangeShapeType="1" noTextEdit="1"/>
              </p:cNvSpPr>
              <p:nvPr/>
            </p:nvSpPr>
            <p:spPr>
              <a:xfrm>
                <a:off x="2864451" y="3357761"/>
                <a:ext cx="338717" cy="523220"/>
              </a:xfrm>
              <a:prstGeom prst="rect">
                <a:avLst/>
              </a:prstGeom>
              <a:blipFill>
                <a:blip r:embed="rId3"/>
                <a:stretch>
                  <a:fillRect l="-28571" r="-50000" b="-14286"/>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7C65670D-5188-CE49-D64C-E4E0DD68B272}"/>
              </a:ext>
            </a:extLst>
          </p:cNvPr>
          <p:cNvSpPr txBox="1"/>
          <p:nvPr/>
        </p:nvSpPr>
        <p:spPr>
          <a:xfrm rot="5400000">
            <a:off x="5961236" y="10188470"/>
            <a:ext cx="691068" cy="553998"/>
          </a:xfrm>
          <a:prstGeom prst="rect">
            <a:avLst/>
          </a:prstGeom>
          <a:noFill/>
        </p:spPr>
        <p:txBody>
          <a:bodyPr wrap="square" rtlCol="0">
            <a:spAutoFit/>
          </a:bodyPr>
          <a:lstStyle/>
          <a:p>
            <a:r>
              <a:rPr lang="en-US" sz="3000" dirty="0"/>
              <a:t>. . .</a:t>
            </a:r>
          </a:p>
        </p:txBody>
      </p:sp>
      <p:sp>
        <p:nvSpPr>
          <p:cNvPr id="43" name="TextBox 42">
            <a:extLst>
              <a:ext uri="{FF2B5EF4-FFF2-40B4-BE49-F238E27FC236}">
                <a16:creationId xmlns:a16="http://schemas.microsoft.com/office/drawing/2014/main" id="{6839DA88-638E-53BE-5C5E-4ED88C911ACF}"/>
              </a:ext>
            </a:extLst>
          </p:cNvPr>
          <p:cNvSpPr txBox="1"/>
          <p:nvPr/>
        </p:nvSpPr>
        <p:spPr>
          <a:xfrm>
            <a:off x="255859" y="650098"/>
            <a:ext cx="11630620" cy="707886"/>
          </a:xfrm>
          <a:prstGeom prst="rect">
            <a:avLst/>
          </a:prstGeom>
          <a:noFill/>
        </p:spPr>
        <p:txBody>
          <a:bodyPr wrap="none" rtlCol="0">
            <a:spAutoFit/>
          </a:bodyPr>
          <a:lstStyle/>
          <a:p>
            <a:r>
              <a:rPr lang="en-US" sz="4000" b="1" dirty="0"/>
              <a:t>500- Bitwise multiplication block – Embodiment 1</a:t>
            </a:r>
          </a:p>
        </p:txBody>
      </p:sp>
      <p:pic>
        <p:nvPicPr>
          <p:cNvPr id="33" name="Picture 32">
            <a:extLst>
              <a:ext uri="{FF2B5EF4-FFF2-40B4-BE49-F238E27FC236}">
                <a16:creationId xmlns:a16="http://schemas.microsoft.com/office/drawing/2014/main" id="{558085A8-8265-73A2-EEE8-A3E03118928F}"/>
              </a:ext>
            </a:extLst>
          </p:cNvPr>
          <p:cNvPicPr>
            <a:picLocks noChangeAspect="1"/>
          </p:cNvPicPr>
          <p:nvPr/>
        </p:nvPicPr>
        <p:blipFill rotWithShape="1">
          <a:blip r:embed="rId4"/>
          <a:srcRect r="20885"/>
          <a:stretch/>
        </p:blipFill>
        <p:spPr>
          <a:xfrm>
            <a:off x="2903055" y="3887224"/>
            <a:ext cx="5935758" cy="2611275"/>
          </a:xfrm>
          <a:prstGeom prst="rect">
            <a:avLst/>
          </a:prstGeom>
        </p:spPr>
      </p:pic>
      <p:pic>
        <p:nvPicPr>
          <p:cNvPr id="54" name="Picture 53">
            <a:extLst>
              <a:ext uri="{FF2B5EF4-FFF2-40B4-BE49-F238E27FC236}">
                <a16:creationId xmlns:a16="http://schemas.microsoft.com/office/drawing/2014/main" id="{AD9BB9E1-D64E-7C36-F7EE-A257E81F0DDA}"/>
              </a:ext>
            </a:extLst>
          </p:cNvPr>
          <p:cNvPicPr>
            <a:picLocks noChangeAspect="1"/>
          </p:cNvPicPr>
          <p:nvPr/>
        </p:nvPicPr>
        <p:blipFill rotWithShape="1">
          <a:blip r:embed="rId4"/>
          <a:srcRect r="21099"/>
          <a:stretch/>
        </p:blipFill>
        <p:spPr>
          <a:xfrm>
            <a:off x="2919098" y="7273539"/>
            <a:ext cx="5919716" cy="2611275"/>
          </a:xfrm>
          <a:prstGeom prst="rect">
            <a:avLst/>
          </a:prstGeom>
        </p:spPr>
      </p:pic>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412D9C6-462B-8EB5-E8C4-AA8C6EAECE82}"/>
                  </a:ext>
                </a:extLst>
              </p:cNvPr>
              <p:cNvSpPr txBox="1"/>
              <p:nvPr/>
            </p:nvSpPr>
            <p:spPr>
              <a:xfrm>
                <a:off x="3644229" y="6821585"/>
                <a:ext cx="710515" cy="55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b="0" i="1" smtClean="0">
                              <a:latin typeface="Cambria Math" panose="02040503050406030204" pitchFamily="18" charset="0"/>
                            </a:rPr>
                            <m:t>2</m:t>
                          </m:r>
                        </m:sub>
                        <m:sup>
                          <m:r>
                            <a:rPr lang="en-US" sz="3400" i="1">
                              <a:latin typeface="Cambria Math" panose="02040503050406030204" pitchFamily="18" charset="0"/>
                            </a:rPr>
                            <m:t>1</m:t>
                          </m:r>
                        </m:sup>
                      </m:sSubSup>
                    </m:oMath>
                  </m:oMathPara>
                </a14:m>
                <a:endParaRPr lang="en-US" sz="3400" dirty="0"/>
              </a:p>
            </p:txBody>
          </p:sp>
        </mc:Choice>
        <mc:Fallback xmlns="">
          <p:sp>
            <p:nvSpPr>
              <p:cNvPr id="59" name="TextBox 58">
                <a:extLst>
                  <a:ext uri="{FF2B5EF4-FFF2-40B4-BE49-F238E27FC236}">
                    <a16:creationId xmlns:a16="http://schemas.microsoft.com/office/drawing/2014/main" id="{2412D9C6-462B-8EB5-E8C4-AA8C6EAECE82}"/>
                  </a:ext>
                </a:extLst>
              </p:cNvPr>
              <p:cNvSpPr txBox="1">
                <a:spLocks noRot="1" noChangeAspect="1" noMove="1" noResize="1" noEditPoints="1" noAdjustHandles="1" noChangeArrowheads="1" noChangeShapeType="1" noTextEdit="1"/>
              </p:cNvSpPr>
              <p:nvPr/>
            </p:nvSpPr>
            <p:spPr>
              <a:xfrm>
                <a:off x="3644229" y="6821585"/>
                <a:ext cx="710515" cy="550472"/>
              </a:xfrm>
              <a:prstGeom prst="rect">
                <a:avLst/>
              </a:prstGeom>
              <a:blipFill>
                <a:blip r:embed="rId5"/>
                <a:stretch>
                  <a:fillRect l="-8929" r="-7143"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3C1F904-4607-1F16-8112-EA66A0CD6B07}"/>
                  </a:ext>
                </a:extLst>
              </p:cNvPr>
              <p:cNvSpPr txBox="1"/>
              <p:nvPr/>
            </p:nvSpPr>
            <p:spPr>
              <a:xfrm>
                <a:off x="3662746" y="3470270"/>
                <a:ext cx="710515" cy="55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i="1">
                              <a:latin typeface="Cambria Math" panose="02040503050406030204" pitchFamily="18" charset="0"/>
                            </a:rPr>
                            <m:t>1</m:t>
                          </m:r>
                        </m:sub>
                        <m:sup>
                          <m:r>
                            <a:rPr lang="en-US" sz="3400" i="1">
                              <a:latin typeface="Cambria Math" panose="02040503050406030204" pitchFamily="18" charset="0"/>
                            </a:rPr>
                            <m:t>1</m:t>
                          </m:r>
                        </m:sup>
                      </m:sSubSup>
                    </m:oMath>
                  </m:oMathPara>
                </a14:m>
                <a:endParaRPr lang="en-US" sz="3400" dirty="0"/>
              </a:p>
            </p:txBody>
          </p:sp>
        </mc:Choice>
        <mc:Fallback xmlns="">
          <p:sp>
            <p:nvSpPr>
              <p:cNvPr id="74" name="TextBox 73">
                <a:extLst>
                  <a:ext uri="{FF2B5EF4-FFF2-40B4-BE49-F238E27FC236}">
                    <a16:creationId xmlns:a16="http://schemas.microsoft.com/office/drawing/2014/main" id="{93C1F904-4607-1F16-8112-EA66A0CD6B07}"/>
                  </a:ext>
                </a:extLst>
              </p:cNvPr>
              <p:cNvSpPr txBox="1">
                <a:spLocks noRot="1" noChangeAspect="1" noMove="1" noResize="1" noEditPoints="1" noAdjustHandles="1" noChangeArrowheads="1" noChangeShapeType="1" noTextEdit="1"/>
              </p:cNvSpPr>
              <p:nvPr/>
            </p:nvSpPr>
            <p:spPr>
              <a:xfrm>
                <a:off x="3662746" y="3470270"/>
                <a:ext cx="710515" cy="550472"/>
              </a:xfrm>
              <a:prstGeom prst="rect">
                <a:avLst/>
              </a:prstGeom>
              <a:blipFill>
                <a:blip r:embed="rId6"/>
                <a:stretch>
                  <a:fillRect l="-8772" r="-526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02506EB1-DE12-068C-F1E8-541EB887E465}"/>
                  </a:ext>
                </a:extLst>
              </p:cNvPr>
              <p:cNvSpPr txBox="1"/>
              <p:nvPr/>
            </p:nvSpPr>
            <p:spPr>
              <a:xfrm>
                <a:off x="4976985" y="3470270"/>
                <a:ext cx="710516" cy="5515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i="1">
                              <a:latin typeface="Cambria Math" panose="02040503050406030204" pitchFamily="18" charset="0"/>
                            </a:rPr>
                            <m:t>1</m:t>
                          </m:r>
                        </m:sub>
                        <m:sup>
                          <m:r>
                            <a:rPr lang="en-US" sz="3400" i="1">
                              <a:latin typeface="Cambria Math" panose="02040503050406030204" pitchFamily="18" charset="0"/>
                            </a:rPr>
                            <m:t>2</m:t>
                          </m:r>
                        </m:sup>
                      </m:sSubSup>
                    </m:oMath>
                  </m:oMathPara>
                </a14:m>
                <a:endParaRPr lang="en-US" sz="3400" dirty="0"/>
              </a:p>
            </p:txBody>
          </p:sp>
        </mc:Choice>
        <mc:Fallback xmlns="">
          <p:sp>
            <p:nvSpPr>
              <p:cNvPr id="76" name="TextBox 75">
                <a:extLst>
                  <a:ext uri="{FF2B5EF4-FFF2-40B4-BE49-F238E27FC236}">
                    <a16:creationId xmlns:a16="http://schemas.microsoft.com/office/drawing/2014/main" id="{02506EB1-DE12-068C-F1E8-541EB887E465}"/>
                  </a:ext>
                </a:extLst>
              </p:cNvPr>
              <p:cNvSpPr txBox="1">
                <a:spLocks noRot="1" noChangeAspect="1" noMove="1" noResize="1" noEditPoints="1" noAdjustHandles="1" noChangeArrowheads="1" noChangeShapeType="1" noTextEdit="1"/>
              </p:cNvSpPr>
              <p:nvPr/>
            </p:nvSpPr>
            <p:spPr>
              <a:xfrm>
                <a:off x="4976985" y="3470270"/>
                <a:ext cx="710516" cy="551561"/>
              </a:xfrm>
              <a:prstGeom prst="rect">
                <a:avLst/>
              </a:prstGeom>
              <a:blipFill>
                <a:blip r:embed="rId7"/>
                <a:stretch>
                  <a:fillRect l="-7018" r="-526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EC296DF-4520-0C29-5121-93102B3F44F7}"/>
                  </a:ext>
                </a:extLst>
              </p:cNvPr>
              <p:cNvSpPr txBox="1"/>
              <p:nvPr/>
            </p:nvSpPr>
            <p:spPr>
              <a:xfrm>
                <a:off x="7118061" y="3470270"/>
                <a:ext cx="597528"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i="1">
                              <a:latin typeface="Cambria Math" panose="02040503050406030204" pitchFamily="18" charset="0"/>
                            </a:rPr>
                            <m:t>1</m:t>
                          </m:r>
                        </m:sub>
                        <m:sup>
                          <m:r>
                            <a:rPr lang="en-US" sz="3400" i="1">
                              <a:latin typeface="Cambria Math" panose="02040503050406030204" pitchFamily="18" charset="0"/>
                            </a:rPr>
                            <m:t>𝑛</m:t>
                          </m:r>
                        </m:sup>
                      </m:sSubSup>
                    </m:oMath>
                  </m:oMathPara>
                </a14:m>
                <a:endParaRPr lang="en-US" sz="3400" dirty="0"/>
              </a:p>
            </p:txBody>
          </p:sp>
        </mc:Choice>
        <mc:Fallback xmlns="">
          <p:sp>
            <p:nvSpPr>
              <p:cNvPr id="77" name="TextBox 76">
                <a:extLst>
                  <a:ext uri="{FF2B5EF4-FFF2-40B4-BE49-F238E27FC236}">
                    <a16:creationId xmlns:a16="http://schemas.microsoft.com/office/drawing/2014/main" id="{1EC296DF-4520-0C29-5121-93102B3F44F7}"/>
                  </a:ext>
                </a:extLst>
              </p:cNvPr>
              <p:cNvSpPr txBox="1">
                <a:spLocks noRot="1" noChangeAspect="1" noMove="1" noResize="1" noEditPoints="1" noAdjustHandles="1" noChangeArrowheads="1" noChangeShapeType="1" noTextEdit="1"/>
              </p:cNvSpPr>
              <p:nvPr/>
            </p:nvSpPr>
            <p:spPr>
              <a:xfrm>
                <a:off x="7118061" y="3470270"/>
                <a:ext cx="597528" cy="523220"/>
              </a:xfrm>
              <a:prstGeom prst="rect">
                <a:avLst/>
              </a:prstGeom>
              <a:blipFill>
                <a:blip r:embed="rId8"/>
                <a:stretch>
                  <a:fillRect l="-16667" r="-1666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763C9F5-A8E1-5133-8A9F-88FE82C76A3B}"/>
                  </a:ext>
                </a:extLst>
              </p:cNvPr>
              <p:cNvSpPr txBox="1"/>
              <p:nvPr/>
            </p:nvSpPr>
            <p:spPr>
              <a:xfrm>
                <a:off x="5023240" y="6821585"/>
                <a:ext cx="710516" cy="5515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b="0" i="1" smtClean="0">
                              <a:latin typeface="Cambria Math" panose="02040503050406030204" pitchFamily="18" charset="0"/>
                            </a:rPr>
                            <m:t>2</m:t>
                          </m:r>
                        </m:sub>
                        <m:sup>
                          <m:r>
                            <a:rPr lang="en-US" sz="3400" b="0" i="1" smtClean="0">
                              <a:latin typeface="Cambria Math" panose="02040503050406030204" pitchFamily="18" charset="0"/>
                            </a:rPr>
                            <m:t>2</m:t>
                          </m:r>
                        </m:sup>
                      </m:sSubSup>
                    </m:oMath>
                  </m:oMathPara>
                </a14:m>
                <a:endParaRPr lang="en-US" sz="3400" dirty="0"/>
              </a:p>
            </p:txBody>
          </p:sp>
        </mc:Choice>
        <mc:Fallback xmlns="">
          <p:sp>
            <p:nvSpPr>
              <p:cNvPr id="78" name="TextBox 77">
                <a:extLst>
                  <a:ext uri="{FF2B5EF4-FFF2-40B4-BE49-F238E27FC236}">
                    <a16:creationId xmlns:a16="http://schemas.microsoft.com/office/drawing/2014/main" id="{C763C9F5-A8E1-5133-8A9F-88FE82C76A3B}"/>
                  </a:ext>
                </a:extLst>
              </p:cNvPr>
              <p:cNvSpPr txBox="1">
                <a:spLocks noRot="1" noChangeAspect="1" noMove="1" noResize="1" noEditPoints="1" noAdjustHandles="1" noChangeArrowheads="1" noChangeShapeType="1" noTextEdit="1"/>
              </p:cNvSpPr>
              <p:nvPr/>
            </p:nvSpPr>
            <p:spPr>
              <a:xfrm>
                <a:off x="5023240" y="6821585"/>
                <a:ext cx="710516" cy="551561"/>
              </a:xfrm>
              <a:prstGeom prst="rect">
                <a:avLst/>
              </a:prstGeom>
              <a:blipFill>
                <a:blip r:embed="rId9"/>
                <a:stretch>
                  <a:fillRect l="-7018" r="-5263"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351119-8A78-E381-3C89-6203B9E39231}"/>
                  </a:ext>
                </a:extLst>
              </p:cNvPr>
              <p:cNvSpPr txBox="1"/>
              <p:nvPr/>
            </p:nvSpPr>
            <p:spPr>
              <a:xfrm>
                <a:off x="7042689" y="6821585"/>
                <a:ext cx="710515" cy="5249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b="0" i="1" smtClean="0">
                              <a:latin typeface="Cambria Math" panose="02040503050406030204" pitchFamily="18" charset="0"/>
                            </a:rPr>
                            <m:t>2</m:t>
                          </m:r>
                        </m:sub>
                        <m:sup>
                          <m:r>
                            <a:rPr lang="en-US" sz="3400" b="0" i="1" smtClean="0">
                              <a:latin typeface="Cambria Math" panose="02040503050406030204" pitchFamily="18" charset="0"/>
                            </a:rPr>
                            <m:t>𝑛</m:t>
                          </m:r>
                        </m:sup>
                      </m:sSubSup>
                    </m:oMath>
                  </m:oMathPara>
                </a14:m>
                <a:endParaRPr lang="en-US" sz="3400" dirty="0"/>
              </a:p>
            </p:txBody>
          </p:sp>
        </mc:Choice>
        <mc:Fallback xmlns="">
          <p:sp>
            <p:nvSpPr>
              <p:cNvPr id="79" name="TextBox 78">
                <a:extLst>
                  <a:ext uri="{FF2B5EF4-FFF2-40B4-BE49-F238E27FC236}">
                    <a16:creationId xmlns:a16="http://schemas.microsoft.com/office/drawing/2014/main" id="{69351119-8A78-E381-3C89-6203B9E39231}"/>
                  </a:ext>
                </a:extLst>
              </p:cNvPr>
              <p:cNvSpPr txBox="1">
                <a:spLocks noRot="1" noChangeAspect="1" noMove="1" noResize="1" noEditPoints="1" noAdjustHandles="1" noChangeArrowheads="1" noChangeShapeType="1" noTextEdit="1"/>
              </p:cNvSpPr>
              <p:nvPr/>
            </p:nvSpPr>
            <p:spPr>
              <a:xfrm>
                <a:off x="7042689" y="6821585"/>
                <a:ext cx="710515" cy="524952"/>
              </a:xfrm>
              <a:prstGeom prst="rect">
                <a:avLst/>
              </a:prstGeom>
              <a:blipFill>
                <a:blip r:embed="rId10"/>
                <a:stretch>
                  <a:fillRect l="-7018" r="-5263" b="-19048"/>
                </a:stretch>
              </a:blipFill>
            </p:spPr>
            <p:txBody>
              <a:bodyPr/>
              <a:lstStyle/>
              <a:p>
                <a:r>
                  <a:rPr lang="en-US">
                    <a:noFill/>
                  </a:rPr>
                  <a:t> </a:t>
                </a:r>
              </a:p>
            </p:txBody>
          </p:sp>
        </mc:Fallback>
      </mc:AlternateContent>
      <p:pic>
        <p:nvPicPr>
          <p:cNvPr id="80" name="Picture 79">
            <a:extLst>
              <a:ext uri="{FF2B5EF4-FFF2-40B4-BE49-F238E27FC236}">
                <a16:creationId xmlns:a16="http://schemas.microsoft.com/office/drawing/2014/main" id="{C6CAD6BF-4619-AA57-F2AA-519A7E11108A}"/>
              </a:ext>
            </a:extLst>
          </p:cNvPr>
          <p:cNvPicPr>
            <a:picLocks noChangeAspect="1"/>
          </p:cNvPicPr>
          <p:nvPr/>
        </p:nvPicPr>
        <p:blipFill rotWithShape="1">
          <a:blip r:embed="rId4"/>
          <a:srcRect r="21099"/>
          <a:stretch/>
        </p:blipFill>
        <p:spPr>
          <a:xfrm>
            <a:off x="2868298" y="11124179"/>
            <a:ext cx="5919716" cy="2611275"/>
          </a:xfrm>
          <a:prstGeom prst="rect">
            <a:avLst/>
          </a:prstGeom>
        </p:spPr>
      </p:pic>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A5194BAD-1802-16EA-8DD1-D81939170B51}"/>
                  </a:ext>
                </a:extLst>
              </p:cNvPr>
              <p:cNvSpPr txBox="1"/>
              <p:nvPr/>
            </p:nvSpPr>
            <p:spPr>
              <a:xfrm>
                <a:off x="3643272" y="10638928"/>
                <a:ext cx="687047" cy="6042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𝑖𝐽</m:t>
                          </m:r>
                        </m:sub>
                        <m:sup>
                          <m:r>
                            <a:rPr lang="en-US" sz="3400" i="1">
                              <a:latin typeface="Cambria Math" panose="02040503050406030204" pitchFamily="18" charset="0"/>
                            </a:rPr>
                            <m:t>1</m:t>
                          </m:r>
                        </m:sup>
                      </m:sSubSup>
                    </m:oMath>
                  </m:oMathPara>
                </a14:m>
                <a:endParaRPr lang="en-US" sz="3400" dirty="0"/>
              </a:p>
            </p:txBody>
          </p:sp>
        </mc:Choice>
        <mc:Fallback xmlns="">
          <p:sp>
            <p:nvSpPr>
              <p:cNvPr id="82" name="TextBox 81">
                <a:extLst>
                  <a:ext uri="{FF2B5EF4-FFF2-40B4-BE49-F238E27FC236}">
                    <a16:creationId xmlns:a16="http://schemas.microsoft.com/office/drawing/2014/main" id="{A5194BAD-1802-16EA-8DD1-D81939170B51}"/>
                  </a:ext>
                </a:extLst>
              </p:cNvPr>
              <p:cNvSpPr txBox="1">
                <a:spLocks noRot="1" noChangeAspect="1" noMove="1" noResize="1" noEditPoints="1" noAdjustHandles="1" noChangeArrowheads="1" noChangeShapeType="1" noTextEdit="1"/>
              </p:cNvSpPr>
              <p:nvPr/>
            </p:nvSpPr>
            <p:spPr>
              <a:xfrm>
                <a:off x="3643272" y="10638928"/>
                <a:ext cx="687047" cy="604204"/>
              </a:xfrm>
              <a:prstGeom prst="rect">
                <a:avLst/>
              </a:prstGeom>
              <a:blipFill>
                <a:blip r:embed="rId11"/>
                <a:stretch>
                  <a:fillRect l="-9259" r="-9259" b="-18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2C30EDD2-3C89-6A38-5D10-5DCBFBD47E70}"/>
                  </a:ext>
                </a:extLst>
              </p:cNvPr>
              <p:cNvSpPr txBox="1"/>
              <p:nvPr/>
            </p:nvSpPr>
            <p:spPr>
              <a:xfrm>
                <a:off x="4997997" y="10638928"/>
                <a:ext cx="687047" cy="605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𝑖𝐽</m:t>
                          </m:r>
                        </m:sub>
                        <m:sup>
                          <m:r>
                            <a:rPr lang="en-US" sz="3400" b="0" i="1" smtClean="0">
                              <a:latin typeface="Cambria Math" panose="02040503050406030204" pitchFamily="18" charset="0"/>
                            </a:rPr>
                            <m:t>2</m:t>
                          </m:r>
                        </m:sup>
                      </m:sSubSup>
                    </m:oMath>
                  </m:oMathPara>
                </a14:m>
                <a:endParaRPr lang="en-US" sz="3400" dirty="0"/>
              </a:p>
            </p:txBody>
          </p:sp>
        </mc:Choice>
        <mc:Fallback xmlns="">
          <p:sp>
            <p:nvSpPr>
              <p:cNvPr id="83" name="TextBox 82">
                <a:extLst>
                  <a:ext uri="{FF2B5EF4-FFF2-40B4-BE49-F238E27FC236}">
                    <a16:creationId xmlns:a16="http://schemas.microsoft.com/office/drawing/2014/main" id="{2C30EDD2-3C89-6A38-5D10-5DCBFBD47E70}"/>
                  </a:ext>
                </a:extLst>
              </p:cNvPr>
              <p:cNvSpPr txBox="1">
                <a:spLocks noRot="1" noChangeAspect="1" noMove="1" noResize="1" noEditPoints="1" noAdjustHandles="1" noChangeArrowheads="1" noChangeShapeType="1" noTextEdit="1"/>
              </p:cNvSpPr>
              <p:nvPr/>
            </p:nvSpPr>
            <p:spPr>
              <a:xfrm>
                <a:off x="4997997" y="10638928"/>
                <a:ext cx="687047" cy="605294"/>
              </a:xfrm>
              <a:prstGeom prst="rect">
                <a:avLst/>
              </a:prstGeom>
              <a:blipFill>
                <a:blip r:embed="rId12"/>
                <a:stretch>
                  <a:fillRect l="-9091" r="-9091" b="-18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7483DB3-6925-F3EA-23A1-8836B67391E8}"/>
                  </a:ext>
                </a:extLst>
              </p:cNvPr>
              <p:cNvSpPr txBox="1"/>
              <p:nvPr/>
            </p:nvSpPr>
            <p:spPr>
              <a:xfrm>
                <a:off x="7021415" y="10638928"/>
                <a:ext cx="687048" cy="578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𝑖𝐽</m:t>
                          </m:r>
                        </m:sub>
                        <m:sup>
                          <m:r>
                            <a:rPr lang="en-US" sz="3400" b="0" i="1" smtClean="0">
                              <a:latin typeface="Cambria Math" panose="02040503050406030204" pitchFamily="18" charset="0"/>
                            </a:rPr>
                            <m:t>𝑛</m:t>
                          </m:r>
                        </m:sup>
                      </m:sSubSup>
                    </m:oMath>
                  </m:oMathPara>
                </a14:m>
                <a:endParaRPr lang="en-US" sz="3400" dirty="0"/>
              </a:p>
            </p:txBody>
          </p:sp>
        </mc:Choice>
        <mc:Fallback xmlns="">
          <p:sp>
            <p:nvSpPr>
              <p:cNvPr id="84" name="TextBox 83">
                <a:extLst>
                  <a:ext uri="{FF2B5EF4-FFF2-40B4-BE49-F238E27FC236}">
                    <a16:creationId xmlns:a16="http://schemas.microsoft.com/office/drawing/2014/main" id="{87483DB3-6925-F3EA-23A1-8836B67391E8}"/>
                  </a:ext>
                </a:extLst>
              </p:cNvPr>
              <p:cNvSpPr txBox="1">
                <a:spLocks noRot="1" noChangeAspect="1" noMove="1" noResize="1" noEditPoints="1" noAdjustHandles="1" noChangeArrowheads="1" noChangeShapeType="1" noTextEdit="1"/>
              </p:cNvSpPr>
              <p:nvPr/>
            </p:nvSpPr>
            <p:spPr>
              <a:xfrm>
                <a:off x="7021415" y="10638928"/>
                <a:ext cx="687048" cy="578685"/>
              </a:xfrm>
              <a:prstGeom prst="rect">
                <a:avLst/>
              </a:prstGeom>
              <a:blipFill>
                <a:blip r:embed="rId13"/>
                <a:stretch>
                  <a:fillRect l="-7143" r="-7143" b="-19149"/>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327535CD-7827-37DB-D2FD-D08E5E5F8CF2}"/>
              </a:ext>
            </a:extLst>
          </p:cNvPr>
          <p:cNvSpPr/>
          <p:nvPr/>
        </p:nvSpPr>
        <p:spPr>
          <a:xfrm>
            <a:off x="4054340" y="4450867"/>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5" name="Rounded Rectangle 4">
            <a:extLst>
              <a:ext uri="{FF2B5EF4-FFF2-40B4-BE49-F238E27FC236}">
                <a16:creationId xmlns:a16="http://schemas.microsoft.com/office/drawing/2014/main" id="{3A6EF217-6743-E13D-FEF4-E7872FC9B811}"/>
              </a:ext>
            </a:extLst>
          </p:cNvPr>
          <p:cNvSpPr/>
          <p:nvPr/>
        </p:nvSpPr>
        <p:spPr>
          <a:xfrm>
            <a:off x="5405024" y="5096443"/>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8" name="Rounded Rectangle 7">
            <a:extLst>
              <a:ext uri="{FF2B5EF4-FFF2-40B4-BE49-F238E27FC236}">
                <a16:creationId xmlns:a16="http://schemas.microsoft.com/office/drawing/2014/main" id="{69532131-F7F3-09AD-6863-1E53606314F3}"/>
              </a:ext>
            </a:extLst>
          </p:cNvPr>
          <p:cNvSpPr/>
          <p:nvPr/>
        </p:nvSpPr>
        <p:spPr>
          <a:xfrm>
            <a:off x="7453973" y="5707314"/>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0" name="Rounded Rectangle 9">
            <a:extLst>
              <a:ext uri="{FF2B5EF4-FFF2-40B4-BE49-F238E27FC236}">
                <a16:creationId xmlns:a16="http://schemas.microsoft.com/office/drawing/2014/main" id="{385B1B95-8671-6BF0-8F8D-99268C47DF0D}"/>
              </a:ext>
            </a:extLst>
          </p:cNvPr>
          <p:cNvSpPr/>
          <p:nvPr/>
        </p:nvSpPr>
        <p:spPr>
          <a:xfrm>
            <a:off x="4061660" y="7836009"/>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1" name="Rounded Rectangle 10">
            <a:extLst>
              <a:ext uri="{FF2B5EF4-FFF2-40B4-BE49-F238E27FC236}">
                <a16:creationId xmlns:a16="http://schemas.microsoft.com/office/drawing/2014/main" id="{757FCFA8-B9A7-9F76-69CE-E9DCC340AD04}"/>
              </a:ext>
            </a:extLst>
          </p:cNvPr>
          <p:cNvSpPr/>
          <p:nvPr/>
        </p:nvSpPr>
        <p:spPr>
          <a:xfrm>
            <a:off x="5440951" y="8473752"/>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2" name="Rounded Rectangle 11">
            <a:extLst>
              <a:ext uri="{FF2B5EF4-FFF2-40B4-BE49-F238E27FC236}">
                <a16:creationId xmlns:a16="http://schemas.microsoft.com/office/drawing/2014/main" id="{8E9BD829-0081-0731-228F-568D2609E58A}"/>
              </a:ext>
            </a:extLst>
          </p:cNvPr>
          <p:cNvSpPr/>
          <p:nvPr/>
        </p:nvSpPr>
        <p:spPr>
          <a:xfrm>
            <a:off x="7470096" y="9087231"/>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5" name="Rounded Rectangle 14">
            <a:extLst>
              <a:ext uri="{FF2B5EF4-FFF2-40B4-BE49-F238E27FC236}">
                <a16:creationId xmlns:a16="http://schemas.microsoft.com/office/drawing/2014/main" id="{8B27FAEF-19EF-129E-4F2F-912AF9BA1D1F}"/>
              </a:ext>
            </a:extLst>
          </p:cNvPr>
          <p:cNvSpPr/>
          <p:nvPr/>
        </p:nvSpPr>
        <p:spPr>
          <a:xfrm>
            <a:off x="4012015" y="11675605"/>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6" name="Rounded Rectangle 15">
            <a:extLst>
              <a:ext uri="{FF2B5EF4-FFF2-40B4-BE49-F238E27FC236}">
                <a16:creationId xmlns:a16="http://schemas.microsoft.com/office/drawing/2014/main" id="{617D315D-6891-F415-0F3A-C2C1765250F9}"/>
              </a:ext>
            </a:extLst>
          </p:cNvPr>
          <p:cNvSpPr/>
          <p:nvPr/>
        </p:nvSpPr>
        <p:spPr>
          <a:xfrm>
            <a:off x="5367642" y="12323789"/>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20" name="Rounded Rectangle 19">
            <a:extLst>
              <a:ext uri="{FF2B5EF4-FFF2-40B4-BE49-F238E27FC236}">
                <a16:creationId xmlns:a16="http://schemas.microsoft.com/office/drawing/2014/main" id="{88FB7C60-2E45-D24D-77AE-03EED8D2A7CB}"/>
              </a:ext>
            </a:extLst>
          </p:cNvPr>
          <p:cNvSpPr/>
          <p:nvPr/>
        </p:nvSpPr>
        <p:spPr>
          <a:xfrm>
            <a:off x="7419089" y="12975054"/>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24" name="Freeform 23">
            <a:extLst>
              <a:ext uri="{FF2B5EF4-FFF2-40B4-BE49-F238E27FC236}">
                <a16:creationId xmlns:a16="http://schemas.microsoft.com/office/drawing/2014/main" id="{F2C2C98E-8710-4537-00D2-1F2856E7FB1D}"/>
              </a:ext>
            </a:extLst>
          </p:cNvPr>
          <p:cNvSpPr/>
          <p:nvPr/>
        </p:nvSpPr>
        <p:spPr>
          <a:xfrm>
            <a:off x="2060940" y="4861930"/>
            <a:ext cx="2020408" cy="588614"/>
          </a:xfrm>
          <a:custGeom>
            <a:avLst/>
            <a:gdLst>
              <a:gd name="connsiteX0" fmla="*/ 2609385 w 2609385"/>
              <a:gd name="connsiteY0" fmla="*/ 0 h 825190"/>
              <a:gd name="connsiteX1" fmla="*/ 1494263 w 2609385"/>
              <a:gd name="connsiteY1" fmla="*/ 691375 h 825190"/>
              <a:gd name="connsiteX2" fmla="*/ 0 w 2609385"/>
              <a:gd name="connsiteY2" fmla="*/ 825190 h 825190"/>
            </a:gdLst>
            <a:ahLst/>
            <a:cxnLst>
              <a:cxn ang="0">
                <a:pos x="connsiteX0" y="connsiteY0"/>
              </a:cxn>
              <a:cxn ang="0">
                <a:pos x="connsiteX1" y="connsiteY1"/>
              </a:cxn>
              <a:cxn ang="0">
                <a:pos x="connsiteX2" y="connsiteY2"/>
              </a:cxn>
            </a:cxnLst>
            <a:rect l="l" t="t" r="r" b="b"/>
            <a:pathLst>
              <a:path w="2609385" h="825190">
                <a:moveTo>
                  <a:pt x="2609385" y="0"/>
                </a:moveTo>
                <a:cubicBezTo>
                  <a:pt x="2269273" y="276921"/>
                  <a:pt x="1929161" y="553843"/>
                  <a:pt x="1494263" y="691375"/>
                </a:cubicBezTo>
                <a:cubicBezTo>
                  <a:pt x="1059365" y="828907"/>
                  <a:pt x="252761" y="799171"/>
                  <a:pt x="0" y="825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A416674-017C-33AB-5B46-129B5ADCB229}"/>
              </a:ext>
            </a:extLst>
          </p:cNvPr>
          <p:cNvSpPr txBox="1"/>
          <p:nvPr/>
        </p:nvSpPr>
        <p:spPr>
          <a:xfrm>
            <a:off x="1445395" y="5250489"/>
            <a:ext cx="817739" cy="400110"/>
          </a:xfrm>
          <a:prstGeom prst="rect">
            <a:avLst/>
          </a:prstGeom>
          <a:noFill/>
        </p:spPr>
        <p:txBody>
          <a:bodyPr wrap="square">
            <a:spAutoFit/>
          </a:bodyPr>
          <a:lstStyle/>
          <a:p>
            <a:r>
              <a:rPr lang="en-US" sz="2000" b="1" dirty="0">
                <a:latin typeface="Poppins" pitchFamily="2" charset="77"/>
                <a:cs typeface="Poppins" pitchFamily="2" charset="77"/>
              </a:rPr>
              <a:t>501</a:t>
            </a:r>
            <a:endParaRPr lang="en-US" sz="2000" dirty="0">
              <a:latin typeface="Poppins" pitchFamily="2" charset="77"/>
              <a:cs typeface="Poppins" pitchFamily="2" charset="77"/>
            </a:endParaRPr>
          </a:p>
        </p:txBody>
      </p:sp>
      <p:sp>
        <p:nvSpPr>
          <p:cNvPr id="28" name="Down Arrow 27">
            <a:extLst>
              <a:ext uri="{FF2B5EF4-FFF2-40B4-BE49-F238E27FC236}">
                <a16:creationId xmlns:a16="http://schemas.microsoft.com/office/drawing/2014/main" id="{16D9C89F-0EF1-F2FE-D9FF-44A7B785489D}"/>
              </a:ext>
            </a:extLst>
          </p:cNvPr>
          <p:cNvSpPr/>
          <p:nvPr/>
        </p:nvSpPr>
        <p:spPr>
          <a:xfrm rot="16200000">
            <a:off x="589454" y="8582582"/>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EBB11B7-5E8C-90C6-4FD7-0F2F335FF83C}"/>
              </a:ext>
            </a:extLst>
          </p:cNvPr>
          <p:cNvSpPr txBox="1"/>
          <p:nvPr/>
        </p:nvSpPr>
        <p:spPr>
          <a:xfrm>
            <a:off x="678103" y="7796485"/>
            <a:ext cx="444352" cy="553998"/>
          </a:xfrm>
          <a:prstGeom prst="rect">
            <a:avLst/>
          </a:prstGeom>
          <a:noFill/>
        </p:spPr>
        <p:txBody>
          <a:bodyPr wrap="none" rtlCol="0">
            <a:spAutoFit/>
          </a:bodyPr>
          <a:lstStyle/>
          <a:p>
            <a:r>
              <a:rPr lang="en-US" sz="3000" b="1" dirty="0">
                <a:latin typeface="Poppins" pitchFamily="2" charset="77"/>
                <a:cs typeface="Poppins" pitchFamily="2" charset="77"/>
              </a:rPr>
              <a:t>4</a:t>
            </a:r>
          </a:p>
        </p:txBody>
      </p:sp>
      <p:sp>
        <p:nvSpPr>
          <p:cNvPr id="30" name="Down Arrow 29">
            <a:extLst>
              <a:ext uri="{FF2B5EF4-FFF2-40B4-BE49-F238E27FC236}">
                <a16:creationId xmlns:a16="http://schemas.microsoft.com/office/drawing/2014/main" id="{616A4D28-FF03-209E-CE29-B620B9338066}"/>
              </a:ext>
            </a:extLst>
          </p:cNvPr>
          <p:cNvSpPr/>
          <p:nvPr/>
        </p:nvSpPr>
        <p:spPr>
          <a:xfrm rot="16200000">
            <a:off x="10019658" y="8734982"/>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62E88A6-5EF3-66D7-8330-F661F5E7BC30}"/>
              </a:ext>
            </a:extLst>
          </p:cNvPr>
          <p:cNvSpPr txBox="1"/>
          <p:nvPr/>
        </p:nvSpPr>
        <p:spPr>
          <a:xfrm>
            <a:off x="10108307" y="7948885"/>
            <a:ext cx="434734" cy="553998"/>
          </a:xfrm>
          <a:prstGeom prst="rect">
            <a:avLst/>
          </a:prstGeom>
          <a:noFill/>
        </p:spPr>
        <p:txBody>
          <a:bodyPr wrap="none" rtlCol="0">
            <a:spAutoFit/>
          </a:bodyPr>
          <a:lstStyle/>
          <a:p>
            <a:r>
              <a:rPr lang="en-US" sz="3000" b="1" dirty="0">
                <a:latin typeface="Poppins" pitchFamily="2" charset="77"/>
                <a:cs typeface="Poppins" pitchFamily="2" charset="77"/>
              </a:rPr>
              <a:t>5</a:t>
            </a:r>
          </a:p>
        </p:txBody>
      </p:sp>
      <p:sp>
        <p:nvSpPr>
          <p:cNvPr id="32" name="Oval 31">
            <a:extLst>
              <a:ext uri="{FF2B5EF4-FFF2-40B4-BE49-F238E27FC236}">
                <a16:creationId xmlns:a16="http://schemas.microsoft.com/office/drawing/2014/main" id="{2A511A4F-84E1-43F1-50FA-B9B33D33A7DE}"/>
              </a:ext>
            </a:extLst>
          </p:cNvPr>
          <p:cNvSpPr/>
          <p:nvPr/>
        </p:nvSpPr>
        <p:spPr>
          <a:xfrm>
            <a:off x="8854072" y="4728118"/>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B7D6B46-95A2-86B0-7861-C06FE727E626}"/>
              </a:ext>
            </a:extLst>
          </p:cNvPr>
          <p:cNvSpPr/>
          <p:nvPr/>
        </p:nvSpPr>
        <p:spPr>
          <a:xfrm>
            <a:off x="8850358" y="5371168"/>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428E83D-AF0F-AE5A-D150-C44B10F3F9B1}"/>
              </a:ext>
            </a:extLst>
          </p:cNvPr>
          <p:cNvSpPr/>
          <p:nvPr/>
        </p:nvSpPr>
        <p:spPr>
          <a:xfrm>
            <a:off x="8846642" y="5991916"/>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BF8D587-BE1F-67F7-DC26-64F52FE7FEA5}"/>
              </a:ext>
            </a:extLst>
          </p:cNvPr>
          <p:cNvSpPr txBox="1"/>
          <p:nvPr/>
        </p:nvSpPr>
        <p:spPr>
          <a:xfrm>
            <a:off x="9060681" y="4564747"/>
            <a:ext cx="328936" cy="553998"/>
          </a:xfrm>
          <a:prstGeom prst="rect">
            <a:avLst/>
          </a:prstGeom>
          <a:noFill/>
        </p:spPr>
        <p:txBody>
          <a:bodyPr wrap="none" rtlCol="0">
            <a:spAutoFit/>
          </a:bodyPr>
          <a:lstStyle/>
          <a:p>
            <a:r>
              <a:rPr lang="en-US" sz="3000" b="1" dirty="0">
                <a:latin typeface="Poppins" pitchFamily="2" charset="77"/>
                <a:cs typeface="Poppins" pitchFamily="2" charset="77"/>
              </a:rPr>
              <a:t>1</a:t>
            </a:r>
          </a:p>
        </p:txBody>
      </p:sp>
      <p:sp>
        <p:nvSpPr>
          <p:cNvPr id="37" name="TextBox 36">
            <a:extLst>
              <a:ext uri="{FF2B5EF4-FFF2-40B4-BE49-F238E27FC236}">
                <a16:creationId xmlns:a16="http://schemas.microsoft.com/office/drawing/2014/main" id="{020EDB62-E3A9-5AD4-1D17-117C72BC820E}"/>
              </a:ext>
            </a:extLst>
          </p:cNvPr>
          <p:cNvSpPr txBox="1"/>
          <p:nvPr/>
        </p:nvSpPr>
        <p:spPr>
          <a:xfrm>
            <a:off x="9060681" y="5207796"/>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38" name="TextBox 37">
            <a:extLst>
              <a:ext uri="{FF2B5EF4-FFF2-40B4-BE49-F238E27FC236}">
                <a16:creationId xmlns:a16="http://schemas.microsoft.com/office/drawing/2014/main" id="{C673B4C5-9B73-584D-7D71-E509B08EA5B3}"/>
              </a:ext>
            </a:extLst>
          </p:cNvPr>
          <p:cNvSpPr txBox="1"/>
          <p:nvPr/>
        </p:nvSpPr>
        <p:spPr>
          <a:xfrm>
            <a:off x="9060681" y="5806241"/>
            <a:ext cx="444352" cy="553998"/>
          </a:xfrm>
          <a:prstGeom prst="rect">
            <a:avLst/>
          </a:prstGeom>
          <a:noFill/>
        </p:spPr>
        <p:txBody>
          <a:bodyPr wrap="none" rtlCol="0">
            <a:spAutoFit/>
          </a:bodyPr>
          <a:lstStyle/>
          <a:p>
            <a:r>
              <a:rPr lang="en-US" sz="3000" b="1" dirty="0">
                <a:latin typeface="Poppins" pitchFamily="2" charset="77"/>
                <a:cs typeface="Poppins" pitchFamily="2" charset="77"/>
              </a:rPr>
              <a:t>n</a:t>
            </a:r>
          </a:p>
        </p:txBody>
      </p:sp>
      <p:sp>
        <p:nvSpPr>
          <p:cNvPr id="2" name="Down Arrow 1">
            <a:extLst>
              <a:ext uri="{FF2B5EF4-FFF2-40B4-BE49-F238E27FC236}">
                <a16:creationId xmlns:a16="http://schemas.microsoft.com/office/drawing/2014/main" id="{AEAEBF79-0B09-F5E2-AC44-401A9A825085}"/>
              </a:ext>
            </a:extLst>
          </p:cNvPr>
          <p:cNvSpPr/>
          <p:nvPr/>
        </p:nvSpPr>
        <p:spPr>
          <a:xfrm>
            <a:off x="5062656" y="2232584"/>
            <a:ext cx="704932" cy="649860"/>
          </a:xfrm>
          <a:prstGeom prst="downArrow">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DC7E67-1791-4F39-D7AE-6F4E7931CCCE}"/>
              </a:ext>
            </a:extLst>
          </p:cNvPr>
          <p:cNvSpPr txBox="1"/>
          <p:nvPr/>
        </p:nvSpPr>
        <p:spPr>
          <a:xfrm>
            <a:off x="5215062" y="1646670"/>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14" name="TextBox 13">
            <a:extLst>
              <a:ext uri="{FF2B5EF4-FFF2-40B4-BE49-F238E27FC236}">
                <a16:creationId xmlns:a16="http://schemas.microsoft.com/office/drawing/2014/main" id="{63096CA5-E93A-493D-C9BF-16DB9ACF04B4}"/>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21" name="TextBox 20">
            <a:extLst>
              <a:ext uri="{FF2B5EF4-FFF2-40B4-BE49-F238E27FC236}">
                <a16:creationId xmlns:a16="http://schemas.microsoft.com/office/drawing/2014/main" id="{B035FEB9-3E6B-D1DC-6E58-126078A37E5A}"/>
              </a:ext>
            </a:extLst>
          </p:cNvPr>
          <p:cNvSpPr txBox="1"/>
          <p:nvPr/>
        </p:nvSpPr>
        <p:spPr>
          <a:xfrm>
            <a:off x="259572" y="1978747"/>
            <a:ext cx="2287293" cy="707886"/>
          </a:xfrm>
          <a:prstGeom prst="rect">
            <a:avLst/>
          </a:prstGeom>
          <a:noFill/>
        </p:spPr>
        <p:txBody>
          <a:bodyPr wrap="none" rtlCol="0">
            <a:spAutoFit/>
          </a:bodyPr>
          <a:lstStyle/>
          <a:p>
            <a:r>
              <a:rPr lang="en-US" sz="4000" b="1" dirty="0"/>
              <a:t>Figure 4a</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735211C-5D8C-3B33-25D3-F4CE04D882E7}"/>
                  </a:ext>
                </a:extLst>
              </p:cNvPr>
              <p:cNvSpPr txBox="1"/>
              <p:nvPr/>
            </p:nvSpPr>
            <p:spPr>
              <a:xfrm>
                <a:off x="2860733" y="6810921"/>
                <a:ext cx="338717"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i="1">
                              <a:latin typeface="Cambria Math" panose="02040503050406030204" pitchFamily="18" charset="0"/>
                            </a:rPr>
                            <m:t>𝑎</m:t>
                          </m:r>
                        </m:e>
                        <m:sub>
                          <m:r>
                            <a:rPr lang="en-US" sz="3400" b="0" i="1" smtClean="0">
                              <a:latin typeface="Cambria Math" panose="02040503050406030204" pitchFamily="18" charset="0"/>
                            </a:rPr>
                            <m:t>2</m:t>
                          </m:r>
                        </m:sub>
                      </m:sSub>
                    </m:oMath>
                  </m:oMathPara>
                </a14:m>
                <a:endParaRPr lang="en-US" sz="3400" dirty="0"/>
              </a:p>
            </p:txBody>
          </p:sp>
        </mc:Choice>
        <mc:Fallback xmlns="">
          <p:sp>
            <p:nvSpPr>
              <p:cNvPr id="25" name="TextBox 24">
                <a:extLst>
                  <a:ext uri="{FF2B5EF4-FFF2-40B4-BE49-F238E27FC236}">
                    <a16:creationId xmlns:a16="http://schemas.microsoft.com/office/drawing/2014/main" id="{E735211C-5D8C-3B33-25D3-F4CE04D882E7}"/>
                  </a:ext>
                </a:extLst>
              </p:cNvPr>
              <p:cNvSpPr txBox="1">
                <a:spLocks noRot="1" noChangeAspect="1" noMove="1" noResize="1" noEditPoints="1" noAdjustHandles="1" noChangeArrowheads="1" noChangeShapeType="1" noTextEdit="1"/>
              </p:cNvSpPr>
              <p:nvPr/>
            </p:nvSpPr>
            <p:spPr>
              <a:xfrm>
                <a:off x="2860733" y="6810921"/>
                <a:ext cx="338717" cy="523220"/>
              </a:xfrm>
              <a:prstGeom prst="rect">
                <a:avLst/>
              </a:prstGeom>
              <a:blipFill>
                <a:blip r:embed="rId14"/>
                <a:stretch>
                  <a:fillRect l="-32143" r="-50000"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B5DB8C0-4DCF-8399-45D1-480A3D19A83E}"/>
                  </a:ext>
                </a:extLst>
              </p:cNvPr>
              <p:cNvSpPr txBox="1"/>
              <p:nvPr/>
            </p:nvSpPr>
            <p:spPr>
              <a:xfrm>
                <a:off x="2857015" y="10554011"/>
                <a:ext cx="338717" cy="5598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i="1">
                              <a:latin typeface="Cambria Math" panose="02040503050406030204" pitchFamily="18" charset="0"/>
                            </a:rPr>
                            <m:t>𝑎</m:t>
                          </m:r>
                        </m:e>
                        <m:sub>
                          <m:r>
                            <a:rPr lang="en-US" sz="3400" b="0" i="1" smtClean="0">
                              <a:latin typeface="Cambria Math" panose="02040503050406030204" pitchFamily="18" charset="0"/>
                            </a:rPr>
                            <m:t>𝐽</m:t>
                          </m:r>
                        </m:sub>
                      </m:sSub>
                    </m:oMath>
                  </m:oMathPara>
                </a14:m>
                <a:endParaRPr lang="en-US" sz="3400" dirty="0"/>
              </a:p>
            </p:txBody>
          </p:sp>
        </mc:Choice>
        <mc:Fallback xmlns="">
          <p:sp>
            <p:nvSpPr>
              <p:cNvPr id="26" name="TextBox 25">
                <a:extLst>
                  <a:ext uri="{FF2B5EF4-FFF2-40B4-BE49-F238E27FC236}">
                    <a16:creationId xmlns:a16="http://schemas.microsoft.com/office/drawing/2014/main" id="{DB5DB8C0-4DCF-8399-45D1-480A3D19A83E}"/>
                  </a:ext>
                </a:extLst>
              </p:cNvPr>
              <p:cNvSpPr txBox="1">
                <a:spLocks noRot="1" noChangeAspect="1" noMove="1" noResize="1" noEditPoints="1" noAdjustHandles="1" noChangeArrowheads="1" noChangeShapeType="1" noTextEdit="1"/>
              </p:cNvSpPr>
              <p:nvPr/>
            </p:nvSpPr>
            <p:spPr>
              <a:xfrm>
                <a:off x="2857015" y="10554011"/>
                <a:ext cx="338717" cy="559833"/>
              </a:xfrm>
              <a:prstGeom prst="rect">
                <a:avLst/>
              </a:prstGeom>
              <a:blipFill>
                <a:blip r:embed="rId15"/>
                <a:stretch>
                  <a:fillRect l="-33333" r="-48148" b="-19565"/>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433A9F43-8CA6-0B64-CAAE-4B916F6B3AB2}"/>
              </a:ext>
            </a:extLst>
          </p:cNvPr>
          <p:cNvSpPr/>
          <p:nvPr/>
        </p:nvSpPr>
        <p:spPr>
          <a:xfrm>
            <a:off x="8828055" y="8114372"/>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0E67441-3361-6428-33B5-589491D1E8F8}"/>
              </a:ext>
            </a:extLst>
          </p:cNvPr>
          <p:cNvSpPr/>
          <p:nvPr/>
        </p:nvSpPr>
        <p:spPr>
          <a:xfrm>
            <a:off x="8824341" y="8757422"/>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7EC7A0-6E7D-BC21-767E-09BE87D47CE6}"/>
              </a:ext>
            </a:extLst>
          </p:cNvPr>
          <p:cNvSpPr/>
          <p:nvPr/>
        </p:nvSpPr>
        <p:spPr>
          <a:xfrm>
            <a:off x="8820625" y="9378170"/>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0C1C514-100C-EB72-A4EF-08AFEA608049}"/>
              </a:ext>
            </a:extLst>
          </p:cNvPr>
          <p:cNvSpPr txBox="1"/>
          <p:nvPr/>
        </p:nvSpPr>
        <p:spPr>
          <a:xfrm>
            <a:off x="9034664" y="7951001"/>
            <a:ext cx="328936" cy="553998"/>
          </a:xfrm>
          <a:prstGeom prst="rect">
            <a:avLst/>
          </a:prstGeom>
          <a:noFill/>
        </p:spPr>
        <p:txBody>
          <a:bodyPr wrap="none" rtlCol="0">
            <a:spAutoFit/>
          </a:bodyPr>
          <a:lstStyle/>
          <a:p>
            <a:r>
              <a:rPr lang="en-US" sz="3000" b="1" dirty="0">
                <a:latin typeface="Poppins" pitchFamily="2" charset="77"/>
                <a:cs typeface="Poppins" pitchFamily="2" charset="77"/>
              </a:rPr>
              <a:t>1</a:t>
            </a:r>
          </a:p>
        </p:txBody>
      </p:sp>
      <p:sp>
        <p:nvSpPr>
          <p:cNvPr id="44" name="TextBox 43">
            <a:extLst>
              <a:ext uri="{FF2B5EF4-FFF2-40B4-BE49-F238E27FC236}">
                <a16:creationId xmlns:a16="http://schemas.microsoft.com/office/drawing/2014/main" id="{CEED8FB8-3C4F-2814-67F9-7E78F408FA4B}"/>
              </a:ext>
            </a:extLst>
          </p:cNvPr>
          <p:cNvSpPr txBox="1"/>
          <p:nvPr/>
        </p:nvSpPr>
        <p:spPr>
          <a:xfrm>
            <a:off x="9034664" y="8594050"/>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45" name="TextBox 44">
            <a:extLst>
              <a:ext uri="{FF2B5EF4-FFF2-40B4-BE49-F238E27FC236}">
                <a16:creationId xmlns:a16="http://schemas.microsoft.com/office/drawing/2014/main" id="{C2280FC4-AAD1-5D4A-B3A7-2BA8B37650AF}"/>
              </a:ext>
            </a:extLst>
          </p:cNvPr>
          <p:cNvSpPr txBox="1"/>
          <p:nvPr/>
        </p:nvSpPr>
        <p:spPr>
          <a:xfrm>
            <a:off x="9034664" y="9192495"/>
            <a:ext cx="444352" cy="553998"/>
          </a:xfrm>
          <a:prstGeom prst="rect">
            <a:avLst/>
          </a:prstGeom>
          <a:noFill/>
        </p:spPr>
        <p:txBody>
          <a:bodyPr wrap="none" rtlCol="0">
            <a:spAutoFit/>
          </a:bodyPr>
          <a:lstStyle/>
          <a:p>
            <a:r>
              <a:rPr lang="en-US" sz="3000" b="1" dirty="0">
                <a:latin typeface="Poppins" pitchFamily="2" charset="77"/>
                <a:cs typeface="Poppins" pitchFamily="2" charset="77"/>
              </a:rPr>
              <a:t>n</a:t>
            </a:r>
          </a:p>
        </p:txBody>
      </p:sp>
      <p:sp>
        <p:nvSpPr>
          <p:cNvPr id="46" name="Oval 45">
            <a:extLst>
              <a:ext uri="{FF2B5EF4-FFF2-40B4-BE49-F238E27FC236}">
                <a16:creationId xmlns:a16="http://schemas.microsoft.com/office/drawing/2014/main" id="{A9CDF0F5-9994-8F5E-7591-D4CA14D0521F}"/>
              </a:ext>
            </a:extLst>
          </p:cNvPr>
          <p:cNvSpPr/>
          <p:nvPr/>
        </p:nvSpPr>
        <p:spPr>
          <a:xfrm>
            <a:off x="8779733" y="11968976"/>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3E70CF6-389B-F0D6-40A9-05BA2C2827E2}"/>
              </a:ext>
            </a:extLst>
          </p:cNvPr>
          <p:cNvSpPr/>
          <p:nvPr/>
        </p:nvSpPr>
        <p:spPr>
          <a:xfrm>
            <a:off x="8776019" y="12612026"/>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2A15AC0-6C7A-0BCE-22F6-6F8EF506B745}"/>
              </a:ext>
            </a:extLst>
          </p:cNvPr>
          <p:cNvSpPr/>
          <p:nvPr/>
        </p:nvSpPr>
        <p:spPr>
          <a:xfrm>
            <a:off x="8772303" y="13232774"/>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B3C71852-1785-D711-55B9-572C2668C839}"/>
              </a:ext>
            </a:extLst>
          </p:cNvPr>
          <p:cNvSpPr txBox="1"/>
          <p:nvPr/>
        </p:nvSpPr>
        <p:spPr>
          <a:xfrm>
            <a:off x="8986342" y="11805605"/>
            <a:ext cx="328936" cy="553998"/>
          </a:xfrm>
          <a:prstGeom prst="rect">
            <a:avLst/>
          </a:prstGeom>
          <a:noFill/>
        </p:spPr>
        <p:txBody>
          <a:bodyPr wrap="none" rtlCol="0">
            <a:spAutoFit/>
          </a:bodyPr>
          <a:lstStyle/>
          <a:p>
            <a:r>
              <a:rPr lang="en-US" sz="3000" b="1" dirty="0">
                <a:latin typeface="Poppins" pitchFamily="2" charset="77"/>
                <a:cs typeface="Poppins" pitchFamily="2" charset="77"/>
              </a:rPr>
              <a:t>1</a:t>
            </a:r>
          </a:p>
        </p:txBody>
      </p:sp>
      <p:sp>
        <p:nvSpPr>
          <p:cNvPr id="50" name="TextBox 49">
            <a:extLst>
              <a:ext uri="{FF2B5EF4-FFF2-40B4-BE49-F238E27FC236}">
                <a16:creationId xmlns:a16="http://schemas.microsoft.com/office/drawing/2014/main" id="{A2ED167B-B453-78B8-4CD7-1BEDDD617C7F}"/>
              </a:ext>
            </a:extLst>
          </p:cNvPr>
          <p:cNvSpPr txBox="1"/>
          <p:nvPr/>
        </p:nvSpPr>
        <p:spPr>
          <a:xfrm>
            <a:off x="8986342" y="12448654"/>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51" name="TextBox 50">
            <a:extLst>
              <a:ext uri="{FF2B5EF4-FFF2-40B4-BE49-F238E27FC236}">
                <a16:creationId xmlns:a16="http://schemas.microsoft.com/office/drawing/2014/main" id="{7CD62694-78D9-DC69-4107-94BDF4EFEC3F}"/>
              </a:ext>
            </a:extLst>
          </p:cNvPr>
          <p:cNvSpPr txBox="1"/>
          <p:nvPr/>
        </p:nvSpPr>
        <p:spPr>
          <a:xfrm>
            <a:off x="8986342" y="13047099"/>
            <a:ext cx="444352" cy="553998"/>
          </a:xfrm>
          <a:prstGeom prst="rect">
            <a:avLst/>
          </a:prstGeom>
          <a:noFill/>
        </p:spPr>
        <p:txBody>
          <a:bodyPr wrap="none" rtlCol="0">
            <a:spAutoFit/>
          </a:bodyPr>
          <a:lstStyle/>
          <a:p>
            <a:r>
              <a:rPr lang="en-US" sz="3000" b="1" dirty="0">
                <a:latin typeface="Poppins" pitchFamily="2" charset="77"/>
                <a:cs typeface="Poppins" pitchFamily="2" charset="77"/>
              </a:rPr>
              <a:t>n</a:t>
            </a:r>
          </a:p>
        </p:txBody>
      </p:sp>
      <p:sp>
        <p:nvSpPr>
          <p:cNvPr id="52" name="Slide Number Placeholder 51">
            <a:extLst>
              <a:ext uri="{FF2B5EF4-FFF2-40B4-BE49-F238E27FC236}">
                <a16:creationId xmlns:a16="http://schemas.microsoft.com/office/drawing/2014/main" id="{47D86757-C159-268B-2775-157FCA805CAF}"/>
              </a:ext>
            </a:extLst>
          </p:cNvPr>
          <p:cNvSpPr>
            <a:spLocks noGrp="1"/>
          </p:cNvSpPr>
          <p:nvPr>
            <p:ph type="sldNum" sz="quarter" idx="12"/>
          </p:nvPr>
        </p:nvSpPr>
        <p:spPr/>
        <p:txBody>
          <a:bodyPr/>
          <a:lstStyle/>
          <a:p>
            <a:fld id="{90FDCC24-7875-A64B-BDE6-58112F35A481}" type="slidenum">
              <a:rPr lang="en-US" smtClean="0"/>
              <a:t>11</a:t>
            </a:fld>
            <a:endParaRPr lang="en-US"/>
          </a:p>
        </p:txBody>
      </p:sp>
      <p:sp>
        <p:nvSpPr>
          <p:cNvPr id="53" name="Date Placeholder 52">
            <a:extLst>
              <a:ext uri="{FF2B5EF4-FFF2-40B4-BE49-F238E27FC236}">
                <a16:creationId xmlns:a16="http://schemas.microsoft.com/office/drawing/2014/main" id="{F6AEBB3D-C2BA-D170-F4EC-378991462C9A}"/>
              </a:ext>
            </a:extLst>
          </p:cNvPr>
          <p:cNvSpPr>
            <a:spLocks noGrp="1"/>
          </p:cNvSpPr>
          <p:nvPr>
            <p:ph type="dt" sz="half" idx="10"/>
          </p:nvPr>
        </p:nvSpPr>
        <p:spPr/>
        <p:txBody>
          <a:bodyPr/>
          <a:lstStyle/>
          <a:p>
            <a:fld id="{B905E22F-CC6C-B34A-98AB-A14AF27D3BC0}" type="datetime1">
              <a:rPr lang="en-US" smtClean="0"/>
              <a:t>7/16/2024</a:t>
            </a:fld>
            <a:endParaRPr lang="en-US"/>
          </a:p>
        </p:txBody>
      </p:sp>
    </p:spTree>
    <p:extLst>
      <p:ext uri="{BB962C8B-B14F-4D97-AF65-F5344CB8AC3E}">
        <p14:creationId xmlns:p14="http://schemas.microsoft.com/office/powerpoint/2010/main" val="428786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C8B468-E94A-43FB-55EB-F70B4346687A}"/>
              </a:ext>
            </a:extLst>
          </p:cNvPr>
          <p:cNvSpPr txBox="1"/>
          <p:nvPr/>
        </p:nvSpPr>
        <p:spPr>
          <a:xfrm>
            <a:off x="0" y="845606"/>
            <a:ext cx="12192000" cy="13757612"/>
          </a:xfrm>
          <a:prstGeom prst="rect">
            <a:avLst/>
          </a:prstGeom>
          <a:noFill/>
        </p:spPr>
        <p:txBody>
          <a:bodyPr wrap="square">
            <a:spAutoFit/>
          </a:bodyPr>
          <a:lstStyle/>
          <a:p>
            <a:r>
              <a:rPr lang="en-US" sz="2400" b="1" dirty="0">
                <a:solidFill>
                  <a:srgbClr val="0E0E0E"/>
                </a:solidFill>
                <a:effectLst/>
                <a:latin typeface="Poppins" pitchFamily="2" charset="77"/>
                <a:cs typeface="Poppins" pitchFamily="2" charset="77"/>
              </a:rPr>
              <a:t>Figure 4a: Detailed Description of Bitwise Multiplication Block – Embodiment 1</a:t>
            </a:r>
            <a:endParaRPr lang="en-US" sz="2400" dirty="0">
              <a:solidFill>
                <a:srgbClr val="0E0E0E"/>
              </a:solidFill>
              <a:effectLst/>
              <a:latin typeface="Poppins" pitchFamily="2" charset="77"/>
              <a:cs typeface="Poppins" pitchFamily="2" charset="77"/>
            </a:endParaRPr>
          </a:p>
          <a:p>
            <a:br>
              <a:rPr lang="en-US" dirty="0">
                <a:solidFill>
                  <a:srgbClr val="0E0E0E"/>
                </a:solidFill>
                <a:effectLst/>
                <a:latin typeface=".SF NS"/>
              </a:rPr>
            </a:br>
            <a:endParaRPr lang="en-US" dirty="0">
              <a:solidFill>
                <a:srgbClr val="0E0E0E"/>
              </a:solidFill>
              <a:effectLst/>
              <a:latin typeface=".SF NS"/>
            </a:endParaRPr>
          </a:p>
          <a:p>
            <a:r>
              <a:rPr lang="en-US" sz="2400" b="1" dirty="0">
                <a:solidFill>
                  <a:srgbClr val="0E0E0E"/>
                </a:solidFill>
                <a:effectLst/>
                <a:latin typeface="Poppins" pitchFamily="2" charset="77"/>
                <a:cs typeface="Poppins" pitchFamily="2" charset="77"/>
              </a:rPr>
              <a:t>Bitwise Multiplication Block (Embodiment 1):</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The Bitwise Multiplication Block is a crucial component in the neural network processing system, responsible for performing bitwise multiplication operations between processed input activations and processed parameters. This block integrates the probabilistic elements introduced by the P-BLOCKs, ensuring that the calculations account for the desired level of randomness.</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Components:</a:t>
            </a:r>
            <a:endParaRPr lang="en-US" sz="2400" dirty="0">
              <a:solidFill>
                <a:srgbClr val="0E0E0E"/>
              </a:solidFill>
              <a:effectLst/>
              <a:latin typeface="Poppins" pitchFamily="2" charset="77"/>
              <a:cs typeface="Poppins" pitchFamily="2" charset="77"/>
            </a:endParaRP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LG (Logic Gates)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Utilized for bitwise multiplication operations.</a:t>
            </a:r>
          </a:p>
          <a:p>
            <a:r>
              <a:rPr lang="en-US" sz="2400" dirty="0">
                <a:solidFill>
                  <a:srgbClr val="0E0E0E"/>
                </a:solidFill>
                <a:effectLst/>
                <a:latin typeface="Poppins" pitchFamily="2" charset="77"/>
                <a:cs typeface="Poppins" pitchFamily="2" charset="77"/>
              </a:rPr>
              <a:t>• Ensure efficient and accurate processing of binary inputs and parameters.</a:t>
            </a: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Bitwise Multiplication Elements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Arranged in a structured layout to handle multiple inputs and outputs simultaneously.</a:t>
            </a:r>
          </a:p>
          <a:p>
            <a:r>
              <a:rPr lang="en-US" sz="2400" dirty="0">
                <a:solidFill>
                  <a:srgbClr val="0E0E0E"/>
                </a:solidFill>
                <a:effectLst/>
                <a:latin typeface="Poppins" pitchFamily="2" charset="77"/>
                <a:cs typeface="Poppins" pitchFamily="2" charset="77"/>
              </a:rPr>
              <a:t>• Designed to support high-speed operations necessary for real-time neural network processing.</a:t>
            </a:r>
          </a:p>
          <a:p>
            <a:r>
              <a:rPr lang="en-US" sz="2400" dirty="0">
                <a:solidFill>
                  <a:srgbClr val="0E0E0E"/>
                </a:solidFill>
                <a:effectLst/>
                <a:latin typeface="Poppins" pitchFamily="2" charset="77"/>
                <a:cs typeface="Poppins" pitchFamily="2" charset="77"/>
              </a:rPr>
              <a:t>3. </a:t>
            </a:r>
            <a:r>
              <a:rPr lang="en-US" sz="2400" b="1" dirty="0">
                <a:solidFill>
                  <a:srgbClr val="0E0E0E"/>
                </a:solidFill>
                <a:effectLst/>
                <a:latin typeface="Poppins" pitchFamily="2" charset="77"/>
                <a:cs typeface="Poppins" pitchFamily="2" charset="77"/>
              </a:rPr>
              <a:t>Input Activations (a1 through aJ)</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Received from the previous layer and processed through the Neuron P-BLOCK.</a:t>
            </a:r>
          </a:p>
          <a:p>
            <a:r>
              <a:rPr lang="en-US" sz="2400" dirty="0">
                <a:solidFill>
                  <a:srgbClr val="0E0E0E"/>
                </a:solidFill>
                <a:effectLst/>
                <a:latin typeface="Poppins" pitchFamily="2" charset="77"/>
                <a:cs typeface="Poppins" pitchFamily="2" charset="77"/>
              </a:rPr>
              <a:t>• Introduce probabilistic variations based on the system configuration.</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Parameters (wi1 through w1j)</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Retrieved from memory and processed through the Parameter P-BLOCK.</a:t>
            </a:r>
          </a:p>
          <a:p>
            <a:r>
              <a:rPr lang="en-US" sz="2400" dirty="0">
                <a:solidFill>
                  <a:srgbClr val="0E0E0E"/>
                </a:solidFill>
                <a:effectLst/>
                <a:latin typeface="Poppins" pitchFamily="2" charset="77"/>
                <a:cs typeface="Poppins" pitchFamily="2" charset="77"/>
              </a:rPr>
              <a:t>• Incorporate probabilistic variations to enhance adaptability and robustness.</a:t>
            </a:r>
          </a:p>
          <a:p>
            <a:r>
              <a:rPr lang="en-US" sz="2400" dirty="0">
                <a:solidFill>
                  <a:srgbClr val="0E0E0E"/>
                </a:solidFill>
                <a:effectLst/>
                <a:latin typeface="Poppins" pitchFamily="2" charset="77"/>
                <a:cs typeface="Poppins" pitchFamily="2" charset="77"/>
              </a:rPr>
              <a:t>• The superscripts of parameters “</a:t>
            </a:r>
            <a:r>
              <a:rPr lang="en-US" sz="2400" dirty="0" err="1">
                <a:solidFill>
                  <a:srgbClr val="0E0E0E"/>
                </a:solidFill>
                <a:effectLst/>
                <a:latin typeface="Poppins" pitchFamily="2" charset="77"/>
                <a:cs typeface="Poppins" pitchFamily="2" charset="77"/>
              </a:rPr>
              <a:t>wij</a:t>
            </a:r>
            <a:r>
              <a:rPr lang="en-US" sz="2400" dirty="0">
                <a:solidFill>
                  <a:srgbClr val="0E0E0E"/>
                </a:solidFill>
                <a:effectLst/>
                <a:latin typeface="Poppins" pitchFamily="2" charset="77"/>
                <a:cs typeface="Poppins" pitchFamily="2" charset="77"/>
              </a:rPr>
              <a:t>” represent the digital bits comprising the </a:t>
            </a:r>
            <a:r>
              <a:rPr lang="en-US" sz="2400" dirty="0" err="1">
                <a:solidFill>
                  <a:srgbClr val="0E0E0E"/>
                </a:solidFill>
                <a:effectLst/>
                <a:latin typeface="Poppins" pitchFamily="2" charset="77"/>
                <a:cs typeface="Poppins" pitchFamily="2" charset="77"/>
              </a:rPr>
              <a:t>w</a:t>
            </a:r>
            <a:r>
              <a:rPr lang="en-US" sz="2400" baseline="-25000" dirty="0" err="1">
                <a:solidFill>
                  <a:srgbClr val="0E0E0E"/>
                </a:solidFill>
                <a:effectLst/>
                <a:latin typeface="Poppins" pitchFamily="2" charset="77"/>
                <a:cs typeface="Poppins" pitchFamily="2" charset="77"/>
              </a:rPr>
              <a:t>ij</a:t>
            </a:r>
            <a:r>
              <a:rPr lang="en-US" sz="2400" baseline="-25000" dirty="0">
                <a:solidFill>
                  <a:srgbClr val="0E0E0E"/>
                </a:solidFill>
                <a:latin typeface="Poppins" pitchFamily="2" charset="77"/>
                <a:cs typeface="Poppins" pitchFamily="2" charset="77"/>
              </a:rPr>
              <a:t> </a:t>
            </a:r>
            <a:r>
              <a:rPr lang="en-US" sz="2400" dirty="0">
                <a:solidFill>
                  <a:srgbClr val="0E0E0E"/>
                </a:solidFill>
                <a:latin typeface="Poppins" pitchFamily="2" charset="77"/>
                <a:cs typeface="Poppins" pitchFamily="2" charset="77"/>
              </a:rPr>
              <a:t>number in binary form</a:t>
            </a:r>
            <a:r>
              <a:rPr lang="en-US" sz="2400" baseline="-25000" dirty="0">
                <a:solidFill>
                  <a:srgbClr val="0E0E0E"/>
                </a:solidFill>
                <a:latin typeface="Poppins" pitchFamily="2" charset="77"/>
                <a:cs typeface="Poppins" pitchFamily="2" charset="77"/>
              </a:rPr>
              <a:t>. </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5. </a:t>
            </a:r>
            <a:r>
              <a:rPr lang="en-US" sz="2400" b="1" dirty="0">
                <a:solidFill>
                  <a:srgbClr val="0E0E0E"/>
                </a:solidFill>
                <a:effectLst/>
                <a:latin typeface="Poppins" pitchFamily="2" charset="77"/>
                <a:cs typeface="Poppins" pitchFamily="2" charset="77"/>
              </a:rPr>
              <a:t>Outputs 1-n</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Result from the bitwise multiplication of input activations and parameters.</a:t>
            </a:r>
          </a:p>
          <a:p>
            <a:r>
              <a:rPr lang="en-US" sz="2400" dirty="0">
                <a:solidFill>
                  <a:srgbClr val="0E0E0E"/>
                </a:solidFill>
                <a:effectLst/>
                <a:latin typeface="Poppins" pitchFamily="2" charset="77"/>
                <a:cs typeface="Poppins" pitchFamily="2" charset="77"/>
              </a:rPr>
              <a:t>• Serve as the inputs for the subsequent addition block, continuing the neural network processing pipeline.</a:t>
            </a:r>
          </a:p>
          <a:p>
            <a:br>
              <a:rPr lang="en-US" dirty="0">
                <a:solidFill>
                  <a:srgbClr val="0E0E0E"/>
                </a:solidFill>
                <a:effectLst/>
                <a:latin typeface=".SF NS"/>
              </a:rPr>
            </a:br>
            <a:endParaRPr lang="en-US" dirty="0">
              <a:solidFill>
                <a:srgbClr val="0E0E0E"/>
              </a:solidFill>
              <a:effectLst/>
              <a:latin typeface=".SF NS"/>
            </a:endParaRPr>
          </a:p>
        </p:txBody>
      </p:sp>
      <p:sp>
        <p:nvSpPr>
          <p:cNvPr id="6" name="TextBox 5">
            <a:extLst>
              <a:ext uri="{FF2B5EF4-FFF2-40B4-BE49-F238E27FC236}">
                <a16:creationId xmlns:a16="http://schemas.microsoft.com/office/drawing/2014/main" id="{CC0AA70D-A122-1454-74CD-5B97E02CB8C7}"/>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7" name="Slide Number Placeholder 6">
            <a:extLst>
              <a:ext uri="{FF2B5EF4-FFF2-40B4-BE49-F238E27FC236}">
                <a16:creationId xmlns:a16="http://schemas.microsoft.com/office/drawing/2014/main" id="{ABBB2070-F7C8-8B46-0493-9C67581818DF}"/>
              </a:ext>
            </a:extLst>
          </p:cNvPr>
          <p:cNvSpPr>
            <a:spLocks noGrp="1"/>
          </p:cNvSpPr>
          <p:nvPr>
            <p:ph type="sldNum" sz="quarter" idx="12"/>
          </p:nvPr>
        </p:nvSpPr>
        <p:spPr/>
        <p:txBody>
          <a:bodyPr/>
          <a:lstStyle/>
          <a:p>
            <a:fld id="{90FDCC24-7875-A64B-BDE6-58112F35A481}" type="slidenum">
              <a:rPr lang="en-US" smtClean="0"/>
              <a:t>12</a:t>
            </a:fld>
            <a:endParaRPr lang="en-US"/>
          </a:p>
        </p:txBody>
      </p:sp>
      <p:sp>
        <p:nvSpPr>
          <p:cNvPr id="8" name="Date Placeholder 7">
            <a:extLst>
              <a:ext uri="{FF2B5EF4-FFF2-40B4-BE49-F238E27FC236}">
                <a16:creationId xmlns:a16="http://schemas.microsoft.com/office/drawing/2014/main" id="{84A6958D-2C4C-B7C4-EF48-858A9F731868}"/>
              </a:ext>
            </a:extLst>
          </p:cNvPr>
          <p:cNvSpPr>
            <a:spLocks noGrp="1"/>
          </p:cNvSpPr>
          <p:nvPr>
            <p:ph type="dt" sz="half" idx="10"/>
          </p:nvPr>
        </p:nvSpPr>
        <p:spPr/>
        <p:txBody>
          <a:bodyPr/>
          <a:lstStyle/>
          <a:p>
            <a:fld id="{94F5D61D-4FDC-2346-9625-A02E1D42CBAB}" type="datetime1">
              <a:rPr lang="en-US" smtClean="0"/>
              <a:t>7/16/2024</a:t>
            </a:fld>
            <a:endParaRPr lang="en-US"/>
          </a:p>
        </p:txBody>
      </p:sp>
    </p:spTree>
    <p:extLst>
      <p:ext uri="{BB962C8B-B14F-4D97-AF65-F5344CB8AC3E}">
        <p14:creationId xmlns:p14="http://schemas.microsoft.com/office/powerpoint/2010/main" val="364938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C8B468-E94A-43FB-55EB-F70B4346687A}"/>
              </a:ext>
            </a:extLst>
          </p:cNvPr>
          <p:cNvSpPr txBox="1"/>
          <p:nvPr/>
        </p:nvSpPr>
        <p:spPr>
          <a:xfrm>
            <a:off x="130100" y="734090"/>
            <a:ext cx="11994994" cy="13295948"/>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4a: Detailed Description of Bitwise Multiplication Block – Embodiment 1 Continued</a:t>
            </a:r>
            <a:endParaRPr lang="en-US" sz="3000" dirty="0">
              <a:solidFill>
                <a:srgbClr val="0E0E0E"/>
              </a:solidFill>
              <a:effectLst/>
              <a:latin typeface="Poppins" pitchFamily="2" charset="77"/>
              <a:cs typeface="Poppins" pitchFamily="2" charset="77"/>
            </a:endParaRPr>
          </a:p>
          <a:p>
            <a:br>
              <a:rPr lang="en-US" dirty="0">
                <a:solidFill>
                  <a:srgbClr val="0E0E0E"/>
                </a:solidFill>
                <a:effectLst/>
                <a:latin typeface=".SF NS"/>
              </a:rPr>
            </a:br>
            <a:br>
              <a:rPr lang="en-US" dirty="0">
                <a:solidFill>
                  <a:srgbClr val="0E0E0E"/>
                </a:solidFill>
                <a:effectLst/>
                <a:latin typeface=".SF NS"/>
              </a:rPr>
            </a:br>
            <a:endParaRPr lang="en-US" dirty="0">
              <a:solidFill>
                <a:srgbClr val="0E0E0E"/>
              </a:solidFill>
              <a:effectLst/>
              <a:latin typeface=".SF NS"/>
            </a:endParaRPr>
          </a:p>
          <a:p>
            <a:r>
              <a:rPr lang="en-US" sz="2400" b="1" dirty="0">
                <a:solidFill>
                  <a:srgbClr val="0E0E0E"/>
                </a:solidFill>
                <a:effectLst/>
                <a:latin typeface="Poppins" pitchFamily="2" charset="77"/>
                <a:cs typeface="Poppins" pitchFamily="2" charset="77"/>
              </a:rPr>
              <a:t>Workflow:</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The Bitwise Multiplication Block receives processed input activations (ai) and parameters (</a:t>
            </a:r>
            <a:r>
              <a:rPr lang="en-US" sz="2400" dirty="0" err="1">
                <a:solidFill>
                  <a:srgbClr val="0E0E0E"/>
                </a:solidFill>
                <a:effectLst/>
                <a:latin typeface="Poppins" pitchFamily="2" charset="77"/>
                <a:cs typeface="Poppins" pitchFamily="2" charset="77"/>
              </a:rPr>
              <a:t>wij</a:t>
            </a:r>
            <a:r>
              <a:rPr lang="en-US" sz="2400" dirty="0">
                <a:solidFill>
                  <a:srgbClr val="0E0E0E"/>
                </a:solidFill>
                <a:effectLst/>
                <a:latin typeface="Poppins" pitchFamily="2" charset="77"/>
                <a:cs typeface="Poppins" pitchFamily="2" charset="77"/>
              </a:rPr>
              <a:t>) from their respective P-BLOCKs.</a:t>
            </a:r>
          </a:p>
          <a:p>
            <a:r>
              <a:rPr lang="en-US" sz="2400" dirty="0">
                <a:solidFill>
                  <a:srgbClr val="0E0E0E"/>
                </a:solidFill>
                <a:effectLst/>
                <a:latin typeface="Poppins" pitchFamily="2" charset="77"/>
                <a:cs typeface="Poppins" pitchFamily="2" charset="77"/>
              </a:rPr>
              <a:t>• Logic gates (LG) within the block perform bitwise multiplication operations between these inputs, ensuring that the probabilistic elements are integrated into the calculations.</a:t>
            </a:r>
          </a:p>
          <a:p>
            <a:r>
              <a:rPr lang="en-US" sz="2400" dirty="0">
                <a:solidFill>
                  <a:srgbClr val="0E0E0E"/>
                </a:solidFill>
                <a:effectLst/>
                <a:latin typeface="Poppins" pitchFamily="2" charset="77"/>
                <a:cs typeface="Poppins" pitchFamily="2" charset="77"/>
              </a:rPr>
              <a:t>• The resultant outputs 1-n are produced, incorporating the desired level of randomness and variability introduced by the P-BLOCKs.</a:t>
            </a:r>
          </a:p>
          <a:p>
            <a:r>
              <a:rPr lang="en-US" sz="2400" dirty="0">
                <a:solidFill>
                  <a:srgbClr val="0E0E0E"/>
                </a:solidFill>
                <a:effectLst/>
                <a:latin typeface="Poppins" pitchFamily="2" charset="77"/>
                <a:cs typeface="Poppins" pitchFamily="2" charset="77"/>
              </a:rPr>
              <a:t>• These outputs 1-n are then forwarded to the addition block for further aggregation and processing, forming the activations for the next layer of the neural network.</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Embodiment 1 Layout:</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The layout of Embodiment 1 showcases a structured arrangement of logic gates (LG) and bitwise multiplication elements, designed to handle a range of input activations and parameters.</a:t>
            </a:r>
          </a:p>
          <a:p>
            <a:r>
              <a:rPr lang="en-US" sz="2400" dirty="0">
                <a:solidFill>
                  <a:srgbClr val="0E0E0E"/>
                </a:solidFill>
                <a:effectLst/>
                <a:latin typeface="Poppins" pitchFamily="2" charset="77"/>
                <a:cs typeface="Poppins" pitchFamily="2" charset="77"/>
              </a:rPr>
              <a:t>• The block efficiently manages multiple inputs and outputs, facilitating high-speed operations and ensuring optimal performance for real-time neural network processing.</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Acknowledgment of Prior Art:</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The Bitwise Multiplication Block utilizes existing technologies for bitwise operations but integrates them in a novel way to handle probabilistic elements introduced by the P-BLOCKs. This ensures that the neural network can effectively manage uncertainty and variability in the data, enhancing its overall adaptability and robustness.</a:t>
            </a:r>
          </a:p>
        </p:txBody>
      </p:sp>
      <p:sp>
        <p:nvSpPr>
          <p:cNvPr id="2" name="TextBox 1">
            <a:extLst>
              <a:ext uri="{FF2B5EF4-FFF2-40B4-BE49-F238E27FC236}">
                <a16:creationId xmlns:a16="http://schemas.microsoft.com/office/drawing/2014/main" id="{DEA7B595-2B36-06D3-5903-881DAA232013}"/>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3" name="Slide Number Placeholder 2">
            <a:extLst>
              <a:ext uri="{FF2B5EF4-FFF2-40B4-BE49-F238E27FC236}">
                <a16:creationId xmlns:a16="http://schemas.microsoft.com/office/drawing/2014/main" id="{80EB915A-369D-66BE-23B5-B4B650E77DB7}"/>
              </a:ext>
            </a:extLst>
          </p:cNvPr>
          <p:cNvSpPr>
            <a:spLocks noGrp="1"/>
          </p:cNvSpPr>
          <p:nvPr>
            <p:ph type="sldNum" sz="quarter" idx="12"/>
          </p:nvPr>
        </p:nvSpPr>
        <p:spPr/>
        <p:txBody>
          <a:bodyPr/>
          <a:lstStyle/>
          <a:p>
            <a:fld id="{90FDCC24-7875-A64B-BDE6-58112F35A481}" type="slidenum">
              <a:rPr lang="en-US" smtClean="0"/>
              <a:t>13</a:t>
            </a:fld>
            <a:endParaRPr lang="en-US"/>
          </a:p>
        </p:txBody>
      </p:sp>
      <p:sp>
        <p:nvSpPr>
          <p:cNvPr id="4" name="Date Placeholder 3">
            <a:extLst>
              <a:ext uri="{FF2B5EF4-FFF2-40B4-BE49-F238E27FC236}">
                <a16:creationId xmlns:a16="http://schemas.microsoft.com/office/drawing/2014/main" id="{857141B1-5A9E-F743-E3A1-16329F272042}"/>
              </a:ext>
            </a:extLst>
          </p:cNvPr>
          <p:cNvSpPr>
            <a:spLocks noGrp="1"/>
          </p:cNvSpPr>
          <p:nvPr>
            <p:ph type="dt" sz="half" idx="10"/>
          </p:nvPr>
        </p:nvSpPr>
        <p:spPr/>
        <p:txBody>
          <a:bodyPr/>
          <a:lstStyle/>
          <a:p>
            <a:fld id="{74260136-71FA-8043-95C0-C5E60A404492}" type="datetime1">
              <a:rPr lang="en-US" smtClean="0"/>
              <a:t>7/16/2024</a:t>
            </a:fld>
            <a:endParaRPr lang="en-US"/>
          </a:p>
        </p:txBody>
      </p:sp>
    </p:spTree>
    <p:extLst>
      <p:ext uri="{BB962C8B-B14F-4D97-AF65-F5344CB8AC3E}">
        <p14:creationId xmlns:p14="http://schemas.microsoft.com/office/powerpoint/2010/main" val="231652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C65670D-5188-CE49-D64C-E4E0DD68B272}"/>
              </a:ext>
            </a:extLst>
          </p:cNvPr>
          <p:cNvSpPr txBox="1"/>
          <p:nvPr/>
        </p:nvSpPr>
        <p:spPr>
          <a:xfrm rot="5400000">
            <a:off x="5961236" y="10188470"/>
            <a:ext cx="691068" cy="553998"/>
          </a:xfrm>
          <a:prstGeom prst="rect">
            <a:avLst/>
          </a:prstGeom>
          <a:noFill/>
        </p:spPr>
        <p:txBody>
          <a:bodyPr wrap="square" rtlCol="0">
            <a:spAutoFit/>
          </a:bodyPr>
          <a:lstStyle/>
          <a:p>
            <a:r>
              <a:rPr lang="en-US" sz="3000" dirty="0"/>
              <a:t>. . .</a:t>
            </a:r>
          </a:p>
        </p:txBody>
      </p:sp>
      <p:sp>
        <p:nvSpPr>
          <p:cNvPr id="43" name="TextBox 42">
            <a:extLst>
              <a:ext uri="{FF2B5EF4-FFF2-40B4-BE49-F238E27FC236}">
                <a16:creationId xmlns:a16="http://schemas.microsoft.com/office/drawing/2014/main" id="{6839DA88-638E-53BE-5C5E-4ED88C911ACF}"/>
              </a:ext>
            </a:extLst>
          </p:cNvPr>
          <p:cNvSpPr txBox="1"/>
          <p:nvPr/>
        </p:nvSpPr>
        <p:spPr>
          <a:xfrm>
            <a:off x="255859" y="650098"/>
            <a:ext cx="11630620" cy="707886"/>
          </a:xfrm>
          <a:prstGeom prst="rect">
            <a:avLst/>
          </a:prstGeom>
          <a:noFill/>
        </p:spPr>
        <p:txBody>
          <a:bodyPr wrap="none" rtlCol="0">
            <a:spAutoFit/>
          </a:bodyPr>
          <a:lstStyle/>
          <a:p>
            <a:r>
              <a:rPr lang="en-US" sz="4000" b="1" dirty="0"/>
              <a:t>500- Bitwise multiplication block – Embodiment 2</a:t>
            </a:r>
          </a:p>
        </p:txBody>
      </p:sp>
      <p:pic>
        <p:nvPicPr>
          <p:cNvPr id="33" name="Picture 32">
            <a:extLst>
              <a:ext uri="{FF2B5EF4-FFF2-40B4-BE49-F238E27FC236}">
                <a16:creationId xmlns:a16="http://schemas.microsoft.com/office/drawing/2014/main" id="{558085A8-8265-73A2-EEE8-A3E03118928F}"/>
              </a:ext>
            </a:extLst>
          </p:cNvPr>
          <p:cNvPicPr>
            <a:picLocks noChangeAspect="1"/>
          </p:cNvPicPr>
          <p:nvPr/>
        </p:nvPicPr>
        <p:blipFill rotWithShape="1">
          <a:blip r:embed="rId3"/>
          <a:srcRect r="20885"/>
          <a:stretch/>
        </p:blipFill>
        <p:spPr>
          <a:xfrm>
            <a:off x="2903055" y="3887224"/>
            <a:ext cx="5935758" cy="2611275"/>
          </a:xfrm>
          <a:prstGeom prst="rect">
            <a:avLst/>
          </a:prstGeom>
        </p:spPr>
      </p:pic>
      <p:pic>
        <p:nvPicPr>
          <p:cNvPr id="54" name="Picture 53">
            <a:extLst>
              <a:ext uri="{FF2B5EF4-FFF2-40B4-BE49-F238E27FC236}">
                <a16:creationId xmlns:a16="http://schemas.microsoft.com/office/drawing/2014/main" id="{AD9BB9E1-D64E-7C36-F7EE-A257E81F0DDA}"/>
              </a:ext>
            </a:extLst>
          </p:cNvPr>
          <p:cNvPicPr>
            <a:picLocks noChangeAspect="1"/>
          </p:cNvPicPr>
          <p:nvPr/>
        </p:nvPicPr>
        <p:blipFill rotWithShape="1">
          <a:blip r:embed="rId3"/>
          <a:srcRect r="21099"/>
          <a:stretch/>
        </p:blipFill>
        <p:spPr>
          <a:xfrm>
            <a:off x="2919098" y="7273539"/>
            <a:ext cx="5919716" cy="2611275"/>
          </a:xfrm>
          <a:prstGeom prst="rect">
            <a:avLst/>
          </a:prstGeom>
        </p:spPr>
      </p:pic>
      <p:pic>
        <p:nvPicPr>
          <p:cNvPr id="80" name="Picture 79">
            <a:extLst>
              <a:ext uri="{FF2B5EF4-FFF2-40B4-BE49-F238E27FC236}">
                <a16:creationId xmlns:a16="http://schemas.microsoft.com/office/drawing/2014/main" id="{C6CAD6BF-4619-AA57-F2AA-519A7E11108A}"/>
              </a:ext>
            </a:extLst>
          </p:cNvPr>
          <p:cNvPicPr>
            <a:picLocks noChangeAspect="1"/>
          </p:cNvPicPr>
          <p:nvPr/>
        </p:nvPicPr>
        <p:blipFill rotWithShape="1">
          <a:blip r:embed="rId3"/>
          <a:srcRect r="21099"/>
          <a:stretch/>
        </p:blipFill>
        <p:spPr>
          <a:xfrm>
            <a:off x="2868298" y="11124179"/>
            <a:ext cx="5919716" cy="2611275"/>
          </a:xfrm>
          <a:prstGeom prst="rect">
            <a:avLst/>
          </a:prstGeom>
        </p:spPr>
      </p:pic>
      <p:sp>
        <p:nvSpPr>
          <p:cNvPr id="4" name="Rounded Rectangle 3">
            <a:extLst>
              <a:ext uri="{FF2B5EF4-FFF2-40B4-BE49-F238E27FC236}">
                <a16:creationId xmlns:a16="http://schemas.microsoft.com/office/drawing/2014/main" id="{327535CD-7827-37DB-D2FD-D08E5E5F8CF2}"/>
              </a:ext>
            </a:extLst>
          </p:cNvPr>
          <p:cNvSpPr/>
          <p:nvPr/>
        </p:nvSpPr>
        <p:spPr>
          <a:xfrm>
            <a:off x="4054340" y="4450867"/>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5" name="Rounded Rectangle 4">
            <a:extLst>
              <a:ext uri="{FF2B5EF4-FFF2-40B4-BE49-F238E27FC236}">
                <a16:creationId xmlns:a16="http://schemas.microsoft.com/office/drawing/2014/main" id="{3A6EF217-6743-E13D-FEF4-E7872FC9B811}"/>
              </a:ext>
            </a:extLst>
          </p:cNvPr>
          <p:cNvSpPr/>
          <p:nvPr/>
        </p:nvSpPr>
        <p:spPr>
          <a:xfrm>
            <a:off x="5405024" y="5096443"/>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8" name="Rounded Rectangle 7">
            <a:extLst>
              <a:ext uri="{FF2B5EF4-FFF2-40B4-BE49-F238E27FC236}">
                <a16:creationId xmlns:a16="http://schemas.microsoft.com/office/drawing/2014/main" id="{69532131-F7F3-09AD-6863-1E53606314F3}"/>
              </a:ext>
            </a:extLst>
          </p:cNvPr>
          <p:cNvSpPr/>
          <p:nvPr/>
        </p:nvSpPr>
        <p:spPr>
          <a:xfrm>
            <a:off x="7453973" y="5707314"/>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0" name="Rounded Rectangle 9">
            <a:extLst>
              <a:ext uri="{FF2B5EF4-FFF2-40B4-BE49-F238E27FC236}">
                <a16:creationId xmlns:a16="http://schemas.microsoft.com/office/drawing/2014/main" id="{385B1B95-8671-6BF0-8F8D-99268C47DF0D}"/>
              </a:ext>
            </a:extLst>
          </p:cNvPr>
          <p:cNvSpPr/>
          <p:nvPr/>
        </p:nvSpPr>
        <p:spPr>
          <a:xfrm>
            <a:off x="4061660" y="7836009"/>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1" name="Rounded Rectangle 10">
            <a:extLst>
              <a:ext uri="{FF2B5EF4-FFF2-40B4-BE49-F238E27FC236}">
                <a16:creationId xmlns:a16="http://schemas.microsoft.com/office/drawing/2014/main" id="{757FCFA8-B9A7-9F76-69CE-E9DCC340AD04}"/>
              </a:ext>
            </a:extLst>
          </p:cNvPr>
          <p:cNvSpPr/>
          <p:nvPr/>
        </p:nvSpPr>
        <p:spPr>
          <a:xfrm>
            <a:off x="5440951" y="8473752"/>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2" name="Rounded Rectangle 11">
            <a:extLst>
              <a:ext uri="{FF2B5EF4-FFF2-40B4-BE49-F238E27FC236}">
                <a16:creationId xmlns:a16="http://schemas.microsoft.com/office/drawing/2014/main" id="{8E9BD829-0081-0731-228F-568D2609E58A}"/>
              </a:ext>
            </a:extLst>
          </p:cNvPr>
          <p:cNvSpPr/>
          <p:nvPr/>
        </p:nvSpPr>
        <p:spPr>
          <a:xfrm>
            <a:off x="7470096" y="9087231"/>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5" name="Rounded Rectangle 14">
            <a:extLst>
              <a:ext uri="{FF2B5EF4-FFF2-40B4-BE49-F238E27FC236}">
                <a16:creationId xmlns:a16="http://schemas.microsoft.com/office/drawing/2014/main" id="{8B27FAEF-19EF-129E-4F2F-912AF9BA1D1F}"/>
              </a:ext>
            </a:extLst>
          </p:cNvPr>
          <p:cNvSpPr/>
          <p:nvPr/>
        </p:nvSpPr>
        <p:spPr>
          <a:xfrm>
            <a:off x="4012015" y="11675605"/>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16" name="Rounded Rectangle 15">
            <a:extLst>
              <a:ext uri="{FF2B5EF4-FFF2-40B4-BE49-F238E27FC236}">
                <a16:creationId xmlns:a16="http://schemas.microsoft.com/office/drawing/2014/main" id="{617D315D-6891-F415-0F3A-C2C1765250F9}"/>
              </a:ext>
            </a:extLst>
          </p:cNvPr>
          <p:cNvSpPr/>
          <p:nvPr/>
        </p:nvSpPr>
        <p:spPr>
          <a:xfrm>
            <a:off x="5367642" y="12323789"/>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20" name="Rounded Rectangle 19">
            <a:extLst>
              <a:ext uri="{FF2B5EF4-FFF2-40B4-BE49-F238E27FC236}">
                <a16:creationId xmlns:a16="http://schemas.microsoft.com/office/drawing/2014/main" id="{88FB7C60-2E45-D24D-77AE-03EED8D2A7CB}"/>
              </a:ext>
            </a:extLst>
          </p:cNvPr>
          <p:cNvSpPr/>
          <p:nvPr/>
        </p:nvSpPr>
        <p:spPr>
          <a:xfrm>
            <a:off x="7419089" y="12975054"/>
            <a:ext cx="1008315" cy="7542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LG</a:t>
            </a:r>
            <a:endParaRPr lang="en-US" sz="3000" baseline="-25000" dirty="0">
              <a:solidFill>
                <a:schemeClr val="tx1"/>
              </a:solidFill>
            </a:endParaRPr>
          </a:p>
        </p:txBody>
      </p:sp>
      <p:sp>
        <p:nvSpPr>
          <p:cNvPr id="24" name="Freeform 23">
            <a:extLst>
              <a:ext uri="{FF2B5EF4-FFF2-40B4-BE49-F238E27FC236}">
                <a16:creationId xmlns:a16="http://schemas.microsoft.com/office/drawing/2014/main" id="{F2C2C98E-8710-4537-00D2-1F2856E7FB1D}"/>
              </a:ext>
            </a:extLst>
          </p:cNvPr>
          <p:cNvSpPr/>
          <p:nvPr/>
        </p:nvSpPr>
        <p:spPr>
          <a:xfrm>
            <a:off x="2060940" y="4861930"/>
            <a:ext cx="2020408" cy="588614"/>
          </a:xfrm>
          <a:custGeom>
            <a:avLst/>
            <a:gdLst>
              <a:gd name="connsiteX0" fmla="*/ 2609385 w 2609385"/>
              <a:gd name="connsiteY0" fmla="*/ 0 h 825190"/>
              <a:gd name="connsiteX1" fmla="*/ 1494263 w 2609385"/>
              <a:gd name="connsiteY1" fmla="*/ 691375 h 825190"/>
              <a:gd name="connsiteX2" fmla="*/ 0 w 2609385"/>
              <a:gd name="connsiteY2" fmla="*/ 825190 h 825190"/>
            </a:gdLst>
            <a:ahLst/>
            <a:cxnLst>
              <a:cxn ang="0">
                <a:pos x="connsiteX0" y="connsiteY0"/>
              </a:cxn>
              <a:cxn ang="0">
                <a:pos x="connsiteX1" y="connsiteY1"/>
              </a:cxn>
              <a:cxn ang="0">
                <a:pos x="connsiteX2" y="connsiteY2"/>
              </a:cxn>
            </a:cxnLst>
            <a:rect l="l" t="t" r="r" b="b"/>
            <a:pathLst>
              <a:path w="2609385" h="825190">
                <a:moveTo>
                  <a:pt x="2609385" y="0"/>
                </a:moveTo>
                <a:cubicBezTo>
                  <a:pt x="2269273" y="276921"/>
                  <a:pt x="1929161" y="553843"/>
                  <a:pt x="1494263" y="691375"/>
                </a:cubicBezTo>
                <a:cubicBezTo>
                  <a:pt x="1059365" y="828907"/>
                  <a:pt x="252761" y="799171"/>
                  <a:pt x="0" y="825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A416674-017C-33AB-5B46-129B5ADCB229}"/>
              </a:ext>
            </a:extLst>
          </p:cNvPr>
          <p:cNvSpPr txBox="1"/>
          <p:nvPr/>
        </p:nvSpPr>
        <p:spPr>
          <a:xfrm>
            <a:off x="1445395" y="5250489"/>
            <a:ext cx="817739" cy="400110"/>
          </a:xfrm>
          <a:prstGeom prst="rect">
            <a:avLst/>
          </a:prstGeom>
          <a:noFill/>
        </p:spPr>
        <p:txBody>
          <a:bodyPr wrap="square">
            <a:spAutoFit/>
          </a:bodyPr>
          <a:lstStyle/>
          <a:p>
            <a:r>
              <a:rPr lang="en-US" sz="2000" b="1" dirty="0">
                <a:latin typeface="Poppins" pitchFamily="2" charset="77"/>
                <a:cs typeface="Poppins" pitchFamily="2" charset="77"/>
              </a:rPr>
              <a:t>501</a:t>
            </a:r>
            <a:endParaRPr lang="en-US" sz="2000" dirty="0">
              <a:latin typeface="Poppins" pitchFamily="2" charset="77"/>
              <a:cs typeface="Poppins" pitchFamily="2" charset="77"/>
            </a:endParaRPr>
          </a:p>
        </p:txBody>
      </p:sp>
      <p:sp>
        <p:nvSpPr>
          <p:cNvPr id="28" name="Down Arrow 27">
            <a:extLst>
              <a:ext uri="{FF2B5EF4-FFF2-40B4-BE49-F238E27FC236}">
                <a16:creationId xmlns:a16="http://schemas.microsoft.com/office/drawing/2014/main" id="{16D9C89F-0EF1-F2FE-D9FF-44A7B785489D}"/>
              </a:ext>
            </a:extLst>
          </p:cNvPr>
          <p:cNvSpPr/>
          <p:nvPr/>
        </p:nvSpPr>
        <p:spPr>
          <a:xfrm rot="16200000">
            <a:off x="589454" y="8582582"/>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EBB11B7-5E8C-90C6-4FD7-0F2F335FF83C}"/>
              </a:ext>
            </a:extLst>
          </p:cNvPr>
          <p:cNvSpPr txBox="1"/>
          <p:nvPr/>
        </p:nvSpPr>
        <p:spPr>
          <a:xfrm>
            <a:off x="678103" y="7796485"/>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30" name="Down Arrow 29">
            <a:extLst>
              <a:ext uri="{FF2B5EF4-FFF2-40B4-BE49-F238E27FC236}">
                <a16:creationId xmlns:a16="http://schemas.microsoft.com/office/drawing/2014/main" id="{616A4D28-FF03-209E-CE29-B620B9338066}"/>
              </a:ext>
            </a:extLst>
          </p:cNvPr>
          <p:cNvSpPr/>
          <p:nvPr/>
        </p:nvSpPr>
        <p:spPr>
          <a:xfrm rot="16200000">
            <a:off x="10019658" y="8734982"/>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62E88A6-5EF3-66D7-8330-F661F5E7BC30}"/>
              </a:ext>
            </a:extLst>
          </p:cNvPr>
          <p:cNvSpPr txBox="1"/>
          <p:nvPr/>
        </p:nvSpPr>
        <p:spPr>
          <a:xfrm>
            <a:off x="10108307" y="7948885"/>
            <a:ext cx="434734" cy="553998"/>
          </a:xfrm>
          <a:prstGeom prst="rect">
            <a:avLst/>
          </a:prstGeom>
          <a:noFill/>
        </p:spPr>
        <p:txBody>
          <a:bodyPr wrap="none" rtlCol="0">
            <a:spAutoFit/>
          </a:bodyPr>
          <a:lstStyle/>
          <a:p>
            <a:r>
              <a:rPr lang="en-US" sz="3000" b="1" dirty="0">
                <a:latin typeface="Poppins" pitchFamily="2" charset="77"/>
                <a:cs typeface="Poppins" pitchFamily="2" charset="77"/>
              </a:rPr>
              <a:t>5</a:t>
            </a:r>
          </a:p>
        </p:txBody>
      </p:sp>
      <p:sp>
        <p:nvSpPr>
          <p:cNvPr id="32" name="Oval 31">
            <a:extLst>
              <a:ext uri="{FF2B5EF4-FFF2-40B4-BE49-F238E27FC236}">
                <a16:creationId xmlns:a16="http://schemas.microsoft.com/office/drawing/2014/main" id="{2A511A4F-84E1-43F1-50FA-B9B33D33A7DE}"/>
              </a:ext>
            </a:extLst>
          </p:cNvPr>
          <p:cNvSpPr/>
          <p:nvPr/>
        </p:nvSpPr>
        <p:spPr>
          <a:xfrm>
            <a:off x="8854072" y="4728118"/>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B7D6B46-95A2-86B0-7861-C06FE727E626}"/>
              </a:ext>
            </a:extLst>
          </p:cNvPr>
          <p:cNvSpPr/>
          <p:nvPr/>
        </p:nvSpPr>
        <p:spPr>
          <a:xfrm>
            <a:off x="8850358" y="5371168"/>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428E83D-AF0F-AE5A-D150-C44B10F3F9B1}"/>
              </a:ext>
            </a:extLst>
          </p:cNvPr>
          <p:cNvSpPr/>
          <p:nvPr/>
        </p:nvSpPr>
        <p:spPr>
          <a:xfrm>
            <a:off x="8846642" y="5991916"/>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BF8D587-BE1F-67F7-DC26-64F52FE7FEA5}"/>
              </a:ext>
            </a:extLst>
          </p:cNvPr>
          <p:cNvSpPr txBox="1"/>
          <p:nvPr/>
        </p:nvSpPr>
        <p:spPr>
          <a:xfrm>
            <a:off x="9060681" y="4564747"/>
            <a:ext cx="328936" cy="553998"/>
          </a:xfrm>
          <a:prstGeom prst="rect">
            <a:avLst/>
          </a:prstGeom>
          <a:noFill/>
        </p:spPr>
        <p:txBody>
          <a:bodyPr wrap="none" rtlCol="0">
            <a:spAutoFit/>
          </a:bodyPr>
          <a:lstStyle/>
          <a:p>
            <a:r>
              <a:rPr lang="en-US" sz="3000" b="1" dirty="0">
                <a:latin typeface="Poppins" pitchFamily="2" charset="77"/>
                <a:cs typeface="Poppins" pitchFamily="2" charset="77"/>
              </a:rPr>
              <a:t>1</a:t>
            </a:r>
          </a:p>
        </p:txBody>
      </p:sp>
      <p:sp>
        <p:nvSpPr>
          <p:cNvPr id="37" name="TextBox 36">
            <a:extLst>
              <a:ext uri="{FF2B5EF4-FFF2-40B4-BE49-F238E27FC236}">
                <a16:creationId xmlns:a16="http://schemas.microsoft.com/office/drawing/2014/main" id="{020EDB62-E3A9-5AD4-1D17-117C72BC820E}"/>
              </a:ext>
            </a:extLst>
          </p:cNvPr>
          <p:cNvSpPr txBox="1"/>
          <p:nvPr/>
        </p:nvSpPr>
        <p:spPr>
          <a:xfrm>
            <a:off x="9060681" y="5207796"/>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38" name="TextBox 37">
            <a:extLst>
              <a:ext uri="{FF2B5EF4-FFF2-40B4-BE49-F238E27FC236}">
                <a16:creationId xmlns:a16="http://schemas.microsoft.com/office/drawing/2014/main" id="{C673B4C5-9B73-584D-7D71-E509B08EA5B3}"/>
              </a:ext>
            </a:extLst>
          </p:cNvPr>
          <p:cNvSpPr txBox="1"/>
          <p:nvPr/>
        </p:nvSpPr>
        <p:spPr>
          <a:xfrm>
            <a:off x="9060681" y="5806241"/>
            <a:ext cx="444352" cy="553998"/>
          </a:xfrm>
          <a:prstGeom prst="rect">
            <a:avLst/>
          </a:prstGeom>
          <a:noFill/>
        </p:spPr>
        <p:txBody>
          <a:bodyPr wrap="none" rtlCol="0">
            <a:spAutoFit/>
          </a:bodyPr>
          <a:lstStyle/>
          <a:p>
            <a:r>
              <a:rPr lang="en-US" sz="3000" b="1" dirty="0">
                <a:latin typeface="Poppins" pitchFamily="2" charset="77"/>
                <a:cs typeface="Poppins" pitchFamily="2" charset="77"/>
              </a:rPr>
              <a:t>n</a:t>
            </a:r>
          </a:p>
        </p:txBody>
      </p:sp>
      <p:sp>
        <p:nvSpPr>
          <p:cNvPr id="2" name="Down Arrow 1">
            <a:extLst>
              <a:ext uri="{FF2B5EF4-FFF2-40B4-BE49-F238E27FC236}">
                <a16:creationId xmlns:a16="http://schemas.microsoft.com/office/drawing/2014/main" id="{AEAEBF79-0B09-F5E2-AC44-401A9A825085}"/>
              </a:ext>
            </a:extLst>
          </p:cNvPr>
          <p:cNvSpPr/>
          <p:nvPr/>
        </p:nvSpPr>
        <p:spPr>
          <a:xfrm>
            <a:off x="5062656" y="2232584"/>
            <a:ext cx="704932" cy="649860"/>
          </a:xfrm>
          <a:prstGeom prst="downArrow">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DC7E67-1791-4F39-D7AE-6F4E7931CCCE}"/>
              </a:ext>
            </a:extLst>
          </p:cNvPr>
          <p:cNvSpPr txBox="1"/>
          <p:nvPr/>
        </p:nvSpPr>
        <p:spPr>
          <a:xfrm>
            <a:off x="5170458" y="1646670"/>
            <a:ext cx="444352" cy="553998"/>
          </a:xfrm>
          <a:prstGeom prst="rect">
            <a:avLst/>
          </a:prstGeom>
          <a:noFill/>
        </p:spPr>
        <p:txBody>
          <a:bodyPr wrap="none" rtlCol="0">
            <a:spAutoFit/>
          </a:bodyPr>
          <a:lstStyle/>
          <a:p>
            <a:r>
              <a:rPr lang="en-US" sz="3000" b="1" dirty="0">
                <a:latin typeface="Poppins" pitchFamily="2" charset="77"/>
                <a:cs typeface="Poppins" pitchFamily="2" charset="77"/>
              </a:rPr>
              <a:t>4</a:t>
            </a:r>
          </a:p>
        </p:txBody>
      </p:sp>
      <p:sp>
        <p:nvSpPr>
          <p:cNvPr id="14" name="TextBox 13">
            <a:extLst>
              <a:ext uri="{FF2B5EF4-FFF2-40B4-BE49-F238E27FC236}">
                <a16:creationId xmlns:a16="http://schemas.microsoft.com/office/drawing/2014/main" id="{63096CA5-E93A-493D-C9BF-16DB9ACF04B4}"/>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21" name="TextBox 20">
            <a:extLst>
              <a:ext uri="{FF2B5EF4-FFF2-40B4-BE49-F238E27FC236}">
                <a16:creationId xmlns:a16="http://schemas.microsoft.com/office/drawing/2014/main" id="{B035FEB9-3E6B-D1DC-6E58-126078A37E5A}"/>
              </a:ext>
            </a:extLst>
          </p:cNvPr>
          <p:cNvSpPr txBox="1"/>
          <p:nvPr/>
        </p:nvSpPr>
        <p:spPr>
          <a:xfrm>
            <a:off x="259572" y="1978747"/>
            <a:ext cx="2304926" cy="707886"/>
          </a:xfrm>
          <a:prstGeom prst="rect">
            <a:avLst/>
          </a:prstGeom>
          <a:noFill/>
        </p:spPr>
        <p:txBody>
          <a:bodyPr wrap="none" rtlCol="0">
            <a:spAutoFit/>
          </a:bodyPr>
          <a:lstStyle/>
          <a:p>
            <a:r>
              <a:rPr lang="en-US" sz="4000" b="1" dirty="0"/>
              <a:t>Figure 4b</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17512EB-947E-DCDE-9980-95E6854F641F}"/>
                  </a:ext>
                </a:extLst>
              </p:cNvPr>
              <p:cNvSpPr txBox="1"/>
              <p:nvPr/>
            </p:nvSpPr>
            <p:spPr>
              <a:xfrm>
                <a:off x="3614429" y="3421953"/>
                <a:ext cx="535595" cy="5282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i="1">
                              <a:solidFill>
                                <a:schemeClr val="tx1"/>
                              </a:solidFill>
                              <a:latin typeface="Cambria Math" panose="02040503050406030204" pitchFamily="18" charset="0"/>
                            </a:rPr>
                            <m:t>1</m:t>
                          </m:r>
                        </m:sub>
                        <m:sup>
                          <m:r>
                            <a:rPr lang="en-US" sz="3400" i="1">
                              <a:solidFill>
                                <a:schemeClr val="tx1"/>
                              </a:solidFill>
                              <a:latin typeface="Cambria Math" panose="02040503050406030204" pitchFamily="18" charset="0"/>
                            </a:rPr>
                            <m:t>1</m:t>
                          </m:r>
                        </m:sup>
                      </m:sSubSup>
                    </m:oMath>
                  </m:oMathPara>
                </a14:m>
                <a:endParaRPr lang="en-US" sz="3400" dirty="0">
                  <a:solidFill>
                    <a:schemeClr val="tx1"/>
                  </a:solidFill>
                </a:endParaRPr>
              </a:p>
            </p:txBody>
          </p:sp>
        </mc:Choice>
        <mc:Fallback xmlns="">
          <p:sp>
            <p:nvSpPr>
              <p:cNvPr id="22" name="TextBox 21">
                <a:extLst>
                  <a:ext uri="{FF2B5EF4-FFF2-40B4-BE49-F238E27FC236}">
                    <a16:creationId xmlns:a16="http://schemas.microsoft.com/office/drawing/2014/main" id="{417512EB-947E-DCDE-9980-95E6854F641F}"/>
                  </a:ext>
                </a:extLst>
              </p:cNvPr>
              <p:cNvSpPr txBox="1">
                <a:spLocks noRot="1" noChangeAspect="1" noMove="1" noResize="1" noEditPoints="1" noAdjustHandles="1" noChangeArrowheads="1" noChangeShapeType="1" noTextEdit="1"/>
              </p:cNvSpPr>
              <p:nvPr/>
            </p:nvSpPr>
            <p:spPr>
              <a:xfrm>
                <a:off x="3614429" y="3421953"/>
                <a:ext cx="535595" cy="528286"/>
              </a:xfrm>
              <a:prstGeom prst="rect">
                <a:avLst/>
              </a:prstGeom>
              <a:blipFill>
                <a:blip r:embed="rId4"/>
                <a:stretch>
                  <a:fillRect l="-11628" t="-2326" r="-6977"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FAE99E9-CCBF-EEA7-16BF-8E419ABBE52F}"/>
                  </a:ext>
                </a:extLst>
              </p:cNvPr>
              <p:cNvSpPr txBox="1"/>
              <p:nvPr/>
            </p:nvSpPr>
            <p:spPr>
              <a:xfrm>
                <a:off x="4993460" y="3440538"/>
                <a:ext cx="544893" cy="5293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i="1">
                              <a:solidFill>
                                <a:schemeClr val="tx1"/>
                              </a:solidFill>
                              <a:latin typeface="Cambria Math" panose="02040503050406030204" pitchFamily="18" charset="0"/>
                            </a:rPr>
                            <m:t>1</m:t>
                          </m:r>
                        </m:sub>
                        <m:sup>
                          <m:r>
                            <a:rPr lang="en-US" sz="3400" b="0" i="1" smtClean="0">
                              <a:solidFill>
                                <a:schemeClr val="tx1"/>
                              </a:solidFill>
                              <a:latin typeface="Cambria Math" panose="02040503050406030204" pitchFamily="18" charset="0"/>
                            </a:rPr>
                            <m:t>2</m:t>
                          </m:r>
                        </m:sup>
                      </m:sSubSup>
                    </m:oMath>
                  </m:oMathPara>
                </a14:m>
                <a:endParaRPr lang="en-US" sz="3400" dirty="0">
                  <a:solidFill>
                    <a:schemeClr val="tx1"/>
                  </a:solidFill>
                </a:endParaRPr>
              </a:p>
            </p:txBody>
          </p:sp>
        </mc:Choice>
        <mc:Fallback xmlns="">
          <p:sp>
            <p:nvSpPr>
              <p:cNvPr id="23" name="TextBox 22">
                <a:extLst>
                  <a:ext uri="{FF2B5EF4-FFF2-40B4-BE49-F238E27FC236}">
                    <a16:creationId xmlns:a16="http://schemas.microsoft.com/office/drawing/2014/main" id="{8FAE99E9-CCBF-EEA7-16BF-8E419ABBE52F}"/>
                  </a:ext>
                </a:extLst>
              </p:cNvPr>
              <p:cNvSpPr txBox="1">
                <a:spLocks noRot="1" noChangeAspect="1" noMove="1" noResize="1" noEditPoints="1" noAdjustHandles="1" noChangeArrowheads="1" noChangeShapeType="1" noTextEdit="1"/>
              </p:cNvSpPr>
              <p:nvPr/>
            </p:nvSpPr>
            <p:spPr>
              <a:xfrm>
                <a:off x="4993460" y="3440538"/>
                <a:ext cx="544893" cy="529376"/>
              </a:xfrm>
              <a:prstGeom prst="rect">
                <a:avLst/>
              </a:prstGeom>
              <a:blipFill>
                <a:blip r:embed="rId5"/>
                <a:stretch>
                  <a:fillRect l="-11364" t="-2326" r="-6818"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86C58E-746D-ED0A-E4EF-7E979A8A6FF8}"/>
                  </a:ext>
                </a:extLst>
              </p:cNvPr>
              <p:cNvSpPr txBox="1"/>
              <p:nvPr/>
            </p:nvSpPr>
            <p:spPr>
              <a:xfrm>
                <a:off x="7041563" y="3414522"/>
                <a:ext cx="572786"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i="1">
                              <a:solidFill>
                                <a:schemeClr val="tx1"/>
                              </a:solidFill>
                              <a:latin typeface="Cambria Math" panose="02040503050406030204" pitchFamily="18" charset="0"/>
                            </a:rPr>
                            <m:t>1</m:t>
                          </m:r>
                        </m:sub>
                        <m:sup>
                          <m:r>
                            <a:rPr lang="en-US" sz="3400" b="0" i="1" smtClean="0">
                              <a:solidFill>
                                <a:schemeClr val="tx1"/>
                              </a:solidFill>
                              <a:latin typeface="Cambria Math" panose="02040503050406030204" pitchFamily="18" charset="0"/>
                            </a:rPr>
                            <m:t>𝑛</m:t>
                          </m:r>
                        </m:sup>
                      </m:sSubSup>
                    </m:oMath>
                  </m:oMathPara>
                </a14:m>
                <a:endParaRPr lang="en-US" sz="3400" dirty="0">
                  <a:solidFill>
                    <a:schemeClr val="tx1"/>
                  </a:solidFill>
                </a:endParaRPr>
              </a:p>
            </p:txBody>
          </p:sp>
        </mc:Choice>
        <mc:Fallback xmlns="">
          <p:sp>
            <p:nvSpPr>
              <p:cNvPr id="25" name="TextBox 24">
                <a:extLst>
                  <a:ext uri="{FF2B5EF4-FFF2-40B4-BE49-F238E27FC236}">
                    <a16:creationId xmlns:a16="http://schemas.microsoft.com/office/drawing/2014/main" id="{AE86C58E-746D-ED0A-E4EF-7E979A8A6FF8}"/>
                  </a:ext>
                </a:extLst>
              </p:cNvPr>
              <p:cNvSpPr txBox="1">
                <a:spLocks noRot="1" noChangeAspect="1" noMove="1" noResize="1" noEditPoints="1" noAdjustHandles="1" noChangeArrowheads="1" noChangeShapeType="1" noTextEdit="1"/>
              </p:cNvSpPr>
              <p:nvPr/>
            </p:nvSpPr>
            <p:spPr>
              <a:xfrm>
                <a:off x="7041563" y="3414522"/>
                <a:ext cx="572786" cy="523220"/>
              </a:xfrm>
              <a:prstGeom prst="rect">
                <a:avLst/>
              </a:prstGeom>
              <a:blipFill>
                <a:blip r:embed="rId6"/>
                <a:stretch>
                  <a:fillRect l="-10870" r="-2174"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9550992-F3B5-1BDB-7F4D-02E6C427F6F0}"/>
                  </a:ext>
                </a:extLst>
              </p:cNvPr>
              <p:cNvSpPr txBox="1"/>
              <p:nvPr/>
            </p:nvSpPr>
            <p:spPr>
              <a:xfrm>
                <a:off x="3699923" y="6852807"/>
                <a:ext cx="535595" cy="5291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2</m:t>
                          </m:r>
                        </m:sub>
                        <m:sup>
                          <m:r>
                            <a:rPr lang="en-US" sz="3400" i="1">
                              <a:solidFill>
                                <a:schemeClr val="tx1"/>
                              </a:solidFill>
                              <a:latin typeface="Cambria Math" panose="02040503050406030204" pitchFamily="18" charset="0"/>
                            </a:rPr>
                            <m:t>1</m:t>
                          </m:r>
                        </m:sup>
                      </m:sSubSup>
                    </m:oMath>
                  </m:oMathPara>
                </a14:m>
                <a:endParaRPr lang="en-US" sz="3400" dirty="0">
                  <a:solidFill>
                    <a:schemeClr val="tx1"/>
                  </a:solidFill>
                </a:endParaRPr>
              </a:p>
            </p:txBody>
          </p:sp>
        </mc:Choice>
        <mc:Fallback xmlns="">
          <p:sp>
            <p:nvSpPr>
              <p:cNvPr id="41" name="TextBox 40">
                <a:extLst>
                  <a:ext uri="{FF2B5EF4-FFF2-40B4-BE49-F238E27FC236}">
                    <a16:creationId xmlns:a16="http://schemas.microsoft.com/office/drawing/2014/main" id="{29550992-F3B5-1BDB-7F4D-02E6C427F6F0}"/>
                  </a:ext>
                </a:extLst>
              </p:cNvPr>
              <p:cNvSpPr txBox="1">
                <a:spLocks noRot="1" noChangeAspect="1" noMove="1" noResize="1" noEditPoints="1" noAdjustHandles="1" noChangeArrowheads="1" noChangeShapeType="1" noTextEdit="1"/>
              </p:cNvSpPr>
              <p:nvPr/>
            </p:nvSpPr>
            <p:spPr>
              <a:xfrm>
                <a:off x="3699923" y="6852807"/>
                <a:ext cx="535595" cy="529184"/>
              </a:xfrm>
              <a:prstGeom prst="rect">
                <a:avLst/>
              </a:prstGeom>
              <a:blipFill>
                <a:blip r:embed="rId7"/>
                <a:stretch>
                  <a:fillRect l="-11628" t="-2326" r="-6977"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7DD7CDE-AB3D-F911-01B8-2042A81BC856}"/>
                  </a:ext>
                </a:extLst>
              </p:cNvPr>
              <p:cNvSpPr txBox="1"/>
              <p:nvPr/>
            </p:nvSpPr>
            <p:spPr>
              <a:xfrm>
                <a:off x="5034350" y="6852807"/>
                <a:ext cx="544893" cy="530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2</m:t>
                          </m:r>
                        </m:sub>
                        <m:sup>
                          <m:r>
                            <a:rPr lang="en-US" sz="3400" b="0" i="1" smtClean="0">
                              <a:solidFill>
                                <a:schemeClr val="tx1"/>
                              </a:solidFill>
                              <a:latin typeface="Cambria Math" panose="02040503050406030204" pitchFamily="18" charset="0"/>
                            </a:rPr>
                            <m:t>2</m:t>
                          </m:r>
                        </m:sup>
                      </m:sSubSup>
                    </m:oMath>
                  </m:oMathPara>
                </a14:m>
                <a:endParaRPr lang="en-US" sz="3400" dirty="0">
                  <a:solidFill>
                    <a:schemeClr val="tx1"/>
                  </a:solidFill>
                </a:endParaRPr>
              </a:p>
            </p:txBody>
          </p:sp>
        </mc:Choice>
        <mc:Fallback xmlns="">
          <p:sp>
            <p:nvSpPr>
              <p:cNvPr id="42" name="TextBox 41">
                <a:extLst>
                  <a:ext uri="{FF2B5EF4-FFF2-40B4-BE49-F238E27FC236}">
                    <a16:creationId xmlns:a16="http://schemas.microsoft.com/office/drawing/2014/main" id="{E7DD7CDE-AB3D-F911-01B8-2042A81BC856}"/>
                  </a:ext>
                </a:extLst>
              </p:cNvPr>
              <p:cNvSpPr txBox="1">
                <a:spLocks noRot="1" noChangeAspect="1" noMove="1" noResize="1" noEditPoints="1" noAdjustHandles="1" noChangeArrowheads="1" noChangeShapeType="1" noTextEdit="1"/>
              </p:cNvSpPr>
              <p:nvPr/>
            </p:nvSpPr>
            <p:spPr>
              <a:xfrm>
                <a:off x="5034350" y="6852807"/>
                <a:ext cx="544893" cy="530273"/>
              </a:xfrm>
              <a:prstGeom prst="rect">
                <a:avLst/>
              </a:prstGeom>
              <a:blipFill>
                <a:blip r:embed="rId8"/>
                <a:stretch>
                  <a:fillRect l="-11364" t="-2326" r="-6818"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7244C71-7AE5-E463-35F9-5802900DD8B2}"/>
                  </a:ext>
                </a:extLst>
              </p:cNvPr>
              <p:cNvSpPr txBox="1"/>
              <p:nvPr/>
            </p:nvSpPr>
            <p:spPr>
              <a:xfrm>
                <a:off x="7082453" y="6852807"/>
                <a:ext cx="572786"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2</m:t>
                          </m:r>
                        </m:sub>
                        <m:sup>
                          <m:r>
                            <a:rPr lang="en-US" sz="3400" b="0" i="1" smtClean="0">
                              <a:solidFill>
                                <a:schemeClr val="tx1"/>
                              </a:solidFill>
                              <a:latin typeface="Cambria Math" panose="02040503050406030204" pitchFamily="18" charset="0"/>
                            </a:rPr>
                            <m:t>𝑛</m:t>
                          </m:r>
                        </m:sup>
                      </m:sSubSup>
                    </m:oMath>
                  </m:oMathPara>
                </a14:m>
                <a:endParaRPr lang="en-US" sz="3400" dirty="0">
                  <a:solidFill>
                    <a:schemeClr val="tx1"/>
                  </a:solidFill>
                </a:endParaRPr>
              </a:p>
            </p:txBody>
          </p:sp>
        </mc:Choice>
        <mc:Fallback xmlns="">
          <p:sp>
            <p:nvSpPr>
              <p:cNvPr id="44" name="TextBox 43">
                <a:extLst>
                  <a:ext uri="{FF2B5EF4-FFF2-40B4-BE49-F238E27FC236}">
                    <a16:creationId xmlns:a16="http://schemas.microsoft.com/office/drawing/2014/main" id="{F7244C71-7AE5-E463-35F9-5802900DD8B2}"/>
                  </a:ext>
                </a:extLst>
              </p:cNvPr>
              <p:cNvSpPr txBox="1">
                <a:spLocks noRot="1" noChangeAspect="1" noMove="1" noResize="1" noEditPoints="1" noAdjustHandles="1" noChangeArrowheads="1" noChangeShapeType="1" noTextEdit="1"/>
              </p:cNvSpPr>
              <p:nvPr/>
            </p:nvSpPr>
            <p:spPr>
              <a:xfrm>
                <a:off x="7082453" y="6852807"/>
                <a:ext cx="572786" cy="523220"/>
              </a:xfrm>
              <a:prstGeom prst="rect">
                <a:avLst/>
              </a:prstGeom>
              <a:blipFill>
                <a:blip r:embed="rId9"/>
                <a:stretch>
                  <a:fillRect l="-10870" r="-2174"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CCF24B3-302A-0061-E9AC-F259E5FD2948}"/>
                  </a:ext>
                </a:extLst>
              </p:cNvPr>
              <p:cNvSpPr txBox="1"/>
              <p:nvPr/>
            </p:nvSpPr>
            <p:spPr>
              <a:xfrm>
                <a:off x="3651601" y="10655376"/>
                <a:ext cx="535595" cy="586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𝐽</m:t>
                          </m:r>
                        </m:sub>
                        <m:sup>
                          <m:r>
                            <a:rPr lang="en-US" sz="3400" i="1">
                              <a:solidFill>
                                <a:schemeClr val="tx1"/>
                              </a:solidFill>
                              <a:latin typeface="Cambria Math" panose="02040503050406030204" pitchFamily="18" charset="0"/>
                            </a:rPr>
                            <m:t>1</m:t>
                          </m:r>
                        </m:sup>
                      </m:sSubSup>
                    </m:oMath>
                  </m:oMathPara>
                </a14:m>
                <a:endParaRPr lang="en-US" sz="3400" dirty="0">
                  <a:solidFill>
                    <a:schemeClr val="tx1"/>
                  </a:solidFill>
                </a:endParaRPr>
              </a:p>
            </p:txBody>
          </p:sp>
        </mc:Choice>
        <mc:Fallback xmlns="">
          <p:sp>
            <p:nvSpPr>
              <p:cNvPr id="45" name="TextBox 44">
                <a:extLst>
                  <a:ext uri="{FF2B5EF4-FFF2-40B4-BE49-F238E27FC236}">
                    <a16:creationId xmlns:a16="http://schemas.microsoft.com/office/drawing/2014/main" id="{5CCF24B3-302A-0061-E9AC-F259E5FD2948}"/>
                  </a:ext>
                </a:extLst>
              </p:cNvPr>
              <p:cNvSpPr txBox="1">
                <a:spLocks noRot="1" noChangeAspect="1" noMove="1" noResize="1" noEditPoints="1" noAdjustHandles="1" noChangeArrowheads="1" noChangeShapeType="1" noTextEdit="1"/>
              </p:cNvSpPr>
              <p:nvPr/>
            </p:nvSpPr>
            <p:spPr>
              <a:xfrm>
                <a:off x="3651601" y="10655376"/>
                <a:ext cx="535595" cy="586058"/>
              </a:xfrm>
              <a:prstGeom prst="rect">
                <a:avLst/>
              </a:prstGeom>
              <a:blipFill>
                <a:blip r:embed="rId10"/>
                <a:stretch>
                  <a:fillRect l="-11628" r="-6977" b="-21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9E3E4AC-034D-23E2-FC4B-F67360E89FC7}"/>
                  </a:ext>
                </a:extLst>
              </p:cNvPr>
              <p:cNvSpPr txBox="1"/>
              <p:nvPr/>
            </p:nvSpPr>
            <p:spPr>
              <a:xfrm>
                <a:off x="5008330" y="10655376"/>
                <a:ext cx="544893" cy="5871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𝐽</m:t>
                          </m:r>
                        </m:sub>
                        <m:sup>
                          <m:r>
                            <a:rPr lang="en-US" sz="3400" b="0" i="1" smtClean="0">
                              <a:solidFill>
                                <a:schemeClr val="tx1"/>
                              </a:solidFill>
                              <a:latin typeface="Cambria Math" panose="02040503050406030204" pitchFamily="18" charset="0"/>
                            </a:rPr>
                            <m:t>2</m:t>
                          </m:r>
                        </m:sup>
                      </m:sSubSup>
                    </m:oMath>
                  </m:oMathPara>
                </a14:m>
                <a:endParaRPr lang="en-US" sz="3400" dirty="0">
                  <a:solidFill>
                    <a:schemeClr val="tx1"/>
                  </a:solidFill>
                </a:endParaRPr>
              </a:p>
            </p:txBody>
          </p:sp>
        </mc:Choice>
        <mc:Fallback xmlns="">
          <p:sp>
            <p:nvSpPr>
              <p:cNvPr id="46" name="TextBox 45">
                <a:extLst>
                  <a:ext uri="{FF2B5EF4-FFF2-40B4-BE49-F238E27FC236}">
                    <a16:creationId xmlns:a16="http://schemas.microsoft.com/office/drawing/2014/main" id="{D9E3E4AC-034D-23E2-FC4B-F67360E89FC7}"/>
                  </a:ext>
                </a:extLst>
              </p:cNvPr>
              <p:cNvSpPr txBox="1">
                <a:spLocks noRot="1" noChangeAspect="1" noMove="1" noResize="1" noEditPoints="1" noAdjustHandles="1" noChangeArrowheads="1" noChangeShapeType="1" noTextEdit="1"/>
              </p:cNvSpPr>
              <p:nvPr/>
            </p:nvSpPr>
            <p:spPr>
              <a:xfrm>
                <a:off x="5008330" y="10655376"/>
                <a:ext cx="544893" cy="587148"/>
              </a:xfrm>
              <a:prstGeom prst="rect">
                <a:avLst/>
              </a:prstGeom>
              <a:blipFill>
                <a:blip r:embed="rId11"/>
                <a:stretch>
                  <a:fillRect l="-11364" r="-6818" b="-21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A9579B9-6E54-4AA1-5E30-637F7C769E7C}"/>
                  </a:ext>
                </a:extLst>
              </p:cNvPr>
              <p:cNvSpPr txBox="1"/>
              <p:nvPr/>
            </p:nvSpPr>
            <p:spPr>
              <a:xfrm>
                <a:off x="7078735" y="10655376"/>
                <a:ext cx="572786" cy="5696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𝐽</m:t>
                          </m:r>
                        </m:sub>
                        <m:sup>
                          <m:r>
                            <a:rPr lang="en-US" sz="3400" b="0" i="1" smtClean="0">
                              <a:solidFill>
                                <a:schemeClr val="tx1"/>
                              </a:solidFill>
                              <a:latin typeface="Cambria Math" panose="02040503050406030204" pitchFamily="18" charset="0"/>
                            </a:rPr>
                            <m:t>𝑛</m:t>
                          </m:r>
                        </m:sup>
                      </m:sSubSup>
                    </m:oMath>
                  </m:oMathPara>
                </a14:m>
                <a:endParaRPr lang="en-US" sz="3400" dirty="0">
                  <a:solidFill>
                    <a:schemeClr val="tx1"/>
                  </a:solidFill>
                </a:endParaRPr>
              </a:p>
            </p:txBody>
          </p:sp>
        </mc:Choice>
        <mc:Fallback xmlns="">
          <p:sp>
            <p:nvSpPr>
              <p:cNvPr id="47" name="TextBox 46">
                <a:extLst>
                  <a:ext uri="{FF2B5EF4-FFF2-40B4-BE49-F238E27FC236}">
                    <a16:creationId xmlns:a16="http://schemas.microsoft.com/office/drawing/2014/main" id="{2A9579B9-6E54-4AA1-5E30-637F7C769E7C}"/>
                  </a:ext>
                </a:extLst>
              </p:cNvPr>
              <p:cNvSpPr txBox="1">
                <a:spLocks noRot="1" noChangeAspect="1" noMove="1" noResize="1" noEditPoints="1" noAdjustHandles="1" noChangeArrowheads="1" noChangeShapeType="1" noTextEdit="1"/>
              </p:cNvSpPr>
              <p:nvPr/>
            </p:nvSpPr>
            <p:spPr>
              <a:xfrm>
                <a:off x="7078735" y="10655376"/>
                <a:ext cx="572786" cy="569643"/>
              </a:xfrm>
              <a:prstGeom prst="rect">
                <a:avLst/>
              </a:prstGeom>
              <a:blipFill>
                <a:blip r:embed="rId12"/>
                <a:stretch>
                  <a:fillRect l="-10870" r="-2174"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BEA54E92-9E7F-F13E-3F04-5F42E4FBBB9A}"/>
                  </a:ext>
                </a:extLst>
              </p:cNvPr>
              <p:cNvSpPr txBox="1"/>
              <p:nvPr/>
            </p:nvSpPr>
            <p:spPr>
              <a:xfrm>
                <a:off x="2819847" y="3357763"/>
                <a:ext cx="338717"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𝑤</m:t>
                          </m:r>
                        </m:e>
                        <m:sub>
                          <m:r>
                            <a:rPr lang="en-US" sz="3400" b="0" i="1" smtClean="0">
                              <a:latin typeface="Cambria Math" panose="02040503050406030204" pitchFamily="18" charset="0"/>
                            </a:rPr>
                            <m:t>𝑖</m:t>
                          </m:r>
                          <m:r>
                            <a:rPr lang="en-US" sz="3400" b="0" i="1" smtClean="0">
                              <a:latin typeface="Cambria Math" panose="02040503050406030204" pitchFamily="18" charset="0"/>
                            </a:rPr>
                            <m:t>1</m:t>
                          </m:r>
                        </m:sub>
                      </m:sSub>
                    </m:oMath>
                  </m:oMathPara>
                </a14:m>
                <a:endParaRPr lang="en-US" sz="3400" dirty="0"/>
              </a:p>
            </p:txBody>
          </p:sp>
        </mc:Choice>
        <mc:Fallback xmlns="">
          <p:sp>
            <p:nvSpPr>
              <p:cNvPr id="48" name="TextBox 47">
                <a:extLst>
                  <a:ext uri="{FF2B5EF4-FFF2-40B4-BE49-F238E27FC236}">
                    <a16:creationId xmlns:a16="http://schemas.microsoft.com/office/drawing/2014/main" id="{BEA54E92-9E7F-F13E-3F04-5F42E4FBBB9A}"/>
                  </a:ext>
                </a:extLst>
              </p:cNvPr>
              <p:cNvSpPr txBox="1">
                <a:spLocks noRot="1" noChangeAspect="1" noMove="1" noResize="1" noEditPoints="1" noAdjustHandles="1" noChangeArrowheads="1" noChangeShapeType="1" noTextEdit="1"/>
              </p:cNvSpPr>
              <p:nvPr/>
            </p:nvSpPr>
            <p:spPr>
              <a:xfrm>
                <a:off x="2819847" y="3357763"/>
                <a:ext cx="338717" cy="523220"/>
              </a:xfrm>
              <a:prstGeom prst="rect">
                <a:avLst/>
              </a:prstGeom>
              <a:blipFill>
                <a:blip r:embed="rId13"/>
                <a:stretch>
                  <a:fillRect l="-33333" r="-107407"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0779C45-2CF4-9C12-219A-F8B84F13808B}"/>
                  </a:ext>
                </a:extLst>
              </p:cNvPr>
              <p:cNvSpPr txBox="1"/>
              <p:nvPr/>
            </p:nvSpPr>
            <p:spPr>
              <a:xfrm>
                <a:off x="2860737" y="6788621"/>
                <a:ext cx="338717"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𝑤</m:t>
                          </m:r>
                        </m:e>
                        <m:sub>
                          <m:r>
                            <a:rPr lang="en-US" sz="3400" b="0" i="1" smtClean="0">
                              <a:latin typeface="Cambria Math" panose="02040503050406030204" pitchFamily="18" charset="0"/>
                            </a:rPr>
                            <m:t>𝑖</m:t>
                          </m:r>
                        </m:sub>
                      </m:sSub>
                      <m:r>
                        <a:rPr lang="en-US" sz="3400" b="0" i="1" baseline="-25000" smtClean="0">
                          <a:latin typeface="Cambria Math" panose="02040503050406030204" pitchFamily="18" charset="0"/>
                        </a:rPr>
                        <m:t>2</m:t>
                      </m:r>
                    </m:oMath>
                  </m:oMathPara>
                </a14:m>
                <a:endParaRPr lang="en-US" sz="3400" baseline="-25000" dirty="0"/>
              </a:p>
            </p:txBody>
          </p:sp>
        </mc:Choice>
        <mc:Fallback xmlns="">
          <p:sp>
            <p:nvSpPr>
              <p:cNvPr id="49" name="TextBox 48">
                <a:extLst>
                  <a:ext uri="{FF2B5EF4-FFF2-40B4-BE49-F238E27FC236}">
                    <a16:creationId xmlns:a16="http://schemas.microsoft.com/office/drawing/2014/main" id="{D0779C45-2CF4-9C12-219A-F8B84F13808B}"/>
                  </a:ext>
                </a:extLst>
              </p:cNvPr>
              <p:cNvSpPr txBox="1">
                <a:spLocks noRot="1" noChangeAspect="1" noMove="1" noResize="1" noEditPoints="1" noAdjustHandles="1" noChangeArrowheads="1" noChangeShapeType="1" noTextEdit="1"/>
              </p:cNvSpPr>
              <p:nvPr/>
            </p:nvSpPr>
            <p:spPr>
              <a:xfrm>
                <a:off x="2860737" y="6788621"/>
                <a:ext cx="338717" cy="523220"/>
              </a:xfrm>
              <a:prstGeom prst="rect">
                <a:avLst/>
              </a:prstGeom>
              <a:blipFill>
                <a:blip r:embed="rId14"/>
                <a:stretch>
                  <a:fillRect l="-32143" r="-1000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75B13B2-976A-524E-47E7-18FB81A9874A}"/>
                  </a:ext>
                </a:extLst>
              </p:cNvPr>
              <p:cNvSpPr txBox="1"/>
              <p:nvPr/>
            </p:nvSpPr>
            <p:spPr>
              <a:xfrm>
                <a:off x="2812415" y="10620923"/>
                <a:ext cx="762204" cy="5598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𝑤</m:t>
                          </m:r>
                        </m:e>
                        <m:sub>
                          <m:r>
                            <a:rPr lang="en-US" sz="3400" b="0" i="1" smtClean="0">
                              <a:latin typeface="Cambria Math" panose="02040503050406030204" pitchFamily="18" charset="0"/>
                            </a:rPr>
                            <m:t>𝑖𝐽</m:t>
                          </m:r>
                        </m:sub>
                      </m:sSub>
                    </m:oMath>
                  </m:oMathPara>
                </a14:m>
                <a:endParaRPr lang="en-US" sz="3400" dirty="0"/>
              </a:p>
            </p:txBody>
          </p:sp>
        </mc:Choice>
        <mc:Fallback xmlns="">
          <p:sp>
            <p:nvSpPr>
              <p:cNvPr id="50" name="TextBox 49">
                <a:extLst>
                  <a:ext uri="{FF2B5EF4-FFF2-40B4-BE49-F238E27FC236}">
                    <a16:creationId xmlns:a16="http://schemas.microsoft.com/office/drawing/2014/main" id="{175B13B2-976A-524E-47E7-18FB81A9874A}"/>
                  </a:ext>
                </a:extLst>
              </p:cNvPr>
              <p:cNvSpPr txBox="1">
                <a:spLocks noRot="1" noChangeAspect="1" noMove="1" noResize="1" noEditPoints="1" noAdjustHandles="1" noChangeArrowheads="1" noChangeShapeType="1" noTextEdit="1"/>
              </p:cNvSpPr>
              <p:nvPr/>
            </p:nvSpPr>
            <p:spPr>
              <a:xfrm>
                <a:off x="2812415" y="10620923"/>
                <a:ext cx="762204" cy="559833"/>
              </a:xfrm>
              <a:prstGeom prst="rect">
                <a:avLst/>
              </a:prstGeom>
              <a:blipFill>
                <a:blip r:embed="rId15"/>
                <a:stretch>
                  <a:fillRect l="-3279" r="-3279" b="-20000"/>
                </a:stretch>
              </a:blipFill>
            </p:spPr>
            <p:txBody>
              <a:bodyPr/>
              <a:lstStyle/>
              <a:p>
                <a:r>
                  <a:rPr lang="en-US">
                    <a:noFill/>
                  </a:rPr>
                  <a:t> </a:t>
                </a:r>
              </a:p>
            </p:txBody>
          </p:sp>
        </mc:Fallback>
      </mc:AlternateContent>
      <p:sp>
        <p:nvSpPr>
          <p:cNvPr id="51" name="Oval 50">
            <a:extLst>
              <a:ext uri="{FF2B5EF4-FFF2-40B4-BE49-F238E27FC236}">
                <a16:creationId xmlns:a16="http://schemas.microsoft.com/office/drawing/2014/main" id="{E81930C1-5C82-C5A1-6D8C-2CAD34DBD843}"/>
              </a:ext>
            </a:extLst>
          </p:cNvPr>
          <p:cNvSpPr/>
          <p:nvPr/>
        </p:nvSpPr>
        <p:spPr>
          <a:xfrm>
            <a:off x="8872660" y="8136678"/>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0EFF83C-4360-ACC9-EA76-65C67F62794F}"/>
              </a:ext>
            </a:extLst>
          </p:cNvPr>
          <p:cNvSpPr/>
          <p:nvPr/>
        </p:nvSpPr>
        <p:spPr>
          <a:xfrm>
            <a:off x="8868946" y="8779728"/>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C756055-389C-EAC6-CBBC-912F035E8F03}"/>
              </a:ext>
            </a:extLst>
          </p:cNvPr>
          <p:cNvSpPr/>
          <p:nvPr/>
        </p:nvSpPr>
        <p:spPr>
          <a:xfrm>
            <a:off x="8865230" y="9400476"/>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2B7269D5-26F1-BC83-63D1-A11E50D5BE98}"/>
              </a:ext>
            </a:extLst>
          </p:cNvPr>
          <p:cNvSpPr txBox="1"/>
          <p:nvPr/>
        </p:nvSpPr>
        <p:spPr>
          <a:xfrm>
            <a:off x="9079269" y="7973307"/>
            <a:ext cx="328936" cy="553998"/>
          </a:xfrm>
          <a:prstGeom prst="rect">
            <a:avLst/>
          </a:prstGeom>
          <a:noFill/>
        </p:spPr>
        <p:txBody>
          <a:bodyPr wrap="none" rtlCol="0">
            <a:spAutoFit/>
          </a:bodyPr>
          <a:lstStyle/>
          <a:p>
            <a:r>
              <a:rPr lang="en-US" sz="3000" b="1" dirty="0">
                <a:latin typeface="Poppins" pitchFamily="2" charset="77"/>
                <a:cs typeface="Poppins" pitchFamily="2" charset="77"/>
              </a:rPr>
              <a:t>1</a:t>
            </a:r>
          </a:p>
        </p:txBody>
      </p:sp>
      <p:sp>
        <p:nvSpPr>
          <p:cNvPr id="56" name="TextBox 55">
            <a:extLst>
              <a:ext uri="{FF2B5EF4-FFF2-40B4-BE49-F238E27FC236}">
                <a16:creationId xmlns:a16="http://schemas.microsoft.com/office/drawing/2014/main" id="{64639155-2CBC-F433-DDA8-5C2289EE2281}"/>
              </a:ext>
            </a:extLst>
          </p:cNvPr>
          <p:cNvSpPr txBox="1"/>
          <p:nvPr/>
        </p:nvSpPr>
        <p:spPr>
          <a:xfrm>
            <a:off x="9079269" y="8616356"/>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57" name="TextBox 56">
            <a:extLst>
              <a:ext uri="{FF2B5EF4-FFF2-40B4-BE49-F238E27FC236}">
                <a16:creationId xmlns:a16="http://schemas.microsoft.com/office/drawing/2014/main" id="{A0B6F809-945C-BA52-737E-EE2B1AF72800}"/>
              </a:ext>
            </a:extLst>
          </p:cNvPr>
          <p:cNvSpPr txBox="1"/>
          <p:nvPr/>
        </p:nvSpPr>
        <p:spPr>
          <a:xfrm>
            <a:off x="9079269" y="9214801"/>
            <a:ext cx="444352" cy="553998"/>
          </a:xfrm>
          <a:prstGeom prst="rect">
            <a:avLst/>
          </a:prstGeom>
          <a:noFill/>
        </p:spPr>
        <p:txBody>
          <a:bodyPr wrap="none" rtlCol="0">
            <a:spAutoFit/>
          </a:bodyPr>
          <a:lstStyle/>
          <a:p>
            <a:r>
              <a:rPr lang="en-US" sz="3000" b="1" dirty="0">
                <a:latin typeface="Poppins" pitchFamily="2" charset="77"/>
                <a:cs typeface="Poppins" pitchFamily="2" charset="77"/>
              </a:rPr>
              <a:t>n</a:t>
            </a:r>
          </a:p>
        </p:txBody>
      </p:sp>
      <p:sp>
        <p:nvSpPr>
          <p:cNvPr id="58" name="Oval 57">
            <a:extLst>
              <a:ext uri="{FF2B5EF4-FFF2-40B4-BE49-F238E27FC236}">
                <a16:creationId xmlns:a16="http://schemas.microsoft.com/office/drawing/2014/main" id="{32130D8A-AD34-5BC9-1E12-6A81B93AA3FF}"/>
              </a:ext>
            </a:extLst>
          </p:cNvPr>
          <p:cNvSpPr/>
          <p:nvPr/>
        </p:nvSpPr>
        <p:spPr>
          <a:xfrm>
            <a:off x="8779735" y="11968980"/>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8707935-1B7B-BC8E-677C-BDC4EBD32470}"/>
              </a:ext>
            </a:extLst>
          </p:cNvPr>
          <p:cNvSpPr/>
          <p:nvPr/>
        </p:nvSpPr>
        <p:spPr>
          <a:xfrm>
            <a:off x="8776021" y="12612030"/>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74DB776-036C-9E5E-9B9A-D9E3D3B491E5}"/>
              </a:ext>
            </a:extLst>
          </p:cNvPr>
          <p:cNvSpPr/>
          <p:nvPr/>
        </p:nvSpPr>
        <p:spPr>
          <a:xfrm>
            <a:off x="8772305" y="13232778"/>
            <a:ext cx="182880" cy="18288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9373474-4D1E-747D-8079-33459B3A4055}"/>
              </a:ext>
            </a:extLst>
          </p:cNvPr>
          <p:cNvSpPr txBox="1"/>
          <p:nvPr/>
        </p:nvSpPr>
        <p:spPr>
          <a:xfrm>
            <a:off x="8986344" y="11805609"/>
            <a:ext cx="328936" cy="553998"/>
          </a:xfrm>
          <a:prstGeom prst="rect">
            <a:avLst/>
          </a:prstGeom>
          <a:noFill/>
        </p:spPr>
        <p:txBody>
          <a:bodyPr wrap="none" rtlCol="0">
            <a:spAutoFit/>
          </a:bodyPr>
          <a:lstStyle/>
          <a:p>
            <a:r>
              <a:rPr lang="en-US" sz="3000" b="1" dirty="0">
                <a:latin typeface="Poppins" pitchFamily="2" charset="77"/>
                <a:cs typeface="Poppins" pitchFamily="2" charset="77"/>
              </a:rPr>
              <a:t>1</a:t>
            </a:r>
          </a:p>
        </p:txBody>
      </p:sp>
      <p:sp>
        <p:nvSpPr>
          <p:cNvPr id="63" name="TextBox 62">
            <a:extLst>
              <a:ext uri="{FF2B5EF4-FFF2-40B4-BE49-F238E27FC236}">
                <a16:creationId xmlns:a16="http://schemas.microsoft.com/office/drawing/2014/main" id="{B4E1BAB2-8D7C-FCE3-48AB-00B7A1FFFCD5}"/>
              </a:ext>
            </a:extLst>
          </p:cNvPr>
          <p:cNvSpPr txBox="1"/>
          <p:nvPr/>
        </p:nvSpPr>
        <p:spPr>
          <a:xfrm>
            <a:off x="8986344" y="12448658"/>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64" name="TextBox 63">
            <a:extLst>
              <a:ext uri="{FF2B5EF4-FFF2-40B4-BE49-F238E27FC236}">
                <a16:creationId xmlns:a16="http://schemas.microsoft.com/office/drawing/2014/main" id="{57A80B66-9F77-3336-1DD5-57DCFD02D566}"/>
              </a:ext>
            </a:extLst>
          </p:cNvPr>
          <p:cNvSpPr txBox="1"/>
          <p:nvPr/>
        </p:nvSpPr>
        <p:spPr>
          <a:xfrm>
            <a:off x="8986344" y="13047103"/>
            <a:ext cx="444352" cy="553998"/>
          </a:xfrm>
          <a:prstGeom prst="rect">
            <a:avLst/>
          </a:prstGeom>
          <a:noFill/>
        </p:spPr>
        <p:txBody>
          <a:bodyPr wrap="none" rtlCol="0">
            <a:spAutoFit/>
          </a:bodyPr>
          <a:lstStyle/>
          <a:p>
            <a:r>
              <a:rPr lang="en-US" sz="3000" b="1" dirty="0">
                <a:latin typeface="Poppins" pitchFamily="2" charset="77"/>
                <a:cs typeface="Poppins" pitchFamily="2" charset="77"/>
              </a:rPr>
              <a:t>n</a:t>
            </a:r>
          </a:p>
        </p:txBody>
      </p:sp>
      <p:sp>
        <p:nvSpPr>
          <p:cNvPr id="65" name="Slide Number Placeholder 64">
            <a:extLst>
              <a:ext uri="{FF2B5EF4-FFF2-40B4-BE49-F238E27FC236}">
                <a16:creationId xmlns:a16="http://schemas.microsoft.com/office/drawing/2014/main" id="{B4477F4E-82B9-EA3F-984B-8A4414CE19D4}"/>
              </a:ext>
            </a:extLst>
          </p:cNvPr>
          <p:cNvSpPr>
            <a:spLocks noGrp="1"/>
          </p:cNvSpPr>
          <p:nvPr>
            <p:ph type="sldNum" sz="quarter" idx="12"/>
          </p:nvPr>
        </p:nvSpPr>
        <p:spPr/>
        <p:txBody>
          <a:bodyPr/>
          <a:lstStyle/>
          <a:p>
            <a:fld id="{90FDCC24-7875-A64B-BDE6-58112F35A481}" type="slidenum">
              <a:rPr lang="en-US" smtClean="0"/>
              <a:t>14</a:t>
            </a:fld>
            <a:endParaRPr lang="en-US"/>
          </a:p>
        </p:txBody>
      </p:sp>
      <p:sp>
        <p:nvSpPr>
          <p:cNvPr id="66" name="Date Placeholder 65">
            <a:extLst>
              <a:ext uri="{FF2B5EF4-FFF2-40B4-BE49-F238E27FC236}">
                <a16:creationId xmlns:a16="http://schemas.microsoft.com/office/drawing/2014/main" id="{CE19FAF3-F68F-AA3A-3A92-C91C72953C34}"/>
              </a:ext>
            </a:extLst>
          </p:cNvPr>
          <p:cNvSpPr>
            <a:spLocks noGrp="1"/>
          </p:cNvSpPr>
          <p:nvPr>
            <p:ph type="dt" sz="half" idx="10"/>
          </p:nvPr>
        </p:nvSpPr>
        <p:spPr/>
        <p:txBody>
          <a:bodyPr/>
          <a:lstStyle/>
          <a:p>
            <a:fld id="{E8777415-AAA8-4B43-9B73-195934D2CA0B}" type="datetime1">
              <a:rPr lang="en-US" smtClean="0"/>
              <a:t>7/16/2024</a:t>
            </a:fld>
            <a:endParaRPr lang="en-US"/>
          </a:p>
        </p:txBody>
      </p:sp>
    </p:spTree>
    <p:extLst>
      <p:ext uri="{BB962C8B-B14F-4D97-AF65-F5344CB8AC3E}">
        <p14:creationId xmlns:p14="http://schemas.microsoft.com/office/powerpoint/2010/main" val="367850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3096CA5-E93A-493D-C9BF-16DB9ACF04B4}"/>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7" name="TextBox 6">
            <a:extLst>
              <a:ext uri="{FF2B5EF4-FFF2-40B4-BE49-F238E27FC236}">
                <a16:creationId xmlns:a16="http://schemas.microsoft.com/office/drawing/2014/main" id="{7847AC74-B4A8-6A14-7E25-041D4C90C8CC}"/>
              </a:ext>
            </a:extLst>
          </p:cNvPr>
          <p:cNvSpPr txBox="1"/>
          <p:nvPr/>
        </p:nvSpPr>
        <p:spPr>
          <a:xfrm>
            <a:off x="-1" y="844480"/>
            <a:ext cx="12192001" cy="13018949"/>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4b: Detailed Description of Bitwise Multiplication Block – Embodiment 2</a:t>
            </a:r>
            <a:endParaRPr lang="en-US" sz="3000" dirty="0">
              <a:solidFill>
                <a:srgbClr val="0E0E0E"/>
              </a:solidFill>
              <a:effectLst/>
              <a:latin typeface="Poppins" pitchFamily="2" charset="77"/>
              <a:cs typeface="Poppins" pitchFamily="2" charset="77"/>
            </a:endParaRPr>
          </a:p>
          <a:p>
            <a:br>
              <a:rPr lang="en-US" dirty="0">
                <a:solidFill>
                  <a:srgbClr val="0E0E0E"/>
                </a:solidFill>
                <a:effectLst/>
                <a:latin typeface="Poppins" pitchFamily="2" charset="77"/>
                <a:cs typeface="Poppins" pitchFamily="2" charset="77"/>
              </a:rPr>
            </a:br>
            <a:endParaRPr lang="en-US"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Bitwise Multiplication Block (Embodiment 2):</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The Bitwise Multiplication Block is a crucial component in the neural network processing system, responsible for performing bitwise multiplication operations between processed input activations and processed parameters. This block integrates the probabilistic elements introduced by the P-BLOCKs, ensuring that the calculations account for the desired level of randomness.</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Components:</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LG (Logic Gates)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Utilized for bitwise multiplication operations.</a:t>
            </a:r>
          </a:p>
          <a:p>
            <a:r>
              <a:rPr lang="en-US" sz="2400" dirty="0">
                <a:solidFill>
                  <a:srgbClr val="0E0E0E"/>
                </a:solidFill>
                <a:effectLst/>
                <a:latin typeface="Poppins" pitchFamily="2" charset="77"/>
                <a:cs typeface="Poppins" pitchFamily="2" charset="77"/>
              </a:rPr>
              <a:t>• Ensure efficient and accurate processing of binary inputs and parameters.</a:t>
            </a: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Bitwise Multiplication Elements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Arranged in a structured layout to handle multiple inputs and outputs simultaneously.</a:t>
            </a:r>
          </a:p>
          <a:p>
            <a:r>
              <a:rPr lang="en-US" sz="2400" dirty="0">
                <a:solidFill>
                  <a:srgbClr val="0E0E0E"/>
                </a:solidFill>
                <a:effectLst/>
                <a:latin typeface="Poppins" pitchFamily="2" charset="77"/>
                <a:cs typeface="Poppins" pitchFamily="2" charset="77"/>
              </a:rPr>
              <a:t>• Designed to support high-speed operations necessary for real-time neural network processing.</a:t>
            </a:r>
          </a:p>
          <a:p>
            <a:r>
              <a:rPr lang="en-US" sz="2400" dirty="0">
                <a:solidFill>
                  <a:srgbClr val="0E0E0E"/>
                </a:solidFill>
                <a:effectLst/>
                <a:latin typeface="Poppins" pitchFamily="2" charset="77"/>
                <a:cs typeface="Poppins" pitchFamily="2" charset="77"/>
              </a:rPr>
              <a:t>3. </a:t>
            </a:r>
            <a:r>
              <a:rPr lang="en-US" sz="2400" b="1" dirty="0">
                <a:solidFill>
                  <a:srgbClr val="0E0E0E"/>
                </a:solidFill>
                <a:effectLst/>
                <a:latin typeface="Poppins" pitchFamily="2" charset="77"/>
                <a:cs typeface="Poppins" pitchFamily="2" charset="77"/>
              </a:rPr>
              <a:t>Input Activations (a1 through aJ)</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Received from the previous layer and processed through the Neuron P-BLOCK.</a:t>
            </a:r>
          </a:p>
          <a:p>
            <a:r>
              <a:rPr lang="en-US" sz="2400" dirty="0">
                <a:solidFill>
                  <a:srgbClr val="0E0E0E"/>
                </a:solidFill>
                <a:effectLst/>
                <a:latin typeface="Poppins" pitchFamily="2" charset="77"/>
                <a:cs typeface="Poppins" pitchFamily="2" charset="77"/>
              </a:rPr>
              <a:t>• Introduce probabilistic variations based on the system configuration.</a:t>
            </a:r>
          </a:p>
          <a:p>
            <a:r>
              <a:rPr lang="en-US" sz="2400" dirty="0">
                <a:solidFill>
                  <a:srgbClr val="0E0E0E"/>
                </a:solidFill>
                <a:effectLst/>
                <a:latin typeface="Poppins" pitchFamily="2" charset="77"/>
                <a:cs typeface="Poppins" pitchFamily="2" charset="77"/>
              </a:rPr>
              <a:t>• The superscripts of activations “</a:t>
            </a:r>
            <a:r>
              <a:rPr lang="en-US" sz="2400" dirty="0" err="1">
                <a:solidFill>
                  <a:srgbClr val="0E0E0E"/>
                </a:solidFill>
                <a:effectLst/>
                <a:latin typeface="Poppins" pitchFamily="2" charset="77"/>
                <a:cs typeface="Poppins" pitchFamily="2" charset="77"/>
              </a:rPr>
              <a:t>a</a:t>
            </a:r>
            <a:r>
              <a:rPr lang="en-US" sz="2400" baseline="-25000" dirty="0" err="1">
                <a:solidFill>
                  <a:srgbClr val="0E0E0E"/>
                </a:solidFill>
                <a:effectLst/>
                <a:latin typeface="Poppins" pitchFamily="2" charset="77"/>
                <a:cs typeface="Poppins" pitchFamily="2" charset="77"/>
              </a:rPr>
              <a:t>j</a:t>
            </a:r>
            <a:r>
              <a:rPr lang="en-US" sz="2400" dirty="0">
                <a:solidFill>
                  <a:srgbClr val="0E0E0E"/>
                </a:solidFill>
                <a:effectLst/>
                <a:latin typeface="Poppins" pitchFamily="2" charset="77"/>
                <a:cs typeface="Poppins" pitchFamily="2" charset="77"/>
              </a:rPr>
              <a:t>” represent the digital bits comprising the “</a:t>
            </a:r>
            <a:r>
              <a:rPr lang="en-US" sz="2400" dirty="0" err="1">
                <a:solidFill>
                  <a:srgbClr val="0E0E0E"/>
                </a:solidFill>
                <a:effectLst/>
                <a:latin typeface="Poppins" pitchFamily="2" charset="77"/>
                <a:cs typeface="Poppins" pitchFamily="2" charset="77"/>
              </a:rPr>
              <a:t>aj</a:t>
            </a:r>
            <a:r>
              <a:rPr lang="en-US" sz="2400" dirty="0">
                <a:solidFill>
                  <a:srgbClr val="0E0E0E"/>
                </a:solidFill>
                <a:effectLst/>
                <a:latin typeface="Poppins" pitchFamily="2" charset="77"/>
                <a:cs typeface="Poppins" pitchFamily="2" charset="77"/>
              </a:rPr>
              <a:t>” number in binary form. </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Parameters (wi1 through w1j)</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Retrieved from memory and processed through the Parameter P-BLOCK.</a:t>
            </a:r>
          </a:p>
          <a:p>
            <a:r>
              <a:rPr lang="en-US" sz="2400" dirty="0">
                <a:solidFill>
                  <a:srgbClr val="0E0E0E"/>
                </a:solidFill>
                <a:effectLst/>
                <a:latin typeface="Poppins" pitchFamily="2" charset="77"/>
                <a:cs typeface="Poppins" pitchFamily="2" charset="77"/>
              </a:rPr>
              <a:t>• Incorporate probabilistic variations to enhance adaptability and robustness.</a:t>
            </a:r>
          </a:p>
          <a:p>
            <a:r>
              <a:rPr lang="en-US" sz="2400" dirty="0">
                <a:solidFill>
                  <a:srgbClr val="0E0E0E"/>
                </a:solidFill>
                <a:effectLst/>
                <a:latin typeface="Poppins" pitchFamily="2" charset="77"/>
                <a:cs typeface="Poppins" pitchFamily="2" charset="77"/>
              </a:rPr>
              <a:t>5. </a:t>
            </a:r>
            <a:r>
              <a:rPr lang="en-US" sz="2400" b="1" dirty="0">
                <a:solidFill>
                  <a:srgbClr val="0E0E0E"/>
                </a:solidFill>
                <a:effectLst/>
                <a:latin typeface="Poppins" pitchFamily="2" charset="77"/>
                <a:cs typeface="Poppins" pitchFamily="2" charset="77"/>
              </a:rPr>
              <a:t>Outputs 1-n</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Result from the bitwise multiplication of input activations and parameters.</a:t>
            </a:r>
          </a:p>
          <a:p>
            <a:r>
              <a:rPr lang="en-US" sz="2400" dirty="0">
                <a:solidFill>
                  <a:srgbClr val="0E0E0E"/>
                </a:solidFill>
                <a:effectLst/>
                <a:latin typeface="Poppins" pitchFamily="2" charset="77"/>
                <a:cs typeface="Poppins" pitchFamily="2" charset="77"/>
              </a:rPr>
              <a:t>• Serve as the inputs for the subsequent addition block, continuing the neural network processing pipeline.</a:t>
            </a:r>
          </a:p>
        </p:txBody>
      </p:sp>
      <p:sp>
        <p:nvSpPr>
          <p:cNvPr id="9" name="Slide Number Placeholder 8">
            <a:extLst>
              <a:ext uri="{FF2B5EF4-FFF2-40B4-BE49-F238E27FC236}">
                <a16:creationId xmlns:a16="http://schemas.microsoft.com/office/drawing/2014/main" id="{41BB8C0F-9163-B546-A1D1-2A84A20188A9}"/>
              </a:ext>
            </a:extLst>
          </p:cNvPr>
          <p:cNvSpPr>
            <a:spLocks noGrp="1"/>
          </p:cNvSpPr>
          <p:nvPr>
            <p:ph type="sldNum" sz="quarter" idx="12"/>
          </p:nvPr>
        </p:nvSpPr>
        <p:spPr/>
        <p:txBody>
          <a:bodyPr/>
          <a:lstStyle/>
          <a:p>
            <a:fld id="{90FDCC24-7875-A64B-BDE6-58112F35A481}" type="slidenum">
              <a:rPr lang="en-US" smtClean="0"/>
              <a:t>15</a:t>
            </a:fld>
            <a:endParaRPr lang="en-US"/>
          </a:p>
        </p:txBody>
      </p:sp>
      <p:sp>
        <p:nvSpPr>
          <p:cNvPr id="13" name="Date Placeholder 12">
            <a:extLst>
              <a:ext uri="{FF2B5EF4-FFF2-40B4-BE49-F238E27FC236}">
                <a16:creationId xmlns:a16="http://schemas.microsoft.com/office/drawing/2014/main" id="{68961603-4D9F-6469-0094-6281F68C12F7}"/>
              </a:ext>
            </a:extLst>
          </p:cNvPr>
          <p:cNvSpPr>
            <a:spLocks noGrp="1"/>
          </p:cNvSpPr>
          <p:nvPr>
            <p:ph type="dt" sz="half" idx="10"/>
          </p:nvPr>
        </p:nvSpPr>
        <p:spPr/>
        <p:txBody>
          <a:bodyPr/>
          <a:lstStyle/>
          <a:p>
            <a:fld id="{D9062323-5B2C-2A4D-A475-CD7BE4305BFB}" type="datetime1">
              <a:rPr lang="en-US" smtClean="0"/>
              <a:t>7/16/2024</a:t>
            </a:fld>
            <a:endParaRPr lang="en-US"/>
          </a:p>
        </p:txBody>
      </p:sp>
    </p:spTree>
    <p:extLst>
      <p:ext uri="{BB962C8B-B14F-4D97-AF65-F5344CB8AC3E}">
        <p14:creationId xmlns:p14="http://schemas.microsoft.com/office/powerpoint/2010/main" val="5156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3096CA5-E93A-493D-C9BF-16DB9ACF04B4}"/>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7" name="TextBox 6">
            <a:extLst>
              <a:ext uri="{FF2B5EF4-FFF2-40B4-BE49-F238E27FC236}">
                <a16:creationId xmlns:a16="http://schemas.microsoft.com/office/drawing/2014/main" id="{7847AC74-B4A8-6A14-7E25-041D4C90C8CC}"/>
              </a:ext>
            </a:extLst>
          </p:cNvPr>
          <p:cNvSpPr txBox="1"/>
          <p:nvPr/>
        </p:nvSpPr>
        <p:spPr>
          <a:xfrm>
            <a:off x="-1" y="1000594"/>
            <a:ext cx="12192001" cy="12649617"/>
          </a:xfrm>
          <a:prstGeom prst="rect">
            <a:avLst/>
          </a:prstGeom>
          <a:noFill/>
        </p:spPr>
        <p:txBody>
          <a:bodyPr wrap="square">
            <a:spAutoFit/>
          </a:bodyPr>
          <a:lstStyle/>
          <a:p>
            <a:r>
              <a:rPr lang="en-US" sz="2400" b="1" dirty="0">
                <a:solidFill>
                  <a:srgbClr val="0E0E0E"/>
                </a:solidFill>
                <a:effectLst/>
                <a:latin typeface="Poppins" pitchFamily="2" charset="77"/>
                <a:cs typeface="Poppins" pitchFamily="2" charset="77"/>
              </a:rPr>
              <a:t>Figure 4b: Detailed Description of Bitwise Multiplication Block – Embodiment 2 Continued… </a:t>
            </a:r>
            <a:endParaRPr lang="en-US" sz="2400" dirty="0">
              <a:solidFill>
                <a:srgbClr val="0E0E0E"/>
              </a:solidFill>
              <a:effectLst/>
              <a:latin typeface="Poppins" pitchFamily="2" charset="77"/>
              <a:cs typeface="Poppins" pitchFamily="2" charset="77"/>
            </a:endParaRPr>
          </a:p>
          <a:p>
            <a:endParaRPr lang="en-US" sz="2400" b="1"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Workflow:</a:t>
            </a:r>
            <a:endParaRPr lang="en-US" sz="2400" dirty="0">
              <a:solidFill>
                <a:srgbClr val="0E0E0E"/>
              </a:solidFill>
              <a:effectLst/>
              <a:latin typeface="Poppins" pitchFamily="2" charset="77"/>
              <a:cs typeface="Poppins" pitchFamily="2" charset="77"/>
            </a:endParaRP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The Bitwise Multiplication Block receives processed input activations (a1 through aJ) and parameters (wi1 through w1j) from their respective P-BLOCKs.</a:t>
            </a:r>
          </a:p>
          <a:p>
            <a:r>
              <a:rPr lang="en-US" sz="2400" dirty="0">
                <a:solidFill>
                  <a:srgbClr val="0E0E0E"/>
                </a:solidFill>
                <a:effectLst/>
                <a:latin typeface="Poppins" pitchFamily="2" charset="77"/>
                <a:cs typeface="Poppins" pitchFamily="2" charset="77"/>
              </a:rPr>
              <a:t>• Logic gates (LG) within the block perform bitwise multiplication operations between these inputs, ensuring that the probabilistic elements are integrated into the calculations.</a:t>
            </a:r>
          </a:p>
          <a:p>
            <a:r>
              <a:rPr lang="en-US" sz="2400" dirty="0">
                <a:solidFill>
                  <a:srgbClr val="0E0E0E"/>
                </a:solidFill>
                <a:effectLst/>
                <a:latin typeface="Poppins" pitchFamily="2" charset="77"/>
                <a:cs typeface="Poppins" pitchFamily="2" charset="77"/>
              </a:rPr>
              <a:t>• The resultant outputs 1-n are produced, incorporating the desired level of randomness and variability introduced by the P-BLOCKs.</a:t>
            </a:r>
          </a:p>
          <a:p>
            <a:r>
              <a:rPr lang="en-US" sz="2400" dirty="0">
                <a:solidFill>
                  <a:srgbClr val="0E0E0E"/>
                </a:solidFill>
                <a:effectLst/>
                <a:latin typeface="Poppins" pitchFamily="2" charset="77"/>
                <a:cs typeface="Poppins" pitchFamily="2" charset="77"/>
              </a:rPr>
              <a:t>• These outputs 1-n are then forwarded to the addition block for further aggregation and processing, forming the activations for the next layer of the neural network.</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Embodiment 2 Layout:</a:t>
            </a:r>
            <a:endParaRPr lang="en-US" sz="2400" dirty="0">
              <a:solidFill>
                <a:srgbClr val="0E0E0E"/>
              </a:solidFill>
              <a:effectLst/>
              <a:latin typeface="Poppins" pitchFamily="2" charset="77"/>
              <a:cs typeface="Poppins" pitchFamily="2" charset="77"/>
            </a:endParaRP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highlight>
                  <a:srgbClr val="FFFF00"/>
                </a:highlight>
                <a:latin typeface="Poppins" pitchFamily="2" charset="77"/>
                <a:cs typeface="Poppins" pitchFamily="2" charset="77"/>
              </a:rPr>
              <a:t>• The layout of Embodiment 2 showcases an alternative structured arrangement of logic gates (LG) and bitwise multiplication elements, designed to handle a range of input activations and parameters.</a:t>
            </a:r>
          </a:p>
          <a:p>
            <a:r>
              <a:rPr lang="en-US" sz="2400" dirty="0">
                <a:solidFill>
                  <a:srgbClr val="0E0E0E"/>
                </a:solidFill>
                <a:effectLst/>
                <a:highlight>
                  <a:srgbClr val="FFFF00"/>
                </a:highlight>
                <a:latin typeface="Poppins" pitchFamily="2" charset="77"/>
                <a:cs typeface="Poppins" pitchFamily="2" charset="77"/>
              </a:rPr>
              <a:t>• This embodiment provides flexibility in configuration, allowing for optimized performance based on specific application requirements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The block efficiently manages multiple inputs and outputs, facilitating high-speed operations and ensuring optimal performance for real-time neural network processing.</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Acknowledgment of Prior Art:</a:t>
            </a:r>
            <a:endParaRPr lang="en-US" sz="2400" dirty="0">
              <a:solidFill>
                <a:srgbClr val="0E0E0E"/>
              </a:solidFill>
              <a:effectLst/>
              <a:latin typeface="Poppins" pitchFamily="2" charset="77"/>
              <a:cs typeface="Poppins" pitchFamily="2" charset="77"/>
            </a:endParaRP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The Bitwise Multiplication Block utilizes existing technologies for bitwise operations but integrates them in a novel way to handle probabilistic elements introduced by the P-BLOCKs. This ensures that the neural network can effectively manage uncertainty and variability in the data, enhancing its overall adaptability and robustness.</a:t>
            </a:r>
          </a:p>
        </p:txBody>
      </p:sp>
      <p:sp>
        <p:nvSpPr>
          <p:cNvPr id="2" name="Slide Number Placeholder 1">
            <a:extLst>
              <a:ext uri="{FF2B5EF4-FFF2-40B4-BE49-F238E27FC236}">
                <a16:creationId xmlns:a16="http://schemas.microsoft.com/office/drawing/2014/main" id="{65F24785-8485-23FF-5928-8B1EC08FD8E1}"/>
              </a:ext>
            </a:extLst>
          </p:cNvPr>
          <p:cNvSpPr>
            <a:spLocks noGrp="1"/>
          </p:cNvSpPr>
          <p:nvPr>
            <p:ph type="sldNum" sz="quarter" idx="12"/>
          </p:nvPr>
        </p:nvSpPr>
        <p:spPr/>
        <p:txBody>
          <a:bodyPr/>
          <a:lstStyle/>
          <a:p>
            <a:fld id="{90FDCC24-7875-A64B-BDE6-58112F35A481}" type="slidenum">
              <a:rPr lang="en-US" smtClean="0"/>
              <a:t>16</a:t>
            </a:fld>
            <a:endParaRPr lang="en-US"/>
          </a:p>
        </p:txBody>
      </p:sp>
      <p:sp>
        <p:nvSpPr>
          <p:cNvPr id="3" name="Date Placeholder 2">
            <a:extLst>
              <a:ext uri="{FF2B5EF4-FFF2-40B4-BE49-F238E27FC236}">
                <a16:creationId xmlns:a16="http://schemas.microsoft.com/office/drawing/2014/main" id="{36F2F201-1586-B0C5-05A5-640E746020E1}"/>
              </a:ext>
            </a:extLst>
          </p:cNvPr>
          <p:cNvSpPr>
            <a:spLocks noGrp="1"/>
          </p:cNvSpPr>
          <p:nvPr>
            <p:ph type="dt" sz="half" idx="10"/>
          </p:nvPr>
        </p:nvSpPr>
        <p:spPr/>
        <p:txBody>
          <a:bodyPr/>
          <a:lstStyle/>
          <a:p>
            <a:fld id="{EF647A26-6E2E-E444-928A-1FA309C0BEB4}" type="datetime1">
              <a:rPr lang="en-US" smtClean="0"/>
              <a:t>7/16/2024</a:t>
            </a:fld>
            <a:endParaRPr lang="en-US"/>
          </a:p>
        </p:txBody>
      </p:sp>
    </p:spTree>
    <p:extLst>
      <p:ext uri="{BB962C8B-B14F-4D97-AF65-F5344CB8AC3E}">
        <p14:creationId xmlns:p14="http://schemas.microsoft.com/office/powerpoint/2010/main" val="2618874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29B3FE7-7A56-FAE0-A39C-F23AD7485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5"/>
          <a:stretch/>
        </p:blipFill>
        <p:spPr bwMode="auto">
          <a:xfrm>
            <a:off x="2286942" y="7304687"/>
            <a:ext cx="3558060" cy="12649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9C7D5C-1BBE-4D17-36DD-6AC8331B85BD}"/>
              </a:ext>
            </a:extLst>
          </p:cNvPr>
          <p:cNvSpPr txBox="1"/>
          <p:nvPr/>
        </p:nvSpPr>
        <p:spPr>
          <a:xfrm>
            <a:off x="1427631" y="6614854"/>
            <a:ext cx="4417371" cy="584775"/>
          </a:xfrm>
          <a:prstGeom prst="rect">
            <a:avLst/>
          </a:prstGeom>
          <a:noFill/>
        </p:spPr>
        <p:txBody>
          <a:bodyPr wrap="square" rtlCol="0">
            <a:spAutoFit/>
          </a:bodyPr>
          <a:lstStyle/>
          <a:p>
            <a:r>
              <a:rPr lang="en-US" sz="3200" dirty="0"/>
              <a:t>Possible Embodiment 1</a:t>
            </a:r>
          </a:p>
        </p:txBody>
      </p:sp>
      <p:sp>
        <p:nvSpPr>
          <p:cNvPr id="7" name="TextBox 6">
            <a:extLst>
              <a:ext uri="{FF2B5EF4-FFF2-40B4-BE49-F238E27FC236}">
                <a16:creationId xmlns:a16="http://schemas.microsoft.com/office/drawing/2014/main" id="{AB9D4EA1-845B-721E-39A6-56D4901AC634}"/>
              </a:ext>
            </a:extLst>
          </p:cNvPr>
          <p:cNvSpPr txBox="1"/>
          <p:nvPr/>
        </p:nvSpPr>
        <p:spPr>
          <a:xfrm>
            <a:off x="6292373" y="6614855"/>
            <a:ext cx="4665840" cy="584775"/>
          </a:xfrm>
          <a:prstGeom prst="rect">
            <a:avLst/>
          </a:prstGeom>
          <a:noFill/>
        </p:spPr>
        <p:txBody>
          <a:bodyPr wrap="square" rtlCol="0">
            <a:spAutoFit/>
          </a:bodyPr>
          <a:lstStyle/>
          <a:p>
            <a:r>
              <a:rPr lang="en-US" sz="3200" dirty="0"/>
              <a:t>Possible Embodiment 2</a:t>
            </a:r>
          </a:p>
        </p:txBody>
      </p:sp>
      <p:pic>
        <p:nvPicPr>
          <p:cNvPr id="8" name="Picture 4">
            <a:extLst>
              <a:ext uri="{FF2B5EF4-FFF2-40B4-BE49-F238E27FC236}">
                <a16:creationId xmlns:a16="http://schemas.microsoft.com/office/drawing/2014/main" id="{3F36BAE2-98F3-44F2-D32B-D4E39B99A3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174"/>
          <a:stretch/>
        </p:blipFill>
        <p:spPr bwMode="auto">
          <a:xfrm>
            <a:off x="6292373" y="7147337"/>
            <a:ext cx="3231254" cy="15329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4B24893-6922-79B0-A861-7DFE3FA5903E}"/>
              </a:ext>
            </a:extLst>
          </p:cNvPr>
          <p:cNvSpPr txBox="1"/>
          <p:nvPr/>
        </p:nvSpPr>
        <p:spPr>
          <a:xfrm>
            <a:off x="9489279" y="7577687"/>
            <a:ext cx="893659" cy="584775"/>
          </a:xfrm>
          <a:prstGeom prst="rect">
            <a:avLst/>
          </a:prstGeom>
          <a:noFill/>
        </p:spPr>
        <p:txBody>
          <a:bodyPr wrap="square" rtlCol="0">
            <a:spAutoFit/>
          </a:bodyPr>
          <a:lstStyle/>
          <a:p>
            <a:r>
              <a:rPr lang="en-US" sz="3200" dirty="0"/>
              <a:t>out</a:t>
            </a:r>
          </a:p>
        </p:txBody>
      </p:sp>
      <p:sp>
        <p:nvSpPr>
          <p:cNvPr id="10" name="TextBox 9">
            <a:extLst>
              <a:ext uri="{FF2B5EF4-FFF2-40B4-BE49-F238E27FC236}">
                <a16:creationId xmlns:a16="http://schemas.microsoft.com/office/drawing/2014/main" id="{03AF1AF0-976E-80FE-2F88-DF9735B676DF}"/>
              </a:ext>
            </a:extLst>
          </p:cNvPr>
          <p:cNvSpPr txBox="1"/>
          <p:nvPr/>
        </p:nvSpPr>
        <p:spPr>
          <a:xfrm>
            <a:off x="255859" y="739306"/>
            <a:ext cx="3747501" cy="707886"/>
          </a:xfrm>
          <a:prstGeom prst="rect">
            <a:avLst/>
          </a:prstGeom>
          <a:noFill/>
        </p:spPr>
        <p:txBody>
          <a:bodyPr wrap="none" rtlCol="0">
            <a:spAutoFit/>
          </a:bodyPr>
          <a:lstStyle/>
          <a:p>
            <a:r>
              <a:rPr lang="en-US" sz="4000" b="1" dirty="0"/>
              <a:t>501- Logic Gate</a:t>
            </a:r>
          </a:p>
        </p:txBody>
      </p:sp>
      <p:sp>
        <p:nvSpPr>
          <p:cNvPr id="2" name="TextBox 1">
            <a:extLst>
              <a:ext uri="{FF2B5EF4-FFF2-40B4-BE49-F238E27FC236}">
                <a16:creationId xmlns:a16="http://schemas.microsoft.com/office/drawing/2014/main" id="{91A47EF0-5757-E8D4-2EE8-CDCECA884B2D}"/>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3" name="TextBox 2">
            <a:extLst>
              <a:ext uri="{FF2B5EF4-FFF2-40B4-BE49-F238E27FC236}">
                <a16:creationId xmlns:a16="http://schemas.microsoft.com/office/drawing/2014/main" id="{B2AB52F6-1F06-9BBB-2E95-535D526C15A7}"/>
              </a:ext>
            </a:extLst>
          </p:cNvPr>
          <p:cNvSpPr txBox="1"/>
          <p:nvPr/>
        </p:nvSpPr>
        <p:spPr>
          <a:xfrm>
            <a:off x="4849847" y="2969194"/>
            <a:ext cx="2003562" cy="707886"/>
          </a:xfrm>
          <a:prstGeom prst="rect">
            <a:avLst/>
          </a:prstGeom>
          <a:noFill/>
        </p:spPr>
        <p:txBody>
          <a:bodyPr wrap="none" rtlCol="0">
            <a:spAutoFit/>
          </a:bodyPr>
          <a:lstStyle/>
          <a:p>
            <a:r>
              <a:rPr lang="en-US" sz="4000" b="1" dirty="0"/>
              <a:t>Figure 5</a:t>
            </a:r>
          </a:p>
        </p:txBody>
      </p:sp>
      <p:sp>
        <p:nvSpPr>
          <p:cNvPr id="5" name="Slide Number Placeholder 4">
            <a:extLst>
              <a:ext uri="{FF2B5EF4-FFF2-40B4-BE49-F238E27FC236}">
                <a16:creationId xmlns:a16="http://schemas.microsoft.com/office/drawing/2014/main" id="{5645558A-3E12-34CD-1B20-214A05012758}"/>
              </a:ext>
            </a:extLst>
          </p:cNvPr>
          <p:cNvSpPr>
            <a:spLocks noGrp="1"/>
          </p:cNvSpPr>
          <p:nvPr>
            <p:ph type="sldNum" sz="quarter" idx="12"/>
          </p:nvPr>
        </p:nvSpPr>
        <p:spPr/>
        <p:txBody>
          <a:bodyPr/>
          <a:lstStyle/>
          <a:p>
            <a:fld id="{90FDCC24-7875-A64B-BDE6-58112F35A481}" type="slidenum">
              <a:rPr lang="en-US" smtClean="0"/>
              <a:t>17</a:t>
            </a:fld>
            <a:endParaRPr lang="en-US"/>
          </a:p>
        </p:txBody>
      </p:sp>
      <p:sp>
        <p:nvSpPr>
          <p:cNvPr id="11" name="Date Placeholder 10">
            <a:extLst>
              <a:ext uri="{FF2B5EF4-FFF2-40B4-BE49-F238E27FC236}">
                <a16:creationId xmlns:a16="http://schemas.microsoft.com/office/drawing/2014/main" id="{AE997F42-8756-128F-827C-53A9CEAAC094}"/>
              </a:ext>
            </a:extLst>
          </p:cNvPr>
          <p:cNvSpPr>
            <a:spLocks noGrp="1"/>
          </p:cNvSpPr>
          <p:nvPr>
            <p:ph type="dt" sz="half" idx="10"/>
          </p:nvPr>
        </p:nvSpPr>
        <p:spPr/>
        <p:txBody>
          <a:bodyPr/>
          <a:lstStyle/>
          <a:p>
            <a:fld id="{E8BE9934-32F3-7E44-AC92-3EB0F8C0F9DE}" type="datetime1">
              <a:rPr lang="en-US" smtClean="0"/>
              <a:t>7/16/2024</a:t>
            </a:fld>
            <a:endParaRPr lang="en-US"/>
          </a:p>
        </p:txBody>
      </p:sp>
    </p:spTree>
    <p:extLst>
      <p:ext uri="{BB962C8B-B14F-4D97-AF65-F5344CB8AC3E}">
        <p14:creationId xmlns:p14="http://schemas.microsoft.com/office/powerpoint/2010/main" val="3369200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783253-DBF8-DD32-7931-635F86C151C6}"/>
              </a:ext>
            </a:extLst>
          </p:cNvPr>
          <p:cNvSpPr txBox="1"/>
          <p:nvPr/>
        </p:nvSpPr>
        <p:spPr>
          <a:xfrm>
            <a:off x="1" y="722278"/>
            <a:ext cx="12192000" cy="12464951"/>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5: Detailed Description of Logic Gate Configurations – </a:t>
            </a:r>
          </a:p>
          <a:p>
            <a:r>
              <a:rPr lang="en-US" sz="3000" b="1" dirty="0">
                <a:solidFill>
                  <a:srgbClr val="0E0E0E"/>
                </a:solidFill>
                <a:effectLst/>
                <a:latin typeface="Poppins" pitchFamily="2" charset="77"/>
                <a:cs typeface="Poppins" pitchFamily="2" charset="77"/>
              </a:rPr>
              <a:t>AND Gate and NOR Gate</a:t>
            </a:r>
            <a:endParaRPr lang="en-US" sz="30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Logic Gate Configurations:</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Figure 5 illustrates two possible configurations for logic gates used in the neural network processing system’s bitwise multiplication block (Figures </a:t>
            </a:r>
            <a:r>
              <a:rPr lang="en-US" sz="2400" b="1" dirty="0">
                <a:solidFill>
                  <a:srgbClr val="0E0E0E"/>
                </a:solidFill>
                <a:effectLst/>
                <a:latin typeface="Poppins" pitchFamily="2" charset="77"/>
                <a:cs typeface="Poppins" pitchFamily="2" charset="77"/>
              </a:rPr>
              <a:t>4a</a:t>
            </a:r>
            <a:r>
              <a:rPr lang="en-US" sz="2400" dirty="0">
                <a:solidFill>
                  <a:srgbClr val="0E0E0E"/>
                </a:solidFill>
                <a:effectLst/>
                <a:latin typeface="Poppins" pitchFamily="2" charset="77"/>
                <a:cs typeface="Poppins" pitchFamily="2" charset="77"/>
              </a:rPr>
              <a:t> and </a:t>
            </a:r>
            <a:r>
              <a:rPr lang="en-US" sz="2400" b="1" dirty="0">
                <a:solidFill>
                  <a:srgbClr val="0E0E0E"/>
                </a:solidFill>
                <a:effectLst/>
                <a:latin typeface="Poppins" pitchFamily="2" charset="77"/>
                <a:cs typeface="Poppins" pitchFamily="2" charset="77"/>
              </a:rPr>
              <a:t>4b</a:t>
            </a:r>
            <a:r>
              <a:rPr lang="en-US" sz="2400" dirty="0">
                <a:solidFill>
                  <a:srgbClr val="0E0E0E"/>
                </a:solidFill>
                <a:effectLst/>
                <a:latin typeface="Poppins" pitchFamily="2" charset="77"/>
                <a:cs typeface="Poppins" pitchFamily="2" charset="77"/>
              </a:rPr>
              <a:t>) : an AND gate (left) and a NOR gate (right). These gates play a critical role in the system’s ability to perform logical operations on input activations and parameters, ensuring efficient and accurate processing.</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Components:</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AND Gate (Left Configuration)</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Performs a logical AND operation on the input signals.</a:t>
            </a:r>
          </a:p>
          <a:p>
            <a:r>
              <a:rPr lang="en-US" sz="2400" dirty="0">
                <a:solidFill>
                  <a:srgbClr val="0E0E0E"/>
                </a:solidFill>
                <a:effectLst/>
                <a:latin typeface="Poppins" pitchFamily="2" charset="77"/>
                <a:cs typeface="Poppins" pitchFamily="2" charset="77"/>
              </a:rPr>
              <a:t>• Outputs a high signal only if all input signals are high.</a:t>
            </a:r>
          </a:p>
          <a:p>
            <a:r>
              <a:rPr lang="en-US" sz="2400" dirty="0">
                <a:solidFill>
                  <a:srgbClr val="0E0E0E"/>
                </a:solidFill>
                <a:effectLst/>
                <a:latin typeface="Poppins" pitchFamily="2" charset="77"/>
                <a:cs typeface="Poppins" pitchFamily="2" charset="77"/>
              </a:rPr>
              <a:t>• Used to combine input activations and parameters in a straightforward manner.</a:t>
            </a: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NOR Gate (Right Configuration)</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Performs a logical NOR operation on the input signals.</a:t>
            </a:r>
          </a:p>
          <a:p>
            <a:r>
              <a:rPr lang="en-US" sz="2400" dirty="0">
                <a:solidFill>
                  <a:srgbClr val="0E0E0E"/>
                </a:solidFill>
                <a:effectLst/>
                <a:latin typeface="Poppins" pitchFamily="2" charset="77"/>
                <a:cs typeface="Poppins" pitchFamily="2" charset="77"/>
              </a:rPr>
              <a:t>• Outputs a high signal only if all input signals are low.</a:t>
            </a:r>
          </a:p>
          <a:p>
            <a:r>
              <a:rPr lang="en-US" sz="2400" dirty="0">
                <a:solidFill>
                  <a:srgbClr val="0E0E0E"/>
                </a:solidFill>
                <a:effectLst/>
                <a:latin typeface="Poppins" pitchFamily="2" charset="77"/>
                <a:cs typeface="Poppins" pitchFamily="2" charset="77"/>
              </a:rPr>
              <a:t>• If a NOR gate is used, inverted logic will be employed in the subsequent processing stages to ensure the correct interpretation of the results.</a:t>
            </a:r>
          </a:p>
          <a:p>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Functionality:</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AND Gate</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Combines input signals based on logical AND rules.</a:t>
            </a: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NOR Gate</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Combines input signals based on logical NOR rules.</a:t>
            </a:r>
          </a:p>
          <a:p>
            <a:r>
              <a:rPr lang="en-US" sz="2400" dirty="0">
                <a:solidFill>
                  <a:srgbClr val="0E0E0E"/>
                </a:solidFill>
                <a:effectLst/>
                <a:latin typeface="Poppins" pitchFamily="2" charset="77"/>
                <a:cs typeface="Poppins" pitchFamily="2" charset="77"/>
              </a:rPr>
              <a:t>• When using the NOR gate, the outputs are interpreted with inverted logic so proper instructions will be employed to maintain consistency in the neural network’s processing flow.</a:t>
            </a:r>
          </a:p>
        </p:txBody>
      </p:sp>
      <p:sp>
        <p:nvSpPr>
          <p:cNvPr id="6" name="TextBox 5">
            <a:extLst>
              <a:ext uri="{FF2B5EF4-FFF2-40B4-BE49-F238E27FC236}">
                <a16:creationId xmlns:a16="http://schemas.microsoft.com/office/drawing/2014/main" id="{C092B70B-4A92-C5BA-33F9-9AC5FE9015F5}"/>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7" name="Slide Number Placeholder 6">
            <a:extLst>
              <a:ext uri="{FF2B5EF4-FFF2-40B4-BE49-F238E27FC236}">
                <a16:creationId xmlns:a16="http://schemas.microsoft.com/office/drawing/2014/main" id="{969B60C7-F532-A8D8-D7F7-DB6F3BB4F7AD}"/>
              </a:ext>
            </a:extLst>
          </p:cNvPr>
          <p:cNvSpPr>
            <a:spLocks noGrp="1"/>
          </p:cNvSpPr>
          <p:nvPr>
            <p:ph type="sldNum" sz="quarter" idx="12"/>
          </p:nvPr>
        </p:nvSpPr>
        <p:spPr/>
        <p:txBody>
          <a:bodyPr/>
          <a:lstStyle/>
          <a:p>
            <a:fld id="{90FDCC24-7875-A64B-BDE6-58112F35A481}" type="slidenum">
              <a:rPr lang="en-US" smtClean="0"/>
              <a:t>18</a:t>
            </a:fld>
            <a:endParaRPr lang="en-US"/>
          </a:p>
        </p:txBody>
      </p:sp>
      <p:sp>
        <p:nvSpPr>
          <p:cNvPr id="8" name="Date Placeholder 7">
            <a:extLst>
              <a:ext uri="{FF2B5EF4-FFF2-40B4-BE49-F238E27FC236}">
                <a16:creationId xmlns:a16="http://schemas.microsoft.com/office/drawing/2014/main" id="{8A4555FD-6201-5F54-777D-B7C137656DD3}"/>
              </a:ext>
            </a:extLst>
          </p:cNvPr>
          <p:cNvSpPr>
            <a:spLocks noGrp="1"/>
          </p:cNvSpPr>
          <p:nvPr>
            <p:ph type="dt" sz="half" idx="10"/>
          </p:nvPr>
        </p:nvSpPr>
        <p:spPr/>
        <p:txBody>
          <a:bodyPr/>
          <a:lstStyle/>
          <a:p>
            <a:fld id="{272B28DA-B547-D442-A5C9-4E48049FEA1D}" type="datetime1">
              <a:rPr lang="en-US" smtClean="0"/>
              <a:t>7/16/2024</a:t>
            </a:fld>
            <a:endParaRPr lang="en-US"/>
          </a:p>
        </p:txBody>
      </p:sp>
    </p:spTree>
    <p:extLst>
      <p:ext uri="{BB962C8B-B14F-4D97-AF65-F5344CB8AC3E}">
        <p14:creationId xmlns:p14="http://schemas.microsoft.com/office/powerpoint/2010/main" val="105747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783253-DBF8-DD32-7931-635F86C151C6}"/>
              </a:ext>
            </a:extLst>
          </p:cNvPr>
          <p:cNvSpPr txBox="1"/>
          <p:nvPr/>
        </p:nvSpPr>
        <p:spPr>
          <a:xfrm>
            <a:off x="252761" y="1569770"/>
            <a:ext cx="11686478" cy="10618291"/>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5: Detailed Description of Logic Gate Configurations – AND Gate and NOR Gate  Continued…</a:t>
            </a:r>
            <a:endParaRPr lang="en-US" sz="30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Workflow:</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AND Gate Configuration</a:t>
            </a:r>
            <a:r>
              <a:rPr lang="en-US" sz="2400" dirty="0">
                <a:solidFill>
                  <a:srgbClr val="0E0E0E"/>
                </a:solidFill>
                <a:effectLst/>
                <a:latin typeface="Poppins" pitchFamily="2" charset="77"/>
                <a:cs typeface="Poppins" pitchFamily="2" charset="77"/>
              </a:rPr>
              <a:t>:</a:t>
            </a: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Receives input activations (ai) and parameters (</a:t>
            </a:r>
            <a:r>
              <a:rPr lang="en-US" sz="2400" dirty="0" err="1">
                <a:solidFill>
                  <a:srgbClr val="0E0E0E"/>
                </a:solidFill>
                <a:effectLst/>
                <a:latin typeface="Poppins" pitchFamily="2" charset="77"/>
                <a:cs typeface="Poppins" pitchFamily="2" charset="77"/>
              </a:rPr>
              <a:t>wij</a:t>
            </a:r>
            <a:r>
              <a:rPr lang="en-US" sz="2400" dirty="0">
                <a:solidFill>
                  <a:srgbClr val="0E0E0E"/>
                </a:solidFill>
                <a:effectLst/>
                <a:latin typeface="Poppins" pitchFamily="2" charset="77"/>
                <a:cs typeface="Poppins" pitchFamily="2" charset="77"/>
              </a:rPr>
              <a:t>) from their respective P-BLOCKs.</a:t>
            </a:r>
          </a:p>
          <a:p>
            <a:r>
              <a:rPr lang="en-US" sz="2400" dirty="0">
                <a:solidFill>
                  <a:srgbClr val="0E0E0E"/>
                </a:solidFill>
                <a:effectLst/>
                <a:latin typeface="Poppins" pitchFamily="2" charset="77"/>
                <a:cs typeface="Poppins" pitchFamily="2" charset="77"/>
              </a:rPr>
              <a:t>• Performs a logical AND operation, resulting in outputs that reflect the conjunction of the input signals.</a:t>
            </a:r>
          </a:p>
          <a:p>
            <a:r>
              <a:rPr lang="en-US" sz="2400" dirty="0">
                <a:solidFill>
                  <a:srgbClr val="0E0E0E"/>
                </a:solidFill>
                <a:effectLst/>
                <a:latin typeface="Poppins" pitchFamily="2" charset="77"/>
                <a:cs typeface="Poppins" pitchFamily="2" charset="77"/>
              </a:rPr>
              <a:t>• Outputs are forwarded to the addition block or other subsequent stages for further processing.</a:t>
            </a: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NOR Gate Configuration</a:t>
            </a:r>
            <a:r>
              <a:rPr lang="en-US" sz="2400" dirty="0">
                <a:solidFill>
                  <a:srgbClr val="0E0E0E"/>
                </a:solidFill>
                <a:effectLst/>
                <a:latin typeface="Poppins" pitchFamily="2" charset="77"/>
                <a:cs typeface="Poppins" pitchFamily="2" charset="77"/>
              </a:rPr>
              <a:t>:</a:t>
            </a: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Receives input activations (ai) and parameters (</a:t>
            </a:r>
            <a:r>
              <a:rPr lang="en-US" sz="2400" dirty="0" err="1">
                <a:solidFill>
                  <a:srgbClr val="0E0E0E"/>
                </a:solidFill>
                <a:effectLst/>
                <a:latin typeface="Poppins" pitchFamily="2" charset="77"/>
                <a:cs typeface="Poppins" pitchFamily="2" charset="77"/>
              </a:rPr>
              <a:t>wij</a:t>
            </a:r>
            <a:r>
              <a:rPr lang="en-US" sz="2400" dirty="0">
                <a:solidFill>
                  <a:srgbClr val="0E0E0E"/>
                </a:solidFill>
                <a:effectLst/>
                <a:latin typeface="Poppins" pitchFamily="2" charset="77"/>
                <a:cs typeface="Poppins" pitchFamily="2" charset="77"/>
              </a:rPr>
              <a:t>) from their respective P-BLOCKs.</a:t>
            </a:r>
          </a:p>
          <a:p>
            <a:r>
              <a:rPr lang="en-US" sz="2400" dirty="0">
                <a:solidFill>
                  <a:srgbClr val="0E0E0E"/>
                </a:solidFill>
                <a:effectLst/>
                <a:latin typeface="Poppins" pitchFamily="2" charset="77"/>
                <a:cs typeface="Poppins" pitchFamily="2" charset="77"/>
              </a:rPr>
              <a:t>• Performs a logical NOR operation, resulting in outputs that reflect the disjunction of the input signals in an inverted manner.</a:t>
            </a:r>
          </a:p>
          <a:p>
            <a:r>
              <a:rPr lang="en-US" sz="2400" dirty="0">
                <a:solidFill>
                  <a:srgbClr val="0E0E0E"/>
                </a:solidFill>
                <a:effectLst/>
                <a:latin typeface="Poppins" pitchFamily="2" charset="77"/>
                <a:cs typeface="Poppins" pitchFamily="2" charset="77"/>
              </a:rPr>
              <a:t>• Outputs are interpreted using inverted logic to ensure correct processing in the neural network.</a:t>
            </a:r>
          </a:p>
          <a:p>
            <a:r>
              <a:rPr lang="en-US" sz="2400" dirty="0">
                <a:solidFill>
                  <a:srgbClr val="0E0E0E"/>
                </a:solidFill>
                <a:effectLst/>
                <a:latin typeface="Poppins" pitchFamily="2" charset="77"/>
                <a:cs typeface="Poppins" pitchFamily="2" charset="77"/>
              </a:rPr>
              <a:t>• These interpreted outputs are then forwarded to the addition block or other subsequent stages for further processing.</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p:txBody>
      </p:sp>
      <p:sp>
        <p:nvSpPr>
          <p:cNvPr id="6" name="TextBox 5">
            <a:extLst>
              <a:ext uri="{FF2B5EF4-FFF2-40B4-BE49-F238E27FC236}">
                <a16:creationId xmlns:a16="http://schemas.microsoft.com/office/drawing/2014/main" id="{C092B70B-4A92-C5BA-33F9-9AC5FE9015F5}"/>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2" name="Slide Number Placeholder 1">
            <a:extLst>
              <a:ext uri="{FF2B5EF4-FFF2-40B4-BE49-F238E27FC236}">
                <a16:creationId xmlns:a16="http://schemas.microsoft.com/office/drawing/2014/main" id="{5F7CD921-9F2D-9701-E853-F65A080103B7}"/>
              </a:ext>
            </a:extLst>
          </p:cNvPr>
          <p:cNvSpPr>
            <a:spLocks noGrp="1"/>
          </p:cNvSpPr>
          <p:nvPr>
            <p:ph type="sldNum" sz="quarter" idx="12"/>
          </p:nvPr>
        </p:nvSpPr>
        <p:spPr/>
        <p:txBody>
          <a:bodyPr/>
          <a:lstStyle/>
          <a:p>
            <a:fld id="{90FDCC24-7875-A64B-BDE6-58112F35A481}" type="slidenum">
              <a:rPr lang="en-US" smtClean="0"/>
              <a:t>19</a:t>
            </a:fld>
            <a:endParaRPr lang="en-US"/>
          </a:p>
        </p:txBody>
      </p:sp>
      <p:sp>
        <p:nvSpPr>
          <p:cNvPr id="3" name="Date Placeholder 2">
            <a:extLst>
              <a:ext uri="{FF2B5EF4-FFF2-40B4-BE49-F238E27FC236}">
                <a16:creationId xmlns:a16="http://schemas.microsoft.com/office/drawing/2014/main" id="{FC3A8CA7-F025-C6E8-F347-CF663EAEA078}"/>
              </a:ext>
            </a:extLst>
          </p:cNvPr>
          <p:cNvSpPr>
            <a:spLocks noGrp="1"/>
          </p:cNvSpPr>
          <p:nvPr>
            <p:ph type="dt" sz="half" idx="10"/>
          </p:nvPr>
        </p:nvSpPr>
        <p:spPr/>
        <p:txBody>
          <a:bodyPr/>
          <a:lstStyle/>
          <a:p>
            <a:fld id="{81F57DB4-ABCD-F14B-8465-B39B8C527224}" type="datetime1">
              <a:rPr lang="en-US" smtClean="0"/>
              <a:t>7/16/2024</a:t>
            </a:fld>
            <a:endParaRPr lang="en-US"/>
          </a:p>
        </p:txBody>
      </p:sp>
    </p:spTree>
    <p:extLst>
      <p:ext uri="{BB962C8B-B14F-4D97-AF65-F5344CB8AC3E}">
        <p14:creationId xmlns:p14="http://schemas.microsoft.com/office/powerpoint/2010/main" val="219033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843D7A5E-0C24-9AF7-131D-ACB5F369ADA1}"/>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13" name="Rectangle 12">
            <a:extLst>
              <a:ext uri="{FF2B5EF4-FFF2-40B4-BE49-F238E27FC236}">
                <a16:creationId xmlns:a16="http://schemas.microsoft.com/office/drawing/2014/main" id="{B65D12B9-23F1-998C-4D39-3266E050D3EB}"/>
              </a:ext>
            </a:extLst>
          </p:cNvPr>
          <p:cNvSpPr/>
          <p:nvPr/>
        </p:nvSpPr>
        <p:spPr>
          <a:xfrm>
            <a:off x="4184752" y="6485632"/>
            <a:ext cx="3281617" cy="3298726"/>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Bitwise Multiplication</a:t>
            </a:r>
          </a:p>
          <a:p>
            <a:pPr algn="ctr"/>
            <a:r>
              <a:rPr lang="en-US" sz="4000" dirty="0">
                <a:solidFill>
                  <a:schemeClr val="tx1"/>
                </a:solidFill>
              </a:rPr>
              <a:t>Block</a:t>
            </a:r>
          </a:p>
        </p:txBody>
      </p:sp>
      <p:sp>
        <p:nvSpPr>
          <p:cNvPr id="14" name="Rectangle 13">
            <a:extLst>
              <a:ext uri="{FF2B5EF4-FFF2-40B4-BE49-F238E27FC236}">
                <a16:creationId xmlns:a16="http://schemas.microsoft.com/office/drawing/2014/main" id="{C0A9873A-CB9E-D0BE-80C0-82B58C45DB03}"/>
              </a:ext>
            </a:extLst>
          </p:cNvPr>
          <p:cNvSpPr/>
          <p:nvPr/>
        </p:nvSpPr>
        <p:spPr>
          <a:xfrm>
            <a:off x="3731941" y="3773187"/>
            <a:ext cx="4307196" cy="70788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800" dirty="0">
                <a:solidFill>
                  <a:schemeClr val="tx1"/>
                </a:solidFill>
              </a:rPr>
              <a:t>Parameters</a:t>
            </a:r>
          </a:p>
        </p:txBody>
      </p:sp>
      <p:sp>
        <p:nvSpPr>
          <p:cNvPr id="15" name="Rectangle 14">
            <a:extLst>
              <a:ext uri="{FF2B5EF4-FFF2-40B4-BE49-F238E27FC236}">
                <a16:creationId xmlns:a16="http://schemas.microsoft.com/office/drawing/2014/main" id="{AB94123B-B38E-8375-60F0-F2F7BD8D3C18}"/>
              </a:ext>
            </a:extLst>
          </p:cNvPr>
          <p:cNvSpPr/>
          <p:nvPr/>
        </p:nvSpPr>
        <p:spPr>
          <a:xfrm>
            <a:off x="8425215" y="6552544"/>
            <a:ext cx="1356212" cy="325411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ADDITION</a:t>
            </a:r>
          </a:p>
          <a:p>
            <a:pPr algn="ctr"/>
            <a:r>
              <a:rPr lang="en-US" sz="3600" dirty="0">
                <a:solidFill>
                  <a:schemeClr val="tx1"/>
                </a:solidFill>
              </a:rPr>
              <a:t>Block</a:t>
            </a:r>
          </a:p>
        </p:txBody>
      </p:sp>
      <p:sp>
        <p:nvSpPr>
          <p:cNvPr id="16" name="Down Arrow 15">
            <a:extLst>
              <a:ext uri="{FF2B5EF4-FFF2-40B4-BE49-F238E27FC236}">
                <a16:creationId xmlns:a16="http://schemas.microsoft.com/office/drawing/2014/main" id="{15C67624-7020-D233-32C5-7BA619D1B806}"/>
              </a:ext>
            </a:extLst>
          </p:cNvPr>
          <p:cNvSpPr/>
          <p:nvPr/>
        </p:nvSpPr>
        <p:spPr>
          <a:xfrm>
            <a:off x="5402323" y="4496982"/>
            <a:ext cx="639337" cy="575091"/>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5F4398DC-F6C3-6FB2-995A-72E5CD5C0ED1}"/>
              </a:ext>
            </a:extLst>
          </p:cNvPr>
          <p:cNvSpPr/>
          <p:nvPr/>
        </p:nvSpPr>
        <p:spPr>
          <a:xfrm rot="16200000">
            <a:off x="7626124" y="7639126"/>
            <a:ext cx="639337" cy="914700"/>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64963F-84BF-8D5F-F64D-5CA21EBF5C26}"/>
              </a:ext>
            </a:extLst>
          </p:cNvPr>
          <p:cNvSpPr/>
          <p:nvPr/>
        </p:nvSpPr>
        <p:spPr>
          <a:xfrm>
            <a:off x="330209" y="6574840"/>
            <a:ext cx="549492" cy="320951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INPUTS</a:t>
            </a:r>
          </a:p>
        </p:txBody>
      </p:sp>
      <p:sp>
        <p:nvSpPr>
          <p:cNvPr id="19" name="Down Arrow 18">
            <a:extLst>
              <a:ext uri="{FF2B5EF4-FFF2-40B4-BE49-F238E27FC236}">
                <a16:creationId xmlns:a16="http://schemas.microsoft.com/office/drawing/2014/main" id="{25B2F6DA-1A6C-FA4A-7003-DD7009E5B3FD}"/>
              </a:ext>
            </a:extLst>
          </p:cNvPr>
          <p:cNvSpPr/>
          <p:nvPr/>
        </p:nvSpPr>
        <p:spPr>
          <a:xfrm rot="16200000">
            <a:off x="3517461" y="7767319"/>
            <a:ext cx="639337" cy="695251"/>
          </a:xfrm>
          <a:prstGeom prst="downArrow">
            <a:avLst>
              <a:gd name="adj1" fmla="val 56978"/>
              <a:gd name="adj2" fmla="val 50000"/>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15409430-1463-C5A6-8D00-369B780D6976}"/>
              </a:ext>
            </a:extLst>
          </p:cNvPr>
          <p:cNvSpPr/>
          <p:nvPr/>
        </p:nvSpPr>
        <p:spPr>
          <a:xfrm rot="16200000">
            <a:off x="834780" y="7824298"/>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F5DACB-849D-6971-B045-845E45ABCC55}"/>
              </a:ext>
            </a:extLst>
          </p:cNvPr>
          <p:cNvSpPr/>
          <p:nvPr/>
        </p:nvSpPr>
        <p:spPr>
          <a:xfrm>
            <a:off x="1462541" y="6593941"/>
            <a:ext cx="2021609" cy="3193620"/>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Neuron </a:t>
            </a:r>
          </a:p>
          <a:p>
            <a:pPr algn="ctr"/>
            <a:r>
              <a:rPr lang="en-US" sz="3600" dirty="0">
                <a:solidFill>
                  <a:schemeClr val="tx1"/>
                </a:solidFill>
              </a:rPr>
              <a:t>P-Block</a:t>
            </a:r>
          </a:p>
        </p:txBody>
      </p:sp>
      <p:sp>
        <p:nvSpPr>
          <p:cNvPr id="24" name="Rectangle 23">
            <a:extLst>
              <a:ext uri="{FF2B5EF4-FFF2-40B4-BE49-F238E27FC236}">
                <a16:creationId xmlns:a16="http://schemas.microsoft.com/office/drawing/2014/main" id="{2DDB357B-A8CF-1974-939A-88D4E241D7FB}"/>
              </a:ext>
            </a:extLst>
          </p:cNvPr>
          <p:cNvSpPr/>
          <p:nvPr/>
        </p:nvSpPr>
        <p:spPr>
          <a:xfrm>
            <a:off x="3746810" y="5072073"/>
            <a:ext cx="4307196" cy="677875"/>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Parameter P-Block</a:t>
            </a:r>
          </a:p>
        </p:txBody>
      </p:sp>
      <p:sp>
        <p:nvSpPr>
          <p:cNvPr id="25" name="Down Arrow 24">
            <a:extLst>
              <a:ext uri="{FF2B5EF4-FFF2-40B4-BE49-F238E27FC236}">
                <a16:creationId xmlns:a16="http://schemas.microsoft.com/office/drawing/2014/main" id="{1E0C1FB8-9CE9-903C-631B-DE9392EE3460}"/>
              </a:ext>
            </a:extLst>
          </p:cNvPr>
          <p:cNvSpPr/>
          <p:nvPr/>
        </p:nvSpPr>
        <p:spPr>
          <a:xfrm>
            <a:off x="5424624" y="5768789"/>
            <a:ext cx="639337" cy="698001"/>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wn Arrow 1">
            <a:extLst>
              <a:ext uri="{FF2B5EF4-FFF2-40B4-BE49-F238E27FC236}">
                <a16:creationId xmlns:a16="http://schemas.microsoft.com/office/drawing/2014/main" id="{30303377-9210-C678-E977-34930DB3C18F}"/>
              </a:ext>
            </a:extLst>
          </p:cNvPr>
          <p:cNvSpPr/>
          <p:nvPr/>
        </p:nvSpPr>
        <p:spPr>
          <a:xfrm rot="16200000">
            <a:off x="9800954" y="7757279"/>
            <a:ext cx="639337" cy="678391"/>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E1E323D-6C6E-0006-D5D2-84166B40066D}"/>
              </a:ext>
            </a:extLst>
          </p:cNvPr>
          <p:cNvSpPr/>
          <p:nvPr/>
        </p:nvSpPr>
        <p:spPr>
          <a:xfrm>
            <a:off x="10481891" y="6552540"/>
            <a:ext cx="678392" cy="325411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OUTPUT</a:t>
            </a:r>
          </a:p>
          <a:p>
            <a:pPr algn="ctr"/>
            <a:r>
              <a:rPr lang="en-US" sz="3600" dirty="0">
                <a:solidFill>
                  <a:schemeClr val="tx1"/>
                </a:solidFill>
              </a:rPr>
              <a:t>S</a:t>
            </a:r>
          </a:p>
        </p:txBody>
      </p:sp>
      <p:sp>
        <p:nvSpPr>
          <p:cNvPr id="5" name="TextBox 4">
            <a:extLst>
              <a:ext uri="{FF2B5EF4-FFF2-40B4-BE49-F238E27FC236}">
                <a16:creationId xmlns:a16="http://schemas.microsoft.com/office/drawing/2014/main" id="{542A9788-512E-81D5-4491-AC802CBA8519}"/>
              </a:ext>
            </a:extLst>
          </p:cNvPr>
          <p:cNvSpPr txBox="1"/>
          <p:nvPr/>
        </p:nvSpPr>
        <p:spPr>
          <a:xfrm>
            <a:off x="6356198" y="4549700"/>
            <a:ext cx="328936" cy="553998"/>
          </a:xfrm>
          <a:prstGeom prst="rect">
            <a:avLst/>
          </a:prstGeom>
          <a:noFill/>
        </p:spPr>
        <p:txBody>
          <a:bodyPr wrap="none" rtlCol="0">
            <a:spAutoFit/>
          </a:bodyPr>
          <a:lstStyle/>
          <a:p>
            <a:r>
              <a:rPr lang="en-US" sz="3000" b="1" dirty="0">
                <a:latin typeface="Poppins" pitchFamily="2" charset="77"/>
                <a:cs typeface="Poppins" pitchFamily="2" charset="77"/>
              </a:rPr>
              <a:t>1</a:t>
            </a:r>
          </a:p>
        </p:txBody>
      </p:sp>
      <p:sp>
        <p:nvSpPr>
          <p:cNvPr id="6" name="TextBox 5">
            <a:extLst>
              <a:ext uri="{FF2B5EF4-FFF2-40B4-BE49-F238E27FC236}">
                <a16:creationId xmlns:a16="http://schemas.microsoft.com/office/drawing/2014/main" id="{B8E40B7A-3462-1918-550D-BEE391900AE8}"/>
              </a:ext>
            </a:extLst>
          </p:cNvPr>
          <p:cNvSpPr txBox="1"/>
          <p:nvPr/>
        </p:nvSpPr>
        <p:spPr>
          <a:xfrm>
            <a:off x="6330182" y="5884130"/>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7" name="TextBox 6">
            <a:extLst>
              <a:ext uri="{FF2B5EF4-FFF2-40B4-BE49-F238E27FC236}">
                <a16:creationId xmlns:a16="http://schemas.microsoft.com/office/drawing/2014/main" id="{2F87FDF6-300B-50F6-1A81-A9A55D3D04BD}"/>
              </a:ext>
            </a:extLst>
          </p:cNvPr>
          <p:cNvSpPr txBox="1"/>
          <p:nvPr/>
        </p:nvSpPr>
        <p:spPr>
          <a:xfrm>
            <a:off x="923429" y="7038201"/>
            <a:ext cx="417102" cy="553998"/>
          </a:xfrm>
          <a:prstGeom prst="rect">
            <a:avLst/>
          </a:prstGeom>
          <a:noFill/>
        </p:spPr>
        <p:txBody>
          <a:bodyPr wrap="none" rtlCol="0">
            <a:spAutoFit/>
          </a:bodyPr>
          <a:lstStyle/>
          <a:p>
            <a:r>
              <a:rPr lang="en-US" sz="3000" b="1" dirty="0">
                <a:latin typeface="Poppins" pitchFamily="2" charset="77"/>
                <a:cs typeface="Poppins" pitchFamily="2" charset="77"/>
              </a:rPr>
              <a:t>3</a:t>
            </a:r>
          </a:p>
        </p:txBody>
      </p:sp>
      <p:sp>
        <p:nvSpPr>
          <p:cNvPr id="8" name="TextBox 7">
            <a:extLst>
              <a:ext uri="{FF2B5EF4-FFF2-40B4-BE49-F238E27FC236}">
                <a16:creationId xmlns:a16="http://schemas.microsoft.com/office/drawing/2014/main" id="{FCFBD04F-5CD8-ED92-1B00-94B87FC686FE}"/>
              </a:ext>
            </a:extLst>
          </p:cNvPr>
          <p:cNvSpPr txBox="1"/>
          <p:nvPr/>
        </p:nvSpPr>
        <p:spPr>
          <a:xfrm>
            <a:off x="3613194" y="7038201"/>
            <a:ext cx="444352" cy="553998"/>
          </a:xfrm>
          <a:prstGeom prst="rect">
            <a:avLst/>
          </a:prstGeom>
          <a:noFill/>
        </p:spPr>
        <p:txBody>
          <a:bodyPr wrap="none" rtlCol="0">
            <a:spAutoFit/>
          </a:bodyPr>
          <a:lstStyle/>
          <a:p>
            <a:r>
              <a:rPr lang="en-US" sz="3000" b="1" dirty="0">
                <a:latin typeface="Poppins" pitchFamily="2" charset="77"/>
                <a:cs typeface="Poppins" pitchFamily="2" charset="77"/>
              </a:rPr>
              <a:t>4</a:t>
            </a:r>
          </a:p>
        </p:txBody>
      </p:sp>
      <p:sp>
        <p:nvSpPr>
          <p:cNvPr id="9" name="TextBox 8">
            <a:extLst>
              <a:ext uri="{FF2B5EF4-FFF2-40B4-BE49-F238E27FC236}">
                <a16:creationId xmlns:a16="http://schemas.microsoft.com/office/drawing/2014/main" id="{9BB105C4-B937-4D7B-CB21-0F04F0937002}"/>
              </a:ext>
            </a:extLst>
          </p:cNvPr>
          <p:cNvSpPr txBox="1"/>
          <p:nvPr/>
        </p:nvSpPr>
        <p:spPr>
          <a:xfrm>
            <a:off x="7686791" y="7038201"/>
            <a:ext cx="434734" cy="553998"/>
          </a:xfrm>
          <a:prstGeom prst="rect">
            <a:avLst/>
          </a:prstGeom>
          <a:noFill/>
        </p:spPr>
        <p:txBody>
          <a:bodyPr wrap="none" rtlCol="0">
            <a:spAutoFit/>
          </a:bodyPr>
          <a:lstStyle/>
          <a:p>
            <a:r>
              <a:rPr lang="en-US" sz="3000" b="1" dirty="0">
                <a:latin typeface="Poppins" pitchFamily="2" charset="77"/>
                <a:cs typeface="Poppins" pitchFamily="2" charset="77"/>
              </a:rPr>
              <a:t>5</a:t>
            </a:r>
          </a:p>
        </p:txBody>
      </p:sp>
      <p:sp>
        <p:nvSpPr>
          <p:cNvPr id="10" name="TextBox 9">
            <a:extLst>
              <a:ext uri="{FF2B5EF4-FFF2-40B4-BE49-F238E27FC236}">
                <a16:creationId xmlns:a16="http://schemas.microsoft.com/office/drawing/2014/main" id="{B5C98B4D-42B1-28B9-306E-38B712300055}"/>
              </a:ext>
            </a:extLst>
          </p:cNvPr>
          <p:cNvSpPr txBox="1"/>
          <p:nvPr/>
        </p:nvSpPr>
        <p:spPr>
          <a:xfrm>
            <a:off x="9952566" y="7038201"/>
            <a:ext cx="429926" cy="553998"/>
          </a:xfrm>
          <a:prstGeom prst="rect">
            <a:avLst/>
          </a:prstGeom>
          <a:noFill/>
        </p:spPr>
        <p:txBody>
          <a:bodyPr wrap="none" rtlCol="0">
            <a:spAutoFit/>
          </a:bodyPr>
          <a:lstStyle/>
          <a:p>
            <a:r>
              <a:rPr lang="en-US" sz="3000" b="1" dirty="0">
                <a:latin typeface="Poppins" pitchFamily="2" charset="77"/>
                <a:cs typeface="Poppins" pitchFamily="2" charset="77"/>
              </a:rPr>
              <a:t>6</a:t>
            </a:r>
          </a:p>
        </p:txBody>
      </p:sp>
      <p:sp>
        <p:nvSpPr>
          <p:cNvPr id="12" name="Arc 11">
            <a:extLst>
              <a:ext uri="{FF2B5EF4-FFF2-40B4-BE49-F238E27FC236}">
                <a16:creationId xmlns:a16="http://schemas.microsoft.com/office/drawing/2014/main" id="{8D7E221E-C3E7-9B43-10A8-EDF09B258608}"/>
              </a:ext>
            </a:extLst>
          </p:cNvPr>
          <p:cNvSpPr/>
          <p:nvPr/>
        </p:nvSpPr>
        <p:spPr>
          <a:xfrm>
            <a:off x="7138484" y="4125950"/>
            <a:ext cx="1831041" cy="490656"/>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CBB9B988-D664-CFDB-57CC-51133F33DE83}"/>
              </a:ext>
            </a:extLst>
          </p:cNvPr>
          <p:cNvSpPr txBox="1"/>
          <p:nvPr/>
        </p:nvSpPr>
        <p:spPr>
          <a:xfrm>
            <a:off x="8730485" y="4414168"/>
            <a:ext cx="554960" cy="369332"/>
          </a:xfrm>
          <a:prstGeom prst="rect">
            <a:avLst/>
          </a:prstGeom>
          <a:noFill/>
        </p:spPr>
        <p:txBody>
          <a:bodyPr wrap="none" rtlCol="0">
            <a:spAutoFit/>
          </a:bodyPr>
          <a:lstStyle/>
          <a:p>
            <a:r>
              <a:rPr lang="en-US" dirty="0"/>
              <a:t>100</a:t>
            </a:r>
          </a:p>
        </p:txBody>
      </p:sp>
      <p:sp>
        <p:nvSpPr>
          <p:cNvPr id="21" name="Arc 20">
            <a:extLst>
              <a:ext uri="{FF2B5EF4-FFF2-40B4-BE49-F238E27FC236}">
                <a16:creationId xmlns:a16="http://schemas.microsoft.com/office/drawing/2014/main" id="{5AF1A787-FC8E-97A6-FD0A-1DAAFF531180}"/>
              </a:ext>
            </a:extLst>
          </p:cNvPr>
          <p:cNvSpPr/>
          <p:nvPr/>
        </p:nvSpPr>
        <p:spPr>
          <a:xfrm>
            <a:off x="7157069" y="5415773"/>
            <a:ext cx="1831041" cy="490656"/>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994B0743-0FB0-0504-1344-2C16BBBE67B4}"/>
              </a:ext>
            </a:extLst>
          </p:cNvPr>
          <p:cNvSpPr txBox="1"/>
          <p:nvPr/>
        </p:nvSpPr>
        <p:spPr>
          <a:xfrm>
            <a:off x="8749073" y="5703991"/>
            <a:ext cx="554960" cy="369332"/>
          </a:xfrm>
          <a:prstGeom prst="rect">
            <a:avLst/>
          </a:prstGeom>
          <a:noFill/>
        </p:spPr>
        <p:txBody>
          <a:bodyPr wrap="none" rtlCol="0">
            <a:spAutoFit/>
          </a:bodyPr>
          <a:lstStyle/>
          <a:p>
            <a:r>
              <a:rPr lang="en-US" dirty="0"/>
              <a:t>200</a:t>
            </a:r>
          </a:p>
        </p:txBody>
      </p:sp>
      <p:cxnSp>
        <p:nvCxnSpPr>
          <p:cNvPr id="28" name="Straight Connector 27">
            <a:extLst>
              <a:ext uri="{FF2B5EF4-FFF2-40B4-BE49-F238E27FC236}">
                <a16:creationId xmlns:a16="http://schemas.microsoft.com/office/drawing/2014/main" id="{F91A929A-CB0F-FB77-78F0-BF0D982C04F5}"/>
              </a:ext>
            </a:extLst>
          </p:cNvPr>
          <p:cNvCxnSpPr>
            <a:cxnSpLocks/>
          </p:cNvCxnSpPr>
          <p:nvPr/>
        </p:nvCxnSpPr>
        <p:spPr>
          <a:xfrm flipH="1">
            <a:off x="602728" y="9802426"/>
            <a:ext cx="1" cy="672283"/>
          </a:xfrm>
          <a:prstGeom prst="line">
            <a:avLst/>
          </a:prstGeom>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C63FC687-930D-9A9B-90BE-613B0A76CA83}"/>
              </a:ext>
            </a:extLst>
          </p:cNvPr>
          <p:cNvSpPr txBox="1"/>
          <p:nvPr/>
        </p:nvSpPr>
        <p:spPr>
          <a:xfrm>
            <a:off x="315043" y="10450691"/>
            <a:ext cx="554960" cy="369332"/>
          </a:xfrm>
          <a:prstGeom prst="rect">
            <a:avLst/>
          </a:prstGeom>
          <a:noFill/>
        </p:spPr>
        <p:txBody>
          <a:bodyPr wrap="none" rtlCol="0">
            <a:spAutoFit/>
          </a:bodyPr>
          <a:lstStyle/>
          <a:p>
            <a:r>
              <a:rPr lang="en-US" dirty="0"/>
              <a:t>300</a:t>
            </a:r>
          </a:p>
        </p:txBody>
      </p:sp>
      <p:cxnSp>
        <p:nvCxnSpPr>
          <p:cNvPr id="30" name="Straight Connector 29">
            <a:extLst>
              <a:ext uri="{FF2B5EF4-FFF2-40B4-BE49-F238E27FC236}">
                <a16:creationId xmlns:a16="http://schemas.microsoft.com/office/drawing/2014/main" id="{9B19F284-8355-6603-A913-713C33D5B919}"/>
              </a:ext>
            </a:extLst>
          </p:cNvPr>
          <p:cNvCxnSpPr/>
          <p:nvPr/>
        </p:nvCxnSpPr>
        <p:spPr>
          <a:xfrm flipH="1">
            <a:off x="2447330" y="9783842"/>
            <a:ext cx="1" cy="672283"/>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F70A5362-DB25-2BE1-AC43-B6DD42358CB9}"/>
              </a:ext>
            </a:extLst>
          </p:cNvPr>
          <p:cNvSpPr txBox="1"/>
          <p:nvPr/>
        </p:nvSpPr>
        <p:spPr>
          <a:xfrm>
            <a:off x="2162432" y="10424670"/>
            <a:ext cx="554960" cy="369332"/>
          </a:xfrm>
          <a:prstGeom prst="rect">
            <a:avLst/>
          </a:prstGeom>
          <a:noFill/>
        </p:spPr>
        <p:txBody>
          <a:bodyPr wrap="none" rtlCol="0">
            <a:spAutoFit/>
          </a:bodyPr>
          <a:lstStyle/>
          <a:p>
            <a:r>
              <a:rPr lang="en-US" dirty="0"/>
              <a:t>400</a:t>
            </a:r>
          </a:p>
        </p:txBody>
      </p:sp>
      <p:cxnSp>
        <p:nvCxnSpPr>
          <p:cNvPr id="32" name="Straight Connector 31">
            <a:extLst>
              <a:ext uri="{FF2B5EF4-FFF2-40B4-BE49-F238E27FC236}">
                <a16:creationId xmlns:a16="http://schemas.microsoft.com/office/drawing/2014/main" id="{0D51E891-9DC2-54FD-8B8A-A52ED17FD15B}"/>
              </a:ext>
            </a:extLst>
          </p:cNvPr>
          <p:cNvCxnSpPr/>
          <p:nvPr/>
        </p:nvCxnSpPr>
        <p:spPr>
          <a:xfrm flipH="1">
            <a:off x="5788978" y="9780124"/>
            <a:ext cx="1" cy="672283"/>
          </a:xfrm>
          <a:prstGeom prst="line">
            <a:avLst/>
          </a:prstGeom>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8076BBEB-21EE-5450-7071-1C4C0CB3B06B}"/>
              </a:ext>
            </a:extLst>
          </p:cNvPr>
          <p:cNvSpPr txBox="1"/>
          <p:nvPr/>
        </p:nvSpPr>
        <p:spPr>
          <a:xfrm>
            <a:off x="5504080" y="10398650"/>
            <a:ext cx="554960" cy="369332"/>
          </a:xfrm>
          <a:prstGeom prst="rect">
            <a:avLst/>
          </a:prstGeom>
          <a:noFill/>
        </p:spPr>
        <p:txBody>
          <a:bodyPr wrap="none" rtlCol="0">
            <a:spAutoFit/>
          </a:bodyPr>
          <a:lstStyle/>
          <a:p>
            <a:r>
              <a:rPr lang="en-US" dirty="0"/>
              <a:t>500</a:t>
            </a:r>
          </a:p>
        </p:txBody>
      </p:sp>
      <p:cxnSp>
        <p:nvCxnSpPr>
          <p:cNvPr id="34" name="Straight Connector 33">
            <a:extLst>
              <a:ext uri="{FF2B5EF4-FFF2-40B4-BE49-F238E27FC236}">
                <a16:creationId xmlns:a16="http://schemas.microsoft.com/office/drawing/2014/main" id="{188107DC-3CCF-2CA2-F7C8-25F7B96EA29B}"/>
              </a:ext>
            </a:extLst>
          </p:cNvPr>
          <p:cNvCxnSpPr/>
          <p:nvPr/>
        </p:nvCxnSpPr>
        <p:spPr>
          <a:xfrm flipH="1">
            <a:off x="9108326" y="9776406"/>
            <a:ext cx="1" cy="672283"/>
          </a:xfrm>
          <a:prstGeom prst="line">
            <a:avLst/>
          </a:prstGeom>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7B5675CA-58A7-C0CD-DD33-966B5005954A}"/>
              </a:ext>
            </a:extLst>
          </p:cNvPr>
          <p:cNvSpPr txBox="1"/>
          <p:nvPr/>
        </p:nvSpPr>
        <p:spPr>
          <a:xfrm>
            <a:off x="8823428" y="10394932"/>
            <a:ext cx="554960" cy="369332"/>
          </a:xfrm>
          <a:prstGeom prst="rect">
            <a:avLst/>
          </a:prstGeom>
          <a:noFill/>
        </p:spPr>
        <p:txBody>
          <a:bodyPr wrap="none" rtlCol="0">
            <a:spAutoFit/>
          </a:bodyPr>
          <a:lstStyle/>
          <a:p>
            <a:r>
              <a:rPr lang="en-US" dirty="0"/>
              <a:t>600</a:t>
            </a:r>
          </a:p>
        </p:txBody>
      </p:sp>
      <p:cxnSp>
        <p:nvCxnSpPr>
          <p:cNvPr id="36" name="Straight Connector 35">
            <a:extLst>
              <a:ext uri="{FF2B5EF4-FFF2-40B4-BE49-F238E27FC236}">
                <a16:creationId xmlns:a16="http://schemas.microsoft.com/office/drawing/2014/main" id="{0CC23D76-4B21-DDC5-C44F-A303F3F41211}"/>
              </a:ext>
            </a:extLst>
          </p:cNvPr>
          <p:cNvCxnSpPr/>
          <p:nvPr/>
        </p:nvCxnSpPr>
        <p:spPr>
          <a:xfrm flipH="1">
            <a:off x="10844198" y="9794991"/>
            <a:ext cx="1" cy="672283"/>
          </a:xfrm>
          <a:prstGeom prst="line">
            <a:avLst/>
          </a:prstGeom>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44C5132E-7FC9-D135-7810-6B279B6A1D45}"/>
              </a:ext>
            </a:extLst>
          </p:cNvPr>
          <p:cNvSpPr txBox="1"/>
          <p:nvPr/>
        </p:nvSpPr>
        <p:spPr>
          <a:xfrm>
            <a:off x="10559300" y="10413517"/>
            <a:ext cx="554960" cy="369332"/>
          </a:xfrm>
          <a:prstGeom prst="rect">
            <a:avLst/>
          </a:prstGeom>
          <a:noFill/>
        </p:spPr>
        <p:txBody>
          <a:bodyPr wrap="none" rtlCol="0">
            <a:spAutoFit/>
          </a:bodyPr>
          <a:lstStyle/>
          <a:p>
            <a:r>
              <a:rPr lang="en-US" dirty="0"/>
              <a:t>7</a:t>
            </a:r>
            <a:r>
              <a:rPr lang="en-US"/>
              <a:t>00</a:t>
            </a:r>
            <a:endParaRPr lang="en-US" dirty="0"/>
          </a:p>
        </p:txBody>
      </p:sp>
      <p:sp>
        <p:nvSpPr>
          <p:cNvPr id="40" name="TextBox 39">
            <a:extLst>
              <a:ext uri="{FF2B5EF4-FFF2-40B4-BE49-F238E27FC236}">
                <a16:creationId xmlns:a16="http://schemas.microsoft.com/office/drawing/2014/main" id="{AC27D81F-2774-4854-7683-F5B326080127}"/>
              </a:ext>
            </a:extLst>
          </p:cNvPr>
          <p:cNvSpPr txBox="1"/>
          <p:nvPr/>
        </p:nvSpPr>
        <p:spPr>
          <a:xfrm>
            <a:off x="5001110" y="12370964"/>
            <a:ext cx="2003562" cy="707886"/>
          </a:xfrm>
          <a:prstGeom prst="rect">
            <a:avLst/>
          </a:prstGeom>
          <a:noFill/>
        </p:spPr>
        <p:txBody>
          <a:bodyPr wrap="none" rtlCol="0">
            <a:spAutoFit/>
          </a:bodyPr>
          <a:lstStyle/>
          <a:p>
            <a:r>
              <a:rPr lang="en-US" sz="4000" b="1" dirty="0"/>
              <a:t>Figure 1</a:t>
            </a:r>
          </a:p>
        </p:txBody>
      </p:sp>
      <p:sp>
        <p:nvSpPr>
          <p:cNvPr id="3" name="TextBox 2">
            <a:extLst>
              <a:ext uri="{FF2B5EF4-FFF2-40B4-BE49-F238E27FC236}">
                <a16:creationId xmlns:a16="http://schemas.microsoft.com/office/drawing/2014/main" id="{3D620EAA-9B06-BD5F-2A80-F57D70C3CDA7}"/>
              </a:ext>
            </a:extLst>
          </p:cNvPr>
          <p:cNvSpPr txBox="1"/>
          <p:nvPr/>
        </p:nvSpPr>
        <p:spPr>
          <a:xfrm>
            <a:off x="1996581" y="1500098"/>
            <a:ext cx="8288046" cy="1323439"/>
          </a:xfrm>
          <a:prstGeom prst="rect">
            <a:avLst/>
          </a:prstGeom>
          <a:noFill/>
        </p:spPr>
        <p:txBody>
          <a:bodyPr wrap="square">
            <a:spAutoFit/>
          </a:bodyPr>
          <a:lstStyle/>
          <a:p>
            <a:r>
              <a:rPr lang="en-US" sz="4000" b="1" dirty="0">
                <a:solidFill>
                  <a:srgbClr val="0E0E0E"/>
                </a:solidFill>
                <a:effectLst/>
                <a:latin typeface=".SF NS"/>
              </a:rPr>
              <a:t>Neural Network Processing System with Tunable Probabilistic Elements</a:t>
            </a:r>
            <a:endParaRPr lang="en-US" sz="4000" dirty="0">
              <a:solidFill>
                <a:srgbClr val="0E0E0E"/>
              </a:solidFill>
              <a:effectLst/>
              <a:latin typeface=".SF NS"/>
            </a:endParaRPr>
          </a:p>
        </p:txBody>
      </p:sp>
      <p:sp>
        <p:nvSpPr>
          <p:cNvPr id="11" name="Slide Number Placeholder 10">
            <a:extLst>
              <a:ext uri="{FF2B5EF4-FFF2-40B4-BE49-F238E27FC236}">
                <a16:creationId xmlns:a16="http://schemas.microsoft.com/office/drawing/2014/main" id="{EAA78DB5-2EA0-7EBF-8487-37171FC25209}"/>
              </a:ext>
            </a:extLst>
          </p:cNvPr>
          <p:cNvSpPr>
            <a:spLocks noGrp="1"/>
          </p:cNvSpPr>
          <p:nvPr>
            <p:ph type="sldNum" sz="quarter" idx="12"/>
          </p:nvPr>
        </p:nvSpPr>
        <p:spPr/>
        <p:txBody>
          <a:bodyPr/>
          <a:lstStyle/>
          <a:p>
            <a:fld id="{90FDCC24-7875-A64B-BDE6-58112F35A481}" type="slidenum">
              <a:rPr lang="en-US" smtClean="0"/>
              <a:t>2</a:t>
            </a:fld>
            <a:endParaRPr lang="en-US"/>
          </a:p>
        </p:txBody>
      </p:sp>
      <p:sp>
        <p:nvSpPr>
          <p:cNvPr id="27" name="Date Placeholder 26">
            <a:extLst>
              <a:ext uri="{FF2B5EF4-FFF2-40B4-BE49-F238E27FC236}">
                <a16:creationId xmlns:a16="http://schemas.microsoft.com/office/drawing/2014/main" id="{ED710BC3-9E36-A7A6-4885-36480C3A7B44}"/>
              </a:ext>
            </a:extLst>
          </p:cNvPr>
          <p:cNvSpPr>
            <a:spLocks noGrp="1"/>
          </p:cNvSpPr>
          <p:nvPr>
            <p:ph type="dt" sz="half" idx="10"/>
          </p:nvPr>
        </p:nvSpPr>
        <p:spPr/>
        <p:txBody>
          <a:bodyPr/>
          <a:lstStyle/>
          <a:p>
            <a:fld id="{18B9E795-9293-DB41-BEA8-86C159A97725}" type="datetime1">
              <a:rPr lang="en-US" smtClean="0"/>
              <a:t>7/16/2024</a:t>
            </a:fld>
            <a:endParaRPr lang="en-US"/>
          </a:p>
        </p:txBody>
      </p:sp>
    </p:spTree>
    <p:extLst>
      <p:ext uri="{BB962C8B-B14F-4D97-AF65-F5344CB8AC3E}">
        <p14:creationId xmlns:p14="http://schemas.microsoft.com/office/powerpoint/2010/main" val="2768280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AF1AF0-976E-80FE-2F88-DF9735B676DF}"/>
              </a:ext>
            </a:extLst>
          </p:cNvPr>
          <p:cNvSpPr txBox="1"/>
          <p:nvPr/>
        </p:nvSpPr>
        <p:spPr>
          <a:xfrm>
            <a:off x="255859" y="739306"/>
            <a:ext cx="4677884" cy="707886"/>
          </a:xfrm>
          <a:prstGeom prst="rect">
            <a:avLst/>
          </a:prstGeom>
          <a:noFill/>
        </p:spPr>
        <p:txBody>
          <a:bodyPr wrap="none" rtlCol="0">
            <a:spAutoFit/>
          </a:bodyPr>
          <a:lstStyle/>
          <a:p>
            <a:r>
              <a:rPr lang="en-US" sz="4000" b="1" dirty="0"/>
              <a:t>600- Addition Block</a:t>
            </a:r>
          </a:p>
        </p:txBody>
      </p:sp>
      <p:sp>
        <p:nvSpPr>
          <p:cNvPr id="2" name="Rectangle 1">
            <a:extLst>
              <a:ext uri="{FF2B5EF4-FFF2-40B4-BE49-F238E27FC236}">
                <a16:creationId xmlns:a16="http://schemas.microsoft.com/office/drawing/2014/main" id="{0476CE3D-24E1-4D72-D146-AFF014EB4C25}"/>
              </a:ext>
            </a:extLst>
          </p:cNvPr>
          <p:cNvSpPr/>
          <p:nvPr/>
        </p:nvSpPr>
        <p:spPr>
          <a:xfrm>
            <a:off x="5593476" y="11844378"/>
            <a:ext cx="1012823" cy="20821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AF23A24-E2BA-405A-585A-8CDE4DCA2AF7}"/>
              </a:ext>
            </a:extLst>
          </p:cNvPr>
          <p:cNvCxnSpPr>
            <a:cxnSpLocks/>
          </p:cNvCxnSpPr>
          <p:nvPr/>
        </p:nvCxnSpPr>
        <p:spPr>
          <a:xfrm>
            <a:off x="6114339" y="12056946"/>
            <a:ext cx="0" cy="297016"/>
          </a:xfrm>
          <a:prstGeom prst="line">
            <a:avLst/>
          </a:prstGeom>
          <a:ln w="31750"/>
        </p:spPr>
        <p:style>
          <a:lnRef idx="2">
            <a:schemeClr val="dk1"/>
          </a:lnRef>
          <a:fillRef idx="0">
            <a:schemeClr val="dk1"/>
          </a:fillRef>
          <a:effectRef idx="1">
            <a:schemeClr val="dk1"/>
          </a:effectRef>
          <a:fontRef idx="minor">
            <a:schemeClr val="tx1"/>
          </a:fontRef>
        </p:style>
      </p:cxnSp>
      <p:pic>
        <p:nvPicPr>
          <p:cNvPr id="17" name="Picture 16">
            <a:extLst>
              <a:ext uri="{FF2B5EF4-FFF2-40B4-BE49-F238E27FC236}">
                <a16:creationId xmlns:a16="http://schemas.microsoft.com/office/drawing/2014/main" id="{5A16DC50-BBF5-C87F-CC1A-EDB6267E5FD9}"/>
              </a:ext>
            </a:extLst>
          </p:cNvPr>
          <p:cNvPicPr>
            <a:picLocks noChangeAspect="1"/>
          </p:cNvPicPr>
          <p:nvPr/>
        </p:nvPicPr>
        <p:blipFill>
          <a:blip r:embed="rId2"/>
          <a:stretch>
            <a:fillRect/>
          </a:stretch>
        </p:blipFill>
        <p:spPr>
          <a:xfrm>
            <a:off x="4664132" y="2531366"/>
            <a:ext cx="1431869" cy="2028482"/>
          </a:xfrm>
          <a:prstGeom prst="rect">
            <a:avLst/>
          </a:prstGeom>
        </p:spPr>
      </p:pic>
      <p:pic>
        <p:nvPicPr>
          <p:cNvPr id="18" name="Picture 17">
            <a:extLst>
              <a:ext uri="{FF2B5EF4-FFF2-40B4-BE49-F238E27FC236}">
                <a16:creationId xmlns:a16="http://schemas.microsoft.com/office/drawing/2014/main" id="{F835198B-7E7A-16DF-2BAF-2DAEEF4B39C9}"/>
              </a:ext>
            </a:extLst>
          </p:cNvPr>
          <p:cNvPicPr>
            <a:picLocks noChangeAspect="1"/>
          </p:cNvPicPr>
          <p:nvPr/>
        </p:nvPicPr>
        <p:blipFill>
          <a:blip r:embed="rId2"/>
          <a:stretch>
            <a:fillRect/>
          </a:stretch>
        </p:blipFill>
        <p:spPr>
          <a:xfrm>
            <a:off x="4664132" y="5966933"/>
            <a:ext cx="1431869" cy="2028482"/>
          </a:xfrm>
          <a:prstGeom prst="rect">
            <a:avLst/>
          </a:prstGeom>
        </p:spPr>
      </p:pic>
      <p:pic>
        <p:nvPicPr>
          <p:cNvPr id="19" name="Picture 18">
            <a:extLst>
              <a:ext uri="{FF2B5EF4-FFF2-40B4-BE49-F238E27FC236}">
                <a16:creationId xmlns:a16="http://schemas.microsoft.com/office/drawing/2014/main" id="{0CAB79B2-F700-2436-4576-ABA6B2E90CE8}"/>
              </a:ext>
            </a:extLst>
          </p:cNvPr>
          <p:cNvPicPr>
            <a:picLocks noChangeAspect="1"/>
          </p:cNvPicPr>
          <p:nvPr/>
        </p:nvPicPr>
        <p:blipFill>
          <a:blip r:embed="rId2"/>
          <a:stretch>
            <a:fillRect/>
          </a:stretch>
        </p:blipFill>
        <p:spPr>
          <a:xfrm>
            <a:off x="4679537" y="9733202"/>
            <a:ext cx="1431869" cy="2028482"/>
          </a:xfrm>
          <a:prstGeom prst="rect">
            <a:avLst/>
          </a:prstGeom>
        </p:spPr>
      </p:pic>
      <p:sp>
        <p:nvSpPr>
          <p:cNvPr id="20" name="TextBox 19">
            <a:extLst>
              <a:ext uri="{FF2B5EF4-FFF2-40B4-BE49-F238E27FC236}">
                <a16:creationId xmlns:a16="http://schemas.microsoft.com/office/drawing/2014/main" id="{3C2ED8F1-D82F-ECF1-92EE-FD3B645D5BD1}"/>
              </a:ext>
            </a:extLst>
          </p:cNvPr>
          <p:cNvSpPr txBox="1"/>
          <p:nvPr/>
        </p:nvSpPr>
        <p:spPr>
          <a:xfrm rot="5400000">
            <a:off x="5738087" y="3449385"/>
            <a:ext cx="604653" cy="707886"/>
          </a:xfrm>
          <a:prstGeom prst="rect">
            <a:avLst/>
          </a:prstGeom>
          <a:noFill/>
        </p:spPr>
        <p:txBody>
          <a:bodyPr wrap="none" rtlCol="0">
            <a:spAutoFit/>
          </a:bodyPr>
          <a:lstStyle/>
          <a:p>
            <a:r>
              <a:rPr lang="en-US" sz="4000" dirty="0"/>
              <a:t>…</a:t>
            </a:r>
          </a:p>
        </p:txBody>
      </p:sp>
      <p:sp>
        <p:nvSpPr>
          <p:cNvPr id="21" name="TextBox 20">
            <a:extLst>
              <a:ext uri="{FF2B5EF4-FFF2-40B4-BE49-F238E27FC236}">
                <a16:creationId xmlns:a16="http://schemas.microsoft.com/office/drawing/2014/main" id="{93682738-77C3-7A7A-BC83-DC9887307963}"/>
              </a:ext>
            </a:extLst>
          </p:cNvPr>
          <p:cNvSpPr txBox="1"/>
          <p:nvPr/>
        </p:nvSpPr>
        <p:spPr>
          <a:xfrm rot="5400000">
            <a:off x="5801276" y="6902547"/>
            <a:ext cx="604653" cy="707886"/>
          </a:xfrm>
          <a:prstGeom prst="rect">
            <a:avLst/>
          </a:prstGeom>
          <a:noFill/>
        </p:spPr>
        <p:txBody>
          <a:bodyPr wrap="none" rtlCol="0">
            <a:spAutoFit/>
          </a:bodyPr>
          <a:lstStyle/>
          <a:p>
            <a:r>
              <a:rPr lang="en-US" sz="4000" dirty="0"/>
              <a:t>…</a:t>
            </a:r>
          </a:p>
        </p:txBody>
      </p:sp>
      <p:sp>
        <p:nvSpPr>
          <p:cNvPr id="22" name="TextBox 21">
            <a:extLst>
              <a:ext uri="{FF2B5EF4-FFF2-40B4-BE49-F238E27FC236}">
                <a16:creationId xmlns:a16="http://schemas.microsoft.com/office/drawing/2014/main" id="{B9A17C34-646D-73B3-F7D5-6B6C36EECCE9}"/>
              </a:ext>
            </a:extLst>
          </p:cNvPr>
          <p:cNvSpPr txBox="1"/>
          <p:nvPr/>
        </p:nvSpPr>
        <p:spPr>
          <a:xfrm rot="5400000">
            <a:off x="5752958" y="10667943"/>
            <a:ext cx="604653" cy="707886"/>
          </a:xfrm>
          <a:prstGeom prst="rect">
            <a:avLst/>
          </a:prstGeom>
          <a:noFill/>
        </p:spPr>
        <p:txBody>
          <a:bodyPr wrap="none" rtlCol="0">
            <a:spAutoFit/>
          </a:bodyPr>
          <a:lstStyle/>
          <a:p>
            <a:r>
              <a:rPr lang="en-US" sz="4000" dirty="0"/>
              <a:t>…</a:t>
            </a:r>
          </a:p>
        </p:txBody>
      </p:sp>
      <p:sp>
        <p:nvSpPr>
          <p:cNvPr id="23" name="TextBox 22">
            <a:extLst>
              <a:ext uri="{FF2B5EF4-FFF2-40B4-BE49-F238E27FC236}">
                <a16:creationId xmlns:a16="http://schemas.microsoft.com/office/drawing/2014/main" id="{A0645F51-DDB9-CFD5-4148-AC9BFD422F08}"/>
              </a:ext>
            </a:extLst>
          </p:cNvPr>
          <p:cNvSpPr txBox="1"/>
          <p:nvPr/>
        </p:nvSpPr>
        <p:spPr>
          <a:xfrm rot="5400000">
            <a:off x="5124774" y="8500884"/>
            <a:ext cx="604653" cy="707886"/>
          </a:xfrm>
          <a:prstGeom prst="rect">
            <a:avLst/>
          </a:prstGeom>
          <a:noFill/>
        </p:spPr>
        <p:txBody>
          <a:bodyPr wrap="none" rtlCol="0">
            <a:spAutoFit/>
          </a:bodyPr>
          <a:lstStyle/>
          <a:p>
            <a:r>
              <a:rPr lang="en-US" sz="4000" dirty="0"/>
              <a:t>…</a:t>
            </a:r>
          </a:p>
        </p:txBody>
      </p:sp>
      <p:sp>
        <p:nvSpPr>
          <p:cNvPr id="25" name="Triangle 24">
            <a:extLst>
              <a:ext uri="{FF2B5EF4-FFF2-40B4-BE49-F238E27FC236}">
                <a16:creationId xmlns:a16="http://schemas.microsoft.com/office/drawing/2014/main" id="{0DC42FE1-DAF0-DB78-EC0B-8D8BE618C232}"/>
              </a:ext>
            </a:extLst>
          </p:cNvPr>
          <p:cNvSpPr/>
          <p:nvPr/>
        </p:nvSpPr>
        <p:spPr>
          <a:xfrm flipV="1">
            <a:off x="5950739" y="12363091"/>
            <a:ext cx="342900" cy="290086"/>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662B556-2C80-35BF-789B-19AE39C08DAD}"/>
              </a:ext>
            </a:extLst>
          </p:cNvPr>
          <p:cNvCxnSpPr>
            <a:cxnSpLocks/>
          </p:cNvCxnSpPr>
          <p:nvPr/>
        </p:nvCxnSpPr>
        <p:spPr>
          <a:xfrm>
            <a:off x="6096000" y="2812440"/>
            <a:ext cx="1" cy="9005520"/>
          </a:xfrm>
          <a:prstGeom prst="line">
            <a:avLst/>
          </a:prstGeom>
          <a:ln w="28575"/>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0BAF484B-1053-BA07-C265-E0943482F3A3}"/>
              </a:ext>
            </a:extLst>
          </p:cNvPr>
          <p:cNvSpPr/>
          <p:nvPr/>
        </p:nvSpPr>
        <p:spPr>
          <a:xfrm>
            <a:off x="5499350" y="11861620"/>
            <a:ext cx="1262062" cy="184877"/>
          </a:xfrm>
          <a:prstGeom prst="rect">
            <a:avLst/>
          </a:pr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4338FBB-7AB3-5794-3508-4D78E5576CB8}"/>
              </a:ext>
            </a:extLst>
          </p:cNvPr>
          <p:cNvSpPr/>
          <p:nvPr/>
        </p:nvSpPr>
        <p:spPr>
          <a:xfrm>
            <a:off x="4478321" y="2719884"/>
            <a:ext cx="182880" cy="18288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5448098-3770-7AA9-390D-9A58DFFDE713}"/>
              </a:ext>
            </a:extLst>
          </p:cNvPr>
          <p:cNvSpPr/>
          <p:nvPr/>
        </p:nvSpPr>
        <p:spPr>
          <a:xfrm>
            <a:off x="4474607" y="3385234"/>
            <a:ext cx="182880" cy="18288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0234D5B-7D50-0C0B-9B78-99004B481D15}"/>
              </a:ext>
            </a:extLst>
          </p:cNvPr>
          <p:cNvSpPr/>
          <p:nvPr/>
        </p:nvSpPr>
        <p:spPr>
          <a:xfrm>
            <a:off x="4493195" y="4028286"/>
            <a:ext cx="182880" cy="18288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0992BD0-314F-DE29-690E-E6B5562743C4}"/>
              </a:ext>
            </a:extLst>
          </p:cNvPr>
          <p:cNvSpPr/>
          <p:nvPr/>
        </p:nvSpPr>
        <p:spPr>
          <a:xfrm>
            <a:off x="4467179" y="6165604"/>
            <a:ext cx="182880" cy="18288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42D4C95-4E3E-D7BD-05E2-53DD8339B3C4}"/>
              </a:ext>
            </a:extLst>
          </p:cNvPr>
          <p:cNvSpPr/>
          <p:nvPr/>
        </p:nvSpPr>
        <p:spPr>
          <a:xfrm>
            <a:off x="4485767" y="6830958"/>
            <a:ext cx="182880" cy="18288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3776B26-0D4D-878A-6A02-E86E99DD4303}"/>
              </a:ext>
            </a:extLst>
          </p:cNvPr>
          <p:cNvSpPr/>
          <p:nvPr/>
        </p:nvSpPr>
        <p:spPr>
          <a:xfrm>
            <a:off x="4482053" y="7474007"/>
            <a:ext cx="182880" cy="18288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8E9BCDC-453A-4A2D-95F9-942E064BE1DC}"/>
              </a:ext>
            </a:extLst>
          </p:cNvPr>
          <p:cNvSpPr/>
          <p:nvPr/>
        </p:nvSpPr>
        <p:spPr>
          <a:xfrm>
            <a:off x="4500641" y="9923561"/>
            <a:ext cx="182880" cy="18288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ABB1DE3-A23E-C1D6-18B9-C8FC32445A7E}"/>
              </a:ext>
            </a:extLst>
          </p:cNvPr>
          <p:cNvSpPr/>
          <p:nvPr/>
        </p:nvSpPr>
        <p:spPr>
          <a:xfrm>
            <a:off x="4519229" y="10588912"/>
            <a:ext cx="182880" cy="18288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E2DD58E-32D2-79D9-F369-D61DB3455AF8}"/>
              </a:ext>
            </a:extLst>
          </p:cNvPr>
          <p:cNvSpPr/>
          <p:nvPr/>
        </p:nvSpPr>
        <p:spPr>
          <a:xfrm>
            <a:off x="4515515" y="11209659"/>
            <a:ext cx="182880" cy="18288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9962CF7-BB92-8137-8184-83D6174DB6AF}"/>
              </a:ext>
            </a:extLst>
          </p:cNvPr>
          <p:cNvSpPr/>
          <p:nvPr/>
        </p:nvSpPr>
        <p:spPr>
          <a:xfrm>
            <a:off x="3836020" y="2163337"/>
            <a:ext cx="2770279" cy="2587083"/>
          </a:xfrm>
          <a:prstGeom prst="ellipse">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596CC0B6-DD93-D43F-563C-57C59248E508}"/>
              </a:ext>
            </a:extLst>
          </p:cNvPr>
          <p:cNvSpPr/>
          <p:nvPr/>
        </p:nvSpPr>
        <p:spPr>
          <a:xfrm>
            <a:off x="2079546" y="4161806"/>
            <a:ext cx="2020408" cy="588614"/>
          </a:xfrm>
          <a:custGeom>
            <a:avLst/>
            <a:gdLst>
              <a:gd name="connsiteX0" fmla="*/ 2609385 w 2609385"/>
              <a:gd name="connsiteY0" fmla="*/ 0 h 825190"/>
              <a:gd name="connsiteX1" fmla="*/ 1494263 w 2609385"/>
              <a:gd name="connsiteY1" fmla="*/ 691375 h 825190"/>
              <a:gd name="connsiteX2" fmla="*/ 0 w 2609385"/>
              <a:gd name="connsiteY2" fmla="*/ 825190 h 825190"/>
            </a:gdLst>
            <a:ahLst/>
            <a:cxnLst>
              <a:cxn ang="0">
                <a:pos x="connsiteX0" y="connsiteY0"/>
              </a:cxn>
              <a:cxn ang="0">
                <a:pos x="connsiteX1" y="connsiteY1"/>
              </a:cxn>
              <a:cxn ang="0">
                <a:pos x="connsiteX2" y="connsiteY2"/>
              </a:cxn>
            </a:cxnLst>
            <a:rect l="l" t="t" r="r" b="b"/>
            <a:pathLst>
              <a:path w="2609385" h="825190">
                <a:moveTo>
                  <a:pt x="2609385" y="0"/>
                </a:moveTo>
                <a:cubicBezTo>
                  <a:pt x="2269273" y="276921"/>
                  <a:pt x="1929161" y="553843"/>
                  <a:pt x="1494263" y="691375"/>
                </a:cubicBezTo>
                <a:cubicBezTo>
                  <a:pt x="1059365" y="828907"/>
                  <a:pt x="252761" y="799171"/>
                  <a:pt x="0" y="825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66C64F6-F930-4E32-5C8E-81DEA6BBA3C0}"/>
              </a:ext>
            </a:extLst>
          </p:cNvPr>
          <p:cNvSpPr txBox="1"/>
          <p:nvPr/>
        </p:nvSpPr>
        <p:spPr>
          <a:xfrm>
            <a:off x="1464001" y="4550365"/>
            <a:ext cx="817739" cy="400110"/>
          </a:xfrm>
          <a:prstGeom prst="rect">
            <a:avLst/>
          </a:prstGeom>
          <a:noFill/>
        </p:spPr>
        <p:txBody>
          <a:bodyPr wrap="square">
            <a:spAutoFit/>
          </a:bodyPr>
          <a:lstStyle/>
          <a:p>
            <a:r>
              <a:rPr lang="en-US" sz="2000" b="1" dirty="0">
                <a:latin typeface="Poppins" pitchFamily="2" charset="77"/>
                <a:cs typeface="Poppins" pitchFamily="2" charset="77"/>
              </a:rPr>
              <a:t>601</a:t>
            </a:r>
            <a:endParaRPr lang="en-US" sz="2000" dirty="0">
              <a:latin typeface="Poppins" pitchFamily="2" charset="77"/>
              <a:cs typeface="Poppins" pitchFamily="2" charset="77"/>
            </a:endParaRPr>
          </a:p>
        </p:txBody>
      </p:sp>
      <p:sp>
        <p:nvSpPr>
          <p:cNvPr id="41" name="Freeform 40">
            <a:extLst>
              <a:ext uri="{FF2B5EF4-FFF2-40B4-BE49-F238E27FC236}">
                <a16:creationId xmlns:a16="http://schemas.microsoft.com/office/drawing/2014/main" id="{E1585B14-1450-0A42-0C78-15F8D3BCF8D8}"/>
              </a:ext>
            </a:extLst>
          </p:cNvPr>
          <p:cNvSpPr/>
          <p:nvPr/>
        </p:nvSpPr>
        <p:spPr>
          <a:xfrm>
            <a:off x="3829026" y="12114823"/>
            <a:ext cx="2020408" cy="588614"/>
          </a:xfrm>
          <a:custGeom>
            <a:avLst/>
            <a:gdLst>
              <a:gd name="connsiteX0" fmla="*/ 2609385 w 2609385"/>
              <a:gd name="connsiteY0" fmla="*/ 0 h 825190"/>
              <a:gd name="connsiteX1" fmla="*/ 1494263 w 2609385"/>
              <a:gd name="connsiteY1" fmla="*/ 691375 h 825190"/>
              <a:gd name="connsiteX2" fmla="*/ 0 w 2609385"/>
              <a:gd name="connsiteY2" fmla="*/ 825190 h 825190"/>
            </a:gdLst>
            <a:ahLst/>
            <a:cxnLst>
              <a:cxn ang="0">
                <a:pos x="connsiteX0" y="connsiteY0"/>
              </a:cxn>
              <a:cxn ang="0">
                <a:pos x="connsiteX1" y="connsiteY1"/>
              </a:cxn>
              <a:cxn ang="0">
                <a:pos x="connsiteX2" y="connsiteY2"/>
              </a:cxn>
            </a:cxnLst>
            <a:rect l="l" t="t" r="r" b="b"/>
            <a:pathLst>
              <a:path w="2609385" h="825190">
                <a:moveTo>
                  <a:pt x="2609385" y="0"/>
                </a:moveTo>
                <a:cubicBezTo>
                  <a:pt x="2269273" y="276921"/>
                  <a:pt x="1929161" y="553843"/>
                  <a:pt x="1494263" y="691375"/>
                </a:cubicBezTo>
                <a:cubicBezTo>
                  <a:pt x="1059365" y="828907"/>
                  <a:pt x="252761" y="799171"/>
                  <a:pt x="0" y="825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7ED7097-9CF8-4C90-2168-BFAFD77DF774}"/>
              </a:ext>
            </a:extLst>
          </p:cNvPr>
          <p:cNvSpPr txBox="1"/>
          <p:nvPr/>
        </p:nvSpPr>
        <p:spPr>
          <a:xfrm>
            <a:off x="3089750" y="12476481"/>
            <a:ext cx="817739" cy="400110"/>
          </a:xfrm>
          <a:prstGeom prst="rect">
            <a:avLst/>
          </a:prstGeom>
          <a:noFill/>
        </p:spPr>
        <p:txBody>
          <a:bodyPr wrap="square">
            <a:spAutoFit/>
          </a:bodyPr>
          <a:lstStyle/>
          <a:p>
            <a:r>
              <a:rPr lang="en-US" sz="2000" b="1" dirty="0">
                <a:latin typeface="Poppins" pitchFamily="2" charset="77"/>
                <a:cs typeface="Poppins" pitchFamily="2" charset="77"/>
              </a:rPr>
              <a:t>602</a:t>
            </a:r>
            <a:endParaRPr lang="en-US" sz="2000" dirty="0">
              <a:latin typeface="Poppins" pitchFamily="2" charset="77"/>
              <a:cs typeface="Poppins" pitchFamily="2" charset="77"/>
            </a:endParaRPr>
          </a:p>
        </p:txBody>
      </p:sp>
      <p:sp>
        <p:nvSpPr>
          <p:cNvPr id="43" name="TextBox 42">
            <a:extLst>
              <a:ext uri="{FF2B5EF4-FFF2-40B4-BE49-F238E27FC236}">
                <a16:creationId xmlns:a16="http://schemas.microsoft.com/office/drawing/2014/main" id="{FF33F272-D8ED-DEE4-1F8A-146C011A8178}"/>
              </a:ext>
            </a:extLst>
          </p:cNvPr>
          <p:cNvSpPr txBox="1"/>
          <p:nvPr/>
        </p:nvSpPr>
        <p:spPr>
          <a:xfrm>
            <a:off x="4087239" y="2602137"/>
            <a:ext cx="328936" cy="553998"/>
          </a:xfrm>
          <a:prstGeom prst="rect">
            <a:avLst/>
          </a:prstGeom>
          <a:noFill/>
        </p:spPr>
        <p:txBody>
          <a:bodyPr wrap="none" rtlCol="0">
            <a:spAutoFit/>
          </a:bodyPr>
          <a:lstStyle/>
          <a:p>
            <a:r>
              <a:rPr lang="en-US" sz="3000" b="1" dirty="0">
                <a:latin typeface="Poppins" pitchFamily="2" charset="77"/>
                <a:cs typeface="Poppins" pitchFamily="2" charset="77"/>
              </a:rPr>
              <a:t>1</a:t>
            </a:r>
          </a:p>
        </p:txBody>
      </p:sp>
      <p:sp>
        <p:nvSpPr>
          <p:cNvPr id="44" name="TextBox 43">
            <a:extLst>
              <a:ext uri="{FF2B5EF4-FFF2-40B4-BE49-F238E27FC236}">
                <a16:creationId xmlns:a16="http://schemas.microsoft.com/office/drawing/2014/main" id="{DBCD7A23-9E99-DC27-D4AE-297E3019EF13}"/>
              </a:ext>
            </a:extLst>
          </p:cNvPr>
          <p:cNvSpPr txBox="1"/>
          <p:nvPr/>
        </p:nvSpPr>
        <p:spPr>
          <a:xfrm>
            <a:off x="4087239" y="3245186"/>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45" name="TextBox 44">
            <a:extLst>
              <a:ext uri="{FF2B5EF4-FFF2-40B4-BE49-F238E27FC236}">
                <a16:creationId xmlns:a16="http://schemas.microsoft.com/office/drawing/2014/main" id="{2FFDD2BD-BF9B-9E61-C1F2-45C24358C4E6}"/>
              </a:ext>
            </a:extLst>
          </p:cNvPr>
          <p:cNvSpPr txBox="1"/>
          <p:nvPr/>
        </p:nvSpPr>
        <p:spPr>
          <a:xfrm>
            <a:off x="4087239" y="3843631"/>
            <a:ext cx="444352" cy="553998"/>
          </a:xfrm>
          <a:prstGeom prst="rect">
            <a:avLst/>
          </a:prstGeom>
          <a:noFill/>
        </p:spPr>
        <p:txBody>
          <a:bodyPr wrap="none" rtlCol="0">
            <a:spAutoFit/>
          </a:bodyPr>
          <a:lstStyle/>
          <a:p>
            <a:r>
              <a:rPr lang="en-US" sz="3000" b="1" dirty="0">
                <a:latin typeface="Poppins" pitchFamily="2" charset="77"/>
                <a:cs typeface="Poppins" pitchFamily="2" charset="77"/>
              </a:rPr>
              <a:t>n</a:t>
            </a:r>
          </a:p>
        </p:txBody>
      </p:sp>
      <p:sp>
        <p:nvSpPr>
          <p:cNvPr id="46" name="Down Arrow 45">
            <a:extLst>
              <a:ext uri="{FF2B5EF4-FFF2-40B4-BE49-F238E27FC236}">
                <a16:creationId xmlns:a16="http://schemas.microsoft.com/office/drawing/2014/main" id="{EC699D83-39A8-50D3-CF08-9E59E1D10BFD}"/>
              </a:ext>
            </a:extLst>
          </p:cNvPr>
          <p:cNvSpPr/>
          <p:nvPr/>
        </p:nvSpPr>
        <p:spPr>
          <a:xfrm rot="16200000">
            <a:off x="474212" y="6720785"/>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66FC022-560A-8052-5E22-568701C17D75}"/>
              </a:ext>
            </a:extLst>
          </p:cNvPr>
          <p:cNvSpPr txBox="1"/>
          <p:nvPr/>
        </p:nvSpPr>
        <p:spPr>
          <a:xfrm>
            <a:off x="429047" y="6157712"/>
            <a:ext cx="434734" cy="553998"/>
          </a:xfrm>
          <a:prstGeom prst="rect">
            <a:avLst/>
          </a:prstGeom>
          <a:noFill/>
        </p:spPr>
        <p:txBody>
          <a:bodyPr wrap="none" rtlCol="0">
            <a:spAutoFit/>
          </a:bodyPr>
          <a:lstStyle/>
          <a:p>
            <a:r>
              <a:rPr lang="en-US" sz="3000" b="1" dirty="0">
                <a:latin typeface="Poppins" pitchFamily="2" charset="77"/>
                <a:cs typeface="Poppins" pitchFamily="2" charset="77"/>
              </a:rPr>
              <a:t>5</a:t>
            </a:r>
          </a:p>
        </p:txBody>
      </p:sp>
      <p:sp>
        <p:nvSpPr>
          <p:cNvPr id="48" name="Oval 47">
            <a:extLst>
              <a:ext uri="{FF2B5EF4-FFF2-40B4-BE49-F238E27FC236}">
                <a16:creationId xmlns:a16="http://schemas.microsoft.com/office/drawing/2014/main" id="{7622542C-A2AB-CE4B-619D-37AC5F928003}"/>
              </a:ext>
            </a:extLst>
          </p:cNvPr>
          <p:cNvSpPr/>
          <p:nvPr/>
        </p:nvSpPr>
        <p:spPr>
          <a:xfrm>
            <a:off x="5977053" y="8415349"/>
            <a:ext cx="294284" cy="273945"/>
          </a:xfrm>
          <a:prstGeom prst="ellipse">
            <a:avLst/>
          </a:prstGeom>
          <a:solidFill>
            <a:schemeClr val="tx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a:extLst>
              <a:ext uri="{FF2B5EF4-FFF2-40B4-BE49-F238E27FC236}">
                <a16:creationId xmlns:a16="http://schemas.microsoft.com/office/drawing/2014/main" id="{E17E76C0-C864-8E24-A0C6-30CEF80EC86D}"/>
              </a:ext>
            </a:extLst>
          </p:cNvPr>
          <p:cNvSpPr/>
          <p:nvPr/>
        </p:nvSpPr>
        <p:spPr>
          <a:xfrm rot="16200000">
            <a:off x="10291333" y="6686011"/>
            <a:ext cx="639337" cy="678391"/>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1AAD144-EA7D-B2BD-41B5-94FA4C6E9232}"/>
              </a:ext>
            </a:extLst>
          </p:cNvPr>
          <p:cNvSpPr txBox="1"/>
          <p:nvPr/>
        </p:nvSpPr>
        <p:spPr>
          <a:xfrm>
            <a:off x="10242227" y="6145351"/>
            <a:ext cx="429926" cy="553998"/>
          </a:xfrm>
          <a:prstGeom prst="rect">
            <a:avLst/>
          </a:prstGeom>
          <a:noFill/>
        </p:spPr>
        <p:txBody>
          <a:bodyPr wrap="none" rtlCol="0">
            <a:spAutoFit/>
          </a:bodyPr>
          <a:lstStyle/>
          <a:p>
            <a:r>
              <a:rPr lang="en-US" sz="3000" b="1" dirty="0">
                <a:latin typeface="Poppins" pitchFamily="2" charset="77"/>
                <a:cs typeface="Poppins" pitchFamily="2" charset="77"/>
              </a:rPr>
              <a:t>6</a:t>
            </a:r>
          </a:p>
        </p:txBody>
      </p:sp>
      <p:cxnSp>
        <p:nvCxnSpPr>
          <p:cNvPr id="52" name="Straight Connector 51">
            <a:extLst>
              <a:ext uri="{FF2B5EF4-FFF2-40B4-BE49-F238E27FC236}">
                <a16:creationId xmlns:a16="http://schemas.microsoft.com/office/drawing/2014/main" id="{033A0AE5-B37F-1D0A-26AA-1F79AAAE19FD}"/>
              </a:ext>
            </a:extLst>
          </p:cNvPr>
          <p:cNvCxnSpPr>
            <a:stCxn id="48" idx="6"/>
          </p:cNvCxnSpPr>
          <p:nvPr/>
        </p:nvCxnSpPr>
        <p:spPr>
          <a:xfrm>
            <a:off x="6271337" y="8552322"/>
            <a:ext cx="1199980" cy="178"/>
          </a:xfrm>
          <a:prstGeom prst="line">
            <a:avLst/>
          </a:prstGeom>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140132C7-F165-15C7-1EC8-B15D9A059BD4}"/>
              </a:ext>
            </a:extLst>
          </p:cNvPr>
          <p:cNvSpPr txBox="1"/>
          <p:nvPr/>
        </p:nvSpPr>
        <p:spPr>
          <a:xfrm>
            <a:off x="7471317" y="8142384"/>
            <a:ext cx="1271502" cy="707886"/>
          </a:xfrm>
          <a:prstGeom prst="rect">
            <a:avLst/>
          </a:prstGeom>
          <a:noFill/>
        </p:spPr>
        <p:txBody>
          <a:bodyPr wrap="none" rtlCol="0">
            <a:spAutoFit/>
          </a:bodyPr>
          <a:lstStyle/>
          <a:p>
            <a:r>
              <a:rPr lang="en-US" sz="4000" b="1" dirty="0">
                <a:latin typeface="Poppins" pitchFamily="2" charset="77"/>
                <a:cs typeface="Poppins" pitchFamily="2" charset="77"/>
              </a:rPr>
              <a:t>V</a:t>
            </a:r>
            <a:r>
              <a:rPr lang="en-US" sz="4000" b="1" baseline="-25000" dirty="0">
                <a:latin typeface="Poppins" pitchFamily="2" charset="77"/>
                <a:cs typeface="Poppins" pitchFamily="2" charset="77"/>
              </a:rPr>
              <a:t>OUT</a:t>
            </a:r>
          </a:p>
        </p:txBody>
      </p:sp>
      <p:sp>
        <p:nvSpPr>
          <p:cNvPr id="3" name="TextBox 2">
            <a:extLst>
              <a:ext uri="{FF2B5EF4-FFF2-40B4-BE49-F238E27FC236}">
                <a16:creationId xmlns:a16="http://schemas.microsoft.com/office/drawing/2014/main" id="{E1C8FDB0-A932-CDCB-F4EA-01867916C31E}"/>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4" name="TextBox 3">
            <a:extLst>
              <a:ext uri="{FF2B5EF4-FFF2-40B4-BE49-F238E27FC236}">
                <a16:creationId xmlns:a16="http://schemas.microsoft.com/office/drawing/2014/main" id="{6DAE8751-B360-E6C2-3765-B393062E120C}"/>
              </a:ext>
            </a:extLst>
          </p:cNvPr>
          <p:cNvSpPr txBox="1"/>
          <p:nvPr/>
        </p:nvSpPr>
        <p:spPr>
          <a:xfrm>
            <a:off x="255859" y="1823480"/>
            <a:ext cx="2003562" cy="707886"/>
          </a:xfrm>
          <a:prstGeom prst="rect">
            <a:avLst/>
          </a:prstGeom>
          <a:noFill/>
        </p:spPr>
        <p:txBody>
          <a:bodyPr wrap="none" rtlCol="0">
            <a:spAutoFit/>
          </a:bodyPr>
          <a:lstStyle/>
          <a:p>
            <a:r>
              <a:rPr lang="en-US" sz="4000" b="1" dirty="0"/>
              <a:t>Figure 6</a:t>
            </a:r>
          </a:p>
        </p:txBody>
      </p:sp>
      <p:sp>
        <p:nvSpPr>
          <p:cNvPr id="6" name="Slide Number Placeholder 5">
            <a:extLst>
              <a:ext uri="{FF2B5EF4-FFF2-40B4-BE49-F238E27FC236}">
                <a16:creationId xmlns:a16="http://schemas.microsoft.com/office/drawing/2014/main" id="{92DEF29F-E37B-796A-CDE7-4E510F63C9E5}"/>
              </a:ext>
            </a:extLst>
          </p:cNvPr>
          <p:cNvSpPr>
            <a:spLocks noGrp="1"/>
          </p:cNvSpPr>
          <p:nvPr>
            <p:ph type="sldNum" sz="quarter" idx="12"/>
          </p:nvPr>
        </p:nvSpPr>
        <p:spPr/>
        <p:txBody>
          <a:bodyPr/>
          <a:lstStyle/>
          <a:p>
            <a:fld id="{90FDCC24-7875-A64B-BDE6-58112F35A481}" type="slidenum">
              <a:rPr lang="en-US" smtClean="0"/>
              <a:t>20</a:t>
            </a:fld>
            <a:endParaRPr lang="en-US"/>
          </a:p>
        </p:txBody>
      </p:sp>
      <p:sp>
        <p:nvSpPr>
          <p:cNvPr id="7" name="Date Placeholder 6">
            <a:extLst>
              <a:ext uri="{FF2B5EF4-FFF2-40B4-BE49-F238E27FC236}">
                <a16:creationId xmlns:a16="http://schemas.microsoft.com/office/drawing/2014/main" id="{C5941767-2121-FD33-72A3-3BA9955796B9}"/>
              </a:ext>
            </a:extLst>
          </p:cNvPr>
          <p:cNvSpPr>
            <a:spLocks noGrp="1"/>
          </p:cNvSpPr>
          <p:nvPr>
            <p:ph type="dt" sz="half" idx="10"/>
          </p:nvPr>
        </p:nvSpPr>
        <p:spPr/>
        <p:txBody>
          <a:bodyPr/>
          <a:lstStyle/>
          <a:p>
            <a:fld id="{88FCAD76-E76F-F048-8CB3-4ADEEF56FAC8}" type="datetime1">
              <a:rPr lang="en-US" smtClean="0"/>
              <a:t>7/16/2024</a:t>
            </a:fld>
            <a:endParaRPr lang="en-US"/>
          </a:p>
        </p:txBody>
      </p:sp>
    </p:spTree>
    <p:extLst>
      <p:ext uri="{BB962C8B-B14F-4D97-AF65-F5344CB8AC3E}">
        <p14:creationId xmlns:p14="http://schemas.microsoft.com/office/powerpoint/2010/main" val="2958640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D354D4-712A-738A-A115-65E95366DCF2}"/>
              </a:ext>
            </a:extLst>
          </p:cNvPr>
          <p:cNvSpPr>
            <a:spLocks noGrp="1"/>
          </p:cNvSpPr>
          <p:nvPr>
            <p:ph type="dt" sz="half" idx="10"/>
          </p:nvPr>
        </p:nvSpPr>
        <p:spPr/>
        <p:txBody>
          <a:bodyPr/>
          <a:lstStyle/>
          <a:p>
            <a:fld id="{1A93C6C0-C52D-2741-B9BE-87E1D81DC8F5}" type="datetime1">
              <a:rPr lang="en-US" smtClean="0"/>
              <a:t>7/16/2024</a:t>
            </a:fld>
            <a:endParaRPr lang="en-US"/>
          </a:p>
        </p:txBody>
      </p:sp>
      <p:sp>
        <p:nvSpPr>
          <p:cNvPr id="5" name="Slide Number Placeholder 4">
            <a:extLst>
              <a:ext uri="{FF2B5EF4-FFF2-40B4-BE49-F238E27FC236}">
                <a16:creationId xmlns:a16="http://schemas.microsoft.com/office/drawing/2014/main" id="{AA41DEE4-2591-4181-560E-4E0BA509690B}"/>
              </a:ext>
            </a:extLst>
          </p:cNvPr>
          <p:cNvSpPr>
            <a:spLocks noGrp="1"/>
          </p:cNvSpPr>
          <p:nvPr>
            <p:ph type="sldNum" sz="quarter" idx="12"/>
          </p:nvPr>
        </p:nvSpPr>
        <p:spPr/>
        <p:txBody>
          <a:bodyPr/>
          <a:lstStyle/>
          <a:p>
            <a:fld id="{90FDCC24-7875-A64B-BDE6-58112F35A481}" type="slidenum">
              <a:rPr lang="en-US" smtClean="0"/>
              <a:t>21</a:t>
            </a:fld>
            <a:endParaRPr lang="en-US"/>
          </a:p>
        </p:txBody>
      </p:sp>
      <p:sp>
        <p:nvSpPr>
          <p:cNvPr id="7" name="TextBox 6">
            <a:extLst>
              <a:ext uri="{FF2B5EF4-FFF2-40B4-BE49-F238E27FC236}">
                <a16:creationId xmlns:a16="http://schemas.microsoft.com/office/drawing/2014/main" id="{A9177B4C-D93E-30C3-7DEB-D2E0BDF84715}"/>
              </a:ext>
            </a:extLst>
          </p:cNvPr>
          <p:cNvSpPr txBox="1"/>
          <p:nvPr/>
        </p:nvSpPr>
        <p:spPr>
          <a:xfrm>
            <a:off x="119876" y="1136703"/>
            <a:ext cx="11952248" cy="11633954"/>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6: Detailed Description of Addition Block</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Addition Block:</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The Addition Block is a vital component in the neural network processing system, responsible for aggregating the results from the bitwise multiplication stage. This block combines the outputs from the multiplication block to produce the final processed data, which serves as the activation for the next layer of the neural network.</a:t>
            </a:r>
          </a:p>
          <a:p>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Components:</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RE (Resistor Elements) 601</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Represent the resistor elements used in the addition process.</a:t>
            </a:r>
          </a:p>
          <a:p>
            <a:r>
              <a:rPr lang="en-US" sz="2400" dirty="0">
                <a:solidFill>
                  <a:srgbClr val="0E0E0E"/>
                </a:solidFill>
                <a:effectLst/>
                <a:latin typeface="Poppins" pitchFamily="2" charset="77"/>
                <a:cs typeface="Poppins" pitchFamily="2" charset="77"/>
              </a:rPr>
              <a:t>• Provide precise resistance values to control the flow of current and ensure accurate addition of signals.</a:t>
            </a:r>
          </a:p>
          <a:p>
            <a:r>
              <a:rPr lang="en-US" sz="2400" dirty="0">
                <a:solidFill>
                  <a:srgbClr val="0E0E0E"/>
                </a:solidFill>
                <a:effectLst/>
                <a:latin typeface="Poppins" pitchFamily="2" charset="77"/>
                <a:cs typeface="Poppins" pitchFamily="2" charset="77"/>
              </a:rPr>
              <a:t>• Different magnitudes of resistor elements (1 x RE, 2 x RE, .., 2</a:t>
            </a:r>
            <a:r>
              <a:rPr lang="en-US" sz="2400" baseline="30000" dirty="0">
                <a:solidFill>
                  <a:srgbClr val="0E0E0E"/>
                </a:solidFill>
                <a:effectLst/>
                <a:latin typeface="Poppins" pitchFamily="2" charset="77"/>
                <a:cs typeface="Poppins" pitchFamily="2" charset="77"/>
              </a:rPr>
              <a:t>n </a:t>
            </a:r>
            <a:r>
              <a:rPr lang="en-US" sz="2400" dirty="0">
                <a:solidFill>
                  <a:srgbClr val="0E0E0E"/>
                </a:solidFill>
                <a:effectLst/>
                <a:latin typeface="Poppins" pitchFamily="2" charset="77"/>
                <a:cs typeface="Poppins" pitchFamily="2" charset="77"/>
              </a:rPr>
              <a:t>x RE) are used to represent different levels of bit significance. This ensures that each bit’s contribution to the final sum is weighted appropriately according to its significance in the binary representation.</a:t>
            </a:r>
          </a:p>
          <a:p>
            <a:r>
              <a:rPr lang="en-US" sz="2400" b="1" dirty="0">
                <a:solidFill>
                  <a:srgbClr val="0E0E0E"/>
                </a:solidFill>
                <a:effectLst/>
                <a:latin typeface="Poppins" pitchFamily="2" charset="77"/>
                <a:cs typeface="Poppins" pitchFamily="2" charset="77"/>
              </a:rPr>
              <a:t>Potential Embodiments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 </a:t>
            </a:r>
            <a:r>
              <a:rPr lang="en-US" sz="2400" b="1" dirty="0">
                <a:solidFill>
                  <a:srgbClr val="0E0E0E"/>
                </a:solidFill>
                <a:effectLst/>
                <a:latin typeface="Poppins" pitchFamily="2" charset="77"/>
                <a:cs typeface="Poppins" pitchFamily="2" charset="77"/>
              </a:rPr>
              <a:t>Active Resistor</a:t>
            </a:r>
            <a:r>
              <a:rPr lang="en-US" sz="2400" dirty="0">
                <a:solidFill>
                  <a:srgbClr val="0E0E0E"/>
                </a:solidFill>
                <a:effectLst/>
                <a:latin typeface="Poppins" pitchFamily="2" charset="77"/>
                <a:cs typeface="Poppins" pitchFamily="2" charset="77"/>
              </a:rPr>
              <a:t>: Can be implemented using transistors with different widths that represent different levels of bit significance.</a:t>
            </a:r>
          </a:p>
          <a:p>
            <a:pPr lvl="1"/>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Diffused Resistor</a:t>
            </a:r>
            <a:r>
              <a:rPr lang="en-US" sz="2400" dirty="0">
                <a:solidFill>
                  <a:srgbClr val="0E0E0E"/>
                </a:solidFill>
                <a:effectLst/>
                <a:latin typeface="Poppins" pitchFamily="2" charset="77"/>
                <a:cs typeface="Poppins" pitchFamily="2" charset="77"/>
              </a:rPr>
              <a:t>: Created by doping a specific region of the semiconductor substrate.</a:t>
            </a:r>
          </a:p>
          <a:p>
            <a:pPr lvl="1"/>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Polysilicon Resistor</a:t>
            </a:r>
            <a:r>
              <a:rPr lang="en-US" sz="2400" dirty="0">
                <a:solidFill>
                  <a:srgbClr val="0E0E0E"/>
                </a:solidFill>
                <a:effectLst/>
                <a:latin typeface="Poppins" pitchFamily="2" charset="77"/>
                <a:cs typeface="Poppins" pitchFamily="2" charset="77"/>
              </a:rPr>
              <a:t>: Made from a layer of polysilicon deposited on the substrate.</a:t>
            </a:r>
          </a:p>
          <a:p>
            <a:pPr lvl="1"/>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Thin-Film Resistor</a:t>
            </a:r>
            <a:r>
              <a:rPr lang="en-US" sz="2400" dirty="0">
                <a:solidFill>
                  <a:srgbClr val="0E0E0E"/>
                </a:solidFill>
                <a:effectLst/>
                <a:latin typeface="Poppins" pitchFamily="2" charset="77"/>
                <a:cs typeface="Poppins" pitchFamily="2" charset="77"/>
              </a:rPr>
              <a:t>: Created by depositing a thin film of resistive material on the chip surface.</a:t>
            </a:r>
          </a:p>
          <a:p>
            <a:pPr lvl="1"/>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Well Resistor</a:t>
            </a:r>
            <a:r>
              <a:rPr lang="en-US" sz="2400" dirty="0">
                <a:solidFill>
                  <a:srgbClr val="0E0E0E"/>
                </a:solidFill>
                <a:effectLst/>
                <a:latin typeface="Poppins" pitchFamily="2" charset="77"/>
                <a:cs typeface="Poppins" pitchFamily="2" charset="77"/>
              </a:rPr>
              <a:t>: Implemented using the well regions in a CMOS process.</a:t>
            </a:r>
          </a:p>
          <a:p>
            <a:pPr lvl="1"/>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Metal Resistor</a:t>
            </a:r>
            <a:r>
              <a:rPr lang="en-US" sz="2400" dirty="0">
                <a:solidFill>
                  <a:srgbClr val="0E0E0E"/>
                </a:solidFill>
                <a:effectLst/>
                <a:latin typeface="Poppins" pitchFamily="2" charset="77"/>
                <a:cs typeface="Poppins" pitchFamily="2" charset="77"/>
              </a:rPr>
              <a:t>: Created using a metal layer to form the resistive path.</a:t>
            </a:r>
          </a:p>
          <a:p>
            <a:pPr lvl="1"/>
            <a:r>
              <a:rPr lang="en-US" sz="2400" dirty="0">
                <a:solidFill>
                  <a:srgbClr val="0E0E0E"/>
                </a:solidFill>
                <a:effectLst/>
                <a:latin typeface="Poppins" pitchFamily="2" charset="77"/>
                <a:cs typeface="Poppins" pitchFamily="2" charset="77"/>
              </a:rPr>
              <a:t>according to its significance in the binary representation.</a:t>
            </a:r>
          </a:p>
        </p:txBody>
      </p:sp>
      <p:sp>
        <p:nvSpPr>
          <p:cNvPr id="8" name="TextBox 7">
            <a:extLst>
              <a:ext uri="{FF2B5EF4-FFF2-40B4-BE49-F238E27FC236}">
                <a16:creationId xmlns:a16="http://schemas.microsoft.com/office/drawing/2014/main" id="{9A4B9DF6-6DB1-71CB-828D-9F29EE987B31}"/>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Tree>
    <p:extLst>
      <p:ext uri="{BB962C8B-B14F-4D97-AF65-F5344CB8AC3E}">
        <p14:creationId xmlns:p14="http://schemas.microsoft.com/office/powerpoint/2010/main" val="1079370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D354D4-712A-738A-A115-65E95366DCF2}"/>
              </a:ext>
            </a:extLst>
          </p:cNvPr>
          <p:cNvSpPr>
            <a:spLocks noGrp="1"/>
          </p:cNvSpPr>
          <p:nvPr>
            <p:ph type="dt" sz="half" idx="10"/>
          </p:nvPr>
        </p:nvSpPr>
        <p:spPr/>
        <p:txBody>
          <a:bodyPr/>
          <a:lstStyle/>
          <a:p>
            <a:fld id="{1A93C6C0-C52D-2741-B9BE-87E1D81DC8F5}" type="datetime1">
              <a:rPr lang="en-US" smtClean="0"/>
              <a:t>7/16/2024</a:t>
            </a:fld>
            <a:endParaRPr lang="en-US"/>
          </a:p>
        </p:txBody>
      </p:sp>
      <p:sp>
        <p:nvSpPr>
          <p:cNvPr id="5" name="Slide Number Placeholder 4">
            <a:extLst>
              <a:ext uri="{FF2B5EF4-FFF2-40B4-BE49-F238E27FC236}">
                <a16:creationId xmlns:a16="http://schemas.microsoft.com/office/drawing/2014/main" id="{AA41DEE4-2591-4181-560E-4E0BA509690B}"/>
              </a:ext>
            </a:extLst>
          </p:cNvPr>
          <p:cNvSpPr>
            <a:spLocks noGrp="1"/>
          </p:cNvSpPr>
          <p:nvPr>
            <p:ph type="sldNum" sz="quarter" idx="12"/>
          </p:nvPr>
        </p:nvSpPr>
        <p:spPr/>
        <p:txBody>
          <a:bodyPr/>
          <a:lstStyle/>
          <a:p>
            <a:fld id="{90FDCC24-7875-A64B-BDE6-58112F35A481}" type="slidenum">
              <a:rPr lang="en-US" smtClean="0"/>
              <a:t>22</a:t>
            </a:fld>
            <a:endParaRPr lang="en-US"/>
          </a:p>
        </p:txBody>
      </p:sp>
      <p:sp>
        <p:nvSpPr>
          <p:cNvPr id="7" name="TextBox 6">
            <a:extLst>
              <a:ext uri="{FF2B5EF4-FFF2-40B4-BE49-F238E27FC236}">
                <a16:creationId xmlns:a16="http://schemas.microsoft.com/office/drawing/2014/main" id="{A9177B4C-D93E-30C3-7DEB-D2E0BDF84715}"/>
              </a:ext>
            </a:extLst>
          </p:cNvPr>
          <p:cNvSpPr txBox="1"/>
          <p:nvPr/>
        </p:nvSpPr>
        <p:spPr>
          <a:xfrm>
            <a:off x="119876" y="1617549"/>
            <a:ext cx="11952248" cy="11356955"/>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6: Detailed Description of Addition Block continued…</a:t>
            </a:r>
            <a:br>
              <a:rPr lang="en-US" dirty="0">
                <a:solidFill>
                  <a:srgbClr val="0E0E0E"/>
                </a:solidFill>
                <a:effectLst/>
                <a:latin typeface="Poppins" pitchFamily="2" charset="77"/>
                <a:cs typeface="Poppins" pitchFamily="2" charset="77"/>
              </a:rPr>
            </a:br>
            <a:endParaRPr lang="en-US" dirty="0">
              <a:solidFill>
                <a:srgbClr val="0E0E0E"/>
              </a:solidFill>
              <a:effectLst/>
              <a:latin typeface="Poppins" pitchFamily="2" charset="77"/>
              <a:cs typeface="Poppins" pitchFamily="2" charset="77"/>
            </a:endParaRPr>
          </a:p>
          <a:p>
            <a:endParaRPr lang="en-US" dirty="0">
              <a:solidFill>
                <a:srgbClr val="0E0E0E"/>
              </a:solidFill>
              <a:latin typeface="Poppins" pitchFamily="2" charset="77"/>
              <a:cs typeface="Poppins" pitchFamily="2" charset="77"/>
            </a:endParaRPr>
          </a:p>
          <a:p>
            <a:endParaRPr lang="en-US"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Addition Unit 602</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Combines the outputs from the bitwise multiplication block using methods like adder trees or capacitor-based addition.</a:t>
            </a:r>
          </a:p>
          <a:p>
            <a:r>
              <a:rPr lang="en-US" sz="2400" dirty="0">
                <a:solidFill>
                  <a:srgbClr val="0E0E0E"/>
                </a:solidFill>
                <a:effectLst/>
                <a:latin typeface="Poppins" pitchFamily="2" charset="77"/>
                <a:cs typeface="Poppins" pitchFamily="2" charset="77"/>
              </a:rPr>
              <a:t>• Aggregates the input signals to produce the final output voltage (VOUT).</a:t>
            </a:r>
            <a:endParaRPr lang="en-US" sz="2400" dirty="0">
              <a:solidFill>
                <a:srgbClr val="0E0E0E"/>
              </a:solidFill>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3. </a:t>
            </a:r>
            <a:r>
              <a:rPr lang="en-US" sz="2400" b="1" dirty="0">
                <a:solidFill>
                  <a:srgbClr val="0E0E0E"/>
                </a:solidFill>
                <a:effectLst/>
                <a:latin typeface="Poppins" pitchFamily="2" charset="77"/>
                <a:cs typeface="Poppins" pitchFamily="2" charset="77"/>
              </a:rPr>
              <a:t>Input Signals (1 through n)</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Received from the previous bitwise multiplication block.</a:t>
            </a:r>
          </a:p>
          <a:p>
            <a:r>
              <a:rPr lang="en-US" sz="2400" dirty="0">
                <a:solidFill>
                  <a:srgbClr val="0E0E0E"/>
                </a:solidFill>
                <a:effectLst/>
                <a:latin typeface="Poppins" pitchFamily="2" charset="77"/>
                <a:cs typeface="Poppins" pitchFamily="2" charset="77"/>
              </a:rPr>
              <a:t>• Represent the intermediate results that need to be combined in the addition block.</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Output Voltage (VOUT)</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The final aggregated result of the addition process.</a:t>
            </a:r>
          </a:p>
          <a:p>
            <a:r>
              <a:rPr lang="en-US" sz="2400" dirty="0">
                <a:solidFill>
                  <a:srgbClr val="0E0E0E"/>
                </a:solidFill>
                <a:effectLst/>
                <a:latin typeface="Poppins" pitchFamily="2" charset="77"/>
                <a:cs typeface="Poppins" pitchFamily="2" charset="77"/>
              </a:rPr>
              <a:t>• Serves as the activation for the next neural network layer, continuing the data processing pipeline. </a:t>
            </a:r>
            <a:endParaRPr lang="en-US" sz="2400" b="1" dirty="0">
              <a:solidFill>
                <a:srgbClr val="0E0E0E"/>
              </a:solidFill>
              <a:effectLst/>
              <a:latin typeface="Poppins" pitchFamily="2" charset="77"/>
              <a:cs typeface="Poppins" pitchFamily="2" charset="77"/>
            </a:endParaRPr>
          </a:p>
          <a:p>
            <a:endParaRPr lang="en-US" sz="2400" b="1"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Workflow:</a:t>
            </a:r>
            <a:endParaRPr lang="en-US" sz="2400" dirty="0">
              <a:solidFill>
                <a:srgbClr val="0E0E0E"/>
              </a:solidFill>
              <a:effectLst/>
              <a:latin typeface="Poppins" pitchFamily="2" charset="77"/>
              <a:cs typeface="Poppins" pitchFamily="2" charset="77"/>
            </a:endParaRP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The Addition Block receives input signals (1 through n) from the bitwise multiplication block.</a:t>
            </a:r>
          </a:p>
          <a:p>
            <a:r>
              <a:rPr lang="en-US" sz="2400" dirty="0">
                <a:solidFill>
                  <a:srgbClr val="0E0E0E"/>
                </a:solidFill>
                <a:effectLst/>
                <a:latin typeface="Poppins" pitchFamily="2" charset="77"/>
                <a:cs typeface="Poppins" pitchFamily="2" charset="77"/>
              </a:rPr>
              <a:t>• These signals are processed through resistor elements (RE), which provide controlled resistance to accurately combine the signals.</a:t>
            </a:r>
          </a:p>
          <a:p>
            <a:r>
              <a:rPr lang="en-US" sz="2400" dirty="0">
                <a:solidFill>
                  <a:srgbClr val="0E0E0E"/>
                </a:solidFill>
                <a:effectLst/>
                <a:latin typeface="Poppins" pitchFamily="2" charset="77"/>
                <a:cs typeface="Poppins" pitchFamily="2" charset="77"/>
              </a:rPr>
              <a:t>• The addition unit (602) aggregates the input signals using precise methods, such as adder trees or capacitor-based addition, to ensure accurate summation.</a:t>
            </a:r>
          </a:p>
          <a:p>
            <a:r>
              <a:rPr lang="en-US" sz="2400" dirty="0">
                <a:solidFill>
                  <a:srgbClr val="0E0E0E"/>
                </a:solidFill>
                <a:effectLst/>
                <a:latin typeface="Poppins" pitchFamily="2" charset="77"/>
                <a:cs typeface="Poppins" pitchFamily="2" charset="77"/>
              </a:rPr>
              <a:t>• The resultant output voltage (VOUT) is produced, representing the final combined signal.</a:t>
            </a:r>
          </a:p>
          <a:p>
            <a:r>
              <a:rPr lang="en-US" sz="2400" dirty="0">
                <a:solidFill>
                  <a:srgbClr val="0E0E0E"/>
                </a:solidFill>
                <a:effectLst/>
                <a:latin typeface="Poppins" pitchFamily="2" charset="77"/>
                <a:cs typeface="Poppins" pitchFamily="2" charset="77"/>
              </a:rPr>
              <a:t>• This output voltage (VOUT) is then used as the activation for the next layer of the neural network, ensuring smooth and accurate data processing.</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p:txBody>
      </p:sp>
      <p:sp>
        <p:nvSpPr>
          <p:cNvPr id="2" name="TextBox 1">
            <a:extLst>
              <a:ext uri="{FF2B5EF4-FFF2-40B4-BE49-F238E27FC236}">
                <a16:creationId xmlns:a16="http://schemas.microsoft.com/office/drawing/2014/main" id="{0ABA2927-36BD-1F96-7673-A2D287467BEC}"/>
              </a:ext>
            </a:extLst>
          </p:cNvPr>
          <p:cNvSpPr txBox="1"/>
          <p:nvPr/>
        </p:nvSpPr>
        <p:spPr>
          <a:xfrm>
            <a:off x="2615935" y="16173"/>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Tree>
    <p:extLst>
      <p:ext uri="{BB962C8B-B14F-4D97-AF65-F5344CB8AC3E}">
        <p14:creationId xmlns:p14="http://schemas.microsoft.com/office/powerpoint/2010/main" val="2688740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D354D4-712A-738A-A115-65E95366DCF2}"/>
              </a:ext>
            </a:extLst>
          </p:cNvPr>
          <p:cNvSpPr>
            <a:spLocks noGrp="1"/>
          </p:cNvSpPr>
          <p:nvPr>
            <p:ph type="dt" sz="half" idx="10"/>
          </p:nvPr>
        </p:nvSpPr>
        <p:spPr/>
        <p:txBody>
          <a:bodyPr/>
          <a:lstStyle/>
          <a:p>
            <a:fld id="{1A93C6C0-C52D-2741-B9BE-87E1D81DC8F5}" type="datetime1">
              <a:rPr lang="en-US" smtClean="0"/>
              <a:t>7/16/2024</a:t>
            </a:fld>
            <a:endParaRPr lang="en-US"/>
          </a:p>
        </p:txBody>
      </p:sp>
      <p:sp>
        <p:nvSpPr>
          <p:cNvPr id="5" name="Slide Number Placeholder 4">
            <a:extLst>
              <a:ext uri="{FF2B5EF4-FFF2-40B4-BE49-F238E27FC236}">
                <a16:creationId xmlns:a16="http://schemas.microsoft.com/office/drawing/2014/main" id="{AA41DEE4-2591-4181-560E-4E0BA509690B}"/>
              </a:ext>
            </a:extLst>
          </p:cNvPr>
          <p:cNvSpPr>
            <a:spLocks noGrp="1"/>
          </p:cNvSpPr>
          <p:nvPr>
            <p:ph type="sldNum" sz="quarter" idx="12"/>
          </p:nvPr>
        </p:nvSpPr>
        <p:spPr/>
        <p:txBody>
          <a:bodyPr/>
          <a:lstStyle/>
          <a:p>
            <a:fld id="{90FDCC24-7875-A64B-BDE6-58112F35A481}" type="slidenum">
              <a:rPr lang="en-US" smtClean="0"/>
              <a:t>23</a:t>
            </a:fld>
            <a:endParaRPr lang="en-US"/>
          </a:p>
        </p:txBody>
      </p:sp>
      <p:sp>
        <p:nvSpPr>
          <p:cNvPr id="2" name="TextBox 1">
            <a:extLst>
              <a:ext uri="{FF2B5EF4-FFF2-40B4-BE49-F238E27FC236}">
                <a16:creationId xmlns:a16="http://schemas.microsoft.com/office/drawing/2014/main" id="{0ABA2927-36BD-1F96-7673-A2D287467BEC}"/>
              </a:ext>
            </a:extLst>
          </p:cNvPr>
          <p:cNvSpPr txBox="1"/>
          <p:nvPr/>
        </p:nvSpPr>
        <p:spPr>
          <a:xfrm>
            <a:off x="2615935" y="16173"/>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6" name="TextBox 5">
            <a:extLst>
              <a:ext uri="{FF2B5EF4-FFF2-40B4-BE49-F238E27FC236}">
                <a16:creationId xmlns:a16="http://schemas.microsoft.com/office/drawing/2014/main" id="{9C8B1A05-D5B1-81A3-BBB8-E993DABDED0D}"/>
              </a:ext>
            </a:extLst>
          </p:cNvPr>
          <p:cNvSpPr txBox="1"/>
          <p:nvPr/>
        </p:nvSpPr>
        <p:spPr>
          <a:xfrm>
            <a:off x="914425" y="2653748"/>
            <a:ext cx="9874405" cy="6924973"/>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6: Detailed Description of Addition Block continued…</a:t>
            </a:r>
            <a:endParaRPr lang="en-US" sz="3000" dirty="0">
              <a:solidFill>
                <a:srgbClr val="0E0E0E"/>
              </a:solidFill>
              <a:effectLst/>
              <a:latin typeface="Poppins" pitchFamily="2" charset="77"/>
              <a:cs typeface="Poppins" pitchFamily="2" charset="77"/>
            </a:endParaRPr>
          </a:p>
          <a:p>
            <a:endParaRPr lang="en-US" sz="2400" dirty="0">
              <a:solidFill>
                <a:srgbClr val="0E0E0E"/>
              </a:solidFill>
              <a:effectLst/>
              <a:latin typeface="Poppins" pitchFamily="2" charset="77"/>
              <a:cs typeface="Poppins" pitchFamily="2" charset="77"/>
            </a:endParaRPr>
          </a:p>
          <a:p>
            <a:endParaRPr lang="en-US" sz="2400" b="1"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Functionality:</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Resistor Elements (RE)</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Ensure precise control over the signal combination process by providing specific resistance values.</a:t>
            </a:r>
          </a:p>
          <a:p>
            <a:r>
              <a:rPr lang="en-US" sz="2400" dirty="0">
                <a:solidFill>
                  <a:srgbClr val="0E0E0E"/>
                </a:solidFill>
                <a:effectLst/>
                <a:latin typeface="Poppins" pitchFamily="2" charset="77"/>
                <a:cs typeface="Poppins" pitchFamily="2" charset="77"/>
              </a:rPr>
              <a:t>• Enable accurate and efficient aggregation of multiple input signals.</a:t>
            </a:r>
          </a:p>
          <a:p>
            <a:endParaRPr lang="en-US" sz="2400" dirty="0">
              <a:solidFill>
                <a:srgbClr val="0E0E0E"/>
              </a:solidFill>
              <a:latin typeface="Poppins" pitchFamily="2" charset="77"/>
              <a:cs typeface="Poppins" pitchFamily="2" charset="77"/>
            </a:endParaRP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Addition Unit</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Utilizes advanced methods like adder trees or capacitor-based addition to combine the input signals.</a:t>
            </a:r>
          </a:p>
          <a:p>
            <a:r>
              <a:rPr lang="en-US" sz="2400" dirty="0">
                <a:solidFill>
                  <a:srgbClr val="0E0E0E"/>
                </a:solidFill>
                <a:effectLst/>
                <a:latin typeface="Poppins" pitchFamily="2" charset="77"/>
                <a:cs typeface="Poppins" pitchFamily="2" charset="77"/>
              </a:rPr>
              <a:t>• Ensures that the final output voltage (VOUT) accurately reflects the combined input signals.</a:t>
            </a:r>
          </a:p>
        </p:txBody>
      </p:sp>
    </p:spTree>
    <p:extLst>
      <p:ext uri="{BB962C8B-B14F-4D97-AF65-F5344CB8AC3E}">
        <p14:creationId xmlns:p14="http://schemas.microsoft.com/office/powerpoint/2010/main" val="3490461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AF1AF0-976E-80FE-2F88-DF9735B676DF}"/>
              </a:ext>
            </a:extLst>
          </p:cNvPr>
          <p:cNvSpPr txBox="1"/>
          <p:nvPr/>
        </p:nvSpPr>
        <p:spPr>
          <a:xfrm>
            <a:off x="255859" y="1319168"/>
            <a:ext cx="3510961" cy="707886"/>
          </a:xfrm>
          <a:prstGeom prst="rect">
            <a:avLst/>
          </a:prstGeom>
          <a:noFill/>
        </p:spPr>
        <p:txBody>
          <a:bodyPr wrap="none" rtlCol="0">
            <a:spAutoFit/>
          </a:bodyPr>
          <a:lstStyle/>
          <a:p>
            <a:r>
              <a:rPr lang="en-US" sz="4000" b="1" dirty="0"/>
              <a:t>700- OUTPUTS</a:t>
            </a:r>
          </a:p>
        </p:txBody>
      </p:sp>
      <p:sp>
        <p:nvSpPr>
          <p:cNvPr id="39" name="Freeform 38">
            <a:extLst>
              <a:ext uri="{FF2B5EF4-FFF2-40B4-BE49-F238E27FC236}">
                <a16:creationId xmlns:a16="http://schemas.microsoft.com/office/drawing/2014/main" id="{596CC0B6-DD93-D43F-563C-57C59248E508}"/>
              </a:ext>
            </a:extLst>
          </p:cNvPr>
          <p:cNvSpPr/>
          <p:nvPr/>
        </p:nvSpPr>
        <p:spPr>
          <a:xfrm>
            <a:off x="2657409" y="6925361"/>
            <a:ext cx="2020408" cy="588614"/>
          </a:xfrm>
          <a:custGeom>
            <a:avLst/>
            <a:gdLst>
              <a:gd name="connsiteX0" fmla="*/ 2609385 w 2609385"/>
              <a:gd name="connsiteY0" fmla="*/ 0 h 825190"/>
              <a:gd name="connsiteX1" fmla="*/ 1494263 w 2609385"/>
              <a:gd name="connsiteY1" fmla="*/ 691375 h 825190"/>
              <a:gd name="connsiteX2" fmla="*/ 0 w 2609385"/>
              <a:gd name="connsiteY2" fmla="*/ 825190 h 825190"/>
            </a:gdLst>
            <a:ahLst/>
            <a:cxnLst>
              <a:cxn ang="0">
                <a:pos x="connsiteX0" y="connsiteY0"/>
              </a:cxn>
              <a:cxn ang="0">
                <a:pos x="connsiteX1" y="connsiteY1"/>
              </a:cxn>
              <a:cxn ang="0">
                <a:pos x="connsiteX2" y="connsiteY2"/>
              </a:cxn>
            </a:cxnLst>
            <a:rect l="l" t="t" r="r" b="b"/>
            <a:pathLst>
              <a:path w="2609385" h="825190">
                <a:moveTo>
                  <a:pt x="2609385" y="0"/>
                </a:moveTo>
                <a:cubicBezTo>
                  <a:pt x="2269273" y="276921"/>
                  <a:pt x="1929161" y="553843"/>
                  <a:pt x="1494263" y="691375"/>
                </a:cubicBezTo>
                <a:cubicBezTo>
                  <a:pt x="1059365" y="828907"/>
                  <a:pt x="252761" y="799171"/>
                  <a:pt x="0" y="825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66C64F6-F930-4E32-5C8E-81DEA6BBA3C0}"/>
              </a:ext>
            </a:extLst>
          </p:cNvPr>
          <p:cNvSpPr txBox="1"/>
          <p:nvPr/>
        </p:nvSpPr>
        <p:spPr>
          <a:xfrm>
            <a:off x="1839670" y="7271585"/>
            <a:ext cx="817739" cy="400110"/>
          </a:xfrm>
          <a:prstGeom prst="rect">
            <a:avLst/>
          </a:prstGeom>
          <a:noFill/>
        </p:spPr>
        <p:txBody>
          <a:bodyPr wrap="square">
            <a:spAutoFit/>
          </a:bodyPr>
          <a:lstStyle/>
          <a:p>
            <a:r>
              <a:rPr lang="en-US" sz="2000" b="1" dirty="0">
                <a:latin typeface="Poppins" pitchFamily="2" charset="77"/>
                <a:cs typeface="Poppins" pitchFamily="2" charset="77"/>
              </a:rPr>
              <a:t>701</a:t>
            </a:r>
            <a:endParaRPr lang="en-US" sz="2000" dirty="0">
              <a:latin typeface="Poppins" pitchFamily="2" charset="77"/>
              <a:cs typeface="Poppins" pitchFamily="2" charset="77"/>
            </a:endParaRPr>
          </a:p>
        </p:txBody>
      </p:sp>
      <p:sp>
        <p:nvSpPr>
          <p:cNvPr id="46" name="Down Arrow 45">
            <a:extLst>
              <a:ext uri="{FF2B5EF4-FFF2-40B4-BE49-F238E27FC236}">
                <a16:creationId xmlns:a16="http://schemas.microsoft.com/office/drawing/2014/main" id="{EC699D83-39A8-50D3-CF08-9E59E1D10BFD}"/>
              </a:ext>
            </a:extLst>
          </p:cNvPr>
          <p:cNvSpPr/>
          <p:nvPr/>
        </p:nvSpPr>
        <p:spPr>
          <a:xfrm rot="16200000">
            <a:off x="474212" y="7434459"/>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66FC022-560A-8052-5E22-568701C17D75}"/>
              </a:ext>
            </a:extLst>
          </p:cNvPr>
          <p:cNvSpPr txBox="1"/>
          <p:nvPr/>
        </p:nvSpPr>
        <p:spPr>
          <a:xfrm>
            <a:off x="495955" y="6782174"/>
            <a:ext cx="429926" cy="553998"/>
          </a:xfrm>
          <a:prstGeom prst="rect">
            <a:avLst/>
          </a:prstGeom>
          <a:noFill/>
        </p:spPr>
        <p:txBody>
          <a:bodyPr wrap="none" rtlCol="0">
            <a:spAutoFit/>
          </a:bodyPr>
          <a:lstStyle/>
          <a:p>
            <a:r>
              <a:rPr lang="en-US" sz="3000" b="1" dirty="0">
                <a:latin typeface="Poppins" pitchFamily="2" charset="77"/>
                <a:cs typeface="Poppins" pitchFamily="2" charset="77"/>
              </a:rPr>
              <a:t>6</a:t>
            </a:r>
          </a:p>
        </p:txBody>
      </p:sp>
      <p:sp>
        <p:nvSpPr>
          <p:cNvPr id="3" name="TextBox 2">
            <a:extLst>
              <a:ext uri="{FF2B5EF4-FFF2-40B4-BE49-F238E27FC236}">
                <a16:creationId xmlns:a16="http://schemas.microsoft.com/office/drawing/2014/main" id="{75A929FF-9439-67E0-4017-A7258EF61F33}"/>
              </a:ext>
            </a:extLst>
          </p:cNvPr>
          <p:cNvSpPr txBox="1"/>
          <p:nvPr/>
        </p:nvSpPr>
        <p:spPr>
          <a:xfrm>
            <a:off x="2374926" y="11695377"/>
            <a:ext cx="817739" cy="400110"/>
          </a:xfrm>
          <a:prstGeom prst="rect">
            <a:avLst/>
          </a:prstGeom>
          <a:noFill/>
        </p:spPr>
        <p:txBody>
          <a:bodyPr wrap="square">
            <a:spAutoFit/>
          </a:bodyPr>
          <a:lstStyle/>
          <a:p>
            <a:r>
              <a:rPr lang="en-US" sz="2000" b="1" dirty="0">
                <a:latin typeface="Poppins" pitchFamily="2" charset="77"/>
                <a:cs typeface="Poppins" pitchFamily="2" charset="77"/>
              </a:rPr>
              <a:t>702</a:t>
            </a:r>
            <a:endParaRPr lang="en-US" sz="2000" dirty="0">
              <a:latin typeface="Poppins" pitchFamily="2" charset="77"/>
              <a:cs typeface="Poppins" pitchFamily="2" charset="77"/>
            </a:endParaRPr>
          </a:p>
        </p:txBody>
      </p:sp>
      <p:sp>
        <p:nvSpPr>
          <p:cNvPr id="4" name="Freeform 3">
            <a:extLst>
              <a:ext uri="{FF2B5EF4-FFF2-40B4-BE49-F238E27FC236}">
                <a16:creationId xmlns:a16="http://schemas.microsoft.com/office/drawing/2014/main" id="{7B2B9F62-2ACF-96AE-3BC5-FA64B48A25AF}"/>
              </a:ext>
            </a:extLst>
          </p:cNvPr>
          <p:cNvSpPr/>
          <p:nvPr/>
        </p:nvSpPr>
        <p:spPr>
          <a:xfrm>
            <a:off x="3194670" y="11306818"/>
            <a:ext cx="2020408" cy="588614"/>
          </a:xfrm>
          <a:custGeom>
            <a:avLst/>
            <a:gdLst>
              <a:gd name="connsiteX0" fmla="*/ 2609385 w 2609385"/>
              <a:gd name="connsiteY0" fmla="*/ 0 h 825190"/>
              <a:gd name="connsiteX1" fmla="*/ 1494263 w 2609385"/>
              <a:gd name="connsiteY1" fmla="*/ 691375 h 825190"/>
              <a:gd name="connsiteX2" fmla="*/ 0 w 2609385"/>
              <a:gd name="connsiteY2" fmla="*/ 825190 h 825190"/>
            </a:gdLst>
            <a:ahLst/>
            <a:cxnLst>
              <a:cxn ang="0">
                <a:pos x="connsiteX0" y="connsiteY0"/>
              </a:cxn>
              <a:cxn ang="0">
                <a:pos x="connsiteX1" y="connsiteY1"/>
              </a:cxn>
              <a:cxn ang="0">
                <a:pos x="connsiteX2" y="connsiteY2"/>
              </a:cxn>
            </a:cxnLst>
            <a:rect l="l" t="t" r="r" b="b"/>
            <a:pathLst>
              <a:path w="2609385" h="825190">
                <a:moveTo>
                  <a:pt x="2609385" y="0"/>
                </a:moveTo>
                <a:cubicBezTo>
                  <a:pt x="2269273" y="276921"/>
                  <a:pt x="1929161" y="553843"/>
                  <a:pt x="1494263" y="691375"/>
                </a:cubicBezTo>
                <a:cubicBezTo>
                  <a:pt x="1059365" y="828907"/>
                  <a:pt x="252761" y="799171"/>
                  <a:pt x="0" y="825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493058D-7471-C8CC-0900-1D2AA12C6AD3}"/>
              </a:ext>
            </a:extLst>
          </p:cNvPr>
          <p:cNvPicPr>
            <a:picLocks noChangeAspect="1"/>
          </p:cNvPicPr>
          <p:nvPr/>
        </p:nvPicPr>
        <p:blipFill>
          <a:blip r:embed="rId2"/>
          <a:stretch>
            <a:fillRect/>
          </a:stretch>
        </p:blipFill>
        <p:spPr>
          <a:xfrm>
            <a:off x="5460390" y="4261591"/>
            <a:ext cx="1855000" cy="2798631"/>
          </a:xfrm>
          <a:prstGeom prst="rect">
            <a:avLst/>
          </a:prstGeom>
        </p:spPr>
      </p:pic>
      <p:sp>
        <p:nvSpPr>
          <p:cNvPr id="7" name="TextBox 6">
            <a:extLst>
              <a:ext uri="{FF2B5EF4-FFF2-40B4-BE49-F238E27FC236}">
                <a16:creationId xmlns:a16="http://schemas.microsoft.com/office/drawing/2014/main" id="{7976B20E-29ED-27C7-ACDC-8B297AB99499}"/>
              </a:ext>
            </a:extLst>
          </p:cNvPr>
          <p:cNvSpPr txBox="1"/>
          <p:nvPr/>
        </p:nvSpPr>
        <p:spPr>
          <a:xfrm>
            <a:off x="5934296" y="3610526"/>
            <a:ext cx="844142" cy="707886"/>
          </a:xfrm>
          <a:prstGeom prst="rect">
            <a:avLst/>
          </a:prstGeom>
          <a:noFill/>
        </p:spPr>
        <p:txBody>
          <a:bodyPr wrap="none" rtlCol="0">
            <a:spAutoFit/>
          </a:bodyPr>
          <a:lstStyle/>
          <a:p>
            <a:r>
              <a:rPr lang="en-US" sz="4000" dirty="0"/>
              <a:t>V</a:t>
            </a:r>
            <a:r>
              <a:rPr lang="en-US" sz="4000" baseline="-25000" dirty="0"/>
              <a:t>op</a:t>
            </a:r>
          </a:p>
        </p:txBody>
      </p:sp>
      <p:sp>
        <p:nvSpPr>
          <p:cNvPr id="8" name="TextBox 7">
            <a:extLst>
              <a:ext uri="{FF2B5EF4-FFF2-40B4-BE49-F238E27FC236}">
                <a16:creationId xmlns:a16="http://schemas.microsoft.com/office/drawing/2014/main" id="{1DC479AB-5510-789B-4578-C7C1BCBB5253}"/>
              </a:ext>
            </a:extLst>
          </p:cNvPr>
          <p:cNvSpPr txBox="1"/>
          <p:nvPr/>
        </p:nvSpPr>
        <p:spPr>
          <a:xfrm>
            <a:off x="4346688" y="5840274"/>
            <a:ext cx="1271502" cy="707886"/>
          </a:xfrm>
          <a:prstGeom prst="rect">
            <a:avLst/>
          </a:prstGeom>
          <a:noFill/>
        </p:spPr>
        <p:txBody>
          <a:bodyPr wrap="none" rtlCol="0">
            <a:spAutoFit/>
          </a:bodyPr>
          <a:lstStyle/>
          <a:p>
            <a:r>
              <a:rPr lang="en-US" sz="4000" b="1" dirty="0">
                <a:latin typeface="Poppins" pitchFamily="2" charset="77"/>
                <a:cs typeface="Poppins" pitchFamily="2" charset="77"/>
              </a:rPr>
              <a:t>V</a:t>
            </a:r>
            <a:r>
              <a:rPr lang="en-US" sz="4000" b="1" baseline="-25000" dirty="0">
                <a:latin typeface="Poppins" pitchFamily="2" charset="77"/>
                <a:cs typeface="Poppins" pitchFamily="2" charset="77"/>
              </a:rPr>
              <a:t>OUT</a:t>
            </a:r>
          </a:p>
        </p:txBody>
      </p:sp>
      <p:sp>
        <p:nvSpPr>
          <p:cNvPr id="9" name="Rectangle 8">
            <a:extLst>
              <a:ext uri="{FF2B5EF4-FFF2-40B4-BE49-F238E27FC236}">
                <a16:creationId xmlns:a16="http://schemas.microsoft.com/office/drawing/2014/main" id="{4EE33FC5-032E-3F56-A9CA-E351A081F2EB}"/>
              </a:ext>
            </a:extLst>
          </p:cNvPr>
          <p:cNvSpPr/>
          <p:nvPr/>
        </p:nvSpPr>
        <p:spPr>
          <a:xfrm>
            <a:off x="5215078" y="10772073"/>
            <a:ext cx="2020408" cy="1123359"/>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900" dirty="0">
                <a:solidFill>
                  <a:schemeClr val="tx1"/>
                </a:solidFill>
              </a:rPr>
              <a:t>ADC</a:t>
            </a:r>
          </a:p>
        </p:txBody>
      </p:sp>
      <p:sp>
        <p:nvSpPr>
          <p:cNvPr id="11" name="TextBox 10">
            <a:extLst>
              <a:ext uri="{FF2B5EF4-FFF2-40B4-BE49-F238E27FC236}">
                <a16:creationId xmlns:a16="http://schemas.microsoft.com/office/drawing/2014/main" id="{CF1E9971-62AC-00AE-4E33-181D63A99B59}"/>
              </a:ext>
            </a:extLst>
          </p:cNvPr>
          <p:cNvSpPr txBox="1"/>
          <p:nvPr/>
        </p:nvSpPr>
        <p:spPr>
          <a:xfrm>
            <a:off x="4179204" y="3024281"/>
            <a:ext cx="4417371" cy="584775"/>
          </a:xfrm>
          <a:prstGeom prst="rect">
            <a:avLst/>
          </a:prstGeom>
          <a:noFill/>
        </p:spPr>
        <p:txBody>
          <a:bodyPr wrap="square" rtlCol="0">
            <a:spAutoFit/>
          </a:bodyPr>
          <a:lstStyle/>
          <a:p>
            <a:r>
              <a:rPr lang="en-US" sz="3200" dirty="0"/>
              <a:t>Possible Embodiment 1</a:t>
            </a:r>
          </a:p>
        </p:txBody>
      </p:sp>
      <p:sp>
        <p:nvSpPr>
          <p:cNvPr id="12" name="TextBox 11">
            <a:extLst>
              <a:ext uri="{FF2B5EF4-FFF2-40B4-BE49-F238E27FC236}">
                <a16:creationId xmlns:a16="http://schemas.microsoft.com/office/drawing/2014/main" id="{E50B6875-3F92-017A-4FF7-28C9A1870D9C}"/>
              </a:ext>
            </a:extLst>
          </p:cNvPr>
          <p:cNvSpPr txBox="1"/>
          <p:nvPr/>
        </p:nvSpPr>
        <p:spPr>
          <a:xfrm>
            <a:off x="4016596" y="9585778"/>
            <a:ext cx="4417371" cy="584775"/>
          </a:xfrm>
          <a:prstGeom prst="rect">
            <a:avLst/>
          </a:prstGeom>
          <a:noFill/>
        </p:spPr>
        <p:txBody>
          <a:bodyPr wrap="square" rtlCol="0">
            <a:spAutoFit/>
          </a:bodyPr>
          <a:lstStyle/>
          <a:p>
            <a:r>
              <a:rPr lang="en-US" sz="3200" dirty="0"/>
              <a:t>Possible Embodiment 2</a:t>
            </a:r>
          </a:p>
        </p:txBody>
      </p:sp>
      <p:sp>
        <p:nvSpPr>
          <p:cNvPr id="14" name="TextBox 13">
            <a:extLst>
              <a:ext uri="{FF2B5EF4-FFF2-40B4-BE49-F238E27FC236}">
                <a16:creationId xmlns:a16="http://schemas.microsoft.com/office/drawing/2014/main" id="{15A93FA3-BDF4-56BB-D97A-02D9B5136513}"/>
              </a:ext>
            </a:extLst>
          </p:cNvPr>
          <p:cNvSpPr txBox="1"/>
          <p:nvPr/>
        </p:nvSpPr>
        <p:spPr>
          <a:xfrm>
            <a:off x="7599559" y="6046512"/>
            <a:ext cx="2347332" cy="553998"/>
          </a:xfrm>
          <a:prstGeom prst="rect">
            <a:avLst/>
          </a:prstGeom>
          <a:noFill/>
        </p:spPr>
        <p:txBody>
          <a:bodyPr wrap="square">
            <a:spAutoFit/>
          </a:bodyPr>
          <a:lstStyle/>
          <a:p>
            <a:r>
              <a:rPr lang="en-US" sz="3000" b="1" dirty="0"/>
              <a:t>OUTPUTS</a:t>
            </a:r>
            <a:endParaRPr lang="en-US" sz="3000" dirty="0"/>
          </a:p>
        </p:txBody>
      </p:sp>
      <p:sp>
        <p:nvSpPr>
          <p:cNvPr id="15" name="TextBox 14">
            <a:extLst>
              <a:ext uri="{FF2B5EF4-FFF2-40B4-BE49-F238E27FC236}">
                <a16:creationId xmlns:a16="http://schemas.microsoft.com/office/drawing/2014/main" id="{CDAA9A9C-705A-33C7-2A42-30FD8DF7D005}"/>
              </a:ext>
            </a:extLst>
          </p:cNvPr>
          <p:cNvSpPr txBox="1"/>
          <p:nvPr/>
        </p:nvSpPr>
        <p:spPr>
          <a:xfrm>
            <a:off x="8282946" y="11052121"/>
            <a:ext cx="2347332" cy="553998"/>
          </a:xfrm>
          <a:prstGeom prst="rect">
            <a:avLst/>
          </a:prstGeom>
          <a:noFill/>
        </p:spPr>
        <p:txBody>
          <a:bodyPr wrap="square">
            <a:spAutoFit/>
          </a:bodyPr>
          <a:lstStyle/>
          <a:p>
            <a:r>
              <a:rPr lang="en-US" sz="3000" b="1" dirty="0"/>
              <a:t>OUTPUTS</a:t>
            </a:r>
            <a:endParaRPr lang="en-US" sz="3000" dirty="0"/>
          </a:p>
        </p:txBody>
      </p:sp>
      <p:cxnSp>
        <p:nvCxnSpPr>
          <p:cNvPr id="24" name="Straight Connector 23">
            <a:extLst>
              <a:ext uri="{FF2B5EF4-FFF2-40B4-BE49-F238E27FC236}">
                <a16:creationId xmlns:a16="http://schemas.microsoft.com/office/drawing/2014/main" id="{0E4E168E-373A-BE9A-911D-289171E91309}"/>
              </a:ext>
            </a:extLst>
          </p:cNvPr>
          <p:cNvCxnSpPr/>
          <p:nvPr/>
        </p:nvCxnSpPr>
        <p:spPr>
          <a:xfrm>
            <a:off x="1797191" y="8519527"/>
            <a:ext cx="9344721"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2FDF2808-FB5B-0599-EA3A-FC797689652C}"/>
              </a:ext>
            </a:extLst>
          </p:cNvPr>
          <p:cNvCxnSpPr>
            <a:cxnSpLocks/>
            <a:stCxn id="9" idx="3"/>
          </p:cNvCxnSpPr>
          <p:nvPr/>
        </p:nvCxnSpPr>
        <p:spPr>
          <a:xfrm>
            <a:off x="7235486" y="11333753"/>
            <a:ext cx="89932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FD1C7097-325F-A5E6-6DC4-9E25D052D0ED}"/>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5" name="TextBox 4">
            <a:extLst>
              <a:ext uri="{FF2B5EF4-FFF2-40B4-BE49-F238E27FC236}">
                <a16:creationId xmlns:a16="http://schemas.microsoft.com/office/drawing/2014/main" id="{6D627AB9-5661-4C26-A2E9-A27421A95C0F}"/>
              </a:ext>
            </a:extLst>
          </p:cNvPr>
          <p:cNvSpPr txBox="1"/>
          <p:nvPr/>
        </p:nvSpPr>
        <p:spPr>
          <a:xfrm>
            <a:off x="306301" y="2379948"/>
            <a:ext cx="2003562" cy="707886"/>
          </a:xfrm>
          <a:prstGeom prst="rect">
            <a:avLst/>
          </a:prstGeom>
          <a:noFill/>
        </p:spPr>
        <p:txBody>
          <a:bodyPr wrap="none" rtlCol="0">
            <a:spAutoFit/>
          </a:bodyPr>
          <a:lstStyle/>
          <a:p>
            <a:r>
              <a:rPr lang="en-US" sz="4000" b="1" dirty="0"/>
              <a:t>Figure 7</a:t>
            </a:r>
          </a:p>
        </p:txBody>
      </p:sp>
      <p:sp>
        <p:nvSpPr>
          <p:cNvPr id="13" name="Slide Number Placeholder 12">
            <a:extLst>
              <a:ext uri="{FF2B5EF4-FFF2-40B4-BE49-F238E27FC236}">
                <a16:creationId xmlns:a16="http://schemas.microsoft.com/office/drawing/2014/main" id="{B5480216-5845-6DB0-63DD-69C26DE83179}"/>
              </a:ext>
            </a:extLst>
          </p:cNvPr>
          <p:cNvSpPr>
            <a:spLocks noGrp="1"/>
          </p:cNvSpPr>
          <p:nvPr>
            <p:ph type="sldNum" sz="quarter" idx="12"/>
          </p:nvPr>
        </p:nvSpPr>
        <p:spPr/>
        <p:txBody>
          <a:bodyPr/>
          <a:lstStyle/>
          <a:p>
            <a:fld id="{90FDCC24-7875-A64B-BDE6-58112F35A481}" type="slidenum">
              <a:rPr lang="en-US" smtClean="0"/>
              <a:t>24</a:t>
            </a:fld>
            <a:endParaRPr lang="en-US"/>
          </a:p>
        </p:txBody>
      </p:sp>
      <p:sp>
        <p:nvSpPr>
          <p:cNvPr id="16" name="Date Placeholder 15">
            <a:extLst>
              <a:ext uri="{FF2B5EF4-FFF2-40B4-BE49-F238E27FC236}">
                <a16:creationId xmlns:a16="http://schemas.microsoft.com/office/drawing/2014/main" id="{BD122582-7F10-A9FE-AA7E-30EFF0AFE384}"/>
              </a:ext>
            </a:extLst>
          </p:cNvPr>
          <p:cNvSpPr>
            <a:spLocks noGrp="1"/>
          </p:cNvSpPr>
          <p:nvPr>
            <p:ph type="dt" sz="half" idx="10"/>
          </p:nvPr>
        </p:nvSpPr>
        <p:spPr/>
        <p:txBody>
          <a:bodyPr/>
          <a:lstStyle/>
          <a:p>
            <a:fld id="{E97841DF-8360-4D4E-A269-739E0B30FAAE}" type="datetime1">
              <a:rPr lang="en-US" smtClean="0"/>
              <a:t>7/16/2024</a:t>
            </a:fld>
            <a:endParaRPr lang="en-US"/>
          </a:p>
        </p:txBody>
      </p:sp>
    </p:spTree>
    <p:extLst>
      <p:ext uri="{BB962C8B-B14F-4D97-AF65-F5344CB8AC3E}">
        <p14:creationId xmlns:p14="http://schemas.microsoft.com/office/powerpoint/2010/main" val="12756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C7097-325F-A5E6-6DC4-9E25D052D0ED}"/>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13" name="Slide Number Placeholder 12">
            <a:extLst>
              <a:ext uri="{FF2B5EF4-FFF2-40B4-BE49-F238E27FC236}">
                <a16:creationId xmlns:a16="http://schemas.microsoft.com/office/drawing/2014/main" id="{B5480216-5845-6DB0-63DD-69C26DE83179}"/>
              </a:ext>
            </a:extLst>
          </p:cNvPr>
          <p:cNvSpPr>
            <a:spLocks noGrp="1"/>
          </p:cNvSpPr>
          <p:nvPr>
            <p:ph type="sldNum" sz="quarter" idx="12"/>
          </p:nvPr>
        </p:nvSpPr>
        <p:spPr/>
        <p:txBody>
          <a:bodyPr/>
          <a:lstStyle/>
          <a:p>
            <a:fld id="{90FDCC24-7875-A64B-BDE6-58112F35A481}" type="slidenum">
              <a:rPr lang="en-US" smtClean="0"/>
              <a:t>25</a:t>
            </a:fld>
            <a:endParaRPr lang="en-US"/>
          </a:p>
        </p:txBody>
      </p:sp>
      <p:sp>
        <p:nvSpPr>
          <p:cNvPr id="16" name="Date Placeholder 15">
            <a:extLst>
              <a:ext uri="{FF2B5EF4-FFF2-40B4-BE49-F238E27FC236}">
                <a16:creationId xmlns:a16="http://schemas.microsoft.com/office/drawing/2014/main" id="{BD122582-7F10-A9FE-AA7E-30EFF0AFE384}"/>
              </a:ext>
            </a:extLst>
          </p:cNvPr>
          <p:cNvSpPr>
            <a:spLocks noGrp="1"/>
          </p:cNvSpPr>
          <p:nvPr>
            <p:ph type="dt" sz="half" idx="10"/>
          </p:nvPr>
        </p:nvSpPr>
        <p:spPr/>
        <p:txBody>
          <a:bodyPr/>
          <a:lstStyle/>
          <a:p>
            <a:fld id="{E97841DF-8360-4D4E-A269-739E0B30FAAE}" type="datetime1">
              <a:rPr lang="en-US" smtClean="0"/>
              <a:t>7/16/2024</a:t>
            </a:fld>
            <a:endParaRPr lang="en-US"/>
          </a:p>
        </p:txBody>
      </p:sp>
      <p:sp>
        <p:nvSpPr>
          <p:cNvPr id="18" name="TextBox 17">
            <a:extLst>
              <a:ext uri="{FF2B5EF4-FFF2-40B4-BE49-F238E27FC236}">
                <a16:creationId xmlns:a16="http://schemas.microsoft.com/office/drawing/2014/main" id="{E0883117-62E2-F21C-A9DA-1ABFE9BC24D5}"/>
              </a:ext>
            </a:extLst>
          </p:cNvPr>
          <p:cNvSpPr txBox="1"/>
          <p:nvPr/>
        </p:nvSpPr>
        <p:spPr>
          <a:xfrm>
            <a:off x="261124" y="1360799"/>
            <a:ext cx="11669751" cy="11910953"/>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7: Detailed Description of Outputs Block</a:t>
            </a:r>
            <a:br>
              <a:rPr lang="en-US" sz="3000" dirty="0">
                <a:solidFill>
                  <a:srgbClr val="0E0E0E"/>
                </a:solidFill>
                <a:effectLst/>
                <a:latin typeface="Poppins" pitchFamily="2" charset="77"/>
                <a:cs typeface="Poppins" pitchFamily="2" charset="77"/>
              </a:rPr>
            </a:br>
            <a:endParaRPr lang="en-US" sz="30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Outputs Block:</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The Outputs Block is a crucial component in the neural network processing system, responsible for producing the final processed data, which serves as the activations for the next layer of the neural network. This block ensures that the processed data is accurately converted and made ready for subsequent neural network layers or final output.</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Components:</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ADC (Analog-to-Digital Converter) 702</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Converts the analog output signals into digital form.</a:t>
            </a:r>
          </a:p>
          <a:p>
            <a:r>
              <a:rPr lang="en-US" sz="2400" dirty="0">
                <a:solidFill>
                  <a:srgbClr val="0E0E0E"/>
                </a:solidFill>
                <a:effectLst/>
                <a:latin typeface="Poppins" pitchFamily="2" charset="77"/>
                <a:cs typeface="Poppins" pitchFamily="2" charset="77"/>
              </a:rPr>
              <a:t>• Ensures precise and accurate representation of the final processed data.</a:t>
            </a: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VOUT (Output Voltage) 701</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Represents the final aggregated result from the addition block.</a:t>
            </a:r>
          </a:p>
          <a:p>
            <a:r>
              <a:rPr lang="en-US" sz="2400" dirty="0">
                <a:solidFill>
                  <a:srgbClr val="0E0E0E"/>
                </a:solidFill>
                <a:effectLst/>
                <a:latin typeface="Poppins" pitchFamily="2" charset="77"/>
                <a:cs typeface="Poppins" pitchFamily="2" charset="77"/>
              </a:rPr>
              <a:t>• This voltage serves as the input for the ADC to produce digital outputs.</a:t>
            </a: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3. </a:t>
            </a:r>
            <a:r>
              <a:rPr lang="en-US" sz="2400" b="1" dirty="0">
                <a:solidFill>
                  <a:srgbClr val="0E0E0E"/>
                </a:solidFill>
                <a:effectLst/>
                <a:latin typeface="Poppins" pitchFamily="2" charset="77"/>
                <a:cs typeface="Poppins" pitchFamily="2" charset="77"/>
              </a:rPr>
              <a:t>Possible Embodiments</a:t>
            </a:r>
            <a:r>
              <a:rPr lang="en-US" sz="2400" dirty="0">
                <a:solidFill>
                  <a:srgbClr val="0E0E0E"/>
                </a:solidFill>
                <a:effectLst/>
                <a:latin typeface="Poppins" pitchFamily="2" charset="77"/>
                <a:cs typeface="Poppins" pitchFamily="2" charset="77"/>
              </a:rPr>
              <a:t>:</a:t>
            </a:r>
          </a:p>
          <a:p>
            <a:pPr lvl="1"/>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Embodiment 1 (p-bit)</a:t>
            </a:r>
            <a:r>
              <a:rPr lang="en-US" sz="2400" dirty="0">
                <a:solidFill>
                  <a:srgbClr val="0E0E0E"/>
                </a:solidFill>
                <a:effectLst/>
                <a:latin typeface="Poppins" pitchFamily="2" charset="77"/>
                <a:cs typeface="Poppins" pitchFamily="2" charset="77"/>
              </a:rPr>
              <a:t>:</a:t>
            </a:r>
          </a:p>
          <a:p>
            <a:pPr lvl="2"/>
            <a:r>
              <a:rPr lang="en-US" sz="2400" dirty="0">
                <a:solidFill>
                  <a:srgbClr val="0E0E0E"/>
                </a:solidFill>
                <a:effectLst/>
                <a:latin typeface="Poppins" pitchFamily="2" charset="77"/>
                <a:cs typeface="Poppins" pitchFamily="2" charset="77"/>
              </a:rPr>
              <a:t>• Utilizes a probabilistic bit (p-bit) technology to generate outputs.</a:t>
            </a:r>
          </a:p>
          <a:p>
            <a:pPr lvl="2"/>
            <a:r>
              <a:rPr lang="en-US" sz="2400" dirty="0">
                <a:solidFill>
                  <a:srgbClr val="0E0E0E"/>
                </a:solidFill>
                <a:effectLst/>
                <a:latin typeface="Poppins" pitchFamily="2" charset="77"/>
                <a:cs typeface="Poppins" pitchFamily="2" charset="77"/>
              </a:rPr>
              <a:t>• The p-bit incorporates probabilistic behavior, enhancing the neural network’s ability to handle uncertainty and variability in data.</a:t>
            </a:r>
          </a:p>
          <a:p>
            <a:pPr lvl="1"/>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Embodiment 2</a:t>
            </a:r>
            <a:r>
              <a:rPr lang="en-US" sz="2400" dirty="0">
                <a:solidFill>
                  <a:srgbClr val="0E0E0E"/>
                </a:solidFill>
                <a:effectLst/>
                <a:latin typeface="Poppins" pitchFamily="2" charset="77"/>
                <a:cs typeface="Poppins" pitchFamily="2" charset="77"/>
              </a:rPr>
              <a:t>:</a:t>
            </a:r>
          </a:p>
          <a:p>
            <a:pPr lvl="2"/>
            <a:r>
              <a:rPr lang="en-US" sz="2400" dirty="0">
                <a:solidFill>
                  <a:srgbClr val="0E0E0E"/>
                </a:solidFill>
                <a:effectLst/>
                <a:latin typeface="Poppins" pitchFamily="2" charset="77"/>
                <a:cs typeface="Poppins" pitchFamily="2" charset="77"/>
              </a:rPr>
              <a:t>• Uses traditional deterministic methods to generate outputs.</a:t>
            </a:r>
          </a:p>
          <a:p>
            <a:pPr lvl="2"/>
            <a:r>
              <a:rPr lang="en-US" sz="2400" dirty="0">
                <a:solidFill>
                  <a:srgbClr val="0E0E0E"/>
                </a:solidFill>
                <a:effectLst/>
                <a:latin typeface="Poppins" pitchFamily="2" charset="77"/>
                <a:cs typeface="Poppins" pitchFamily="2" charset="77"/>
              </a:rPr>
              <a:t>• Ensures reliable and predictable output behavior suitable for various applications.</a:t>
            </a:r>
          </a:p>
          <a:p>
            <a:pPr lvl="1"/>
            <a:br>
              <a:rPr lang="en-US" dirty="0">
                <a:solidFill>
                  <a:srgbClr val="0E0E0E"/>
                </a:solidFill>
                <a:effectLst/>
                <a:latin typeface=".SF NS"/>
              </a:rPr>
            </a:br>
            <a:endParaRPr lang="en-US" dirty="0">
              <a:solidFill>
                <a:srgbClr val="0E0E0E"/>
              </a:solidFill>
              <a:effectLst/>
              <a:latin typeface=".SF NS"/>
            </a:endParaRPr>
          </a:p>
        </p:txBody>
      </p:sp>
    </p:spTree>
    <p:extLst>
      <p:ext uri="{BB962C8B-B14F-4D97-AF65-F5344CB8AC3E}">
        <p14:creationId xmlns:p14="http://schemas.microsoft.com/office/powerpoint/2010/main" val="1842498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C7097-325F-A5E6-6DC4-9E25D052D0ED}"/>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13" name="Slide Number Placeholder 12">
            <a:extLst>
              <a:ext uri="{FF2B5EF4-FFF2-40B4-BE49-F238E27FC236}">
                <a16:creationId xmlns:a16="http://schemas.microsoft.com/office/drawing/2014/main" id="{B5480216-5845-6DB0-63DD-69C26DE83179}"/>
              </a:ext>
            </a:extLst>
          </p:cNvPr>
          <p:cNvSpPr>
            <a:spLocks noGrp="1"/>
          </p:cNvSpPr>
          <p:nvPr>
            <p:ph type="sldNum" sz="quarter" idx="12"/>
          </p:nvPr>
        </p:nvSpPr>
        <p:spPr/>
        <p:txBody>
          <a:bodyPr/>
          <a:lstStyle/>
          <a:p>
            <a:fld id="{90FDCC24-7875-A64B-BDE6-58112F35A481}" type="slidenum">
              <a:rPr lang="en-US" smtClean="0"/>
              <a:t>26</a:t>
            </a:fld>
            <a:endParaRPr lang="en-US"/>
          </a:p>
        </p:txBody>
      </p:sp>
      <p:sp>
        <p:nvSpPr>
          <p:cNvPr id="16" name="Date Placeholder 15">
            <a:extLst>
              <a:ext uri="{FF2B5EF4-FFF2-40B4-BE49-F238E27FC236}">
                <a16:creationId xmlns:a16="http://schemas.microsoft.com/office/drawing/2014/main" id="{BD122582-7F10-A9FE-AA7E-30EFF0AFE384}"/>
              </a:ext>
            </a:extLst>
          </p:cNvPr>
          <p:cNvSpPr>
            <a:spLocks noGrp="1"/>
          </p:cNvSpPr>
          <p:nvPr>
            <p:ph type="dt" sz="half" idx="10"/>
          </p:nvPr>
        </p:nvSpPr>
        <p:spPr/>
        <p:txBody>
          <a:bodyPr/>
          <a:lstStyle/>
          <a:p>
            <a:fld id="{E97841DF-8360-4D4E-A269-739E0B30FAAE}" type="datetime1">
              <a:rPr lang="en-US" smtClean="0"/>
              <a:t>7/16/2024</a:t>
            </a:fld>
            <a:endParaRPr lang="en-US"/>
          </a:p>
        </p:txBody>
      </p:sp>
      <p:sp>
        <p:nvSpPr>
          <p:cNvPr id="18" name="TextBox 17">
            <a:extLst>
              <a:ext uri="{FF2B5EF4-FFF2-40B4-BE49-F238E27FC236}">
                <a16:creationId xmlns:a16="http://schemas.microsoft.com/office/drawing/2014/main" id="{E0883117-62E2-F21C-A9DA-1ABFE9BC24D5}"/>
              </a:ext>
            </a:extLst>
          </p:cNvPr>
          <p:cNvSpPr txBox="1"/>
          <p:nvPr/>
        </p:nvSpPr>
        <p:spPr>
          <a:xfrm>
            <a:off x="261124" y="870149"/>
            <a:ext cx="11669751" cy="12464951"/>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7: Detailed Description of Outputs Block – Continued…</a:t>
            </a:r>
            <a:endParaRPr lang="en-US" sz="3000" dirty="0">
              <a:solidFill>
                <a:srgbClr val="0E0E0E"/>
              </a:solidFill>
              <a:effectLst/>
              <a:latin typeface="Poppins" pitchFamily="2" charset="77"/>
              <a:cs typeface="Poppins" pitchFamily="2" charset="77"/>
            </a:endParaRPr>
          </a:p>
          <a:p>
            <a:br>
              <a:rPr lang="en-US" dirty="0">
                <a:solidFill>
                  <a:srgbClr val="0E0E0E"/>
                </a:solidFill>
                <a:effectLst/>
                <a:latin typeface=".SF NS"/>
              </a:rPr>
            </a:br>
            <a:endParaRPr lang="en-US" dirty="0">
              <a:solidFill>
                <a:srgbClr val="0E0E0E"/>
              </a:solidFill>
              <a:effectLst/>
              <a:latin typeface=".SF NS"/>
            </a:endParaRPr>
          </a:p>
          <a:p>
            <a:br>
              <a:rPr lang="en-US" dirty="0">
                <a:solidFill>
                  <a:srgbClr val="0E0E0E"/>
                </a:solidFill>
                <a:effectLst/>
                <a:latin typeface=".SF NS"/>
              </a:rPr>
            </a:br>
            <a:endParaRPr lang="en-US" dirty="0">
              <a:solidFill>
                <a:srgbClr val="0E0E0E"/>
              </a:solidFill>
              <a:effectLst/>
              <a:latin typeface=".SF NS"/>
            </a:endParaRPr>
          </a:p>
          <a:p>
            <a:r>
              <a:rPr lang="en-US" sz="2400" b="1" dirty="0">
                <a:solidFill>
                  <a:srgbClr val="0E0E0E"/>
                </a:solidFill>
                <a:effectLst/>
                <a:latin typeface="Poppins" pitchFamily="2" charset="77"/>
                <a:cs typeface="Poppins" pitchFamily="2" charset="77"/>
              </a:rPr>
              <a:t>Workflow:</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The Outputs Block receives the output voltage (VOUT) from the addition block.</a:t>
            </a:r>
          </a:p>
          <a:p>
            <a:r>
              <a:rPr lang="en-US" sz="2400" dirty="0">
                <a:solidFill>
                  <a:srgbClr val="0E0E0E"/>
                </a:solidFill>
                <a:effectLst/>
                <a:latin typeface="Poppins" pitchFamily="2" charset="77"/>
                <a:cs typeface="Poppins" pitchFamily="2" charset="77"/>
              </a:rPr>
              <a:t>• In </a:t>
            </a:r>
            <a:r>
              <a:rPr lang="en-US" sz="2400" b="1" dirty="0">
                <a:solidFill>
                  <a:srgbClr val="0E0E0E"/>
                </a:solidFill>
                <a:effectLst/>
                <a:latin typeface="Poppins" pitchFamily="2" charset="77"/>
                <a:cs typeface="Poppins" pitchFamily="2" charset="77"/>
              </a:rPr>
              <a:t>Embodiment 1</a:t>
            </a:r>
            <a:r>
              <a:rPr lang="en-US" sz="2400" dirty="0">
                <a:solidFill>
                  <a:srgbClr val="0E0E0E"/>
                </a:solidFill>
                <a:effectLst/>
                <a:latin typeface="Poppins" pitchFamily="2" charset="77"/>
                <a:cs typeface="Poppins" pitchFamily="2" charset="77"/>
              </a:rPr>
              <a:t>, the VOUT is processed through the p-bit technology, which introduces probabilistic elements into the output. This enhances the neural network’s capability to manage uncertainty and variability.</a:t>
            </a:r>
          </a:p>
          <a:p>
            <a:r>
              <a:rPr lang="en-US" sz="2400" dirty="0">
                <a:solidFill>
                  <a:srgbClr val="0E0E0E"/>
                </a:solidFill>
                <a:effectLst/>
                <a:latin typeface="Poppins" pitchFamily="2" charset="77"/>
                <a:cs typeface="Poppins" pitchFamily="2" charset="77"/>
              </a:rPr>
              <a:t>• In </a:t>
            </a:r>
            <a:r>
              <a:rPr lang="en-US" sz="2400" b="1" dirty="0">
                <a:solidFill>
                  <a:srgbClr val="0E0E0E"/>
                </a:solidFill>
                <a:effectLst/>
                <a:latin typeface="Poppins" pitchFamily="2" charset="77"/>
                <a:cs typeface="Poppins" pitchFamily="2" charset="77"/>
              </a:rPr>
              <a:t>Embodiment 2</a:t>
            </a:r>
            <a:r>
              <a:rPr lang="en-US" sz="2400" dirty="0">
                <a:solidFill>
                  <a:srgbClr val="0E0E0E"/>
                </a:solidFill>
                <a:effectLst/>
                <a:latin typeface="Poppins" pitchFamily="2" charset="77"/>
                <a:cs typeface="Poppins" pitchFamily="2" charset="77"/>
              </a:rPr>
              <a:t>, the VOUT is directly converted by the ADC without additional probabilistic processing, ensuring a deterministic output.</a:t>
            </a:r>
          </a:p>
          <a:p>
            <a:r>
              <a:rPr lang="en-US" sz="2400" dirty="0">
                <a:solidFill>
                  <a:srgbClr val="0E0E0E"/>
                </a:solidFill>
                <a:effectLst/>
                <a:latin typeface="Poppins" pitchFamily="2" charset="77"/>
                <a:cs typeface="Poppins" pitchFamily="2" charset="77"/>
              </a:rPr>
              <a:t>• The ADC (702) converts the analog VOUT into a digital signal, ensuring that the final processed data is accurately represented in digital form.</a:t>
            </a:r>
          </a:p>
          <a:p>
            <a:r>
              <a:rPr lang="en-US" sz="2400" dirty="0">
                <a:solidFill>
                  <a:srgbClr val="0E0E0E"/>
                </a:solidFill>
                <a:effectLst/>
                <a:latin typeface="Poppins" pitchFamily="2" charset="77"/>
                <a:cs typeface="Poppins" pitchFamily="2" charset="77"/>
              </a:rPr>
              <a:t>• The digital outputs from the ADC are then forwarded to the next layer of the neural network or used as the final output, depending on the system’s configuration.</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Functionality:</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ADC (Analog-to-Digital Converter)</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Provides accurate conversion of analog signals into digital form.</a:t>
            </a:r>
          </a:p>
          <a:p>
            <a:r>
              <a:rPr lang="en-US" sz="2400" dirty="0">
                <a:solidFill>
                  <a:srgbClr val="0E0E0E"/>
                </a:solidFill>
                <a:effectLst/>
                <a:latin typeface="Poppins" pitchFamily="2" charset="77"/>
                <a:cs typeface="Poppins" pitchFamily="2" charset="77"/>
              </a:rPr>
              <a:t>• Ensures that the final processed data is suitable for digital processing in subsequent neural network layers.</a:t>
            </a: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VOUT (Output Voltage)</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Acts as the key signal that carries the processed data from the addition block to the outputs block.</a:t>
            </a:r>
          </a:p>
          <a:p>
            <a:r>
              <a:rPr lang="en-US" sz="2400" dirty="0">
                <a:solidFill>
                  <a:srgbClr val="0E0E0E"/>
                </a:solidFill>
                <a:effectLst/>
                <a:latin typeface="Poppins" pitchFamily="2" charset="77"/>
                <a:cs typeface="Poppins" pitchFamily="2" charset="77"/>
              </a:rPr>
              <a:t>• Ensures smooth and accurate data transition within the neural network.</a:t>
            </a:r>
          </a:p>
        </p:txBody>
      </p:sp>
    </p:spTree>
    <p:extLst>
      <p:ext uri="{BB962C8B-B14F-4D97-AF65-F5344CB8AC3E}">
        <p14:creationId xmlns:p14="http://schemas.microsoft.com/office/powerpoint/2010/main" val="2655417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6983592-5429-388D-5BD0-6CB6F641C949}"/>
              </a:ext>
            </a:extLst>
          </p:cNvPr>
          <p:cNvSpPr/>
          <p:nvPr/>
        </p:nvSpPr>
        <p:spPr>
          <a:xfrm>
            <a:off x="9212058" y="13116106"/>
            <a:ext cx="1012823" cy="20821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BC9FC2E-6503-C941-2510-3339D4AEB255}"/>
              </a:ext>
            </a:extLst>
          </p:cNvPr>
          <p:cNvSpPr/>
          <p:nvPr/>
        </p:nvSpPr>
        <p:spPr>
          <a:xfrm>
            <a:off x="9077119" y="13139446"/>
            <a:ext cx="1262062" cy="184877"/>
          </a:xfrm>
          <a:prstGeom prst="rect">
            <a:avLst/>
          </a:pr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6C38BCD-56E2-64E6-3BF2-E2880BB124E4}"/>
              </a:ext>
            </a:extLst>
          </p:cNvPr>
          <p:cNvCxnSpPr>
            <a:cxnSpLocks/>
            <a:endCxn id="31" idx="3"/>
          </p:cNvCxnSpPr>
          <p:nvPr/>
        </p:nvCxnSpPr>
        <p:spPr>
          <a:xfrm>
            <a:off x="9692108" y="13334772"/>
            <a:ext cx="0" cy="297016"/>
          </a:xfrm>
          <a:prstGeom prst="line">
            <a:avLst/>
          </a:prstGeom>
          <a:ln w="25400"/>
        </p:spPr>
        <p:style>
          <a:lnRef idx="2">
            <a:schemeClr val="dk1"/>
          </a:lnRef>
          <a:fillRef idx="0">
            <a:schemeClr val="dk1"/>
          </a:fillRef>
          <a:effectRef idx="1">
            <a:schemeClr val="dk1"/>
          </a:effectRef>
          <a:fontRef idx="minor">
            <a:schemeClr val="tx1"/>
          </a:fontRef>
        </p:style>
      </p:cxnSp>
      <p:sp>
        <p:nvSpPr>
          <p:cNvPr id="31" name="Triangle 30">
            <a:extLst>
              <a:ext uri="{FF2B5EF4-FFF2-40B4-BE49-F238E27FC236}">
                <a16:creationId xmlns:a16="http://schemas.microsoft.com/office/drawing/2014/main" id="{D3B57542-9213-3BBB-F5D4-DBFB8942CB72}"/>
              </a:ext>
            </a:extLst>
          </p:cNvPr>
          <p:cNvSpPr/>
          <p:nvPr/>
        </p:nvSpPr>
        <p:spPr>
          <a:xfrm flipV="1">
            <a:off x="9523039" y="13631788"/>
            <a:ext cx="342900" cy="290086"/>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E66E82F8-7942-A9AE-156C-9A72F449BF63}"/>
              </a:ext>
            </a:extLst>
          </p:cNvPr>
          <p:cNvCxnSpPr>
            <a:cxnSpLocks/>
          </p:cNvCxnSpPr>
          <p:nvPr/>
        </p:nvCxnSpPr>
        <p:spPr>
          <a:xfrm>
            <a:off x="9736711" y="9604934"/>
            <a:ext cx="343993" cy="0"/>
          </a:xfrm>
          <a:prstGeom prst="line">
            <a:avLst/>
          </a:prstGeom>
          <a:ln w="31750">
            <a:headEnd type="oval" w="lg" len="lg"/>
            <a:tailEnd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2B30D58-B3AC-B21F-B15C-A3D930C7A795}"/>
                  </a:ext>
                </a:extLst>
              </p:cNvPr>
              <p:cNvSpPr txBox="1"/>
              <p:nvPr/>
            </p:nvSpPr>
            <p:spPr>
              <a:xfrm>
                <a:off x="2543286" y="13070072"/>
                <a:ext cx="3317105" cy="1563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𝑦</m:t>
                          </m:r>
                        </m:e>
                        <m:sub>
                          <m:r>
                            <a:rPr lang="en-US" sz="4000" i="1">
                              <a:latin typeface="Cambria Math" panose="02040503050406030204" pitchFamily="18" charset="0"/>
                            </a:rPr>
                            <m:t>𝑖</m:t>
                          </m:r>
                        </m:sub>
                      </m:sSub>
                      <m:r>
                        <a:rPr lang="en-US" sz="4000" i="1">
                          <a:latin typeface="Cambria Math" panose="02040503050406030204" pitchFamily="18" charset="0"/>
                        </a:rPr>
                        <m:t>=</m:t>
                      </m:r>
                      <m:nary>
                        <m:naryPr>
                          <m:chr m:val="∑"/>
                          <m:supHide m:val="on"/>
                          <m:ctrlPr>
                            <a:rPr lang="en-US" sz="4000" i="1">
                              <a:latin typeface="Cambria Math" panose="02040503050406030204" pitchFamily="18" charset="0"/>
                            </a:rPr>
                          </m:ctrlPr>
                        </m:naryPr>
                        <m:sub>
                          <m:r>
                            <m:rPr>
                              <m:brk m:alnAt="7"/>
                            </m:rPr>
                            <a:rPr lang="en-US" sz="4000" i="1">
                              <a:latin typeface="Cambria Math" panose="02040503050406030204" pitchFamily="18" charset="0"/>
                            </a:rPr>
                            <m:t>𝑗</m:t>
                          </m:r>
                          <m:r>
                            <a:rPr lang="en-US" sz="4000" i="1">
                              <a:latin typeface="Cambria Math" panose="02040503050406030204" pitchFamily="18" charset="0"/>
                            </a:rPr>
                            <m:t>𝑘</m:t>
                          </m:r>
                        </m:sub>
                        <m:sup/>
                        <m:e>
                          <m:sSubSup>
                            <m:sSubSupPr>
                              <m:ctrlPr>
                                <a:rPr lang="en-US" sz="4000" i="1">
                                  <a:latin typeface="Cambria Math" panose="02040503050406030204" pitchFamily="18" charset="0"/>
                                </a:rPr>
                              </m:ctrlPr>
                            </m:sSubSupPr>
                            <m:e>
                              <m:r>
                                <a:rPr lang="en-US" sz="4000" i="1">
                                  <a:latin typeface="Cambria Math" panose="02040503050406030204" pitchFamily="18" charset="0"/>
                                </a:rPr>
                                <m:t>𝑤</m:t>
                              </m:r>
                            </m:e>
                            <m:sub>
                              <m:r>
                                <a:rPr lang="en-US" sz="4000" i="1">
                                  <a:latin typeface="Cambria Math" panose="02040503050406030204" pitchFamily="18" charset="0"/>
                                </a:rPr>
                                <m:t>𝑖𝑗</m:t>
                              </m:r>
                            </m:sub>
                            <m:sup>
                              <m:r>
                                <a:rPr lang="en-US" sz="4000" i="1">
                                  <a:latin typeface="Cambria Math" panose="02040503050406030204" pitchFamily="18" charset="0"/>
                                </a:rPr>
                                <m:t>𝑘</m:t>
                              </m:r>
                            </m:sup>
                          </m:sSubSup>
                          <m:sSub>
                            <m:sSubPr>
                              <m:ctrlPr>
                                <a:rPr lang="en-US" sz="4000" i="1">
                                  <a:latin typeface="Cambria Math" panose="02040503050406030204" pitchFamily="18" charset="0"/>
                                </a:rPr>
                              </m:ctrlPr>
                            </m:sSubPr>
                            <m:e>
                              <m:r>
                                <a:rPr lang="en-US" sz="4000" i="1">
                                  <a:latin typeface="Cambria Math" panose="02040503050406030204" pitchFamily="18" charset="0"/>
                                </a:rPr>
                                <m:t>𝑎</m:t>
                              </m:r>
                            </m:e>
                            <m:sub>
                              <m:r>
                                <a:rPr lang="en-US" sz="4000" i="1">
                                  <a:latin typeface="Cambria Math" panose="02040503050406030204" pitchFamily="18" charset="0"/>
                                </a:rPr>
                                <m:t>𝑗</m:t>
                              </m:r>
                            </m:sub>
                          </m:sSub>
                        </m:e>
                      </m:nary>
                    </m:oMath>
                  </m:oMathPara>
                </a14:m>
                <a:endParaRPr lang="en-US" sz="4000" dirty="0"/>
              </a:p>
            </p:txBody>
          </p:sp>
        </mc:Choice>
        <mc:Fallback xmlns="">
          <p:sp>
            <p:nvSpPr>
              <p:cNvPr id="23" name="TextBox 22">
                <a:extLst>
                  <a:ext uri="{FF2B5EF4-FFF2-40B4-BE49-F238E27FC236}">
                    <a16:creationId xmlns:a16="http://schemas.microsoft.com/office/drawing/2014/main" id="{F2B30D58-B3AC-B21F-B15C-A3D930C7A795}"/>
                  </a:ext>
                </a:extLst>
              </p:cNvPr>
              <p:cNvSpPr txBox="1">
                <a:spLocks noRot="1" noChangeAspect="1" noMove="1" noResize="1" noEditPoints="1" noAdjustHandles="1" noChangeArrowheads="1" noChangeShapeType="1" noTextEdit="1"/>
              </p:cNvSpPr>
              <p:nvPr/>
            </p:nvSpPr>
            <p:spPr>
              <a:xfrm>
                <a:off x="2543286" y="13070072"/>
                <a:ext cx="3317105" cy="1563313"/>
              </a:xfrm>
              <a:prstGeom prst="rect">
                <a:avLst/>
              </a:prstGeom>
              <a:blipFill>
                <a:blip r:embed="rId3"/>
                <a:stretch>
                  <a:fillRect l="-20611" t="-143089" b="-1910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07492AC-1CCB-8598-5F7A-BFEC4A31D157}"/>
                  </a:ext>
                </a:extLst>
              </p:cNvPr>
              <p:cNvSpPr txBox="1"/>
              <p:nvPr/>
            </p:nvSpPr>
            <p:spPr>
              <a:xfrm>
                <a:off x="5450794" y="13394401"/>
                <a:ext cx="3915521" cy="11525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𝑘</m:t>
                      </m:r>
                      <m:r>
                        <a:rPr lang="en-US" sz="3600" i="1">
                          <a:latin typeface="Cambria Math" panose="02040503050406030204" pitchFamily="18" charset="0"/>
                        </a:rPr>
                        <m:t>:</m:t>
                      </m:r>
                      <m:r>
                        <m:rPr>
                          <m:nor/>
                        </m:rPr>
                        <a:rPr lang="en-US" sz="3600">
                          <a:latin typeface="Cambria Math" panose="02040503050406030204" pitchFamily="18" charset="0"/>
                        </a:rPr>
                        <m:t>runs</m:t>
                      </m:r>
                      <m:r>
                        <m:rPr>
                          <m:nor/>
                        </m:rPr>
                        <a:rPr lang="en-US" sz="3600">
                          <a:latin typeface="Cambria Math" panose="02040503050406030204" pitchFamily="18" charset="0"/>
                        </a:rPr>
                        <m:t> </m:t>
                      </m:r>
                      <m:r>
                        <m:rPr>
                          <m:nor/>
                        </m:rPr>
                        <a:rPr lang="en-US" sz="3600">
                          <a:latin typeface="Cambria Math" panose="02040503050406030204" pitchFamily="18" charset="0"/>
                        </a:rPr>
                        <m:t>over</m:t>
                      </m:r>
                      <m:r>
                        <m:rPr>
                          <m:nor/>
                        </m:rPr>
                        <a:rPr lang="en-US" sz="3600">
                          <a:latin typeface="Cambria Math" panose="02040503050406030204" pitchFamily="18" charset="0"/>
                        </a:rPr>
                        <m:t> </m:t>
                      </m:r>
                    </m:oMath>
                  </m:oMathPara>
                </a14:m>
                <a:endParaRPr lang="en-US" sz="36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3600">
                          <a:latin typeface="Cambria Math" panose="02040503050406030204" pitchFamily="18" charset="0"/>
                        </a:rPr>
                        <m:t>digital</m:t>
                      </m:r>
                      <m:r>
                        <m:rPr>
                          <m:nor/>
                        </m:rPr>
                        <a:rPr lang="en-US" sz="3600">
                          <a:latin typeface="Cambria Math" panose="02040503050406030204" pitchFamily="18" charset="0"/>
                        </a:rPr>
                        <m:t> </m:t>
                      </m:r>
                      <m:r>
                        <m:rPr>
                          <m:nor/>
                        </m:rPr>
                        <a:rPr lang="en-US" sz="3600">
                          <a:latin typeface="Cambria Math" panose="02040503050406030204" pitchFamily="18" charset="0"/>
                        </a:rPr>
                        <m:t>bits</m:t>
                      </m:r>
                      <m:r>
                        <m:rPr>
                          <m:nor/>
                        </m:rPr>
                        <a:rPr lang="en-US" sz="3600">
                          <a:latin typeface="Cambria Math" panose="02040503050406030204" pitchFamily="18" charset="0"/>
                        </a:rPr>
                        <m:t> </m:t>
                      </m:r>
                      <m:r>
                        <m:rPr>
                          <m:nor/>
                        </m:rPr>
                        <a:rPr lang="en-US" sz="3600">
                          <a:latin typeface="Cambria Math" panose="02040503050406030204" pitchFamily="18" charset="0"/>
                        </a:rPr>
                        <m:t>of</m:t>
                      </m:r>
                      <m:r>
                        <m:rPr>
                          <m:nor/>
                        </m:rPr>
                        <a:rPr lang="en-US" sz="3600">
                          <a:latin typeface="Cambria Math" panose="02040503050406030204" pitchFamily="18" charset="0"/>
                        </a:rPr>
                        <m:t> </m:t>
                      </m:r>
                      <m:sSub>
                        <m:sSubPr>
                          <m:ctrlPr>
                            <a:rPr lang="en-US" sz="3600" i="1">
                              <a:latin typeface="Cambria Math" panose="02040503050406030204" pitchFamily="18" charset="0"/>
                            </a:rPr>
                          </m:ctrlPr>
                        </m:sSubPr>
                        <m:e>
                          <m:r>
                            <a:rPr lang="en-US" sz="3600" i="1">
                              <a:latin typeface="Cambria Math" panose="02040503050406030204" pitchFamily="18" charset="0"/>
                            </a:rPr>
                            <m:t>𝑤</m:t>
                          </m:r>
                        </m:e>
                        <m:sub>
                          <m:r>
                            <a:rPr lang="en-US" sz="3600" i="1">
                              <a:latin typeface="Cambria Math" panose="02040503050406030204" pitchFamily="18" charset="0"/>
                            </a:rPr>
                            <m:t>𝑖𝑗</m:t>
                          </m:r>
                        </m:sub>
                      </m:sSub>
                    </m:oMath>
                  </m:oMathPara>
                </a14:m>
                <a:endParaRPr lang="en-US" sz="3600" dirty="0"/>
              </a:p>
            </p:txBody>
          </p:sp>
        </mc:Choice>
        <mc:Fallback xmlns="">
          <p:sp>
            <p:nvSpPr>
              <p:cNvPr id="25" name="TextBox 24">
                <a:extLst>
                  <a:ext uri="{FF2B5EF4-FFF2-40B4-BE49-F238E27FC236}">
                    <a16:creationId xmlns:a16="http://schemas.microsoft.com/office/drawing/2014/main" id="{A07492AC-1CCB-8598-5F7A-BFEC4A31D157}"/>
                  </a:ext>
                </a:extLst>
              </p:cNvPr>
              <p:cNvSpPr txBox="1">
                <a:spLocks noRot="1" noChangeAspect="1" noMove="1" noResize="1" noEditPoints="1" noAdjustHandles="1" noChangeArrowheads="1" noChangeShapeType="1" noTextEdit="1"/>
              </p:cNvSpPr>
              <p:nvPr/>
            </p:nvSpPr>
            <p:spPr>
              <a:xfrm>
                <a:off x="5450794" y="13394401"/>
                <a:ext cx="3915521" cy="1152560"/>
              </a:xfrm>
              <a:prstGeom prst="rect">
                <a:avLst/>
              </a:prstGeom>
              <a:blipFill>
                <a:blip r:embed="rId4"/>
                <a:stretch>
                  <a:fillRect t="-3261" b="-1304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6332D16-306C-AD5F-DBFB-EC06A9DCE40A}"/>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10" name="TextBox 9">
            <a:extLst>
              <a:ext uri="{FF2B5EF4-FFF2-40B4-BE49-F238E27FC236}">
                <a16:creationId xmlns:a16="http://schemas.microsoft.com/office/drawing/2014/main" id="{F5E807EA-BA8D-7E82-3CE0-F34E2B682946}"/>
              </a:ext>
            </a:extLst>
          </p:cNvPr>
          <p:cNvSpPr txBox="1"/>
          <p:nvPr/>
        </p:nvSpPr>
        <p:spPr>
          <a:xfrm>
            <a:off x="134149" y="707405"/>
            <a:ext cx="2287293" cy="707886"/>
          </a:xfrm>
          <a:prstGeom prst="rect">
            <a:avLst/>
          </a:prstGeom>
          <a:noFill/>
        </p:spPr>
        <p:txBody>
          <a:bodyPr wrap="none" rtlCol="0">
            <a:spAutoFit/>
          </a:bodyPr>
          <a:lstStyle/>
          <a:p>
            <a:r>
              <a:rPr lang="en-US" sz="4000" b="1" dirty="0"/>
              <a:t>Figure 8a</a:t>
            </a:r>
          </a:p>
        </p:txBody>
      </p:sp>
      <p:pic>
        <p:nvPicPr>
          <p:cNvPr id="12" name="Picture 11" descr="A diagram of a computer network&#10;&#10;Description automatically generated">
            <a:extLst>
              <a:ext uri="{FF2B5EF4-FFF2-40B4-BE49-F238E27FC236}">
                <a16:creationId xmlns:a16="http://schemas.microsoft.com/office/drawing/2014/main" id="{F63F6A7B-2F96-E2E3-079C-7773916703BB}"/>
              </a:ext>
            </a:extLst>
          </p:cNvPr>
          <p:cNvPicPr>
            <a:picLocks noChangeAspect="1"/>
          </p:cNvPicPr>
          <p:nvPr/>
        </p:nvPicPr>
        <p:blipFill>
          <a:blip r:embed="rId5"/>
          <a:stretch>
            <a:fillRect/>
          </a:stretch>
        </p:blipFill>
        <p:spPr>
          <a:xfrm>
            <a:off x="2512746" y="2828984"/>
            <a:ext cx="7342465" cy="2965353"/>
          </a:xfrm>
          <a:prstGeom prst="rect">
            <a:avLst/>
          </a:prstGeom>
        </p:spPr>
      </p:pic>
      <p:sp>
        <p:nvSpPr>
          <p:cNvPr id="30" name="Rectangle 29">
            <a:extLst>
              <a:ext uri="{FF2B5EF4-FFF2-40B4-BE49-F238E27FC236}">
                <a16:creationId xmlns:a16="http://schemas.microsoft.com/office/drawing/2014/main" id="{3AF1E49F-D884-2A49-5786-B2B5F615333A}"/>
              </a:ext>
            </a:extLst>
          </p:cNvPr>
          <p:cNvSpPr/>
          <p:nvPr/>
        </p:nvSpPr>
        <p:spPr>
          <a:xfrm>
            <a:off x="3047209" y="1281231"/>
            <a:ext cx="4411976" cy="649861"/>
          </a:xfrm>
          <a:prstGeom prst="rect">
            <a:avLst/>
          </a:prstGeom>
          <a:noFill/>
          <a:ln w="254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Memory</a:t>
            </a:r>
          </a:p>
        </p:txBody>
      </p:sp>
      <p:cxnSp>
        <p:nvCxnSpPr>
          <p:cNvPr id="32" name="Straight Arrow Connector 31">
            <a:extLst>
              <a:ext uri="{FF2B5EF4-FFF2-40B4-BE49-F238E27FC236}">
                <a16:creationId xmlns:a16="http://schemas.microsoft.com/office/drawing/2014/main" id="{D1B85B3C-D71C-DFAF-7DB7-4CB7BA6B1BC0}"/>
              </a:ext>
            </a:extLst>
          </p:cNvPr>
          <p:cNvCxnSpPr>
            <a:cxnSpLocks/>
          </p:cNvCxnSpPr>
          <p:nvPr/>
        </p:nvCxnSpPr>
        <p:spPr>
          <a:xfrm>
            <a:off x="4754572" y="1931093"/>
            <a:ext cx="0" cy="649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3BACBB59-77CA-4BF3-9150-5CC7FF4BB25A}"/>
              </a:ext>
            </a:extLst>
          </p:cNvPr>
          <p:cNvCxnSpPr>
            <a:cxnSpLocks/>
          </p:cNvCxnSpPr>
          <p:nvPr/>
        </p:nvCxnSpPr>
        <p:spPr>
          <a:xfrm>
            <a:off x="6685222" y="1946333"/>
            <a:ext cx="0" cy="649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38E853-8180-EE3B-C451-00899999554B}"/>
                  </a:ext>
                </a:extLst>
              </p:cNvPr>
              <p:cNvSpPr txBox="1"/>
              <p:nvPr/>
            </p:nvSpPr>
            <p:spPr>
              <a:xfrm>
                <a:off x="2529918" y="2577180"/>
                <a:ext cx="338717"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a:latin typeface="Cambria Math" panose="02040503050406030204" pitchFamily="18" charset="0"/>
                            </a:rPr>
                          </m:ctrlPr>
                        </m:sSubPr>
                        <m:e>
                          <m:r>
                            <a:rPr lang="en-US" sz="3400" i="1">
                              <a:latin typeface="Cambria Math" panose="02040503050406030204" pitchFamily="18" charset="0"/>
                            </a:rPr>
                            <m:t>𝑎</m:t>
                          </m:r>
                        </m:e>
                        <m:sub>
                          <m:r>
                            <a:rPr lang="en-US" sz="3400" i="1">
                              <a:latin typeface="Cambria Math" panose="02040503050406030204" pitchFamily="18" charset="0"/>
                            </a:rPr>
                            <m:t>1</m:t>
                          </m:r>
                        </m:sub>
                      </m:sSub>
                    </m:oMath>
                  </m:oMathPara>
                </a14:m>
                <a:endParaRPr lang="en-US" sz="3400" dirty="0"/>
              </a:p>
            </p:txBody>
          </p:sp>
        </mc:Choice>
        <mc:Fallback xmlns="">
          <p:sp>
            <p:nvSpPr>
              <p:cNvPr id="36" name="TextBox 35">
                <a:extLst>
                  <a:ext uri="{FF2B5EF4-FFF2-40B4-BE49-F238E27FC236}">
                    <a16:creationId xmlns:a16="http://schemas.microsoft.com/office/drawing/2014/main" id="{9338E853-8180-EE3B-C451-00899999554B}"/>
                  </a:ext>
                </a:extLst>
              </p:cNvPr>
              <p:cNvSpPr txBox="1">
                <a:spLocks noRot="1" noChangeAspect="1" noMove="1" noResize="1" noEditPoints="1" noAdjustHandles="1" noChangeArrowheads="1" noChangeShapeType="1" noTextEdit="1"/>
              </p:cNvSpPr>
              <p:nvPr/>
            </p:nvSpPr>
            <p:spPr>
              <a:xfrm>
                <a:off x="2529918" y="2577180"/>
                <a:ext cx="338717" cy="523220"/>
              </a:xfrm>
              <a:prstGeom prst="rect">
                <a:avLst/>
              </a:prstGeom>
              <a:blipFill>
                <a:blip r:embed="rId6"/>
                <a:stretch>
                  <a:fillRect l="-28571" r="-50000" b="-14286"/>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46430404-EF26-554E-D6D7-0F92990D9BCD}"/>
              </a:ext>
            </a:extLst>
          </p:cNvPr>
          <p:cNvCxnSpPr>
            <a:cxnSpLocks/>
          </p:cNvCxnSpPr>
          <p:nvPr/>
        </p:nvCxnSpPr>
        <p:spPr>
          <a:xfrm>
            <a:off x="1971816" y="2915547"/>
            <a:ext cx="43735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D22ECD7D-ADE2-CB0A-9157-32C63DE1F946}"/>
              </a:ext>
            </a:extLst>
          </p:cNvPr>
          <p:cNvSpPr/>
          <p:nvPr/>
        </p:nvSpPr>
        <p:spPr>
          <a:xfrm>
            <a:off x="1203600" y="2509129"/>
            <a:ext cx="556433" cy="100025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500" dirty="0">
                <a:solidFill>
                  <a:schemeClr val="tx1"/>
                </a:solidFill>
              </a:rPr>
              <a:t>Act</a:t>
            </a:r>
          </a:p>
          <a:p>
            <a:pPr algn="ctr"/>
            <a:r>
              <a:rPr lang="en-US" sz="4500" dirty="0">
                <a:solidFill>
                  <a:schemeClr val="tx1"/>
                </a:solidFill>
              </a:rPr>
              <a:t>ivat</a:t>
            </a:r>
          </a:p>
          <a:p>
            <a:pPr algn="ctr"/>
            <a:r>
              <a:rPr lang="en-US" sz="4500" dirty="0">
                <a:solidFill>
                  <a:schemeClr val="tx1"/>
                </a:solidFill>
              </a:rPr>
              <a:t>ions </a:t>
            </a:r>
          </a:p>
        </p:txBody>
      </p:sp>
      <p:cxnSp>
        <p:nvCxnSpPr>
          <p:cNvPr id="39" name="Straight Arrow Connector 38">
            <a:extLst>
              <a:ext uri="{FF2B5EF4-FFF2-40B4-BE49-F238E27FC236}">
                <a16:creationId xmlns:a16="http://schemas.microsoft.com/office/drawing/2014/main" id="{44D15704-3EA6-B102-C921-DE6D19280C4B}"/>
              </a:ext>
            </a:extLst>
          </p:cNvPr>
          <p:cNvCxnSpPr>
            <a:cxnSpLocks/>
          </p:cNvCxnSpPr>
          <p:nvPr/>
        </p:nvCxnSpPr>
        <p:spPr>
          <a:xfrm>
            <a:off x="3420043" y="1931093"/>
            <a:ext cx="0" cy="649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2" name="Picture 41" descr="A diagram of a computer network&#10;&#10;Description automatically generated">
            <a:extLst>
              <a:ext uri="{FF2B5EF4-FFF2-40B4-BE49-F238E27FC236}">
                <a16:creationId xmlns:a16="http://schemas.microsoft.com/office/drawing/2014/main" id="{B89951A5-BB03-E04C-7736-2F875FAA241D}"/>
              </a:ext>
            </a:extLst>
          </p:cNvPr>
          <p:cNvPicPr>
            <a:picLocks noChangeAspect="1"/>
          </p:cNvPicPr>
          <p:nvPr/>
        </p:nvPicPr>
        <p:blipFill>
          <a:blip r:embed="rId5"/>
          <a:stretch>
            <a:fillRect/>
          </a:stretch>
        </p:blipFill>
        <p:spPr>
          <a:xfrm>
            <a:off x="2513975" y="6373023"/>
            <a:ext cx="7342465" cy="2965353"/>
          </a:xfrm>
          <a:prstGeom prst="rect">
            <a:avLst/>
          </a:prstGeom>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FBE6976-BD68-F08F-B35F-810A4C00B2B7}"/>
                  </a:ext>
                </a:extLst>
              </p:cNvPr>
              <p:cNvSpPr txBox="1"/>
              <p:nvPr/>
            </p:nvSpPr>
            <p:spPr>
              <a:xfrm>
                <a:off x="2507616" y="6062909"/>
                <a:ext cx="338717"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a:latin typeface="Cambria Math" panose="02040503050406030204" pitchFamily="18" charset="0"/>
                            </a:rPr>
                          </m:ctrlPr>
                        </m:sSubPr>
                        <m:e>
                          <m:r>
                            <a:rPr lang="en-US" sz="3400" i="1">
                              <a:latin typeface="Cambria Math" panose="02040503050406030204" pitchFamily="18" charset="0"/>
                            </a:rPr>
                            <m:t>𝑎</m:t>
                          </m:r>
                        </m:e>
                        <m:sub>
                          <m:r>
                            <a:rPr lang="en-US" sz="3400" i="1">
                              <a:latin typeface="Cambria Math" panose="02040503050406030204" pitchFamily="18" charset="0"/>
                            </a:rPr>
                            <m:t>2</m:t>
                          </m:r>
                        </m:sub>
                      </m:sSub>
                    </m:oMath>
                  </m:oMathPara>
                </a14:m>
                <a:endParaRPr lang="en-US" sz="3400" dirty="0"/>
              </a:p>
            </p:txBody>
          </p:sp>
        </mc:Choice>
        <mc:Fallback xmlns="">
          <p:sp>
            <p:nvSpPr>
              <p:cNvPr id="43" name="TextBox 42">
                <a:extLst>
                  <a:ext uri="{FF2B5EF4-FFF2-40B4-BE49-F238E27FC236}">
                    <a16:creationId xmlns:a16="http://schemas.microsoft.com/office/drawing/2014/main" id="{6FBE6976-BD68-F08F-B35F-810A4C00B2B7}"/>
                  </a:ext>
                </a:extLst>
              </p:cNvPr>
              <p:cNvSpPr txBox="1">
                <a:spLocks noRot="1" noChangeAspect="1" noMove="1" noResize="1" noEditPoints="1" noAdjustHandles="1" noChangeArrowheads="1" noChangeShapeType="1" noTextEdit="1"/>
              </p:cNvSpPr>
              <p:nvPr/>
            </p:nvSpPr>
            <p:spPr>
              <a:xfrm>
                <a:off x="2507616" y="6062909"/>
                <a:ext cx="338717" cy="523220"/>
              </a:xfrm>
              <a:prstGeom prst="rect">
                <a:avLst/>
              </a:prstGeom>
              <a:blipFill>
                <a:blip r:embed="rId7"/>
                <a:stretch>
                  <a:fillRect l="-28571" r="-53571" b="-14286"/>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EAF99800-0B68-BE47-770C-95270C2C2ABA}"/>
              </a:ext>
            </a:extLst>
          </p:cNvPr>
          <p:cNvCxnSpPr>
            <a:cxnSpLocks/>
          </p:cNvCxnSpPr>
          <p:nvPr/>
        </p:nvCxnSpPr>
        <p:spPr>
          <a:xfrm>
            <a:off x="1985940" y="6359787"/>
            <a:ext cx="43735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7" name="Picture 46" descr="A diagram of a computer network&#10;&#10;Description automatically generated">
            <a:extLst>
              <a:ext uri="{FF2B5EF4-FFF2-40B4-BE49-F238E27FC236}">
                <a16:creationId xmlns:a16="http://schemas.microsoft.com/office/drawing/2014/main" id="{4ABF3571-4D2A-9CFB-99F8-85315019C15D}"/>
              </a:ext>
            </a:extLst>
          </p:cNvPr>
          <p:cNvPicPr>
            <a:picLocks noChangeAspect="1"/>
          </p:cNvPicPr>
          <p:nvPr/>
        </p:nvPicPr>
        <p:blipFill>
          <a:blip r:embed="rId5"/>
          <a:stretch>
            <a:fillRect/>
          </a:stretch>
        </p:blipFill>
        <p:spPr>
          <a:xfrm>
            <a:off x="2440113" y="9791114"/>
            <a:ext cx="7415098" cy="2965353"/>
          </a:xfrm>
          <a:prstGeom prst="rect">
            <a:avLst/>
          </a:prstGeom>
        </p:spPr>
      </p:pic>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DF3C6A4-3B17-068F-B7BB-ACC6B725D717}"/>
                  </a:ext>
                </a:extLst>
              </p:cNvPr>
              <p:cNvSpPr txBox="1"/>
              <p:nvPr/>
            </p:nvSpPr>
            <p:spPr>
              <a:xfrm>
                <a:off x="2507616" y="9407432"/>
                <a:ext cx="338717" cy="5598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a:latin typeface="Cambria Math" panose="02040503050406030204" pitchFamily="18" charset="0"/>
                            </a:rPr>
                          </m:ctrlPr>
                        </m:sSubPr>
                        <m:e>
                          <m:r>
                            <a:rPr lang="en-US" sz="3400" i="1">
                              <a:latin typeface="Cambria Math" panose="02040503050406030204" pitchFamily="18" charset="0"/>
                            </a:rPr>
                            <m:t>𝑎</m:t>
                          </m:r>
                        </m:e>
                        <m:sub>
                          <m:r>
                            <a:rPr lang="en-US" sz="3400" i="1">
                              <a:latin typeface="Cambria Math" panose="02040503050406030204" pitchFamily="18" charset="0"/>
                            </a:rPr>
                            <m:t>𝐽</m:t>
                          </m:r>
                        </m:sub>
                      </m:sSub>
                    </m:oMath>
                  </m:oMathPara>
                </a14:m>
                <a:endParaRPr lang="en-US" sz="3400" dirty="0"/>
              </a:p>
            </p:txBody>
          </p:sp>
        </mc:Choice>
        <mc:Fallback xmlns="">
          <p:sp>
            <p:nvSpPr>
              <p:cNvPr id="48" name="TextBox 47">
                <a:extLst>
                  <a:ext uri="{FF2B5EF4-FFF2-40B4-BE49-F238E27FC236}">
                    <a16:creationId xmlns:a16="http://schemas.microsoft.com/office/drawing/2014/main" id="{ADF3C6A4-3B17-068F-B7BB-ACC6B725D717}"/>
                  </a:ext>
                </a:extLst>
              </p:cNvPr>
              <p:cNvSpPr txBox="1">
                <a:spLocks noRot="1" noChangeAspect="1" noMove="1" noResize="1" noEditPoints="1" noAdjustHandles="1" noChangeArrowheads="1" noChangeShapeType="1" noTextEdit="1"/>
              </p:cNvSpPr>
              <p:nvPr/>
            </p:nvSpPr>
            <p:spPr>
              <a:xfrm>
                <a:off x="2507616" y="9407432"/>
                <a:ext cx="338717" cy="559833"/>
              </a:xfrm>
              <a:prstGeom prst="rect">
                <a:avLst/>
              </a:prstGeom>
              <a:blipFill>
                <a:blip r:embed="rId8"/>
                <a:stretch>
                  <a:fillRect l="-28571" r="-46429" b="-20000"/>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44D7476A-FFBE-599D-4086-A608F56BC561}"/>
              </a:ext>
            </a:extLst>
          </p:cNvPr>
          <p:cNvCxnSpPr>
            <a:cxnSpLocks/>
          </p:cNvCxnSpPr>
          <p:nvPr/>
        </p:nvCxnSpPr>
        <p:spPr>
          <a:xfrm>
            <a:off x="1971816" y="9666751"/>
            <a:ext cx="43735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B018BCB5-DA62-FCB0-E92C-559B66769221}"/>
              </a:ext>
            </a:extLst>
          </p:cNvPr>
          <p:cNvCxnSpPr>
            <a:cxnSpLocks/>
          </p:cNvCxnSpPr>
          <p:nvPr/>
        </p:nvCxnSpPr>
        <p:spPr>
          <a:xfrm>
            <a:off x="9720689" y="4125487"/>
            <a:ext cx="1" cy="9005520"/>
          </a:xfrm>
          <a:prstGeom prst="line">
            <a:avLst/>
          </a:prstGeom>
          <a:ln w="25400"/>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1D50DB4-CCC7-F1BD-9321-DE779D2C5D56}"/>
                  </a:ext>
                </a:extLst>
              </p:cNvPr>
              <p:cNvSpPr txBox="1"/>
              <p:nvPr/>
            </p:nvSpPr>
            <p:spPr>
              <a:xfrm>
                <a:off x="3220489" y="6041001"/>
                <a:ext cx="710515" cy="55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b="0" i="1" smtClean="0">
                              <a:latin typeface="Cambria Math" panose="02040503050406030204" pitchFamily="18" charset="0"/>
                            </a:rPr>
                            <m:t>2</m:t>
                          </m:r>
                        </m:sub>
                        <m:sup>
                          <m:r>
                            <a:rPr lang="en-US" sz="3400" i="1">
                              <a:latin typeface="Cambria Math" panose="02040503050406030204" pitchFamily="18" charset="0"/>
                            </a:rPr>
                            <m:t>1</m:t>
                          </m:r>
                        </m:sup>
                      </m:sSubSup>
                    </m:oMath>
                  </m:oMathPara>
                </a14:m>
                <a:endParaRPr lang="en-US" sz="3400" dirty="0"/>
              </a:p>
            </p:txBody>
          </p:sp>
        </mc:Choice>
        <mc:Fallback xmlns="">
          <p:sp>
            <p:nvSpPr>
              <p:cNvPr id="56" name="TextBox 55">
                <a:extLst>
                  <a:ext uri="{FF2B5EF4-FFF2-40B4-BE49-F238E27FC236}">
                    <a16:creationId xmlns:a16="http://schemas.microsoft.com/office/drawing/2014/main" id="{D1D50DB4-CCC7-F1BD-9321-DE779D2C5D56}"/>
                  </a:ext>
                </a:extLst>
              </p:cNvPr>
              <p:cNvSpPr txBox="1">
                <a:spLocks noRot="1" noChangeAspect="1" noMove="1" noResize="1" noEditPoints="1" noAdjustHandles="1" noChangeArrowheads="1" noChangeShapeType="1" noTextEdit="1"/>
              </p:cNvSpPr>
              <p:nvPr/>
            </p:nvSpPr>
            <p:spPr>
              <a:xfrm>
                <a:off x="3220489" y="6041001"/>
                <a:ext cx="710515" cy="550472"/>
              </a:xfrm>
              <a:prstGeom prst="rect">
                <a:avLst/>
              </a:prstGeom>
              <a:blipFill>
                <a:blip r:embed="rId9"/>
                <a:stretch>
                  <a:fillRect l="-7018" r="-526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3654146-65F0-A3C8-9DAC-0C1356F22E34}"/>
                  </a:ext>
                </a:extLst>
              </p:cNvPr>
              <p:cNvSpPr txBox="1"/>
              <p:nvPr/>
            </p:nvSpPr>
            <p:spPr>
              <a:xfrm>
                <a:off x="3239005" y="2488968"/>
                <a:ext cx="710515" cy="55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i="1">
                              <a:latin typeface="Cambria Math" panose="02040503050406030204" pitchFamily="18" charset="0"/>
                            </a:rPr>
                            <m:t>1</m:t>
                          </m:r>
                        </m:sub>
                        <m:sup>
                          <m:r>
                            <a:rPr lang="en-US" sz="3400" i="1">
                              <a:latin typeface="Cambria Math" panose="02040503050406030204" pitchFamily="18" charset="0"/>
                            </a:rPr>
                            <m:t>1</m:t>
                          </m:r>
                        </m:sup>
                      </m:sSubSup>
                    </m:oMath>
                  </m:oMathPara>
                </a14:m>
                <a:endParaRPr lang="en-US" sz="3400" dirty="0"/>
              </a:p>
            </p:txBody>
          </p:sp>
        </mc:Choice>
        <mc:Fallback xmlns="">
          <p:sp>
            <p:nvSpPr>
              <p:cNvPr id="57" name="TextBox 56">
                <a:extLst>
                  <a:ext uri="{FF2B5EF4-FFF2-40B4-BE49-F238E27FC236}">
                    <a16:creationId xmlns:a16="http://schemas.microsoft.com/office/drawing/2014/main" id="{C3654146-65F0-A3C8-9DAC-0C1356F22E34}"/>
                  </a:ext>
                </a:extLst>
              </p:cNvPr>
              <p:cNvSpPr txBox="1">
                <a:spLocks noRot="1" noChangeAspect="1" noMove="1" noResize="1" noEditPoints="1" noAdjustHandles="1" noChangeArrowheads="1" noChangeShapeType="1" noTextEdit="1"/>
              </p:cNvSpPr>
              <p:nvPr/>
            </p:nvSpPr>
            <p:spPr>
              <a:xfrm>
                <a:off x="3239005" y="2488968"/>
                <a:ext cx="710515" cy="550472"/>
              </a:xfrm>
              <a:prstGeom prst="rect">
                <a:avLst/>
              </a:prstGeom>
              <a:blipFill>
                <a:blip r:embed="rId10"/>
                <a:stretch>
                  <a:fillRect l="-6897" r="-3448"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46850FA-98B4-8FE2-43A7-348175EB2C2E}"/>
                  </a:ext>
                </a:extLst>
              </p:cNvPr>
              <p:cNvSpPr txBox="1"/>
              <p:nvPr/>
            </p:nvSpPr>
            <p:spPr>
              <a:xfrm>
                <a:off x="4553244" y="2488968"/>
                <a:ext cx="710516" cy="5515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i="1">
                              <a:latin typeface="Cambria Math" panose="02040503050406030204" pitchFamily="18" charset="0"/>
                            </a:rPr>
                            <m:t>1</m:t>
                          </m:r>
                        </m:sub>
                        <m:sup>
                          <m:r>
                            <a:rPr lang="en-US" sz="3400" i="1">
                              <a:latin typeface="Cambria Math" panose="02040503050406030204" pitchFamily="18" charset="0"/>
                            </a:rPr>
                            <m:t>2</m:t>
                          </m:r>
                        </m:sup>
                      </m:sSubSup>
                    </m:oMath>
                  </m:oMathPara>
                </a14:m>
                <a:endParaRPr lang="en-US" sz="3400" dirty="0"/>
              </a:p>
            </p:txBody>
          </p:sp>
        </mc:Choice>
        <mc:Fallback xmlns="">
          <p:sp>
            <p:nvSpPr>
              <p:cNvPr id="58" name="TextBox 57">
                <a:extLst>
                  <a:ext uri="{FF2B5EF4-FFF2-40B4-BE49-F238E27FC236}">
                    <a16:creationId xmlns:a16="http://schemas.microsoft.com/office/drawing/2014/main" id="{646850FA-98B4-8FE2-43A7-348175EB2C2E}"/>
                  </a:ext>
                </a:extLst>
              </p:cNvPr>
              <p:cNvSpPr txBox="1">
                <a:spLocks noRot="1" noChangeAspect="1" noMove="1" noResize="1" noEditPoints="1" noAdjustHandles="1" noChangeArrowheads="1" noChangeShapeType="1" noTextEdit="1"/>
              </p:cNvSpPr>
              <p:nvPr/>
            </p:nvSpPr>
            <p:spPr>
              <a:xfrm>
                <a:off x="4553244" y="2488968"/>
                <a:ext cx="710516" cy="551561"/>
              </a:xfrm>
              <a:prstGeom prst="rect">
                <a:avLst/>
              </a:prstGeom>
              <a:blipFill>
                <a:blip r:embed="rId11"/>
                <a:stretch>
                  <a:fillRect l="-8772" r="-5263"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30BA8C1-B39F-6464-4EE2-02B1B286B8F8}"/>
                  </a:ext>
                </a:extLst>
              </p:cNvPr>
              <p:cNvSpPr txBox="1"/>
              <p:nvPr/>
            </p:nvSpPr>
            <p:spPr>
              <a:xfrm>
                <a:off x="6560505" y="2555874"/>
                <a:ext cx="597528"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i="1">
                              <a:latin typeface="Cambria Math" panose="02040503050406030204" pitchFamily="18" charset="0"/>
                            </a:rPr>
                            <m:t>1</m:t>
                          </m:r>
                        </m:sub>
                        <m:sup>
                          <m:r>
                            <a:rPr lang="en-US" sz="3400" i="1">
                              <a:latin typeface="Cambria Math" panose="02040503050406030204" pitchFamily="18" charset="0"/>
                            </a:rPr>
                            <m:t>𝑛</m:t>
                          </m:r>
                        </m:sup>
                      </m:sSubSup>
                    </m:oMath>
                  </m:oMathPara>
                </a14:m>
                <a:endParaRPr lang="en-US" sz="3400" dirty="0"/>
              </a:p>
            </p:txBody>
          </p:sp>
        </mc:Choice>
        <mc:Fallback xmlns="">
          <p:sp>
            <p:nvSpPr>
              <p:cNvPr id="60" name="TextBox 59">
                <a:extLst>
                  <a:ext uri="{FF2B5EF4-FFF2-40B4-BE49-F238E27FC236}">
                    <a16:creationId xmlns:a16="http://schemas.microsoft.com/office/drawing/2014/main" id="{C30BA8C1-B39F-6464-4EE2-02B1B286B8F8}"/>
                  </a:ext>
                </a:extLst>
              </p:cNvPr>
              <p:cNvSpPr txBox="1">
                <a:spLocks noRot="1" noChangeAspect="1" noMove="1" noResize="1" noEditPoints="1" noAdjustHandles="1" noChangeArrowheads="1" noChangeShapeType="1" noTextEdit="1"/>
              </p:cNvSpPr>
              <p:nvPr/>
            </p:nvSpPr>
            <p:spPr>
              <a:xfrm>
                <a:off x="6560505" y="2555874"/>
                <a:ext cx="597528" cy="523220"/>
              </a:xfrm>
              <a:prstGeom prst="rect">
                <a:avLst/>
              </a:prstGeom>
              <a:blipFill>
                <a:blip r:embed="rId12"/>
                <a:stretch>
                  <a:fillRect l="-16667" r="-18750"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82135DE-CBD6-865B-25FB-3924EBA6B993}"/>
                  </a:ext>
                </a:extLst>
              </p:cNvPr>
              <p:cNvSpPr txBox="1"/>
              <p:nvPr/>
            </p:nvSpPr>
            <p:spPr>
              <a:xfrm>
                <a:off x="4532590" y="6041001"/>
                <a:ext cx="710516" cy="5515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b="0" i="1" smtClean="0">
                              <a:latin typeface="Cambria Math" panose="02040503050406030204" pitchFamily="18" charset="0"/>
                            </a:rPr>
                            <m:t>2</m:t>
                          </m:r>
                        </m:sub>
                        <m:sup>
                          <m:r>
                            <a:rPr lang="en-US" sz="3400" b="0" i="1" smtClean="0">
                              <a:latin typeface="Cambria Math" panose="02040503050406030204" pitchFamily="18" charset="0"/>
                            </a:rPr>
                            <m:t>2</m:t>
                          </m:r>
                        </m:sup>
                      </m:sSubSup>
                    </m:oMath>
                  </m:oMathPara>
                </a14:m>
                <a:endParaRPr lang="en-US" sz="3400" dirty="0"/>
              </a:p>
            </p:txBody>
          </p:sp>
        </mc:Choice>
        <mc:Fallback xmlns="">
          <p:sp>
            <p:nvSpPr>
              <p:cNvPr id="61" name="TextBox 60">
                <a:extLst>
                  <a:ext uri="{FF2B5EF4-FFF2-40B4-BE49-F238E27FC236}">
                    <a16:creationId xmlns:a16="http://schemas.microsoft.com/office/drawing/2014/main" id="{782135DE-CBD6-865B-25FB-3924EBA6B993}"/>
                  </a:ext>
                </a:extLst>
              </p:cNvPr>
              <p:cNvSpPr txBox="1">
                <a:spLocks noRot="1" noChangeAspect="1" noMove="1" noResize="1" noEditPoints="1" noAdjustHandles="1" noChangeArrowheads="1" noChangeShapeType="1" noTextEdit="1"/>
              </p:cNvSpPr>
              <p:nvPr/>
            </p:nvSpPr>
            <p:spPr>
              <a:xfrm>
                <a:off x="4532590" y="6041001"/>
                <a:ext cx="710516" cy="551561"/>
              </a:xfrm>
              <a:prstGeom prst="rect">
                <a:avLst/>
              </a:prstGeom>
              <a:blipFill>
                <a:blip r:embed="rId13"/>
                <a:stretch>
                  <a:fillRect l="-8929" r="-714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88BCD9D7-5B73-0464-FAA3-D652830902D0}"/>
                  </a:ext>
                </a:extLst>
              </p:cNvPr>
              <p:cNvSpPr txBox="1"/>
              <p:nvPr/>
            </p:nvSpPr>
            <p:spPr>
              <a:xfrm>
                <a:off x="6507434" y="6041001"/>
                <a:ext cx="710515" cy="5249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m:t>
                          </m:r>
                          <m:r>
                            <a:rPr lang="en-US" sz="3400" b="0" i="1" smtClean="0">
                              <a:latin typeface="Cambria Math" panose="02040503050406030204" pitchFamily="18" charset="0"/>
                            </a:rPr>
                            <m:t>2</m:t>
                          </m:r>
                        </m:sub>
                        <m:sup>
                          <m:r>
                            <a:rPr lang="en-US" sz="3400" b="0" i="1" smtClean="0">
                              <a:latin typeface="Cambria Math" panose="02040503050406030204" pitchFamily="18" charset="0"/>
                            </a:rPr>
                            <m:t>𝑛</m:t>
                          </m:r>
                        </m:sup>
                      </m:sSubSup>
                    </m:oMath>
                  </m:oMathPara>
                </a14:m>
                <a:endParaRPr lang="en-US" sz="3400" dirty="0"/>
              </a:p>
            </p:txBody>
          </p:sp>
        </mc:Choice>
        <mc:Fallback xmlns="">
          <p:sp>
            <p:nvSpPr>
              <p:cNvPr id="62" name="TextBox 61">
                <a:extLst>
                  <a:ext uri="{FF2B5EF4-FFF2-40B4-BE49-F238E27FC236}">
                    <a16:creationId xmlns:a16="http://schemas.microsoft.com/office/drawing/2014/main" id="{88BCD9D7-5B73-0464-FAA3-D652830902D0}"/>
                  </a:ext>
                </a:extLst>
              </p:cNvPr>
              <p:cNvSpPr txBox="1">
                <a:spLocks noRot="1" noChangeAspect="1" noMove="1" noResize="1" noEditPoints="1" noAdjustHandles="1" noChangeArrowheads="1" noChangeShapeType="1" noTextEdit="1"/>
              </p:cNvSpPr>
              <p:nvPr/>
            </p:nvSpPr>
            <p:spPr>
              <a:xfrm>
                <a:off x="6507434" y="6041001"/>
                <a:ext cx="710515" cy="524952"/>
              </a:xfrm>
              <a:prstGeom prst="rect">
                <a:avLst/>
              </a:prstGeom>
              <a:blipFill>
                <a:blip r:embed="rId14"/>
                <a:stretch>
                  <a:fillRect l="-8772" r="-5263"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9B907577-1FC1-AA85-8E54-FF08E4627B26}"/>
                  </a:ext>
                </a:extLst>
              </p:cNvPr>
              <p:cNvSpPr txBox="1"/>
              <p:nvPr/>
            </p:nvSpPr>
            <p:spPr>
              <a:xfrm>
                <a:off x="3197228" y="9523814"/>
                <a:ext cx="687048" cy="6042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𝑖𝐽</m:t>
                          </m:r>
                        </m:sub>
                        <m:sup>
                          <m:r>
                            <a:rPr lang="en-US" sz="3400" i="1">
                              <a:latin typeface="Cambria Math" panose="02040503050406030204" pitchFamily="18" charset="0"/>
                            </a:rPr>
                            <m:t>1</m:t>
                          </m:r>
                        </m:sup>
                      </m:sSubSup>
                    </m:oMath>
                  </m:oMathPara>
                </a14:m>
                <a:endParaRPr lang="en-US" sz="3400" dirty="0"/>
              </a:p>
            </p:txBody>
          </p:sp>
        </mc:Choice>
        <mc:Fallback xmlns="">
          <p:sp>
            <p:nvSpPr>
              <p:cNvPr id="63" name="TextBox 62">
                <a:extLst>
                  <a:ext uri="{FF2B5EF4-FFF2-40B4-BE49-F238E27FC236}">
                    <a16:creationId xmlns:a16="http://schemas.microsoft.com/office/drawing/2014/main" id="{9B907577-1FC1-AA85-8E54-FF08E4627B26}"/>
                  </a:ext>
                </a:extLst>
              </p:cNvPr>
              <p:cNvSpPr txBox="1">
                <a:spLocks noRot="1" noChangeAspect="1" noMove="1" noResize="1" noEditPoints="1" noAdjustHandles="1" noChangeArrowheads="1" noChangeShapeType="1" noTextEdit="1"/>
              </p:cNvSpPr>
              <p:nvPr/>
            </p:nvSpPr>
            <p:spPr>
              <a:xfrm>
                <a:off x="3197228" y="9523814"/>
                <a:ext cx="687048" cy="604204"/>
              </a:xfrm>
              <a:prstGeom prst="rect">
                <a:avLst/>
              </a:prstGeom>
              <a:blipFill>
                <a:blip r:embed="rId15"/>
                <a:stretch>
                  <a:fillRect l="-7273" r="-9091" b="-18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B39F472-101D-EA20-BAF4-B0660AA1693F}"/>
                  </a:ext>
                </a:extLst>
              </p:cNvPr>
              <p:cNvSpPr txBox="1"/>
              <p:nvPr/>
            </p:nvSpPr>
            <p:spPr>
              <a:xfrm>
                <a:off x="4551953" y="9523814"/>
                <a:ext cx="687047" cy="605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𝑖𝐽</m:t>
                          </m:r>
                        </m:sub>
                        <m:sup>
                          <m:r>
                            <a:rPr lang="en-US" sz="3400" b="0" i="1" smtClean="0">
                              <a:latin typeface="Cambria Math" panose="02040503050406030204" pitchFamily="18" charset="0"/>
                            </a:rPr>
                            <m:t>2</m:t>
                          </m:r>
                        </m:sup>
                      </m:sSubSup>
                    </m:oMath>
                  </m:oMathPara>
                </a14:m>
                <a:endParaRPr lang="en-US" sz="3400" dirty="0"/>
              </a:p>
            </p:txBody>
          </p:sp>
        </mc:Choice>
        <mc:Fallback xmlns="">
          <p:sp>
            <p:nvSpPr>
              <p:cNvPr id="64" name="TextBox 63">
                <a:extLst>
                  <a:ext uri="{FF2B5EF4-FFF2-40B4-BE49-F238E27FC236}">
                    <a16:creationId xmlns:a16="http://schemas.microsoft.com/office/drawing/2014/main" id="{9B39F472-101D-EA20-BAF4-B0660AA1693F}"/>
                  </a:ext>
                </a:extLst>
              </p:cNvPr>
              <p:cNvSpPr txBox="1">
                <a:spLocks noRot="1" noChangeAspect="1" noMove="1" noResize="1" noEditPoints="1" noAdjustHandles="1" noChangeArrowheads="1" noChangeShapeType="1" noTextEdit="1"/>
              </p:cNvSpPr>
              <p:nvPr/>
            </p:nvSpPr>
            <p:spPr>
              <a:xfrm>
                <a:off x="4551953" y="9523814"/>
                <a:ext cx="687047" cy="605294"/>
              </a:xfrm>
              <a:prstGeom prst="rect">
                <a:avLst/>
              </a:prstGeom>
              <a:blipFill>
                <a:blip r:embed="rId16"/>
                <a:stretch>
                  <a:fillRect l="-9091" r="-9091" b="-18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07DA4F5-3DF5-7045-D9FB-35C87CF8DB58}"/>
                  </a:ext>
                </a:extLst>
              </p:cNvPr>
              <p:cNvSpPr txBox="1"/>
              <p:nvPr/>
            </p:nvSpPr>
            <p:spPr>
              <a:xfrm>
                <a:off x="6486163" y="9546116"/>
                <a:ext cx="687048" cy="578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i="1">
                              <a:latin typeface="Cambria Math" panose="02040503050406030204" pitchFamily="18" charset="0"/>
                            </a:rPr>
                            <m:t>𝑤</m:t>
                          </m:r>
                        </m:e>
                        <m:sub>
                          <m:r>
                            <a:rPr lang="en-US" sz="3400" b="0" i="1" smtClean="0">
                              <a:latin typeface="Cambria Math" panose="02040503050406030204" pitchFamily="18" charset="0"/>
                            </a:rPr>
                            <m:t>𝑖𝐽</m:t>
                          </m:r>
                        </m:sub>
                        <m:sup>
                          <m:r>
                            <a:rPr lang="en-US" sz="3400" b="0" i="1" smtClean="0">
                              <a:latin typeface="Cambria Math" panose="02040503050406030204" pitchFamily="18" charset="0"/>
                            </a:rPr>
                            <m:t>𝑛</m:t>
                          </m:r>
                        </m:sup>
                      </m:sSubSup>
                    </m:oMath>
                  </m:oMathPara>
                </a14:m>
                <a:endParaRPr lang="en-US" sz="3400" dirty="0"/>
              </a:p>
            </p:txBody>
          </p:sp>
        </mc:Choice>
        <mc:Fallback xmlns="">
          <p:sp>
            <p:nvSpPr>
              <p:cNvPr id="65" name="TextBox 64">
                <a:extLst>
                  <a:ext uri="{FF2B5EF4-FFF2-40B4-BE49-F238E27FC236}">
                    <a16:creationId xmlns:a16="http://schemas.microsoft.com/office/drawing/2014/main" id="{A07DA4F5-3DF5-7045-D9FB-35C87CF8DB58}"/>
                  </a:ext>
                </a:extLst>
              </p:cNvPr>
              <p:cNvSpPr txBox="1">
                <a:spLocks noRot="1" noChangeAspect="1" noMove="1" noResize="1" noEditPoints="1" noAdjustHandles="1" noChangeArrowheads="1" noChangeShapeType="1" noTextEdit="1"/>
              </p:cNvSpPr>
              <p:nvPr/>
            </p:nvSpPr>
            <p:spPr>
              <a:xfrm>
                <a:off x="6486163" y="9546116"/>
                <a:ext cx="687048" cy="578685"/>
              </a:xfrm>
              <a:prstGeom prst="rect">
                <a:avLst/>
              </a:prstGeom>
              <a:blipFill>
                <a:blip r:embed="rId17"/>
                <a:stretch>
                  <a:fillRect l="-9091" r="-9091" b="-19149"/>
                </a:stretch>
              </a:blipFill>
            </p:spPr>
            <p:txBody>
              <a:bodyPr/>
              <a:lstStyle/>
              <a:p>
                <a:r>
                  <a:rPr lang="en-US">
                    <a:noFill/>
                  </a:rPr>
                  <a:t> </a:t>
                </a:r>
              </a:p>
            </p:txBody>
          </p:sp>
        </mc:Fallback>
      </mc:AlternateContent>
      <p:sp>
        <p:nvSpPr>
          <p:cNvPr id="66" name="Down Arrow 65">
            <a:extLst>
              <a:ext uri="{FF2B5EF4-FFF2-40B4-BE49-F238E27FC236}">
                <a16:creationId xmlns:a16="http://schemas.microsoft.com/office/drawing/2014/main" id="{C20ADFC0-0BC5-9830-1FAE-884C25103A1B}"/>
              </a:ext>
            </a:extLst>
          </p:cNvPr>
          <p:cNvSpPr/>
          <p:nvPr/>
        </p:nvSpPr>
        <p:spPr>
          <a:xfrm rot="16200000">
            <a:off x="10108856" y="9330171"/>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41BFB2C5-A006-FD59-793D-0BCAB8BAD191}"/>
              </a:ext>
            </a:extLst>
          </p:cNvPr>
          <p:cNvSpPr txBox="1"/>
          <p:nvPr/>
        </p:nvSpPr>
        <p:spPr>
          <a:xfrm>
            <a:off x="10063692" y="8789400"/>
            <a:ext cx="429926" cy="553998"/>
          </a:xfrm>
          <a:prstGeom prst="rect">
            <a:avLst/>
          </a:prstGeom>
          <a:noFill/>
        </p:spPr>
        <p:txBody>
          <a:bodyPr wrap="none" rtlCol="0">
            <a:spAutoFit/>
          </a:bodyPr>
          <a:lstStyle/>
          <a:p>
            <a:r>
              <a:rPr lang="en-US" sz="3000" b="1" dirty="0">
                <a:latin typeface="Poppins" pitchFamily="2" charset="77"/>
                <a:cs typeface="Poppins" pitchFamily="2" charset="77"/>
              </a:rPr>
              <a:t>6</a:t>
            </a:r>
          </a:p>
        </p:txBody>
      </p:sp>
      <p:sp>
        <p:nvSpPr>
          <p:cNvPr id="68" name="Down Arrow 67">
            <a:extLst>
              <a:ext uri="{FF2B5EF4-FFF2-40B4-BE49-F238E27FC236}">
                <a16:creationId xmlns:a16="http://schemas.microsoft.com/office/drawing/2014/main" id="{67699B9D-4198-35A9-924D-05DA05C13134}"/>
              </a:ext>
            </a:extLst>
          </p:cNvPr>
          <p:cNvSpPr/>
          <p:nvPr/>
        </p:nvSpPr>
        <p:spPr>
          <a:xfrm>
            <a:off x="7694344" y="1786538"/>
            <a:ext cx="704932" cy="649860"/>
          </a:xfrm>
          <a:prstGeom prst="downArrow">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B440906A-1471-0F2B-B5E6-F90811BE676A}"/>
              </a:ext>
            </a:extLst>
          </p:cNvPr>
          <p:cNvSpPr txBox="1"/>
          <p:nvPr/>
        </p:nvSpPr>
        <p:spPr>
          <a:xfrm>
            <a:off x="7869052" y="1222926"/>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70" name="Down Arrow 69">
            <a:extLst>
              <a:ext uri="{FF2B5EF4-FFF2-40B4-BE49-F238E27FC236}">
                <a16:creationId xmlns:a16="http://schemas.microsoft.com/office/drawing/2014/main" id="{122D2E9C-DC02-F7BB-1136-0C6B3AE4F7C3}"/>
              </a:ext>
            </a:extLst>
          </p:cNvPr>
          <p:cNvSpPr/>
          <p:nvPr/>
        </p:nvSpPr>
        <p:spPr>
          <a:xfrm rot="16200000">
            <a:off x="1949901" y="12641625"/>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A4D6E053-4323-12F0-F49E-712A5DFB24A6}"/>
              </a:ext>
            </a:extLst>
          </p:cNvPr>
          <p:cNvSpPr txBox="1"/>
          <p:nvPr/>
        </p:nvSpPr>
        <p:spPr>
          <a:xfrm>
            <a:off x="1904738" y="12190060"/>
            <a:ext cx="444352" cy="553998"/>
          </a:xfrm>
          <a:prstGeom prst="rect">
            <a:avLst/>
          </a:prstGeom>
          <a:noFill/>
        </p:spPr>
        <p:txBody>
          <a:bodyPr wrap="none" rtlCol="0">
            <a:spAutoFit/>
          </a:bodyPr>
          <a:lstStyle/>
          <a:p>
            <a:r>
              <a:rPr lang="en-US" sz="3000" b="1" dirty="0">
                <a:latin typeface="Poppins" pitchFamily="2" charset="77"/>
                <a:cs typeface="Poppins" pitchFamily="2" charset="77"/>
              </a:rPr>
              <a:t>4</a:t>
            </a:r>
          </a:p>
        </p:txBody>
      </p:sp>
      <p:sp>
        <p:nvSpPr>
          <p:cNvPr id="81" name="Slide Number Placeholder 80">
            <a:extLst>
              <a:ext uri="{FF2B5EF4-FFF2-40B4-BE49-F238E27FC236}">
                <a16:creationId xmlns:a16="http://schemas.microsoft.com/office/drawing/2014/main" id="{5DA21F26-ADA1-C41F-3A96-1DF5909F9B52}"/>
              </a:ext>
            </a:extLst>
          </p:cNvPr>
          <p:cNvSpPr>
            <a:spLocks noGrp="1"/>
          </p:cNvSpPr>
          <p:nvPr>
            <p:ph type="sldNum" sz="quarter" idx="12"/>
          </p:nvPr>
        </p:nvSpPr>
        <p:spPr/>
        <p:txBody>
          <a:bodyPr/>
          <a:lstStyle/>
          <a:p>
            <a:fld id="{90FDCC24-7875-A64B-BDE6-58112F35A481}" type="slidenum">
              <a:rPr lang="en-US" smtClean="0"/>
              <a:t>27</a:t>
            </a:fld>
            <a:endParaRPr lang="en-US"/>
          </a:p>
        </p:txBody>
      </p:sp>
      <p:sp>
        <p:nvSpPr>
          <p:cNvPr id="85" name="Date Placeholder 84">
            <a:extLst>
              <a:ext uri="{FF2B5EF4-FFF2-40B4-BE49-F238E27FC236}">
                <a16:creationId xmlns:a16="http://schemas.microsoft.com/office/drawing/2014/main" id="{6BEACFD9-2A01-4F2F-CD94-170C53FDD1F4}"/>
              </a:ext>
            </a:extLst>
          </p:cNvPr>
          <p:cNvSpPr>
            <a:spLocks noGrp="1"/>
          </p:cNvSpPr>
          <p:nvPr>
            <p:ph type="dt" sz="half" idx="10"/>
          </p:nvPr>
        </p:nvSpPr>
        <p:spPr/>
        <p:txBody>
          <a:bodyPr/>
          <a:lstStyle/>
          <a:p>
            <a:fld id="{B0245365-70EC-9A44-9485-D3F5DA0A991E}" type="datetime1">
              <a:rPr lang="en-US" smtClean="0"/>
              <a:t>7/16/2024</a:t>
            </a:fld>
            <a:endParaRPr lang="en-US"/>
          </a:p>
        </p:txBody>
      </p:sp>
    </p:spTree>
    <p:extLst>
      <p:ext uri="{BB962C8B-B14F-4D97-AF65-F5344CB8AC3E}">
        <p14:creationId xmlns:p14="http://schemas.microsoft.com/office/powerpoint/2010/main" val="2257953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6983592-5429-388D-5BD0-6CB6F641C949}"/>
              </a:ext>
            </a:extLst>
          </p:cNvPr>
          <p:cNvSpPr/>
          <p:nvPr/>
        </p:nvSpPr>
        <p:spPr>
          <a:xfrm>
            <a:off x="9212058" y="13116106"/>
            <a:ext cx="1012823" cy="20821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BC9FC2E-6503-C941-2510-3339D4AEB255}"/>
              </a:ext>
            </a:extLst>
          </p:cNvPr>
          <p:cNvSpPr/>
          <p:nvPr/>
        </p:nvSpPr>
        <p:spPr>
          <a:xfrm>
            <a:off x="9077119" y="13139446"/>
            <a:ext cx="1262062" cy="184877"/>
          </a:xfrm>
          <a:prstGeom prst="rect">
            <a:avLst/>
          </a:pr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6C38BCD-56E2-64E6-3BF2-E2880BB124E4}"/>
              </a:ext>
            </a:extLst>
          </p:cNvPr>
          <p:cNvCxnSpPr>
            <a:cxnSpLocks/>
            <a:endCxn id="31" idx="3"/>
          </p:cNvCxnSpPr>
          <p:nvPr/>
        </p:nvCxnSpPr>
        <p:spPr>
          <a:xfrm>
            <a:off x="9692108" y="13334772"/>
            <a:ext cx="0" cy="297016"/>
          </a:xfrm>
          <a:prstGeom prst="line">
            <a:avLst/>
          </a:prstGeom>
          <a:ln w="25400"/>
        </p:spPr>
        <p:style>
          <a:lnRef idx="2">
            <a:schemeClr val="dk1"/>
          </a:lnRef>
          <a:fillRef idx="0">
            <a:schemeClr val="dk1"/>
          </a:fillRef>
          <a:effectRef idx="1">
            <a:schemeClr val="dk1"/>
          </a:effectRef>
          <a:fontRef idx="minor">
            <a:schemeClr val="tx1"/>
          </a:fontRef>
        </p:style>
      </p:cxnSp>
      <p:sp>
        <p:nvSpPr>
          <p:cNvPr id="31" name="Triangle 30">
            <a:extLst>
              <a:ext uri="{FF2B5EF4-FFF2-40B4-BE49-F238E27FC236}">
                <a16:creationId xmlns:a16="http://schemas.microsoft.com/office/drawing/2014/main" id="{D3B57542-9213-3BBB-F5D4-DBFB8942CB72}"/>
              </a:ext>
            </a:extLst>
          </p:cNvPr>
          <p:cNvSpPr/>
          <p:nvPr/>
        </p:nvSpPr>
        <p:spPr>
          <a:xfrm flipV="1">
            <a:off x="9523039" y="13631788"/>
            <a:ext cx="342900" cy="290086"/>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E66E82F8-7942-A9AE-156C-9A72F449BF63}"/>
              </a:ext>
            </a:extLst>
          </p:cNvPr>
          <p:cNvCxnSpPr>
            <a:cxnSpLocks/>
          </p:cNvCxnSpPr>
          <p:nvPr/>
        </p:nvCxnSpPr>
        <p:spPr>
          <a:xfrm>
            <a:off x="9712964" y="9502744"/>
            <a:ext cx="343993" cy="0"/>
          </a:xfrm>
          <a:prstGeom prst="line">
            <a:avLst/>
          </a:prstGeom>
          <a:ln w="31750">
            <a:headEnd type="oval" w="lg" len="lg"/>
            <a:tailEnd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2B30D58-B3AC-B21F-B15C-A3D930C7A795}"/>
                  </a:ext>
                </a:extLst>
              </p:cNvPr>
              <p:cNvSpPr txBox="1"/>
              <p:nvPr/>
            </p:nvSpPr>
            <p:spPr>
              <a:xfrm>
                <a:off x="2587890" y="13003166"/>
                <a:ext cx="3317105" cy="1563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i="1">
                              <a:latin typeface="Cambria Math" panose="02040503050406030204" pitchFamily="18" charset="0"/>
                            </a:rPr>
                            <m:t>𝑦</m:t>
                          </m:r>
                        </m:e>
                        <m:sub>
                          <m:r>
                            <a:rPr lang="en-US" sz="4000" i="1">
                              <a:latin typeface="Cambria Math" panose="02040503050406030204" pitchFamily="18" charset="0"/>
                            </a:rPr>
                            <m:t>𝑖</m:t>
                          </m:r>
                        </m:sub>
                      </m:sSub>
                      <m:r>
                        <a:rPr lang="en-US" sz="4000" i="1">
                          <a:latin typeface="Cambria Math" panose="02040503050406030204" pitchFamily="18" charset="0"/>
                        </a:rPr>
                        <m:t>=</m:t>
                      </m:r>
                      <m:nary>
                        <m:naryPr>
                          <m:chr m:val="∑"/>
                          <m:supHide m:val="on"/>
                          <m:ctrlPr>
                            <a:rPr lang="en-US" sz="4000" i="1" smtClean="0">
                              <a:latin typeface="Cambria Math" panose="02040503050406030204" pitchFamily="18" charset="0"/>
                            </a:rPr>
                          </m:ctrlPr>
                        </m:naryPr>
                        <m:sub>
                          <m:r>
                            <m:rPr>
                              <m:brk m:alnAt="7"/>
                            </m:rPr>
                            <a:rPr lang="en-US" sz="4000" i="1">
                              <a:latin typeface="Cambria Math" panose="02040503050406030204" pitchFamily="18" charset="0"/>
                            </a:rPr>
                            <m:t>𝑗</m:t>
                          </m:r>
                          <m:r>
                            <a:rPr lang="en-US" sz="4000" i="1">
                              <a:latin typeface="Cambria Math" panose="02040503050406030204" pitchFamily="18" charset="0"/>
                            </a:rPr>
                            <m:t>𝑘</m:t>
                          </m:r>
                        </m:sub>
                        <m:sup/>
                        <m:e>
                          <m:r>
                            <a:rPr lang="en-US" sz="4000" b="0" i="1" smtClean="0">
                              <a:latin typeface="Cambria Math" panose="02040503050406030204" pitchFamily="18" charset="0"/>
                            </a:rPr>
                            <m:t>𝑤</m:t>
                          </m:r>
                          <m:r>
                            <a:rPr lang="en-US" sz="4000" b="0" i="1" baseline="-25000" smtClean="0">
                              <a:latin typeface="Cambria Math" panose="02040503050406030204" pitchFamily="18" charset="0"/>
                            </a:rPr>
                            <m:t>𝑖𝑗</m:t>
                          </m:r>
                        </m:e>
                      </m:nary>
                      <m:sSubSup>
                        <m:sSubSupPr>
                          <m:ctrlPr>
                            <a:rPr lang="en-US" sz="4000" i="1" smtClean="0">
                              <a:latin typeface="Cambria Math" panose="02040503050406030204" pitchFamily="18" charset="0"/>
                            </a:rPr>
                          </m:ctrlPr>
                        </m:sSubSupPr>
                        <m:e>
                          <m:r>
                            <a:rPr lang="en-US" sz="4000" b="0" i="1" smtClean="0">
                              <a:latin typeface="Cambria Math" panose="02040503050406030204" pitchFamily="18" charset="0"/>
                            </a:rPr>
                            <m:t>𝑎</m:t>
                          </m:r>
                        </m:e>
                        <m:sub>
                          <m:r>
                            <a:rPr lang="en-US" sz="4000" b="0" i="1" smtClean="0">
                              <a:latin typeface="Cambria Math" panose="02040503050406030204" pitchFamily="18" charset="0"/>
                            </a:rPr>
                            <m:t>𝑗</m:t>
                          </m:r>
                        </m:sub>
                        <m:sup>
                          <m:r>
                            <a:rPr lang="en-US" sz="4000" b="0" i="1" smtClean="0">
                              <a:latin typeface="Cambria Math" panose="02040503050406030204" pitchFamily="18" charset="0"/>
                            </a:rPr>
                            <m:t>𝑘</m:t>
                          </m:r>
                        </m:sup>
                      </m:sSubSup>
                    </m:oMath>
                  </m:oMathPara>
                </a14:m>
                <a:endParaRPr lang="en-US" sz="4000" dirty="0"/>
              </a:p>
            </p:txBody>
          </p:sp>
        </mc:Choice>
        <mc:Fallback xmlns="">
          <p:sp>
            <p:nvSpPr>
              <p:cNvPr id="23" name="TextBox 22">
                <a:extLst>
                  <a:ext uri="{FF2B5EF4-FFF2-40B4-BE49-F238E27FC236}">
                    <a16:creationId xmlns:a16="http://schemas.microsoft.com/office/drawing/2014/main" id="{F2B30D58-B3AC-B21F-B15C-A3D930C7A795}"/>
                  </a:ext>
                </a:extLst>
              </p:cNvPr>
              <p:cNvSpPr txBox="1">
                <a:spLocks noRot="1" noChangeAspect="1" noMove="1" noResize="1" noEditPoints="1" noAdjustHandles="1" noChangeArrowheads="1" noChangeShapeType="1" noTextEdit="1"/>
              </p:cNvSpPr>
              <p:nvPr/>
            </p:nvSpPr>
            <p:spPr>
              <a:xfrm>
                <a:off x="2587890" y="13003166"/>
                <a:ext cx="3317105" cy="1563313"/>
              </a:xfrm>
              <a:prstGeom prst="rect">
                <a:avLst/>
              </a:prstGeom>
              <a:blipFill>
                <a:blip r:embed="rId3"/>
                <a:stretch>
                  <a:fillRect l="-22137" t="-140000" b="-186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07492AC-1CCB-8598-5F7A-BFEC4A31D157}"/>
                  </a:ext>
                </a:extLst>
              </p:cNvPr>
              <p:cNvSpPr txBox="1"/>
              <p:nvPr/>
            </p:nvSpPr>
            <p:spPr>
              <a:xfrm>
                <a:off x="5606914" y="13416705"/>
                <a:ext cx="3915521"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𝑘</m:t>
                      </m:r>
                      <m:r>
                        <a:rPr lang="en-US" sz="3600" i="1">
                          <a:latin typeface="Cambria Math" panose="02040503050406030204" pitchFamily="18" charset="0"/>
                        </a:rPr>
                        <m:t>:</m:t>
                      </m:r>
                      <m:r>
                        <m:rPr>
                          <m:nor/>
                        </m:rPr>
                        <a:rPr lang="en-US" sz="3600">
                          <a:latin typeface="Cambria Math" panose="02040503050406030204" pitchFamily="18" charset="0"/>
                        </a:rPr>
                        <m:t>runs</m:t>
                      </m:r>
                      <m:r>
                        <m:rPr>
                          <m:nor/>
                        </m:rPr>
                        <a:rPr lang="en-US" sz="3600">
                          <a:latin typeface="Cambria Math" panose="02040503050406030204" pitchFamily="18" charset="0"/>
                        </a:rPr>
                        <m:t> </m:t>
                      </m:r>
                      <m:r>
                        <m:rPr>
                          <m:nor/>
                        </m:rPr>
                        <a:rPr lang="en-US" sz="3600">
                          <a:latin typeface="Cambria Math" panose="02040503050406030204" pitchFamily="18" charset="0"/>
                        </a:rPr>
                        <m:t>over</m:t>
                      </m:r>
                      <m:r>
                        <m:rPr>
                          <m:nor/>
                        </m:rPr>
                        <a:rPr lang="en-US" sz="3600">
                          <a:latin typeface="Cambria Math" panose="02040503050406030204" pitchFamily="18" charset="0"/>
                        </a:rPr>
                        <m:t> </m:t>
                      </m:r>
                    </m:oMath>
                  </m:oMathPara>
                </a14:m>
                <a:endParaRPr lang="en-US" sz="36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3600">
                          <a:latin typeface="Cambria Math" panose="02040503050406030204" pitchFamily="18" charset="0"/>
                        </a:rPr>
                        <m:t>digital</m:t>
                      </m:r>
                      <m:r>
                        <m:rPr>
                          <m:nor/>
                        </m:rPr>
                        <a:rPr lang="en-US" sz="3600">
                          <a:latin typeface="Cambria Math" panose="02040503050406030204" pitchFamily="18" charset="0"/>
                        </a:rPr>
                        <m:t> </m:t>
                      </m:r>
                      <m:r>
                        <m:rPr>
                          <m:nor/>
                        </m:rPr>
                        <a:rPr lang="en-US" sz="3600">
                          <a:latin typeface="Cambria Math" panose="02040503050406030204" pitchFamily="18" charset="0"/>
                        </a:rPr>
                        <m:t>bits</m:t>
                      </m:r>
                      <m:r>
                        <m:rPr>
                          <m:nor/>
                        </m:rPr>
                        <a:rPr lang="en-US" sz="3600">
                          <a:latin typeface="Cambria Math" panose="02040503050406030204" pitchFamily="18" charset="0"/>
                        </a:rPr>
                        <m:t> </m:t>
                      </m:r>
                      <m:r>
                        <m:rPr>
                          <m:nor/>
                        </m:rPr>
                        <a:rPr lang="en-US" sz="3600">
                          <a:latin typeface="Cambria Math" panose="02040503050406030204" pitchFamily="18" charset="0"/>
                        </a:rPr>
                        <m:t>of</m:t>
                      </m:r>
                      <m:r>
                        <m:rPr>
                          <m:nor/>
                        </m:rPr>
                        <a:rPr lang="en-US" sz="3600" b="0" i="0" smtClean="0">
                          <a:latin typeface="Cambria Math" panose="02040503050406030204" pitchFamily="18" charset="0"/>
                        </a:rPr>
                        <m:t> </m:t>
                      </m:r>
                      <m:r>
                        <m:rPr>
                          <m:nor/>
                        </m:rPr>
                        <a:rPr lang="en-US" sz="3600" b="0" i="0" smtClean="0">
                          <a:latin typeface="Cambria Math" panose="02040503050406030204" pitchFamily="18" charset="0"/>
                        </a:rPr>
                        <m:t>aj</m:t>
                      </m:r>
                    </m:oMath>
                  </m:oMathPara>
                </a14:m>
                <a:endParaRPr lang="en-US" sz="3600" baseline="-25000" dirty="0"/>
              </a:p>
            </p:txBody>
          </p:sp>
        </mc:Choice>
        <mc:Fallback xmlns="">
          <p:sp>
            <p:nvSpPr>
              <p:cNvPr id="25" name="TextBox 24">
                <a:extLst>
                  <a:ext uri="{FF2B5EF4-FFF2-40B4-BE49-F238E27FC236}">
                    <a16:creationId xmlns:a16="http://schemas.microsoft.com/office/drawing/2014/main" id="{A07492AC-1CCB-8598-5F7A-BFEC4A31D157}"/>
                  </a:ext>
                </a:extLst>
              </p:cNvPr>
              <p:cNvSpPr txBox="1">
                <a:spLocks noRot="1" noChangeAspect="1" noMove="1" noResize="1" noEditPoints="1" noAdjustHandles="1" noChangeArrowheads="1" noChangeShapeType="1" noTextEdit="1"/>
              </p:cNvSpPr>
              <p:nvPr/>
            </p:nvSpPr>
            <p:spPr>
              <a:xfrm>
                <a:off x="5606914" y="13416705"/>
                <a:ext cx="3915521" cy="1107996"/>
              </a:xfrm>
              <a:prstGeom prst="rect">
                <a:avLst/>
              </a:prstGeom>
              <a:blipFill>
                <a:blip r:embed="rId4"/>
                <a:stretch>
                  <a:fillRect t="-3409" b="-1818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6332D16-306C-AD5F-DBFB-EC06A9DCE40A}"/>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10" name="TextBox 9">
            <a:extLst>
              <a:ext uri="{FF2B5EF4-FFF2-40B4-BE49-F238E27FC236}">
                <a16:creationId xmlns:a16="http://schemas.microsoft.com/office/drawing/2014/main" id="{F5E807EA-BA8D-7E82-3CE0-F34E2B682946}"/>
              </a:ext>
            </a:extLst>
          </p:cNvPr>
          <p:cNvSpPr txBox="1"/>
          <p:nvPr/>
        </p:nvSpPr>
        <p:spPr>
          <a:xfrm>
            <a:off x="134149" y="707405"/>
            <a:ext cx="2304926" cy="707886"/>
          </a:xfrm>
          <a:prstGeom prst="rect">
            <a:avLst/>
          </a:prstGeom>
          <a:noFill/>
        </p:spPr>
        <p:txBody>
          <a:bodyPr wrap="none" rtlCol="0">
            <a:spAutoFit/>
          </a:bodyPr>
          <a:lstStyle/>
          <a:p>
            <a:r>
              <a:rPr lang="en-US" sz="4000" b="1"/>
              <a:t>Figure 8b</a:t>
            </a:r>
            <a:endParaRPr lang="en-US" sz="4000" b="1" dirty="0"/>
          </a:p>
        </p:txBody>
      </p:sp>
      <p:pic>
        <p:nvPicPr>
          <p:cNvPr id="12" name="Picture 11" descr="A diagram of a computer network&#10;&#10;Description automatically generated">
            <a:extLst>
              <a:ext uri="{FF2B5EF4-FFF2-40B4-BE49-F238E27FC236}">
                <a16:creationId xmlns:a16="http://schemas.microsoft.com/office/drawing/2014/main" id="{F63F6A7B-2F96-E2E3-079C-7773916703BB}"/>
              </a:ext>
            </a:extLst>
          </p:cNvPr>
          <p:cNvPicPr>
            <a:picLocks noChangeAspect="1"/>
          </p:cNvPicPr>
          <p:nvPr/>
        </p:nvPicPr>
        <p:blipFill>
          <a:blip r:embed="rId5"/>
          <a:stretch>
            <a:fillRect/>
          </a:stretch>
        </p:blipFill>
        <p:spPr>
          <a:xfrm>
            <a:off x="2512746" y="2828984"/>
            <a:ext cx="7342465" cy="2965353"/>
          </a:xfrm>
          <a:prstGeom prst="rect">
            <a:avLst/>
          </a:prstGeom>
        </p:spPr>
      </p:pic>
      <p:sp>
        <p:nvSpPr>
          <p:cNvPr id="30" name="Rectangle 29">
            <a:extLst>
              <a:ext uri="{FF2B5EF4-FFF2-40B4-BE49-F238E27FC236}">
                <a16:creationId xmlns:a16="http://schemas.microsoft.com/office/drawing/2014/main" id="{3AF1E49F-D884-2A49-5786-B2B5F615333A}"/>
              </a:ext>
            </a:extLst>
          </p:cNvPr>
          <p:cNvSpPr/>
          <p:nvPr/>
        </p:nvSpPr>
        <p:spPr>
          <a:xfrm>
            <a:off x="989561" y="2487973"/>
            <a:ext cx="577537" cy="10090604"/>
          </a:xfrm>
          <a:prstGeom prst="rect">
            <a:avLst/>
          </a:prstGeom>
          <a:noFill/>
          <a:ln w="254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Memory</a:t>
            </a:r>
          </a:p>
        </p:txBody>
      </p:sp>
      <p:cxnSp>
        <p:nvCxnSpPr>
          <p:cNvPr id="32" name="Straight Arrow Connector 31">
            <a:extLst>
              <a:ext uri="{FF2B5EF4-FFF2-40B4-BE49-F238E27FC236}">
                <a16:creationId xmlns:a16="http://schemas.microsoft.com/office/drawing/2014/main" id="{D1B85B3C-D71C-DFAF-7DB7-4CB7BA6B1BC0}"/>
              </a:ext>
            </a:extLst>
          </p:cNvPr>
          <p:cNvCxnSpPr>
            <a:cxnSpLocks/>
          </p:cNvCxnSpPr>
          <p:nvPr/>
        </p:nvCxnSpPr>
        <p:spPr>
          <a:xfrm>
            <a:off x="4754572" y="1856866"/>
            <a:ext cx="0" cy="649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3BACBB59-77CA-4BF3-9150-5CC7FF4BB25A}"/>
              </a:ext>
            </a:extLst>
          </p:cNvPr>
          <p:cNvCxnSpPr>
            <a:cxnSpLocks/>
          </p:cNvCxnSpPr>
          <p:nvPr/>
        </p:nvCxnSpPr>
        <p:spPr>
          <a:xfrm>
            <a:off x="6707524" y="1856866"/>
            <a:ext cx="0" cy="649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D22ECD7D-ADE2-CB0A-9157-32C63DE1F946}"/>
              </a:ext>
            </a:extLst>
          </p:cNvPr>
          <p:cNvSpPr/>
          <p:nvPr/>
        </p:nvSpPr>
        <p:spPr>
          <a:xfrm>
            <a:off x="2615936" y="1262506"/>
            <a:ext cx="4821488" cy="594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Activations</a:t>
            </a:r>
          </a:p>
        </p:txBody>
      </p:sp>
      <p:cxnSp>
        <p:nvCxnSpPr>
          <p:cNvPr id="39" name="Straight Arrow Connector 38">
            <a:extLst>
              <a:ext uri="{FF2B5EF4-FFF2-40B4-BE49-F238E27FC236}">
                <a16:creationId xmlns:a16="http://schemas.microsoft.com/office/drawing/2014/main" id="{44D15704-3EA6-B102-C921-DE6D19280C4B}"/>
              </a:ext>
            </a:extLst>
          </p:cNvPr>
          <p:cNvCxnSpPr>
            <a:cxnSpLocks/>
          </p:cNvCxnSpPr>
          <p:nvPr/>
        </p:nvCxnSpPr>
        <p:spPr>
          <a:xfrm>
            <a:off x="3420043" y="1856866"/>
            <a:ext cx="0" cy="649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2" name="Picture 41" descr="A diagram of a computer network&#10;&#10;Description automatically generated">
            <a:extLst>
              <a:ext uri="{FF2B5EF4-FFF2-40B4-BE49-F238E27FC236}">
                <a16:creationId xmlns:a16="http://schemas.microsoft.com/office/drawing/2014/main" id="{B89951A5-BB03-E04C-7736-2F875FAA241D}"/>
              </a:ext>
            </a:extLst>
          </p:cNvPr>
          <p:cNvPicPr>
            <a:picLocks noChangeAspect="1"/>
          </p:cNvPicPr>
          <p:nvPr/>
        </p:nvPicPr>
        <p:blipFill>
          <a:blip r:embed="rId5"/>
          <a:stretch>
            <a:fillRect/>
          </a:stretch>
        </p:blipFill>
        <p:spPr>
          <a:xfrm>
            <a:off x="2513975" y="6373023"/>
            <a:ext cx="7342465" cy="2965353"/>
          </a:xfrm>
          <a:prstGeom prst="rect">
            <a:avLst/>
          </a:prstGeom>
        </p:spPr>
      </p:pic>
      <p:pic>
        <p:nvPicPr>
          <p:cNvPr id="47" name="Picture 46" descr="A diagram of a computer network&#10;&#10;Description automatically generated">
            <a:extLst>
              <a:ext uri="{FF2B5EF4-FFF2-40B4-BE49-F238E27FC236}">
                <a16:creationId xmlns:a16="http://schemas.microsoft.com/office/drawing/2014/main" id="{4ABF3571-4D2A-9CFB-99F8-85315019C15D}"/>
              </a:ext>
            </a:extLst>
          </p:cNvPr>
          <p:cNvPicPr>
            <a:picLocks noChangeAspect="1"/>
          </p:cNvPicPr>
          <p:nvPr/>
        </p:nvPicPr>
        <p:blipFill>
          <a:blip r:embed="rId5"/>
          <a:stretch>
            <a:fillRect/>
          </a:stretch>
        </p:blipFill>
        <p:spPr>
          <a:xfrm>
            <a:off x="2440113" y="9791114"/>
            <a:ext cx="7415098" cy="2965353"/>
          </a:xfrm>
          <a:prstGeom prst="rect">
            <a:avLst/>
          </a:prstGeom>
        </p:spPr>
      </p:pic>
      <p:cxnSp>
        <p:nvCxnSpPr>
          <p:cNvPr id="51" name="Straight Connector 50">
            <a:extLst>
              <a:ext uri="{FF2B5EF4-FFF2-40B4-BE49-F238E27FC236}">
                <a16:creationId xmlns:a16="http://schemas.microsoft.com/office/drawing/2014/main" id="{B018BCB5-DA62-FCB0-E92C-559B66769221}"/>
              </a:ext>
            </a:extLst>
          </p:cNvPr>
          <p:cNvCxnSpPr>
            <a:cxnSpLocks/>
          </p:cNvCxnSpPr>
          <p:nvPr/>
        </p:nvCxnSpPr>
        <p:spPr>
          <a:xfrm>
            <a:off x="9720689" y="4125487"/>
            <a:ext cx="1" cy="9005520"/>
          </a:xfrm>
          <a:prstGeom prst="line">
            <a:avLst/>
          </a:prstGeom>
          <a:ln w="25400"/>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219ABE-51D8-16BE-8E84-982C916A74DC}"/>
                  </a:ext>
                </a:extLst>
              </p:cNvPr>
              <p:cNvSpPr txBox="1"/>
              <p:nvPr/>
            </p:nvSpPr>
            <p:spPr>
              <a:xfrm>
                <a:off x="2351501" y="2510275"/>
                <a:ext cx="338717"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𝑤</m:t>
                          </m:r>
                        </m:e>
                        <m:sub>
                          <m:r>
                            <a:rPr lang="en-US" sz="3400" b="0" i="1" smtClean="0">
                              <a:latin typeface="Cambria Math" panose="02040503050406030204" pitchFamily="18" charset="0"/>
                            </a:rPr>
                            <m:t>𝑖</m:t>
                          </m:r>
                          <m:r>
                            <a:rPr lang="en-US" sz="3400" b="0" i="1" smtClean="0">
                              <a:latin typeface="Cambria Math" panose="02040503050406030204" pitchFamily="18" charset="0"/>
                            </a:rPr>
                            <m:t>1</m:t>
                          </m:r>
                        </m:sub>
                      </m:sSub>
                    </m:oMath>
                  </m:oMathPara>
                </a14:m>
                <a:endParaRPr lang="en-US" sz="3400" dirty="0"/>
              </a:p>
            </p:txBody>
          </p:sp>
        </mc:Choice>
        <mc:Fallback xmlns="">
          <p:sp>
            <p:nvSpPr>
              <p:cNvPr id="2" name="TextBox 1">
                <a:extLst>
                  <a:ext uri="{FF2B5EF4-FFF2-40B4-BE49-F238E27FC236}">
                    <a16:creationId xmlns:a16="http://schemas.microsoft.com/office/drawing/2014/main" id="{E2219ABE-51D8-16BE-8E84-982C916A74DC}"/>
                  </a:ext>
                </a:extLst>
              </p:cNvPr>
              <p:cNvSpPr txBox="1">
                <a:spLocks noRot="1" noChangeAspect="1" noMove="1" noResize="1" noEditPoints="1" noAdjustHandles="1" noChangeArrowheads="1" noChangeShapeType="1" noTextEdit="1"/>
              </p:cNvSpPr>
              <p:nvPr/>
            </p:nvSpPr>
            <p:spPr>
              <a:xfrm>
                <a:off x="2351501" y="2510275"/>
                <a:ext cx="338717" cy="523220"/>
              </a:xfrm>
              <a:prstGeom prst="rect">
                <a:avLst/>
              </a:prstGeom>
              <a:blipFill>
                <a:blip r:embed="rId6"/>
                <a:stretch>
                  <a:fillRect l="-29630" r="-107407"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0EAEAD-DE9C-B909-DF02-3949C545F42A}"/>
                  </a:ext>
                </a:extLst>
              </p:cNvPr>
              <p:cNvSpPr txBox="1"/>
              <p:nvPr/>
            </p:nvSpPr>
            <p:spPr>
              <a:xfrm>
                <a:off x="2347789" y="6052644"/>
                <a:ext cx="338717" cy="523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𝑤</m:t>
                          </m:r>
                        </m:e>
                        <m:sub>
                          <m:r>
                            <a:rPr lang="en-US" sz="3400" b="0" i="1" smtClean="0">
                              <a:latin typeface="Cambria Math" panose="02040503050406030204" pitchFamily="18" charset="0"/>
                            </a:rPr>
                            <m:t>𝑖</m:t>
                          </m:r>
                        </m:sub>
                      </m:sSub>
                      <m:r>
                        <a:rPr lang="en-US" sz="3400" b="0" i="1" baseline="-25000" smtClean="0">
                          <a:latin typeface="Cambria Math" panose="02040503050406030204" pitchFamily="18" charset="0"/>
                        </a:rPr>
                        <m:t>2</m:t>
                      </m:r>
                    </m:oMath>
                  </m:oMathPara>
                </a14:m>
                <a:endParaRPr lang="en-US" sz="3400" baseline="-25000" dirty="0"/>
              </a:p>
            </p:txBody>
          </p:sp>
        </mc:Choice>
        <mc:Fallback xmlns="">
          <p:sp>
            <p:nvSpPr>
              <p:cNvPr id="3" name="TextBox 2">
                <a:extLst>
                  <a:ext uri="{FF2B5EF4-FFF2-40B4-BE49-F238E27FC236}">
                    <a16:creationId xmlns:a16="http://schemas.microsoft.com/office/drawing/2014/main" id="{F30EAEAD-DE9C-B909-DF02-3949C545F42A}"/>
                  </a:ext>
                </a:extLst>
              </p:cNvPr>
              <p:cNvSpPr txBox="1">
                <a:spLocks noRot="1" noChangeAspect="1" noMove="1" noResize="1" noEditPoints="1" noAdjustHandles="1" noChangeArrowheads="1" noChangeShapeType="1" noTextEdit="1"/>
              </p:cNvSpPr>
              <p:nvPr/>
            </p:nvSpPr>
            <p:spPr>
              <a:xfrm>
                <a:off x="2347789" y="6052644"/>
                <a:ext cx="338717" cy="523220"/>
              </a:xfrm>
              <a:prstGeom prst="rect">
                <a:avLst/>
              </a:prstGeom>
              <a:blipFill>
                <a:blip r:embed="rId7"/>
                <a:stretch>
                  <a:fillRect l="-28571" r="-10357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DE18F6-9585-6FF1-B2D9-7B18B62067A8}"/>
                  </a:ext>
                </a:extLst>
              </p:cNvPr>
              <p:cNvSpPr txBox="1"/>
              <p:nvPr/>
            </p:nvSpPr>
            <p:spPr>
              <a:xfrm>
                <a:off x="2277163" y="9483505"/>
                <a:ext cx="762204" cy="5598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𝑤</m:t>
                          </m:r>
                        </m:e>
                        <m:sub>
                          <m:r>
                            <a:rPr lang="en-US" sz="3400" b="0" i="1" smtClean="0">
                              <a:latin typeface="Cambria Math" panose="02040503050406030204" pitchFamily="18" charset="0"/>
                            </a:rPr>
                            <m:t>𝑖𝐽</m:t>
                          </m:r>
                        </m:sub>
                      </m:sSub>
                    </m:oMath>
                  </m:oMathPara>
                </a14:m>
                <a:endParaRPr lang="en-US" sz="3400" dirty="0"/>
              </a:p>
            </p:txBody>
          </p:sp>
        </mc:Choice>
        <mc:Fallback xmlns="">
          <p:sp>
            <p:nvSpPr>
              <p:cNvPr id="5" name="TextBox 4">
                <a:extLst>
                  <a:ext uri="{FF2B5EF4-FFF2-40B4-BE49-F238E27FC236}">
                    <a16:creationId xmlns:a16="http://schemas.microsoft.com/office/drawing/2014/main" id="{6DDE18F6-9585-6FF1-B2D9-7B18B62067A8}"/>
                  </a:ext>
                </a:extLst>
              </p:cNvPr>
              <p:cNvSpPr txBox="1">
                <a:spLocks noRot="1" noChangeAspect="1" noMove="1" noResize="1" noEditPoints="1" noAdjustHandles="1" noChangeArrowheads="1" noChangeShapeType="1" noTextEdit="1"/>
              </p:cNvSpPr>
              <p:nvPr/>
            </p:nvSpPr>
            <p:spPr>
              <a:xfrm>
                <a:off x="2277163" y="9483505"/>
                <a:ext cx="762204" cy="559833"/>
              </a:xfrm>
              <a:prstGeom prst="rect">
                <a:avLst/>
              </a:prstGeom>
              <a:blipFill>
                <a:blip r:embed="rId8"/>
                <a:stretch>
                  <a:fillRect l="-3279" r="-3279" b="-19565"/>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27DA19F-E866-C288-73CC-8EEF136F63E6}"/>
              </a:ext>
            </a:extLst>
          </p:cNvPr>
          <p:cNvCxnSpPr>
            <a:cxnSpLocks/>
          </p:cNvCxnSpPr>
          <p:nvPr/>
        </p:nvCxnSpPr>
        <p:spPr>
          <a:xfrm>
            <a:off x="1793399" y="2870943"/>
            <a:ext cx="43735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24427E53-C7DC-2DAB-B1C8-81D81E2C5304}"/>
              </a:ext>
            </a:extLst>
          </p:cNvPr>
          <p:cNvCxnSpPr>
            <a:cxnSpLocks/>
          </p:cNvCxnSpPr>
          <p:nvPr/>
        </p:nvCxnSpPr>
        <p:spPr>
          <a:xfrm>
            <a:off x="1793399" y="6391009"/>
            <a:ext cx="43735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C5B3D7A4-21D4-9822-7DCD-467E27A82AEF}"/>
              </a:ext>
            </a:extLst>
          </p:cNvPr>
          <p:cNvCxnSpPr>
            <a:cxnSpLocks/>
          </p:cNvCxnSpPr>
          <p:nvPr/>
        </p:nvCxnSpPr>
        <p:spPr>
          <a:xfrm>
            <a:off x="1793399" y="9799565"/>
            <a:ext cx="43735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29FF1A-1F5A-5A4B-000E-0B10B7FC849C}"/>
                  </a:ext>
                </a:extLst>
              </p:cNvPr>
              <p:cNvSpPr txBox="1"/>
              <p:nvPr/>
            </p:nvSpPr>
            <p:spPr>
              <a:xfrm>
                <a:off x="3212987" y="2507557"/>
                <a:ext cx="535595" cy="5282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i="1">
                              <a:solidFill>
                                <a:schemeClr val="tx1"/>
                              </a:solidFill>
                              <a:latin typeface="Cambria Math" panose="02040503050406030204" pitchFamily="18" charset="0"/>
                            </a:rPr>
                            <m:t>1</m:t>
                          </m:r>
                        </m:sub>
                        <m:sup>
                          <m:r>
                            <a:rPr lang="en-US" sz="3400" i="1">
                              <a:solidFill>
                                <a:schemeClr val="tx1"/>
                              </a:solidFill>
                              <a:latin typeface="Cambria Math" panose="02040503050406030204" pitchFamily="18" charset="0"/>
                            </a:rPr>
                            <m:t>1</m:t>
                          </m:r>
                        </m:sup>
                      </m:sSubSup>
                    </m:oMath>
                  </m:oMathPara>
                </a14:m>
                <a:endParaRPr lang="en-US" sz="3400" dirty="0">
                  <a:solidFill>
                    <a:schemeClr val="tx1"/>
                  </a:solidFill>
                </a:endParaRPr>
              </a:p>
            </p:txBody>
          </p:sp>
        </mc:Choice>
        <mc:Fallback xmlns="">
          <p:sp>
            <p:nvSpPr>
              <p:cNvPr id="9" name="TextBox 8">
                <a:extLst>
                  <a:ext uri="{FF2B5EF4-FFF2-40B4-BE49-F238E27FC236}">
                    <a16:creationId xmlns:a16="http://schemas.microsoft.com/office/drawing/2014/main" id="{5829FF1A-1F5A-5A4B-000E-0B10B7FC849C}"/>
                  </a:ext>
                </a:extLst>
              </p:cNvPr>
              <p:cNvSpPr txBox="1">
                <a:spLocks noRot="1" noChangeAspect="1" noMove="1" noResize="1" noEditPoints="1" noAdjustHandles="1" noChangeArrowheads="1" noChangeShapeType="1" noTextEdit="1"/>
              </p:cNvSpPr>
              <p:nvPr/>
            </p:nvSpPr>
            <p:spPr>
              <a:xfrm>
                <a:off x="3212987" y="2507557"/>
                <a:ext cx="535595" cy="528286"/>
              </a:xfrm>
              <a:prstGeom prst="rect">
                <a:avLst/>
              </a:prstGeom>
              <a:blipFill>
                <a:blip r:embed="rId9"/>
                <a:stretch>
                  <a:fillRect l="-9091" t="-2326" r="-6818"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1BA9771-B278-1EDA-AF32-CF4F22F2450D}"/>
                  </a:ext>
                </a:extLst>
              </p:cNvPr>
              <p:cNvSpPr txBox="1"/>
              <p:nvPr/>
            </p:nvSpPr>
            <p:spPr>
              <a:xfrm>
                <a:off x="4592018" y="2526142"/>
                <a:ext cx="544893" cy="5293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i="1">
                              <a:solidFill>
                                <a:schemeClr val="tx1"/>
                              </a:solidFill>
                              <a:latin typeface="Cambria Math" panose="02040503050406030204" pitchFamily="18" charset="0"/>
                            </a:rPr>
                            <m:t>1</m:t>
                          </m:r>
                        </m:sub>
                        <m:sup>
                          <m:r>
                            <a:rPr lang="en-US" sz="3400" b="0" i="1" smtClean="0">
                              <a:solidFill>
                                <a:schemeClr val="tx1"/>
                              </a:solidFill>
                              <a:latin typeface="Cambria Math" panose="02040503050406030204" pitchFamily="18" charset="0"/>
                            </a:rPr>
                            <m:t>2</m:t>
                          </m:r>
                        </m:sup>
                      </m:sSubSup>
                    </m:oMath>
                  </m:oMathPara>
                </a14:m>
                <a:endParaRPr lang="en-US" sz="3400" dirty="0">
                  <a:solidFill>
                    <a:schemeClr val="tx1"/>
                  </a:solidFill>
                </a:endParaRPr>
              </a:p>
            </p:txBody>
          </p:sp>
        </mc:Choice>
        <mc:Fallback xmlns="">
          <p:sp>
            <p:nvSpPr>
              <p:cNvPr id="11" name="TextBox 10">
                <a:extLst>
                  <a:ext uri="{FF2B5EF4-FFF2-40B4-BE49-F238E27FC236}">
                    <a16:creationId xmlns:a16="http://schemas.microsoft.com/office/drawing/2014/main" id="{A1BA9771-B278-1EDA-AF32-CF4F22F2450D}"/>
                  </a:ext>
                </a:extLst>
              </p:cNvPr>
              <p:cNvSpPr txBox="1">
                <a:spLocks noRot="1" noChangeAspect="1" noMove="1" noResize="1" noEditPoints="1" noAdjustHandles="1" noChangeArrowheads="1" noChangeShapeType="1" noTextEdit="1"/>
              </p:cNvSpPr>
              <p:nvPr/>
            </p:nvSpPr>
            <p:spPr>
              <a:xfrm>
                <a:off x="4592018" y="2526142"/>
                <a:ext cx="544893" cy="529376"/>
              </a:xfrm>
              <a:prstGeom prst="rect">
                <a:avLst/>
              </a:prstGeom>
              <a:blipFill>
                <a:blip r:embed="rId10"/>
                <a:stretch>
                  <a:fillRect l="-9091" t="-2326" r="-6818"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FF30CCE-DCC1-2E85-3755-032537BCDC8C}"/>
                  </a:ext>
                </a:extLst>
              </p:cNvPr>
              <p:cNvSpPr txBox="1"/>
              <p:nvPr/>
            </p:nvSpPr>
            <p:spPr>
              <a:xfrm>
                <a:off x="6640121" y="2500126"/>
                <a:ext cx="572786"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i="1">
                              <a:solidFill>
                                <a:schemeClr val="tx1"/>
                              </a:solidFill>
                              <a:latin typeface="Cambria Math" panose="02040503050406030204" pitchFamily="18" charset="0"/>
                            </a:rPr>
                            <m:t>1</m:t>
                          </m:r>
                        </m:sub>
                        <m:sup>
                          <m:r>
                            <a:rPr lang="en-US" sz="3400" b="0" i="1" smtClean="0">
                              <a:solidFill>
                                <a:schemeClr val="tx1"/>
                              </a:solidFill>
                              <a:latin typeface="Cambria Math" panose="02040503050406030204" pitchFamily="18" charset="0"/>
                            </a:rPr>
                            <m:t>𝑛</m:t>
                          </m:r>
                        </m:sup>
                      </m:sSubSup>
                    </m:oMath>
                  </m:oMathPara>
                </a14:m>
                <a:endParaRPr lang="en-US" sz="3400" dirty="0">
                  <a:solidFill>
                    <a:schemeClr val="tx1"/>
                  </a:solidFill>
                </a:endParaRPr>
              </a:p>
            </p:txBody>
          </p:sp>
        </mc:Choice>
        <mc:Fallback xmlns="">
          <p:sp>
            <p:nvSpPr>
              <p:cNvPr id="13" name="TextBox 12">
                <a:extLst>
                  <a:ext uri="{FF2B5EF4-FFF2-40B4-BE49-F238E27FC236}">
                    <a16:creationId xmlns:a16="http://schemas.microsoft.com/office/drawing/2014/main" id="{DFF30CCE-DCC1-2E85-3755-032537BCDC8C}"/>
                  </a:ext>
                </a:extLst>
              </p:cNvPr>
              <p:cNvSpPr txBox="1">
                <a:spLocks noRot="1" noChangeAspect="1" noMove="1" noResize="1" noEditPoints="1" noAdjustHandles="1" noChangeArrowheads="1" noChangeShapeType="1" noTextEdit="1"/>
              </p:cNvSpPr>
              <p:nvPr/>
            </p:nvSpPr>
            <p:spPr>
              <a:xfrm>
                <a:off x="6640121" y="2500126"/>
                <a:ext cx="572786" cy="523220"/>
              </a:xfrm>
              <a:prstGeom prst="rect">
                <a:avLst/>
              </a:prstGeom>
              <a:blipFill>
                <a:blip r:embed="rId11"/>
                <a:stretch>
                  <a:fillRect l="-8696" r="-2174"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DCADF2B-4BB0-0274-37A1-512AE042FFBC}"/>
                  </a:ext>
                </a:extLst>
              </p:cNvPr>
              <p:cNvSpPr txBox="1"/>
              <p:nvPr/>
            </p:nvSpPr>
            <p:spPr>
              <a:xfrm>
                <a:off x="3231575" y="6027619"/>
                <a:ext cx="535595" cy="5291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2</m:t>
                          </m:r>
                        </m:sub>
                        <m:sup>
                          <m:r>
                            <a:rPr lang="en-US" sz="3400" i="1">
                              <a:solidFill>
                                <a:schemeClr val="tx1"/>
                              </a:solidFill>
                              <a:latin typeface="Cambria Math" panose="02040503050406030204" pitchFamily="18" charset="0"/>
                            </a:rPr>
                            <m:t>1</m:t>
                          </m:r>
                        </m:sup>
                      </m:sSubSup>
                    </m:oMath>
                  </m:oMathPara>
                </a14:m>
                <a:endParaRPr lang="en-US" sz="3400" dirty="0">
                  <a:solidFill>
                    <a:schemeClr val="tx1"/>
                  </a:solidFill>
                </a:endParaRPr>
              </a:p>
            </p:txBody>
          </p:sp>
        </mc:Choice>
        <mc:Fallback xmlns="">
          <p:sp>
            <p:nvSpPr>
              <p:cNvPr id="14" name="TextBox 13">
                <a:extLst>
                  <a:ext uri="{FF2B5EF4-FFF2-40B4-BE49-F238E27FC236}">
                    <a16:creationId xmlns:a16="http://schemas.microsoft.com/office/drawing/2014/main" id="{EDCADF2B-4BB0-0274-37A1-512AE042FFBC}"/>
                  </a:ext>
                </a:extLst>
              </p:cNvPr>
              <p:cNvSpPr txBox="1">
                <a:spLocks noRot="1" noChangeAspect="1" noMove="1" noResize="1" noEditPoints="1" noAdjustHandles="1" noChangeArrowheads="1" noChangeShapeType="1" noTextEdit="1"/>
              </p:cNvSpPr>
              <p:nvPr/>
            </p:nvSpPr>
            <p:spPr>
              <a:xfrm>
                <a:off x="3231575" y="6027619"/>
                <a:ext cx="535595" cy="529184"/>
              </a:xfrm>
              <a:prstGeom prst="rect">
                <a:avLst/>
              </a:prstGeom>
              <a:blipFill>
                <a:blip r:embed="rId12"/>
                <a:stretch>
                  <a:fillRect l="-11628" t="-2326" r="-6977"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2FE0C72-684D-F140-BF6E-A4512D7B8DC7}"/>
                  </a:ext>
                </a:extLst>
              </p:cNvPr>
              <p:cNvSpPr txBox="1"/>
              <p:nvPr/>
            </p:nvSpPr>
            <p:spPr>
              <a:xfrm>
                <a:off x="4566002" y="6090808"/>
                <a:ext cx="544893" cy="530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2</m:t>
                          </m:r>
                        </m:sub>
                        <m:sup>
                          <m:r>
                            <a:rPr lang="en-US" sz="3400" b="0" i="1" smtClean="0">
                              <a:solidFill>
                                <a:schemeClr val="tx1"/>
                              </a:solidFill>
                              <a:latin typeface="Cambria Math" panose="02040503050406030204" pitchFamily="18" charset="0"/>
                            </a:rPr>
                            <m:t>2</m:t>
                          </m:r>
                        </m:sup>
                      </m:sSubSup>
                    </m:oMath>
                  </m:oMathPara>
                </a14:m>
                <a:endParaRPr lang="en-US" sz="3400" dirty="0">
                  <a:solidFill>
                    <a:schemeClr val="tx1"/>
                  </a:solidFill>
                </a:endParaRPr>
              </a:p>
            </p:txBody>
          </p:sp>
        </mc:Choice>
        <mc:Fallback xmlns="">
          <p:sp>
            <p:nvSpPr>
              <p:cNvPr id="15" name="TextBox 14">
                <a:extLst>
                  <a:ext uri="{FF2B5EF4-FFF2-40B4-BE49-F238E27FC236}">
                    <a16:creationId xmlns:a16="http://schemas.microsoft.com/office/drawing/2014/main" id="{52FE0C72-684D-F140-BF6E-A4512D7B8DC7}"/>
                  </a:ext>
                </a:extLst>
              </p:cNvPr>
              <p:cNvSpPr txBox="1">
                <a:spLocks noRot="1" noChangeAspect="1" noMove="1" noResize="1" noEditPoints="1" noAdjustHandles="1" noChangeArrowheads="1" noChangeShapeType="1" noTextEdit="1"/>
              </p:cNvSpPr>
              <p:nvPr/>
            </p:nvSpPr>
            <p:spPr>
              <a:xfrm>
                <a:off x="4566002" y="6090808"/>
                <a:ext cx="544893" cy="530273"/>
              </a:xfrm>
              <a:prstGeom prst="rect">
                <a:avLst/>
              </a:prstGeom>
              <a:blipFill>
                <a:blip r:embed="rId13"/>
                <a:stretch>
                  <a:fillRect l="-11364" t="-2326" r="-6818"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35CD53-3381-90B9-A75F-7FBF8E180276}"/>
                  </a:ext>
                </a:extLst>
              </p:cNvPr>
              <p:cNvSpPr txBox="1"/>
              <p:nvPr/>
            </p:nvSpPr>
            <p:spPr>
              <a:xfrm>
                <a:off x="6547199" y="6064792"/>
                <a:ext cx="572786"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2</m:t>
                          </m:r>
                        </m:sub>
                        <m:sup>
                          <m:r>
                            <a:rPr lang="en-US" sz="3400" b="0" i="1" smtClean="0">
                              <a:solidFill>
                                <a:schemeClr val="tx1"/>
                              </a:solidFill>
                              <a:latin typeface="Cambria Math" panose="02040503050406030204" pitchFamily="18" charset="0"/>
                            </a:rPr>
                            <m:t>𝑛</m:t>
                          </m:r>
                        </m:sup>
                      </m:sSubSup>
                    </m:oMath>
                  </m:oMathPara>
                </a14:m>
                <a:endParaRPr lang="en-US" sz="3400" dirty="0">
                  <a:solidFill>
                    <a:schemeClr val="tx1"/>
                  </a:solidFill>
                </a:endParaRPr>
              </a:p>
            </p:txBody>
          </p:sp>
        </mc:Choice>
        <mc:Fallback xmlns="">
          <p:sp>
            <p:nvSpPr>
              <p:cNvPr id="16" name="TextBox 15">
                <a:extLst>
                  <a:ext uri="{FF2B5EF4-FFF2-40B4-BE49-F238E27FC236}">
                    <a16:creationId xmlns:a16="http://schemas.microsoft.com/office/drawing/2014/main" id="{1435CD53-3381-90B9-A75F-7FBF8E180276}"/>
                  </a:ext>
                </a:extLst>
              </p:cNvPr>
              <p:cNvSpPr txBox="1">
                <a:spLocks noRot="1" noChangeAspect="1" noMove="1" noResize="1" noEditPoints="1" noAdjustHandles="1" noChangeArrowheads="1" noChangeShapeType="1" noTextEdit="1"/>
              </p:cNvSpPr>
              <p:nvPr/>
            </p:nvSpPr>
            <p:spPr>
              <a:xfrm>
                <a:off x="6547199" y="6064792"/>
                <a:ext cx="572786" cy="523220"/>
              </a:xfrm>
              <a:prstGeom prst="rect">
                <a:avLst/>
              </a:prstGeom>
              <a:blipFill>
                <a:blip r:embed="rId14"/>
                <a:stretch>
                  <a:fillRect l="-10870" r="-2174"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952BF7-7A53-ADCF-FD1D-BE0290CDF75F}"/>
                  </a:ext>
                </a:extLst>
              </p:cNvPr>
              <p:cNvSpPr txBox="1"/>
              <p:nvPr/>
            </p:nvSpPr>
            <p:spPr>
              <a:xfrm>
                <a:off x="3138649" y="9480785"/>
                <a:ext cx="535595" cy="586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𝐽</m:t>
                          </m:r>
                        </m:sub>
                        <m:sup>
                          <m:r>
                            <a:rPr lang="en-US" sz="3400" i="1">
                              <a:solidFill>
                                <a:schemeClr val="tx1"/>
                              </a:solidFill>
                              <a:latin typeface="Cambria Math" panose="02040503050406030204" pitchFamily="18" charset="0"/>
                            </a:rPr>
                            <m:t>1</m:t>
                          </m:r>
                        </m:sup>
                      </m:sSubSup>
                    </m:oMath>
                  </m:oMathPara>
                </a14:m>
                <a:endParaRPr lang="en-US" sz="3400" dirty="0">
                  <a:solidFill>
                    <a:schemeClr val="tx1"/>
                  </a:solidFill>
                </a:endParaRPr>
              </a:p>
            </p:txBody>
          </p:sp>
        </mc:Choice>
        <mc:Fallback xmlns="">
          <p:sp>
            <p:nvSpPr>
              <p:cNvPr id="17" name="TextBox 16">
                <a:extLst>
                  <a:ext uri="{FF2B5EF4-FFF2-40B4-BE49-F238E27FC236}">
                    <a16:creationId xmlns:a16="http://schemas.microsoft.com/office/drawing/2014/main" id="{28952BF7-7A53-ADCF-FD1D-BE0290CDF75F}"/>
                  </a:ext>
                </a:extLst>
              </p:cNvPr>
              <p:cNvSpPr txBox="1">
                <a:spLocks noRot="1" noChangeAspect="1" noMove="1" noResize="1" noEditPoints="1" noAdjustHandles="1" noChangeArrowheads="1" noChangeShapeType="1" noTextEdit="1"/>
              </p:cNvSpPr>
              <p:nvPr/>
            </p:nvSpPr>
            <p:spPr>
              <a:xfrm>
                <a:off x="3138649" y="9480785"/>
                <a:ext cx="535595" cy="586058"/>
              </a:xfrm>
              <a:prstGeom prst="rect">
                <a:avLst/>
              </a:prstGeom>
              <a:blipFill>
                <a:blip r:embed="rId15"/>
                <a:stretch>
                  <a:fillRect l="-11628" r="-6977" b="-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333FE2A-0157-E736-354E-97D4A688B982}"/>
                  </a:ext>
                </a:extLst>
              </p:cNvPr>
              <p:cNvSpPr txBox="1"/>
              <p:nvPr/>
            </p:nvSpPr>
            <p:spPr>
              <a:xfrm>
                <a:off x="4495378" y="9499370"/>
                <a:ext cx="544893" cy="5871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𝐽</m:t>
                          </m:r>
                        </m:sub>
                        <m:sup>
                          <m:r>
                            <a:rPr lang="en-US" sz="3400" b="0" i="1" smtClean="0">
                              <a:solidFill>
                                <a:schemeClr val="tx1"/>
                              </a:solidFill>
                              <a:latin typeface="Cambria Math" panose="02040503050406030204" pitchFamily="18" charset="0"/>
                            </a:rPr>
                            <m:t>2</m:t>
                          </m:r>
                        </m:sup>
                      </m:sSubSup>
                    </m:oMath>
                  </m:oMathPara>
                </a14:m>
                <a:endParaRPr lang="en-US" sz="3400" dirty="0">
                  <a:solidFill>
                    <a:schemeClr val="tx1"/>
                  </a:solidFill>
                </a:endParaRPr>
              </a:p>
            </p:txBody>
          </p:sp>
        </mc:Choice>
        <mc:Fallback xmlns="">
          <p:sp>
            <p:nvSpPr>
              <p:cNvPr id="18" name="TextBox 17">
                <a:extLst>
                  <a:ext uri="{FF2B5EF4-FFF2-40B4-BE49-F238E27FC236}">
                    <a16:creationId xmlns:a16="http://schemas.microsoft.com/office/drawing/2014/main" id="{F333FE2A-0157-E736-354E-97D4A688B982}"/>
                  </a:ext>
                </a:extLst>
              </p:cNvPr>
              <p:cNvSpPr txBox="1">
                <a:spLocks noRot="1" noChangeAspect="1" noMove="1" noResize="1" noEditPoints="1" noAdjustHandles="1" noChangeArrowheads="1" noChangeShapeType="1" noTextEdit="1"/>
              </p:cNvSpPr>
              <p:nvPr/>
            </p:nvSpPr>
            <p:spPr>
              <a:xfrm>
                <a:off x="4495378" y="9499370"/>
                <a:ext cx="544893" cy="587148"/>
              </a:xfrm>
              <a:prstGeom prst="rect">
                <a:avLst/>
              </a:prstGeom>
              <a:blipFill>
                <a:blip r:embed="rId16"/>
                <a:stretch>
                  <a:fillRect l="-9091" r="-6818"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D54E8A2-0341-E815-9AFD-A1998B2476B7}"/>
                  </a:ext>
                </a:extLst>
              </p:cNvPr>
              <p:cNvSpPr txBox="1"/>
              <p:nvPr/>
            </p:nvSpPr>
            <p:spPr>
              <a:xfrm>
                <a:off x="6565783" y="9473354"/>
                <a:ext cx="572786" cy="5696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solidFill>
                                <a:schemeClr val="tx1"/>
                              </a:solidFill>
                              <a:latin typeface="Cambria Math" panose="02040503050406030204" pitchFamily="18" charset="0"/>
                            </a:rPr>
                          </m:ctrlPr>
                        </m:sSubSupPr>
                        <m:e>
                          <m:r>
                            <a:rPr lang="en-US" sz="3400" b="0" i="1" smtClean="0">
                              <a:solidFill>
                                <a:schemeClr val="tx1"/>
                              </a:solidFill>
                              <a:latin typeface="Cambria Math" panose="02040503050406030204" pitchFamily="18" charset="0"/>
                            </a:rPr>
                            <m:t>𝑎</m:t>
                          </m:r>
                        </m:e>
                        <m:sub>
                          <m:r>
                            <a:rPr lang="en-US" sz="3400" b="0" i="1" smtClean="0">
                              <a:solidFill>
                                <a:schemeClr val="tx1"/>
                              </a:solidFill>
                              <a:latin typeface="Cambria Math" panose="02040503050406030204" pitchFamily="18" charset="0"/>
                            </a:rPr>
                            <m:t>𝐽</m:t>
                          </m:r>
                        </m:sub>
                        <m:sup>
                          <m:r>
                            <a:rPr lang="en-US" sz="3400" b="0" i="1" smtClean="0">
                              <a:solidFill>
                                <a:schemeClr val="tx1"/>
                              </a:solidFill>
                              <a:latin typeface="Cambria Math" panose="02040503050406030204" pitchFamily="18" charset="0"/>
                            </a:rPr>
                            <m:t>𝑛</m:t>
                          </m:r>
                        </m:sup>
                      </m:sSubSup>
                    </m:oMath>
                  </m:oMathPara>
                </a14:m>
                <a:endParaRPr lang="en-US" sz="3400" dirty="0">
                  <a:solidFill>
                    <a:schemeClr val="tx1"/>
                  </a:solidFill>
                </a:endParaRPr>
              </a:p>
            </p:txBody>
          </p:sp>
        </mc:Choice>
        <mc:Fallback xmlns="">
          <p:sp>
            <p:nvSpPr>
              <p:cNvPr id="19" name="TextBox 18">
                <a:extLst>
                  <a:ext uri="{FF2B5EF4-FFF2-40B4-BE49-F238E27FC236}">
                    <a16:creationId xmlns:a16="http://schemas.microsoft.com/office/drawing/2014/main" id="{6D54E8A2-0341-E815-9AFD-A1998B2476B7}"/>
                  </a:ext>
                </a:extLst>
              </p:cNvPr>
              <p:cNvSpPr txBox="1">
                <a:spLocks noRot="1" noChangeAspect="1" noMove="1" noResize="1" noEditPoints="1" noAdjustHandles="1" noChangeArrowheads="1" noChangeShapeType="1" noTextEdit="1"/>
              </p:cNvSpPr>
              <p:nvPr/>
            </p:nvSpPr>
            <p:spPr>
              <a:xfrm>
                <a:off x="6565783" y="9473354"/>
                <a:ext cx="572786" cy="569643"/>
              </a:xfrm>
              <a:prstGeom prst="rect">
                <a:avLst/>
              </a:prstGeom>
              <a:blipFill>
                <a:blip r:embed="rId17"/>
                <a:stretch>
                  <a:fillRect l="-8511" b="-21739"/>
                </a:stretch>
              </a:blipFill>
            </p:spPr>
            <p:txBody>
              <a:bodyPr/>
              <a:lstStyle/>
              <a:p>
                <a:r>
                  <a:rPr lang="en-US">
                    <a:noFill/>
                  </a:rPr>
                  <a:t> </a:t>
                </a:r>
              </a:p>
            </p:txBody>
          </p:sp>
        </mc:Fallback>
      </mc:AlternateContent>
      <p:sp>
        <p:nvSpPr>
          <p:cNvPr id="20" name="Down Arrow 19">
            <a:extLst>
              <a:ext uri="{FF2B5EF4-FFF2-40B4-BE49-F238E27FC236}">
                <a16:creationId xmlns:a16="http://schemas.microsoft.com/office/drawing/2014/main" id="{9DDD0F1F-3EC1-E052-8897-33F9B89E5045}"/>
              </a:ext>
            </a:extLst>
          </p:cNvPr>
          <p:cNvSpPr/>
          <p:nvPr/>
        </p:nvSpPr>
        <p:spPr>
          <a:xfrm rot="16200000">
            <a:off x="10108856" y="9240965"/>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F8CFD1E-E490-BC7C-5407-BB01CEDE763F}"/>
              </a:ext>
            </a:extLst>
          </p:cNvPr>
          <p:cNvSpPr txBox="1"/>
          <p:nvPr/>
        </p:nvSpPr>
        <p:spPr>
          <a:xfrm>
            <a:off x="10085993" y="8655588"/>
            <a:ext cx="429926" cy="553998"/>
          </a:xfrm>
          <a:prstGeom prst="rect">
            <a:avLst/>
          </a:prstGeom>
          <a:noFill/>
        </p:spPr>
        <p:txBody>
          <a:bodyPr wrap="none" rtlCol="0">
            <a:spAutoFit/>
          </a:bodyPr>
          <a:lstStyle/>
          <a:p>
            <a:r>
              <a:rPr lang="en-US" sz="3000" b="1" dirty="0">
                <a:latin typeface="Poppins" pitchFamily="2" charset="77"/>
                <a:cs typeface="Poppins" pitchFamily="2" charset="77"/>
              </a:rPr>
              <a:t>6</a:t>
            </a:r>
          </a:p>
        </p:txBody>
      </p:sp>
      <p:sp>
        <p:nvSpPr>
          <p:cNvPr id="26" name="Down Arrow 25">
            <a:extLst>
              <a:ext uri="{FF2B5EF4-FFF2-40B4-BE49-F238E27FC236}">
                <a16:creationId xmlns:a16="http://schemas.microsoft.com/office/drawing/2014/main" id="{98EEC2EE-6E88-1061-B8D2-9FE3AC52FB51}"/>
              </a:ext>
            </a:extLst>
          </p:cNvPr>
          <p:cNvSpPr/>
          <p:nvPr/>
        </p:nvSpPr>
        <p:spPr>
          <a:xfrm>
            <a:off x="7694344" y="1786538"/>
            <a:ext cx="704932" cy="649860"/>
          </a:xfrm>
          <a:prstGeom prst="downArrow">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1A7307-7FA1-30AC-3567-A2A08EDB79D8}"/>
              </a:ext>
            </a:extLst>
          </p:cNvPr>
          <p:cNvSpPr txBox="1"/>
          <p:nvPr/>
        </p:nvSpPr>
        <p:spPr>
          <a:xfrm>
            <a:off x="7824448" y="1222926"/>
            <a:ext cx="444352" cy="553998"/>
          </a:xfrm>
          <a:prstGeom prst="rect">
            <a:avLst/>
          </a:prstGeom>
          <a:noFill/>
        </p:spPr>
        <p:txBody>
          <a:bodyPr wrap="none" rtlCol="0">
            <a:spAutoFit/>
          </a:bodyPr>
          <a:lstStyle/>
          <a:p>
            <a:r>
              <a:rPr lang="en-US" sz="3000" b="1" dirty="0">
                <a:latin typeface="Poppins" pitchFamily="2" charset="77"/>
                <a:cs typeface="Poppins" pitchFamily="2" charset="77"/>
              </a:rPr>
              <a:t>4</a:t>
            </a:r>
          </a:p>
        </p:txBody>
      </p:sp>
      <p:sp>
        <p:nvSpPr>
          <p:cNvPr id="29" name="Down Arrow 28">
            <a:extLst>
              <a:ext uri="{FF2B5EF4-FFF2-40B4-BE49-F238E27FC236}">
                <a16:creationId xmlns:a16="http://schemas.microsoft.com/office/drawing/2014/main" id="{31158081-2FF3-AB44-6078-FAFD6F37E793}"/>
              </a:ext>
            </a:extLst>
          </p:cNvPr>
          <p:cNvSpPr/>
          <p:nvPr/>
        </p:nvSpPr>
        <p:spPr>
          <a:xfrm rot="16200000">
            <a:off x="1882995" y="12708531"/>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33470AE-D080-2C17-CAC1-4D56206E2A56}"/>
              </a:ext>
            </a:extLst>
          </p:cNvPr>
          <p:cNvSpPr txBox="1"/>
          <p:nvPr/>
        </p:nvSpPr>
        <p:spPr>
          <a:xfrm>
            <a:off x="1793228" y="12256966"/>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sp>
        <p:nvSpPr>
          <p:cNvPr id="35" name="Slide Number Placeholder 34">
            <a:extLst>
              <a:ext uri="{FF2B5EF4-FFF2-40B4-BE49-F238E27FC236}">
                <a16:creationId xmlns:a16="http://schemas.microsoft.com/office/drawing/2014/main" id="{756FCE1C-521A-8327-2B6E-80CD7DB3AA85}"/>
              </a:ext>
            </a:extLst>
          </p:cNvPr>
          <p:cNvSpPr>
            <a:spLocks noGrp="1"/>
          </p:cNvSpPr>
          <p:nvPr>
            <p:ph type="sldNum" sz="quarter" idx="12"/>
          </p:nvPr>
        </p:nvSpPr>
        <p:spPr/>
        <p:txBody>
          <a:bodyPr/>
          <a:lstStyle/>
          <a:p>
            <a:fld id="{90FDCC24-7875-A64B-BDE6-58112F35A481}" type="slidenum">
              <a:rPr lang="en-US" smtClean="0"/>
              <a:t>28</a:t>
            </a:fld>
            <a:endParaRPr lang="en-US"/>
          </a:p>
        </p:txBody>
      </p:sp>
      <p:sp>
        <p:nvSpPr>
          <p:cNvPr id="46" name="Date Placeholder 45">
            <a:extLst>
              <a:ext uri="{FF2B5EF4-FFF2-40B4-BE49-F238E27FC236}">
                <a16:creationId xmlns:a16="http://schemas.microsoft.com/office/drawing/2014/main" id="{D7DE4B67-1712-C774-BF1F-D61B0AE2DD2F}"/>
              </a:ext>
            </a:extLst>
          </p:cNvPr>
          <p:cNvSpPr>
            <a:spLocks noGrp="1"/>
          </p:cNvSpPr>
          <p:nvPr>
            <p:ph type="dt" sz="half" idx="10"/>
          </p:nvPr>
        </p:nvSpPr>
        <p:spPr/>
        <p:txBody>
          <a:bodyPr/>
          <a:lstStyle/>
          <a:p>
            <a:fld id="{6E088434-2D75-6040-8C6B-BE906CEE1855}" type="datetime1">
              <a:rPr lang="en-US" smtClean="0"/>
              <a:t>7/16/2024</a:t>
            </a:fld>
            <a:endParaRPr lang="en-US"/>
          </a:p>
        </p:txBody>
      </p:sp>
    </p:spTree>
    <p:extLst>
      <p:ext uri="{BB962C8B-B14F-4D97-AF65-F5344CB8AC3E}">
        <p14:creationId xmlns:p14="http://schemas.microsoft.com/office/powerpoint/2010/main" val="884341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457F3C-8D9C-3E7A-F6F1-123D29FD35E1}"/>
              </a:ext>
            </a:extLst>
          </p:cNvPr>
          <p:cNvSpPr>
            <a:spLocks noGrp="1"/>
          </p:cNvSpPr>
          <p:nvPr>
            <p:ph type="dt" sz="half" idx="10"/>
          </p:nvPr>
        </p:nvSpPr>
        <p:spPr/>
        <p:txBody>
          <a:bodyPr/>
          <a:lstStyle/>
          <a:p>
            <a:fld id="{1A93C6C0-C52D-2741-B9BE-87E1D81DC8F5}" type="datetime1">
              <a:rPr lang="en-US" smtClean="0"/>
              <a:t>7/16/2024</a:t>
            </a:fld>
            <a:endParaRPr lang="en-US"/>
          </a:p>
        </p:txBody>
      </p:sp>
      <p:sp>
        <p:nvSpPr>
          <p:cNvPr id="5" name="Slide Number Placeholder 4">
            <a:extLst>
              <a:ext uri="{FF2B5EF4-FFF2-40B4-BE49-F238E27FC236}">
                <a16:creationId xmlns:a16="http://schemas.microsoft.com/office/drawing/2014/main" id="{C3C07D77-C7D9-D768-7EFD-F1E34E423171}"/>
              </a:ext>
            </a:extLst>
          </p:cNvPr>
          <p:cNvSpPr>
            <a:spLocks noGrp="1"/>
          </p:cNvSpPr>
          <p:nvPr>
            <p:ph type="sldNum" sz="quarter" idx="12"/>
          </p:nvPr>
        </p:nvSpPr>
        <p:spPr/>
        <p:txBody>
          <a:bodyPr/>
          <a:lstStyle/>
          <a:p>
            <a:fld id="{90FDCC24-7875-A64B-BDE6-58112F35A481}" type="slidenum">
              <a:rPr lang="en-US" smtClean="0"/>
              <a:t>29</a:t>
            </a:fld>
            <a:endParaRPr lang="en-US"/>
          </a:p>
        </p:txBody>
      </p:sp>
      <p:sp>
        <p:nvSpPr>
          <p:cNvPr id="7" name="TextBox 6">
            <a:extLst>
              <a:ext uri="{FF2B5EF4-FFF2-40B4-BE49-F238E27FC236}">
                <a16:creationId xmlns:a16="http://schemas.microsoft.com/office/drawing/2014/main" id="{71A0D98A-84F2-4ADA-8237-3B451662ECC5}"/>
              </a:ext>
            </a:extLst>
          </p:cNvPr>
          <p:cNvSpPr txBox="1"/>
          <p:nvPr/>
        </p:nvSpPr>
        <p:spPr>
          <a:xfrm>
            <a:off x="191429" y="724725"/>
            <a:ext cx="11784981" cy="13480613"/>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Figures 8a and 8b: Illustrations of Neural Network Processing System Configurations</a:t>
            </a:r>
            <a:endParaRPr lang="en-US" sz="3000" dirty="0">
              <a:solidFill>
                <a:srgbClr val="0E0E0E"/>
              </a:solidFill>
              <a:effectLst/>
              <a:latin typeface="Poppins" pitchFamily="2" charset="77"/>
              <a:cs typeface="Poppins" pitchFamily="2" charset="77"/>
            </a:endParaRPr>
          </a:p>
          <a:p>
            <a:br>
              <a:rPr lang="en-US" dirty="0">
                <a:solidFill>
                  <a:srgbClr val="0E0E0E"/>
                </a:solidFill>
                <a:effectLst/>
                <a:latin typeface=".SF NS"/>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Overview:</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Figures 8a and 8b illustrate different configurations of how various modules within the neural network processing system can be put together. These diagrams provide a holistic view of how inputs are processed through different probabilistic and deterministic components to generate the final outputs.</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Components:</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Memory</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Stores parameters (weights and biases) and input activations required for computation.</a:t>
            </a: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Activations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The initial input activations that feed into the processing system.</a:t>
            </a:r>
          </a:p>
          <a:p>
            <a:r>
              <a:rPr lang="en-US" sz="2400" dirty="0">
                <a:solidFill>
                  <a:srgbClr val="0E0E0E"/>
                </a:solidFill>
                <a:effectLst/>
                <a:latin typeface="Poppins" pitchFamily="2" charset="77"/>
                <a:cs typeface="Poppins" pitchFamily="2" charset="77"/>
              </a:rPr>
              <a:t>3. </a:t>
            </a:r>
            <a:r>
              <a:rPr lang="en-US" sz="2400" b="1" dirty="0">
                <a:solidFill>
                  <a:srgbClr val="0E0E0E"/>
                </a:solidFill>
                <a:effectLst/>
                <a:latin typeface="Poppins" pitchFamily="2" charset="77"/>
                <a:cs typeface="Poppins" pitchFamily="2" charset="77"/>
              </a:rPr>
              <a:t>Parameter P-BLOCK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Adds probabilistic elements to the parameters (weights and biases) retrieved from memory.</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Neuron P-BLOCK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Introduces probabilistic elements into the input activations.</a:t>
            </a:r>
          </a:p>
          <a:p>
            <a:r>
              <a:rPr lang="en-US" sz="2400" dirty="0">
                <a:solidFill>
                  <a:srgbClr val="0E0E0E"/>
                </a:solidFill>
                <a:effectLst/>
                <a:latin typeface="Poppins" pitchFamily="2" charset="77"/>
                <a:cs typeface="Poppins" pitchFamily="2" charset="77"/>
              </a:rPr>
              <a:t>5. </a:t>
            </a:r>
            <a:r>
              <a:rPr lang="en-US" sz="2400" b="1" dirty="0">
                <a:solidFill>
                  <a:srgbClr val="0E0E0E"/>
                </a:solidFill>
                <a:effectLst/>
                <a:latin typeface="Poppins" pitchFamily="2" charset="77"/>
                <a:cs typeface="Poppins" pitchFamily="2" charset="77"/>
              </a:rPr>
              <a:t>Bitwise Multiplication 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Performs bitwise multiplication operations between the processed input activations and parameters.</a:t>
            </a:r>
          </a:p>
          <a:p>
            <a:r>
              <a:rPr lang="en-US" sz="2400" dirty="0">
                <a:solidFill>
                  <a:srgbClr val="0E0E0E"/>
                </a:solidFill>
                <a:effectLst/>
                <a:latin typeface="Poppins" pitchFamily="2" charset="77"/>
                <a:cs typeface="Poppins" pitchFamily="2" charset="77"/>
              </a:rPr>
              <a:t>6. </a:t>
            </a:r>
            <a:r>
              <a:rPr lang="en-US" sz="2400" b="1" dirty="0">
                <a:solidFill>
                  <a:srgbClr val="0E0E0E"/>
                </a:solidFill>
                <a:effectLst/>
                <a:latin typeface="Poppins" pitchFamily="2" charset="77"/>
                <a:cs typeface="Poppins" pitchFamily="2" charset="77"/>
              </a:rPr>
              <a:t>Addition 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Aggregates the results from the bitwise multiplication stage to produce a final combined signal.</a:t>
            </a:r>
          </a:p>
          <a:p>
            <a:r>
              <a:rPr lang="en-US" sz="2400" dirty="0">
                <a:solidFill>
                  <a:srgbClr val="0E0E0E"/>
                </a:solidFill>
                <a:effectLst/>
                <a:latin typeface="Poppins" pitchFamily="2" charset="77"/>
                <a:cs typeface="Poppins" pitchFamily="2" charset="77"/>
              </a:rPr>
              <a:t>7. </a:t>
            </a:r>
            <a:r>
              <a:rPr lang="en-US" sz="2400" b="1" dirty="0">
                <a:solidFill>
                  <a:srgbClr val="0E0E0E"/>
                </a:solidFill>
                <a:effectLst/>
                <a:latin typeface="Poppins" pitchFamily="2" charset="77"/>
                <a:cs typeface="Poppins" pitchFamily="2" charset="77"/>
              </a:rPr>
              <a:t>Outputs 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Converts the final aggregated signal into a form suitable for subsequent layers or final output.</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p:txBody>
      </p:sp>
      <p:sp>
        <p:nvSpPr>
          <p:cNvPr id="8" name="TextBox 7">
            <a:extLst>
              <a:ext uri="{FF2B5EF4-FFF2-40B4-BE49-F238E27FC236}">
                <a16:creationId xmlns:a16="http://schemas.microsoft.com/office/drawing/2014/main" id="{E0BFC6B8-2DE6-7E26-45A2-29B780EBF395}"/>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Tree>
    <p:extLst>
      <p:ext uri="{BB962C8B-B14F-4D97-AF65-F5344CB8AC3E}">
        <p14:creationId xmlns:p14="http://schemas.microsoft.com/office/powerpoint/2010/main" val="209473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843D7A5E-0C24-9AF7-131D-ACB5F369ADA1}"/>
              </a:ext>
            </a:extLst>
          </p:cNvPr>
          <p:cNvSpPr txBox="1"/>
          <p:nvPr/>
        </p:nvSpPr>
        <p:spPr>
          <a:xfrm>
            <a:off x="2508598" y="102807"/>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27" name="TextBox 26">
            <a:extLst>
              <a:ext uri="{FF2B5EF4-FFF2-40B4-BE49-F238E27FC236}">
                <a16:creationId xmlns:a16="http://schemas.microsoft.com/office/drawing/2014/main" id="{79F74ED7-408C-0322-3688-0F7668F97698}"/>
              </a:ext>
            </a:extLst>
          </p:cNvPr>
          <p:cNvSpPr txBox="1"/>
          <p:nvPr/>
        </p:nvSpPr>
        <p:spPr>
          <a:xfrm>
            <a:off x="147056" y="1262365"/>
            <a:ext cx="11897887" cy="12649617"/>
          </a:xfrm>
          <a:prstGeom prst="rect">
            <a:avLst/>
          </a:prstGeom>
          <a:noFill/>
        </p:spPr>
        <p:txBody>
          <a:bodyPr wrap="square">
            <a:spAutoFit/>
          </a:bodyPr>
          <a:lstStyle/>
          <a:p>
            <a:r>
              <a:rPr lang="en-US" sz="2400" dirty="0">
                <a:solidFill>
                  <a:srgbClr val="0E0E0E"/>
                </a:solidFill>
                <a:effectLst/>
                <a:latin typeface="Poppins" pitchFamily="2" charset="77"/>
                <a:cs typeface="Poppins" pitchFamily="2" charset="77"/>
              </a:rPr>
              <a:t>This invention introduces a versatile data processing system within a neural network, featuring key components such as Inputs (Neurons/Activations), Neuron P-BLOCK, Parameters (Weights and Biases), Parameter P-BLOCK, Bitwise Multiplication unit, Addition unit, and Outputs.</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P-BLOCKs: Probabilistic Elements</a:t>
            </a:r>
            <a:endParaRPr lang="en-US" sz="2400" dirty="0">
              <a:solidFill>
                <a:srgbClr val="0E0E0E"/>
              </a:solidFill>
              <a:effectLst/>
              <a:latin typeface="Poppins" pitchFamily="2" charset="77"/>
              <a:cs typeface="Poppins" pitchFamily="2" charset="77"/>
            </a:endParaRPr>
          </a:p>
          <a:p>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Neuron P-BLOCK</a:t>
            </a:r>
            <a:r>
              <a:rPr lang="en-US" sz="2400" dirty="0">
                <a:solidFill>
                  <a:srgbClr val="0E0E0E"/>
                </a:solidFill>
                <a:effectLst/>
                <a:latin typeface="Poppins" pitchFamily="2" charset="77"/>
                <a:cs typeface="Poppins" pitchFamily="2" charset="77"/>
              </a:rPr>
              <a:t>: Contains probabilistic neurons with non-linearity, generating probabilistic outputs based on activations from the previous layer.</a:t>
            </a: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Parameter P-BLOCK</a:t>
            </a:r>
            <a:r>
              <a:rPr lang="en-US" sz="2400" dirty="0">
                <a:solidFill>
                  <a:srgbClr val="0E0E0E"/>
                </a:solidFill>
                <a:effectLst/>
                <a:latin typeface="Poppins" pitchFamily="2" charset="77"/>
                <a:cs typeface="Poppins" pitchFamily="2" charset="77"/>
              </a:rPr>
              <a:t>: Incorporates mechanisms like thermal noise or other stochastic elements to introduce randomness to weights and biases.</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System Workflow</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Parameters (Weights and Biases): </a:t>
            </a:r>
            <a:r>
              <a:rPr lang="en-US" sz="2400" dirty="0">
                <a:solidFill>
                  <a:srgbClr val="0E0E0E"/>
                </a:solidFill>
                <a:effectLst/>
                <a:latin typeface="Poppins" pitchFamily="2" charset="77"/>
                <a:cs typeface="Poppins" pitchFamily="2" charset="77"/>
              </a:rPr>
              <a:t>Stored in memory and may be processed through the Parameter P-BLOCK to add probabilistic variations or used directly.</a:t>
            </a: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Bitwise Multiplication Unit: </a:t>
            </a:r>
            <a:r>
              <a:rPr lang="en-US" sz="2400" dirty="0">
                <a:solidFill>
                  <a:srgbClr val="0E0E0E"/>
                </a:solidFill>
                <a:effectLst/>
                <a:latin typeface="Poppins" pitchFamily="2" charset="77"/>
                <a:cs typeface="Poppins" pitchFamily="2" charset="77"/>
              </a:rPr>
              <a:t>Executes multiplication operations on input activations and parameters, integrating probabilistic elements if the P-BLOCKs are used.</a:t>
            </a:r>
          </a:p>
          <a:p>
            <a:r>
              <a:rPr lang="en-US" sz="2400" dirty="0">
                <a:solidFill>
                  <a:srgbClr val="0E0E0E"/>
                </a:solidFill>
                <a:effectLst/>
                <a:latin typeface="Poppins" pitchFamily="2" charset="77"/>
                <a:cs typeface="Poppins" pitchFamily="2" charset="77"/>
              </a:rPr>
              <a:t>3. </a:t>
            </a:r>
            <a:r>
              <a:rPr lang="en-US" sz="2400" b="1" dirty="0">
                <a:solidFill>
                  <a:srgbClr val="0E0E0E"/>
                </a:solidFill>
                <a:effectLst/>
                <a:latin typeface="Poppins" pitchFamily="2" charset="77"/>
                <a:cs typeface="Poppins" pitchFamily="2" charset="77"/>
              </a:rPr>
              <a:t>Addition Unit: </a:t>
            </a:r>
            <a:r>
              <a:rPr lang="en-US" sz="2400" dirty="0">
                <a:solidFill>
                  <a:srgbClr val="0E0E0E"/>
                </a:solidFill>
                <a:effectLst/>
                <a:latin typeface="Poppins" pitchFamily="2" charset="77"/>
                <a:cs typeface="Poppins" pitchFamily="2" charset="77"/>
              </a:rPr>
              <a:t>Aggregates results using methods like adder trees or capacitor-based addition introducing the final output which serves as the activation for the next neural network layer.</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Flexibility</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The system is designed for adaptability, allowing configurations where parameters (Weights and Biases) or activations (Neurons) may or may not go through the P-BLOCKs (Neuron P-BLOCK and Parameter P-BLOCK). This flexibility enables tailored implementations based on specific application requirements, ensuring optimal performance. </a:t>
            </a:r>
            <a:endParaRPr lang="en-US" sz="2400" dirty="0">
              <a:solidFill>
                <a:srgbClr val="0E0E0E"/>
              </a:solidFill>
              <a:latin typeface="Poppins" pitchFamily="2" charset="77"/>
              <a:cs typeface="Poppins" pitchFamily="2" charset="77"/>
            </a:endParaRPr>
          </a:p>
        </p:txBody>
      </p:sp>
      <p:sp>
        <p:nvSpPr>
          <p:cNvPr id="2" name="Slide Number Placeholder 1">
            <a:extLst>
              <a:ext uri="{FF2B5EF4-FFF2-40B4-BE49-F238E27FC236}">
                <a16:creationId xmlns:a16="http://schemas.microsoft.com/office/drawing/2014/main" id="{8CD11B72-2CDB-5521-9711-35F9EA0C3335}"/>
              </a:ext>
            </a:extLst>
          </p:cNvPr>
          <p:cNvSpPr>
            <a:spLocks noGrp="1"/>
          </p:cNvSpPr>
          <p:nvPr>
            <p:ph type="sldNum" sz="quarter" idx="12"/>
          </p:nvPr>
        </p:nvSpPr>
        <p:spPr/>
        <p:txBody>
          <a:bodyPr/>
          <a:lstStyle/>
          <a:p>
            <a:fld id="{90FDCC24-7875-A64B-BDE6-58112F35A481}" type="slidenum">
              <a:rPr lang="en-US" smtClean="0"/>
              <a:t>3</a:t>
            </a:fld>
            <a:endParaRPr lang="en-US"/>
          </a:p>
        </p:txBody>
      </p:sp>
      <p:sp>
        <p:nvSpPr>
          <p:cNvPr id="4" name="Date Placeholder 3">
            <a:extLst>
              <a:ext uri="{FF2B5EF4-FFF2-40B4-BE49-F238E27FC236}">
                <a16:creationId xmlns:a16="http://schemas.microsoft.com/office/drawing/2014/main" id="{4A76F326-FC90-91DE-E7D4-A87804CAF66E}"/>
              </a:ext>
            </a:extLst>
          </p:cNvPr>
          <p:cNvSpPr>
            <a:spLocks noGrp="1"/>
          </p:cNvSpPr>
          <p:nvPr>
            <p:ph type="dt" sz="half" idx="10"/>
          </p:nvPr>
        </p:nvSpPr>
        <p:spPr/>
        <p:txBody>
          <a:bodyPr/>
          <a:lstStyle/>
          <a:p>
            <a:fld id="{B9165132-3255-3B4F-BE2D-C86FFBDD0F39}" type="datetime1">
              <a:rPr lang="en-US" smtClean="0"/>
              <a:t>7/16/2024</a:t>
            </a:fld>
            <a:endParaRPr lang="en-US"/>
          </a:p>
        </p:txBody>
      </p:sp>
    </p:spTree>
    <p:extLst>
      <p:ext uri="{BB962C8B-B14F-4D97-AF65-F5344CB8AC3E}">
        <p14:creationId xmlns:p14="http://schemas.microsoft.com/office/powerpoint/2010/main" val="2021688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457F3C-8D9C-3E7A-F6F1-123D29FD35E1}"/>
              </a:ext>
            </a:extLst>
          </p:cNvPr>
          <p:cNvSpPr>
            <a:spLocks noGrp="1"/>
          </p:cNvSpPr>
          <p:nvPr>
            <p:ph type="dt" sz="half" idx="10"/>
          </p:nvPr>
        </p:nvSpPr>
        <p:spPr/>
        <p:txBody>
          <a:bodyPr/>
          <a:lstStyle/>
          <a:p>
            <a:fld id="{1A93C6C0-C52D-2741-B9BE-87E1D81DC8F5}" type="datetime1">
              <a:rPr lang="en-US" smtClean="0"/>
              <a:t>7/16/2024</a:t>
            </a:fld>
            <a:endParaRPr lang="en-US"/>
          </a:p>
        </p:txBody>
      </p:sp>
      <p:sp>
        <p:nvSpPr>
          <p:cNvPr id="5" name="Slide Number Placeholder 4">
            <a:extLst>
              <a:ext uri="{FF2B5EF4-FFF2-40B4-BE49-F238E27FC236}">
                <a16:creationId xmlns:a16="http://schemas.microsoft.com/office/drawing/2014/main" id="{C3C07D77-C7D9-D768-7EFD-F1E34E423171}"/>
              </a:ext>
            </a:extLst>
          </p:cNvPr>
          <p:cNvSpPr>
            <a:spLocks noGrp="1"/>
          </p:cNvSpPr>
          <p:nvPr>
            <p:ph type="sldNum" sz="quarter" idx="12"/>
          </p:nvPr>
        </p:nvSpPr>
        <p:spPr/>
        <p:txBody>
          <a:bodyPr/>
          <a:lstStyle/>
          <a:p>
            <a:fld id="{90FDCC24-7875-A64B-BDE6-58112F35A481}" type="slidenum">
              <a:rPr lang="en-US" smtClean="0"/>
              <a:t>30</a:t>
            </a:fld>
            <a:endParaRPr lang="en-US"/>
          </a:p>
        </p:txBody>
      </p:sp>
      <p:sp>
        <p:nvSpPr>
          <p:cNvPr id="7" name="TextBox 6">
            <a:extLst>
              <a:ext uri="{FF2B5EF4-FFF2-40B4-BE49-F238E27FC236}">
                <a16:creationId xmlns:a16="http://schemas.microsoft.com/office/drawing/2014/main" id="{71A0D98A-84F2-4ADA-8237-3B451662ECC5}"/>
              </a:ext>
            </a:extLst>
          </p:cNvPr>
          <p:cNvSpPr txBox="1"/>
          <p:nvPr/>
        </p:nvSpPr>
        <p:spPr>
          <a:xfrm>
            <a:off x="646774" y="1803089"/>
            <a:ext cx="10415237" cy="9787295"/>
          </a:xfrm>
          <a:prstGeom prst="rect">
            <a:avLst/>
          </a:prstGeom>
          <a:noFill/>
        </p:spPr>
        <p:txBody>
          <a:bodyPr wrap="square">
            <a:spAutoFit/>
          </a:bodyPr>
          <a:lstStyle/>
          <a:p>
            <a:br>
              <a:rPr lang="en-US" dirty="0">
                <a:solidFill>
                  <a:srgbClr val="0E0E0E"/>
                </a:solidFill>
                <a:effectLst/>
                <a:latin typeface=".SF NS"/>
              </a:rPr>
            </a:br>
            <a:r>
              <a:rPr lang="en-US" sz="3000" b="1" dirty="0">
                <a:solidFill>
                  <a:srgbClr val="0E0E0E"/>
                </a:solidFill>
                <a:effectLst/>
                <a:latin typeface="Poppins" pitchFamily="2" charset="77"/>
                <a:cs typeface="Poppins" pitchFamily="2" charset="77"/>
              </a:rPr>
              <a:t>Figure 8a: Configuration Using P-Blocks for Activations Only</a:t>
            </a:r>
            <a:endParaRPr lang="en-US" sz="3000" dirty="0">
              <a:solidFill>
                <a:srgbClr val="0E0E0E"/>
              </a:solidFill>
              <a:effectLst/>
              <a:latin typeface="Poppins" pitchFamily="2" charset="77"/>
              <a:cs typeface="Poppins" pitchFamily="2" charset="77"/>
            </a:endParaRPr>
          </a:p>
          <a:p>
            <a:br>
              <a:rPr lang="en-US" dirty="0">
                <a:solidFill>
                  <a:srgbClr val="0E0E0E"/>
                </a:solidFill>
                <a:effectLst/>
                <a:latin typeface=".SF NS"/>
              </a:rPr>
            </a:br>
            <a:endParaRPr lang="en-US" dirty="0">
              <a:solidFill>
                <a:srgbClr val="0E0E0E"/>
              </a:solidFill>
              <a:effectLst/>
              <a:latin typeface=".SF NS"/>
            </a:endParaRPr>
          </a:p>
          <a:p>
            <a:r>
              <a:rPr lang="en-US" sz="2400" dirty="0">
                <a:solidFill>
                  <a:srgbClr val="0E0E0E"/>
                </a:solidFill>
                <a:effectLst/>
                <a:latin typeface="Poppins" pitchFamily="2" charset="77"/>
                <a:cs typeface="Poppins" pitchFamily="2" charset="77"/>
              </a:rPr>
              <a:t>• This figure illustrates the system configuration where P-Blocks are applied to the activations (neurons) only. The weights are passed directly in their binary form bit by bit to the bitwise multiplication block.</a:t>
            </a: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Workflow</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Memory</a:t>
            </a:r>
            <a:r>
              <a:rPr lang="en-US" sz="2400" dirty="0">
                <a:solidFill>
                  <a:srgbClr val="0E0E0E"/>
                </a:solidFill>
                <a:effectLst/>
                <a:latin typeface="Poppins" pitchFamily="2" charset="77"/>
                <a:cs typeface="Poppins" pitchFamily="2" charset="77"/>
              </a:rPr>
              <a:t> provides initial parameters (weights) and activations.</a:t>
            </a:r>
          </a:p>
          <a:p>
            <a:r>
              <a:rPr lang="en-US" sz="2400" dirty="0">
                <a:solidFill>
                  <a:srgbClr val="0E0E0E"/>
                </a:solidFill>
                <a:effectLst/>
                <a:highlight>
                  <a:srgbClr val="FFFF00"/>
                </a:highlight>
                <a:latin typeface="Poppins" pitchFamily="2" charset="77"/>
                <a:cs typeface="Poppins" pitchFamily="2" charset="77"/>
              </a:rPr>
              <a:t>2. </a:t>
            </a:r>
            <a:r>
              <a:rPr lang="en-US" sz="2400" b="1" dirty="0">
                <a:solidFill>
                  <a:srgbClr val="0E0E0E"/>
                </a:solidFill>
                <a:effectLst/>
                <a:highlight>
                  <a:srgbClr val="FFFF00"/>
                </a:highlight>
                <a:latin typeface="Poppins" pitchFamily="2" charset="77"/>
                <a:cs typeface="Poppins" pitchFamily="2" charset="77"/>
              </a:rPr>
              <a:t>Activations</a:t>
            </a:r>
            <a:r>
              <a:rPr lang="en-US" sz="2400" dirty="0">
                <a:solidFill>
                  <a:srgbClr val="0E0E0E"/>
                </a:solidFill>
                <a:effectLst/>
                <a:highlight>
                  <a:srgbClr val="FFFF00"/>
                </a:highlight>
                <a:latin typeface="Poppins" pitchFamily="2" charset="77"/>
                <a:cs typeface="Poppins" pitchFamily="2" charset="77"/>
              </a:rPr>
              <a:t> are processed through the Neuron P-BLOCK, introducing probabilistic variations to the activations.</a:t>
            </a:r>
          </a:p>
          <a:p>
            <a:r>
              <a:rPr lang="en-US" sz="2400" dirty="0">
                <a:solidFill>
                  <a:srgbClr val="0E0E0E"/>
                </a:solidFill>
                <a:effectLst/>
                <a:highlight>
                  <a:srgbClr val="FFFF00"/>
                </a:highlight>
                <a:latin typeface="Poppins" pitchFamily="2" charset="77"/>
                <a:cs typeface="Poppins" pitchFamily="2" charset="77"/>
              </a:rPr>
              <a:t>3. </a:t>
            </a:r>
            <a:r>
              <a:rPr lang="en-US" sz="2400" b="1" dirty="0">
                <a:solidFill>
                  <a:srgbClr val="0E0E0E"/>
                </a:solidFill>
                <a:effectLst/>
                <a:highlight>
                  <a:srgbClr val="FFFF00"/>
                </a:highlight>
                <a:latin typeface="Poppins" pitchFamily="2" charset="77"/>
                <a:cs typeface="Poppins" pitchFamily="2" charset="77"/>
              </a:rPr>
              <a:t>Weights</a:t>
            </a:r>
            <a:r>
              <a:rPr lang="en-US" sz="2400" dirty="0">
                <a:solidFill>
                  <a:srgbClr val="0E0E0E"/>
                </a:solidFill>
                <a:effectLst/>
                <a:highlight>
                  <a:srgbClr val="FFFF00"/>
                </a:highlight>
                <a:latin typeface="Poppins" pitchFamily="2" charset="77"/>
                <a:cs typeface="Poppins" pitchFamily="2" charset="77"/>
              </a:rPr>
              <a:t> are passed directly in their binary form bit by bit to the Bitwise Multiplication Block.</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Bitwise Multiplication Block</a:t>
            </a:r>
            <a:r>
              <a:rPr lang="en-US" sz="2400" dirty="0">
                <a:solidFill>
                  <a:srgbClr val="0E0E0E"/>
                </a:solidFill>
                <a:effectLst/>
                <a:latin typeface="Poppins" pitchFamily="2" charset="77"/>
                <a:cs typeface="Poppins" pitchFamily="2" charset="77"/>
              </a:rPr>
              <a:t> performs bitwise multiplications between probabilistically varied activations and binary weights.</a:t>
            </a:r>
          </a:p>
          <a:p>
            <a:r>
              <a:rPr lang="en-US" sz="2400" dirty="0">
                <a:solidFill>
                  <a:srgbClr val="0E0E0E"/>
                </a:solidFill>
                <a:effectLst/>
                <a:latin typeface="Poppins" pitchFamily="2" charset="77"/>
                <a:cs typeface="Poppins" pitchFamily="2" charset="77"/>
              </a:rPr>
              <a:t>5. </a:t>
            </a:r>
            <a:r>
              <a:rPr lang="en-US" sz="2400" b="1" dirty="0">
                <a:solidFill>
                  <a:srgbClr val="0E0E0E"/>
                </a:solidFill>
                <a:effectLst/>
                <a:latin typeface="Poppins" pitchFamily="2" charset="77"/>
                <a:cs typeface="Poppins" pitchFamily="2" charset="77"/>
              </a:rPr>
              <a:t>Addition Block</a:t>
            </a:r>
            <a:r>
              <a:rPr lang="en-US" sz="2400" dirty="0">
                <a:solidFill>
                  <a:srgbClr val="0E0E0E"/>
                </a:solidFill>
                <a:effectLst/>
                <a:latin typeface="Poppins" pitchFamily="2" charset="77"/>
                <a:cs typeface="Poppins" pitchFamily="2" charset="77"/>
              </a:rPr>
              <a:t> aggregates the results of the bitwise multiplication.</a:t>
            </a:r>
          </a:p>
          <a:p>
            <a:r>
              <a:rPr lang="en-US" sz="2400" dirty="0">
                <a:solidFill>
                  <a:srgbClr val="0E0E0E"/>
                </a:solidFill>
                <a:effectLst/>
                <a:latin typeface="Poppins" pitchFamily="2" charset="77"/>
                <a:cs typeface="Poppins" pitchFamily="2" charset="77"/>
              </a:rPr>
              <a:t>6. </a:t>
            </a:r>
            <a:r>
              <a:rPr lang="en-US" sz="2400" b="1" dirty="0">
                <a:solidFill>
                  <a:srgbClr val="0E0E0E"/>
                </a:solidFill>
                <a:effectLst/>
                <a:latin typeface="Poppins" pitchFamily="2" charset="77"/>
                <a:cs typeface="Poppins" pitchFamily="2" charset="77"/>
              </a:rPr>
              <a:t>Outputs Block</a:t>
            </a:r>
            <a:r>
              <a:rPr lang="en-US" sz="2400" dirty="0">
                <a:solidFill>
                  <a:srgbClr val="0E0E0E"/>
                </a:solidFill>
                <a:effectLst/>
                <a:latin typeface="Poppins" pitchFamily="2" charset="77"/>
                <a:cs typeface="Poppins" pitchFamily="2" charset="77"/>
              </a:rPr>
              <a:t> converts the aggregated signal to the final output.</a:t>
            </a: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Node Configuration</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highlight>
                  <a:srgbClr val="FFFF00"/>
                </a:highlight>
                <a:latin typeface="Poppins" pitchFamily="2" charset="77"/>
                <a:cs typeface="Poppins" pitchFamily="2" charset="77"/>
              </a:rPr>
              <a:t>• Each activation value is represented by one node shared between all the logic gates whose other inputs represent the bits of one weight value.</a:t>
            </a:r>
          </a:p>
          <a:p>
            <a:br>
              <a:rPr lang="en-US" dirty="0">
                <a:solidFill>
                  <a:srgbClr val="0E0E0E"/>
                </a:solidFill>
                <a:effectLst/>
                <a:latin typeface=".SF NS"/>
              </a:rPr>
            </a:br>
            <a:endParaRPr lang="en-US" dirty="0">
              <a:solidFill>
                <a:srgbClr val="0E0E0E"/>
              </a:solidFill>
              <a:effectLst/>
              <a:latin typeface=".SF NS"/>
            </a:endParaRPr>
          </a:p>
        </p:txBody>
      </p:sp>
      <p:sp>
        <p:nvSpPr>
          <p:cNvPr id="2" name="TextBox 1">
            <a:extLst>
              <a:ext uri="{FF2B5EF4-FFF2-40B4-BE49-F238E27FC236}">
                <a16:creationId xmlns:a16="http://schemas.microsoft.com/office/drawing/2014/main" id="{289EBB27-9DE6-C825-74E1-18F3AB9FDF12}"/>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Tree>
    <p:extLst>
      <p:ext uri="{BB962C8B-B14F-4D97-AF65-F5344CB8AC3E}">
        <p14:creationId xmlns:p14="http://schemas.microsoft.com/office/powerpoint/2010/main" val="3214704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457F3C-8D9C-3E7A-F6F1-123D29FD35E1}"/>
              </a:ext>
            </a:extLst>
          </p:cNvPr>
          <p:cNvSpPr>
            <a:spLocks noGrp="1"/>
          </p:cNvSpPr>
          <p:nvPr>
            <p:ph type="dt" sz="half" idx="10"/>
          </p:nvPr>
        </p:nvSpPr>
        <p:spPr/>
        <p:txBody>
          <a:bodyPr/>
          <a:lstStyle/>
          <a:p>
            <a:fld id="{1A93C6C0-C52D-2741-B9BE-87E1D81DC8F5}" type="datetime1">
              <a:rPr lang="en-US" smtClean="0"/>
              <a:t>7/16/2024</a:t>
            </a:fld>
            <a:endParaRPr lang="en-US"/>
          </a:p>
        </p:txBody>
      </p:sp>
      <p:sp>
        <p:nvSpPr>
          <p:cNvPr id="5" name="Slide Number Placeholder 4">
            <a:extLst>
              <a:ext uri="{FF2B5EF4-FFF2-40B4-BE49-F238E27FC236}">
                <a16:creationId xmlns:a16="http://schemas.microsoft.com/office/drawing/2014/main" id="{C3C07D77-C7D9-D768-7EFD-F1E34E423171}"/>
              </a:ext>
            </a:extLst>
          </p:cNvPr>
          <p:cNvSpPr>
            <a:spLocks noGrp="1"/>
          </p:cNvSpPr>
          <p:nvPr>
            <p:ph type="sldNum" sz="quarter" idx="12"/>
          </p:nvPr>
        </p:nvSpPr>
        <p:spPr/>
        <p:txBody>
          <a:bodyPr/>
          <a:lstStyle/>
          <a:p>
            <a:fld id="{90FDCC24-7875-A64B-BDE6-58112F35A481}" type="slidenum">
              <a:rPr lang="en-US" smtClean="0"/>
              <a:t>31</a:t>
            </a:fld>
            <a:endParaRPr lang="en-US"/>
          </a:p>
        </p:txBody>
      </p:sp>
      <p:sp>
        <p:nvSpPr>
          <p:cNvPr id="7" name="TextBox 6">
            <a:extLst>
              <a:ext uri="{FF2B5EF4-FFF2-40B4-BE49-F238E27FC236}">
                <a16:creationId xmlns:a16="http://schemas.microsoft.com/office/drawing/2014/main" id="{71A0D98A-84F2-4ADA-8237-3B451662ECC5}"/>
              </a:ext>
            </a:extLst>
          </p:cNvPr>
          <p:cNvSpPr txBox="1"/>
          <p:nvPr/>
        </p:nvSpPr>
        <p:spPr>
          <a:xfrm>
            <a:off x="289936" y="1729055"/>
            <a:ext cx="11530360" cy="11172289"/>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8b: Configuration Using P-Blocks for Weights Only</a:t>
            </a:r>
            <a:endParaRPr lang="en-US" sz="30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This figure illustrates the system configuration where P-Blocks are applied to the weights only. The activations are passed directly in their binary form bit by bit to the bitwise multiplication block.</a:t>
            </a: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Workflow</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Memory</a:t>
            </a:r>
            <a:r>
              <a:rPr lang="en-US" sz="2400" dirty="0">
                <a:solidFill>
                  <a:srgbClr val="0E0E0E"/>
                </a:solidFill>
                <a:effectLst/>
                <a:latin typeface="Poppins" pitchFamily="2" charset="77"/>
                <a:cs typeface="Poppins" pitchFamily="2" charset="77"/>
              </a:rPr>
              <a:t> provides initial parameters (weights) and activations.</a:t>
            </a:r>
          </a:p>
          <a:p>
            <a:r>
              <a:rPr lang="en-US" sz="2400" dirty="0">
                <a:solidFill>
                  <a:srgbClr val="0E0E0E"/>
                </a:solidFill>
                <a:effectLst/>
                <a:highlight>
                  <a:srgbClr val="FFFF00"/>
                </a:highlight>
                <a:latin typeface="Poppins" pitchFamily="2" charset="77"/>
                <a:cs typeface="Poppins" pitchFamily="2" charset="77"/>
              </a:rPr>
              <a:t>2. </a:t>
            </a:r>
            <a:r>
              <a:rPr lang="en-US" sz="2400" b="1" dirty="0">
                <a:solidFill>
                  <a:srgbClr val="0E0E0E"/>
                </a:solidFill>
                <a:effectLst/>
                <a:highlight>
                  <a:srgbClr val="FFFF00"/>
                </a:highlight>
                <a:latin typeface="Poppins" pitchFamily="2" charset="77"/>
                <a:cs typeface="Poppins" pitchFamily="2" charset="77"/>
              </a:rPr>
              <a:t>Weights</a:t>
            </a:r>
            <a:r>
              <a:rPr lang="en-US" sz="2400" dirty="0">
                <a:solidFill>
                  <a:srgbClr val="0E0E0E"/>
                </a:solidFill>
                <a:effectLst/>
                <a:highlight>
                  <a:srgbClr val="FFFF00"/>
                </a:highlight>
                <a:latin typeface="Poppins" pitchFamily="2" charset="77"/>
                <a:cs typeface="Poppins" pitchFamily="2" charset="77"/>
              </a:rPr>
              <a:t> are processed through the Parameter P-BLOCK, introducing probabilistic variations to the weights.</a:t>
            </a:r>
          </a:p>
          <a:p>
            <a:r>
              <a:rPr lang="en-US" sz="2400" dirty="0">
                <a:solidFill>
                  <a:srgbClr val="0E0E0E"/>
                </a:solidFill>
                <a:effectLst/>
                <a:highlight>
                  <a:srgbClr val="FFFF00"/>
                </a:highlight>
                <a:latin typeface="Poppins" pitchFamily="2" charset="77"/>
                <a:cs typeface="Poppins" pitchFamily="2" charset="77"/>
              </a:rPr>
              <a:t>3. </a:t>
            </a:r>
            <a:r>
              <a:rPr lang="en-US" sz="2400" b="1" dirty="0">
                <a:solidFill>
                  <a:srgbClr val="0E0E0E"/>
                </a:solidFill>
                <a:effectLst/>
                <a:highlight>
                  <a:srgbClr val="FFFF00"/>
                </a:highlight>
                <a:latin typeface="Poppins" pitchFamily="2" charset="77"/>
                <a:cs typeface="Poppins" pitchFamily="2" charset="77"/>
              </a:rPr>
              <a:t>Activations</a:t>
            </a:r>
            <a:r>
              <a:rPr lang="en-US" sz="2400" dirty="0">
                <a:solidFill>
                  <a:srgbClr val="0E0E0E"/>
                </a:solidFill>
                <a:effectLst/>
                <a:highlight>
                  <a:srgbClr val="FFFF00"/>
                </a:highlight>
                <a:latin typeface="Poppins" pitchFamily="2" charset="77"/>
                <a:cs typeface="Poppins" pitchFamily="2" charset="77"/>
              </a:rPr>
              <a:t> are passed directly in their binary form bit by bit to the Bitwise Multiplication Block.</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Bitwise Multiplication Block</a:t>
            </a:r>
            <a:r>
              <a:rPr lang="en-US" sz="2400" dirty="0">
                <a:solidFill>
                  <a:srgbClr val="0E0E0E"/>
                </a:solidFill>
                <a:effectLst/>
                <a:latin typeface="Poppins" pitchFamily="2" charset="77"/>
                <a:cs typeface="Poppins" pitchFamily="2" charset="77"/>
              </a:rPr>
              <a:t> performs bitwise multiplications between binary activations and probabilistically varied weights.</a:t>
            </a:r>
          </a:p>
          <a:p>
            <a:r>
              <a:rPr lang="en-US" sz="2400" dirty="0">
                <a:solidFill>
                  <a:srgbClr val="0E0E0E"/>
                </a:solidFill>
                <a:effectLst/>
                <a:latin typeface="Poppins" pitchFamily="2" charset="77"/>
                <a:cs typeface="Poppins" pitchFamily="2" charset="77"/>
              </a:rPr>
              <a:t>5. </a:t>
            </a:r>
            <a:r>
              <a:rPr lang="en-US" sz="2400" b="1" dirty="0">
                <a:solidFill>
                  <a:srgbClr val="0E0E0E"/>
                </a:solidFill>
                <a:effectLst/>
                <a:latin typeface="Poppins" pitchFamily="2" charset="77"/>
                <a:cs typeface="Poppins" pitchFamily="2" charset="77"/>
              </a:rPr>
              <a:t>Addition Block</a:t>
            </a:r>
            <a:r>
              <a:rPr lang="en-US" sz="2400" dirty="0">
                <a:solidFill>
                  <a:srgbClr val="0E0E0E"/>
                </a:solidFill>
                <a:effectLst/>
                <a:latin typeface="Poppins" pitchFamily="2" charset="77"/>
                <a:cs typeface="Poppins" pitchFamily="2" charset="77"/>
              </a:rPr>
              <a:t> aggregates the results of the bitwise multiplication.</a:t>
            </a:r>
          </a:p>
          <a:p>
            <a:r>
              <a:rPr lang="en-US" sz="2400" dirty="0">
                <a:solidFill>
                  <a:srgbClr val="0E0E0E"/>
                </a:solidFill>
                <a:effectLst/>
                <a:latin typeface="Poppins" pitchFamily="2" charset="77"/>
                <a:cs typeface="Poppins" pitchFamily="2" charset="77"/>
              </a:rPr>
              <a:t>6. </a:t>
            </a:r>
            <a:r>
              <a:rPr lang="en-US" sz="2400" b="1" dirty="0">
                <a:solidFill>
                  <a:srgbClr val="0E0E0E"/>
                </a:solidFill>
                <a:effectLst/>
                <a:latin typeface="Poppins" pitchFamily="2" charset="77"/>
                <a:cs typeface="Poppins" pitchFamily="2" charset="77"/>
              </a:rPr>
              <a:t>Outputs Block</a:t>
            </a:r>
            <a:r>
              <a:rPr lang="en-US" sz="2400" dirty="0">
                <a:solidFill>
                  <a:srgbClr val="0E0E0E"/>
                </a:solidFill>
                <a:effectLst/>
                <a:latin typeface="Poppins" pitchFamily="2" charset="77"/>
                <a:cs typeface="Poppins" pitchFamily="2" charset="77"/>
              </a:rPr>
              <a:t> converts the aggregated signal to the final output.</a:t>
            </a: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Node Configuration</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highlight>
                  <a:srgbClr val="FFFF00"/>
                </a:highlight>
                <a:latin typeface="Poppins" pitchFamily="2" charset="77"/>
                <a:cs typeface="Poppins" pitchFamily="2" charset="77"/>
              </a:rPr>
              <a:t>• Each weight value is represented by one node shared between all the logic gates whose other inputs represent the bits of one activation value.</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Importance:</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Figure 8a</a:t>
            </a:r>
            <a:r>
              <a:rPr lang="en-US" sz="2400" dirty="0">
                <a:solidFill>
                  <a:srgbClr val="0E0E0E"/>
                </a:solidFill>
                <a:effectLst/>
                <a:latin typeface="Poppins" pitchFamily="2" charset="77"/>
                <a:cs typeface="Poppins" pitchFamily="2" charset="77"/>
              </a:rPr>
              <a:t> demonstrates a configuration where the neural activations are processed for probabilistic variations before being multiplied with binary weights.</a:t>
            </a:r>
          </a:p>
          <a:p>
            <a:r>
              <a:rPr lang="en-US" sz="2400" dirty="0">
                <a:solidFill>
                  <a:srgbClr val="0E0E0E"/>
                </a:solidFill>
                <a:effectLst/>
                <a:latin typeface="Poppins" pitchFamily="2" charset="77"/>
                <a:cs typeface="Poppins" pitchFamily="2" charset="77"/>
              </a:rPr>
              <a:t>• </a:t>
            </a:r>
            <a:r>
              <a:rPr lang="en-US" sz="2400" b="1" dirty="0">
                <a:solidFill>
                  <a:srgbClr val="0E0E0E"/>
                </a:solidFill>
                <a:effectLst/>
                <a:latin typeface="Poppins" pitchFamily="2" charset="77"/>
                <a:cs typeface="Poppins" pitchFamily="2" charset="77"/>
              </a:rPr>
              <a:t>Figure 8b</a:t>
            </a:r>
            <a:r>
              <a:rPr lang="en-US" sz="2400" dirty="0">
                <a:solidFill>
                  <a:srgbClr val="0E0E0E"/>
                </a:solidFill>
                <a:effectLst/>
                <a:latin typeface="Poppins" pitchFamily="2" charset="77"/>
                <a:cs typeface="Poppins" pitchFamily="2" charset="77"/>
              </a:rPr>
              <a:t> shows an alternative configuration where the weights are processed for probabilistic variations before being multiplied with binary activations.</a:t>
            </a:r>
          </a:p>
        </p:txBody>
      </p:sp>
      <p:sp>
        <p:nvSpPr>
          <p:cNvPr id="2" name="TextBox 1">
            <a:extLst>
              <a:ext uri="{FF2B5EF4-FFF2-40B4-BE49-F238E27FC236}">
                <a16:creationId xmlns:a16="http://schemas.microsoft.com/office/drawing/2014/main" id="{48067898-265D-BA3A-78D9-EA1AE206A6E0}"/>
              </a:ext>
            </a:extLst>
          </p:cNvPr>
          <p:cNvSpPr txBox="1"/>
          <p:nvPr/>
        </p:nvSpPr>
        <p:spPr>
          <a:xfrm>
            <a:off x="2615935" y="127683"/>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Tree>
    <p:extLst>
      <p:ext uri="{BB962C8B-B14F-4D97-AF65-F5344CB8AC3E}">
        <p14:creationId xmlns:p14="http://schemas.microsoft.com/office/powerpoint/2010/main" val="1710679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6839DA88-638E-53BE-5C5E-4ED88C911ACF}"/>
              </a:ext>
            </a:extLst>
          </p:cNvPr>
          <p:cNvSpPr txBox="1"/>
          <p:nvPr/>
        </p:nvSpPr>
        <p:spPr>
          <a:xfrm>
            <a:off x="267961" y="1303069"/>
            <a:ext cx="3918701" cy="707886"/>
          </a:xfrm>
          <a:prstGeom prst="rect">
            <a:avLst/>
          </a:prstGeom>
          <a:noFill/>
        </p:spPr>
        <p:txBody>
          <a:bodyPr wrap="none" rtlCol="0">
            <a:spAutoFit/>
          </a:bodyPr>
          <a:lstStyle/>
          <a:p>
            <a:r>
              <a:rPr lang="en-US" sz="4000" b="1" dirty="0"/>
              <a:t>Recurrent Mode</a:t>
            </a:r>
          </a:p>
        </p:txBody>
      </p:sp>
      <p:cxnSp>
        <p:nvCxnSpPr>
          <p:cNvPr id="15" name="Elbow Connector 14">
            <a:extLst>
              <a:ext uri="{FF2B5EF4-FFF2-40B4-BE49-F238E27FC236}">
                <a16:creationId xmlns:a16="http://schemas.microsoft.com/office/drawing/2014/main" id="{ACBC36A9-4074-B205-CE0D-788FE3EC1B14}"/>
              </a:ext>
            </a:extLst>
          </p:cNvPr>
          <p:cNvCxnSpPr>
            <a:cxnSpLocks/>
          </p:cNvCxnSpPr>
          <p:nvPr/>
        </p:nvCxnSpPr>
        <p:spPr>
          <a:xfrm rot="10800000">
            <a:off x="1343884" y="7855345"/>
            <a:ext cx="9112816" cy="5069444"/>
          </a:xfrm>
          <a:prstGeom prst="bentConnector3">
            <a:avLst>
              <a:gd name="adj1" fmla="val 102341"/>
            </a:avLst>
          </a:prstGeom>
          <a:ln>
            <a:tailEnd type="triangle"/>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163463DD-2F03-67AA-B97D-C3B4D8B2C6DD}"/>
              </a:ext>
            </a:extLst>
          </p:cNvPr>
          <p:cNvSpPr txBox="1"/>
          <p:nvPr/>
        </p:nvSpPr>
        <p:spPr>
          <a:xfrm>
            <a:off x="267961" y="283661"/>
            <a:ext cx="2003562" cy="707886"/>
          </a:xfrm>
          <a:prstGeom prst="rect">
            <a:avLst/>
          </a:prstGeom>
          <a:noFill/>
        </p:spPr>
        <p:txBody>
          <a:bodyPr wrap="none" rtlCol="0">
            <a:spAutoFit/>
          </a:bodyPr>
          <a:lstStyle/>
          <a:p>
            <a:r>
              <a:rPr lang="en-US" sz="4000" b="1"/>
              <a:t>Figure </a:t>
            </a:r>
            <a:r>
              <a:rPr lang="en-US" sz="4000" b="1" dirty="0"/>
              <a:t>9</a:t>
            </a:r>
          </a:p>
        </p:txBody>
      </p:sp>
      <p:sp>
        <p:nvSpPr>
          <p:cNvPr id="3" name="TextBox 2">
            <a:extLst>
              <a:ext uri="{FF2B5EF4-FFF2-40B4-BE49-F238E27FC236}">
                <a16:creationId xmlns:a16="http://schemas.microsoft.com/office/drawing/2014/main" id="{90CDBA29-1BCD-A710-2B83-1FD181EFB408}"/>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cxnSp>
        <p:nvCxnSpPr>
          <p:cNvPr id="92" name="Straight Connector 91">
            <a:extLst>
              <a:ext uri="{FF2B5EF4-FFF2-40B4-BE49-F238E27FC236}">
                <a16:creationId xmlns:a16="http://schemas.microsoft.com/office/drawing/2014/main" id="{B339D81C-322C-0A69-626B-535BC1CFC07E}"/>
              </a:ext>
            </a:extLst>
          </p:cNvPr>
          <p:cNvCxnSpPr>
            <a:cxnSpLocks/>
          </p:cNvCxnSpPr>
          <p:nvPr/>
        </p:nvCxnSpPr>
        <p:spPr>
          <a:xfrm>
            <a:off x="10718225" y="4339761"/>
            <a:ext cx="0" cy="8811463"/>
          </a:xfrm>
          <a:prstGeom prst="line">
            <a:avLst/>
          </a:prstGeom>
        </p:spPr>
        <p:style>
          <a:lnRef idx="2">
            <a:schemeClr val="dk1"/>
          </a:lnRef>
          <a:fillRef idx="0">
            <a:schemeClr val="dk1"/>
          </a:fillRef>
          <a:effectRef idx="1">
            <a:schemeClr val="dk1"/>
          </a:effectRef>
          <a:fontRef idx="minor">
            <a:schemeClr val="tx1"/>
          </a:fontRef>
        </p:style>
      </p:cxnSp>
      <p:cxnSp>
        <p:nvCxnSpPr>
          <p:cNvPr id="113" name="Elbow Connector 112">
            <a:extLst>
              <a:ext uri="{FF2B5EF4-FFF2-40B4-BE49-F238E27FC236}">
                <a16:creationId xmlns:a16="http://schemas.microsoft.com/office/drawing/2014/main" id="{37071DD7-534B-86B8-7422-79E9FFE33DA4}"/>
              </a:ext>
            </a:extLst>
          </p:cNvPr>
          <p:cNvCxnSpPr>
            <a:cxnSpLocks/>
          </p:cNvCxnSpPr>
          <p:nvPr/>
        </p:nvCxnSpPr>
        <p:spPr>
          <a:xfrm rot="10800000">
            <a:off x="6474457" y="2058652"/>
            <a:ext cx="3769803" cy="2229270"/>
          </a:xfrm>
          <a:prstGeom prst="bentConnector3">
            <a:avLst>
              <a:gd name="adj1" fmla="val -5942"/>
            </a:avLst>
          </a:prstGeom>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80FD1EDB-5190-E640-BC81-3C8F177619EF}"/>
              </a:ext>
            </a:extLst>
          </p:cNvPr>
          <p:cNvCxnSpPr>
            <a:cxnSpLocks/>
          </p:cNvCxnSpPr>
          <p:nvPr/>
        </p:nvCxnSpPr>
        <p:spPr>
          <a:xfrm>
            <a:off x="6480806" y="2060540"/>
            <a:ext cx="0" cy="982357"/>
          </a:xfrm>
          <a:prstGeom prst="line">
            <a:avLst/>
          </a:prstGeom>
        </p:spPr>
        <p:style>
          <a:lnRef idx="2">
            <a:schemeClr val="dk1"/>
          </a:lnRef>
          <a:fillRef idx="0">
            <a:schemeClr val="dk1"/>
          </a:fillRef>
          <a:effectRef idx="1">
            <a:schemeClr val="dk1"/>
          </a:effectRef>
          <a:fontRef idx="minor">
            <a:schemeClr val="tx1"/>
          </a:fontRef>
        </p:style>
      </p:cxnSp>
      <p:cxnSp>
        <p:nvCxnSpPr>
          <p:cNvPr id="115" name="Straight Arrow Connector 114">
            <a:extLst>
              <a:ext uri="{FF2B5EF4-FFF2-40B4-BE49-F238E27FC236}">
                <a16:creationId xmlns:a16="http://schemas.microsoft.com/office/drawing/2014/main" id="{41558652-9951-7149-63E9-D0470F030944}"/>
              </a:ext>
            </a:extLst>
          </p:cNvPr>
          <p:cNvCxnSpPr>
            <a:cxnSpLocks/>
          </p:cNvCxnSpPr>
          <p:nvPr/>
        </p:nvCxnSpPr>
        <p:spPr>
          <a:xfrm>
            <a:off x="6474454" y="3049247"/>
            <a:ext cx="34482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6" name="Elbow Connector 115">
            <a:extLst>
              <a:ext uri="{FF2B5EF4-FFF2-40B4-BE49-F238E27FC236}">
                <a16:creationId xmlns:a16="http://schemas.microsoft.com/office/drawing/2014/main" id="{BBC5A316-123E-DB85-93A3-F8AAC76AB9E0}"/>
              </a:ext>
            </a:extLst>
          </p:cNvPr>
          <p:cNvCxnSpPr>
            <a:cxnSpLocks/>
          </p:cNvCxnSpPr>
          <p:nvPr/>
        </p:nvCxnSpPr>
        <p:spPr>
          <a:xfrm rot="16200000" flipV="1">
            <a:off x="5882327" y="5050496"/>
            <a:ext cx="5190516" cy="3993558"/>
          </a:xfrm>
          <a:prstGeom prst="bentConnector3">
            <a:avLst>
              <a:gd name="adj1" fmla="val 35875"/>
            </a:avLst>
          </a:prstGeom>
          <a:ln>
            <a:tailEnd type="none"/>
          </a:ln>
        </p:spPr>
        <p:style>
          <a:lnRef idx="2">
            <a:schemeClr val="dk1"/>
          </a:lnRef>
          <a:fillRef idx="0">
            <a:schemeClr val="dk1"/>
          </a:fillRef>
          <a:effectRef idx="1">
            <a:schemeClr val="dk1"/>
          </a:effectRef>
          <a:fontRef idx="minor">
            <a:schemeClr val="tx1"/>
          </a:fontRef>
        </p:style>
      </p:cxnSp>
      <p:cxnSp>
        <p:nvCxnSpPr>
          <p:cNvPr id="119" name="Straight Arrow Connector 118">
            <a:extLst>
              <a:ext uri="{FF2B5EF4-FFF2-40B4-BE49-F238E27FC236}">
                <a16:creationId xmlns:a16="http://schemas.microsoft.com/office/drawing/2014/main" id="{281A4F8A-8204-CC37-057B-174B64577FEA}"/>
              </a:ext>
            </a:extLst>
          </p:cNvPr>
          <p:cNvCxnSpPr>
            <a:cxnSpLocks/>
          </p:cNvCxnSpPr>
          <p:nvPr/>
        </p:nvCxnSpPr>
        <p:spPr>
          <a:xfrm>
            <a:off x="10218564" y="4400682"/>
            <a:ext cx="252113" cy="0"/>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3AB33D0F-4412-7409-5994-0A8B82007FFB}"/>
              </a:ext>
            </a:extLst>
          </p:cNvPr>
          <p:cNvCxnSpPr>
            <a:cxnSpLocks/>
          </p:cNvCxnSpPr>
          <p:nvPr/>
        </p:nvCxnSpPr>
        <p:spPr>
          <a:xfrm flipH="1">
            <a:off x="10382291" y="4346894"/>
            <a:ext cx="335934" cy="0"/>
          </a:xfrm>
          <a:prstGeom prst="line">
            <a:avLst/>
          </a:prstGeom>
        </p:spPr>
        <p:style>
          <a:lnRef idx="2">
            <a:schemeClr val="dk1"/>
          </a:lnRef>
          <a:fillRef idx="0">
            <a:schemeClr val="dk1"/>
          </a:fillRef>
          <a:effectRef idx="1">
            <a:schemeClr val="dk1"/>
          </a:effectRef>
          <a:fontRef idx="minor">
            <a:schemeClr val="tx1"/>
          </a:fontRef>
        </p:style>
      </p:cxnSp>
      <p:pic>
        <p:nvPicPr>
          <p:cNvPr id="121" name="Picture 120">
            <a:extLst>
              <a:ext uri="{FF2B5EF4-FFF2-40B4-BE49-F238E27FC236}">
                <a16:creationId xmlns:a16="http://schemas.microsoft.com/office/drawing/2014/main" id="{501AA546-AF40-9D50-B439-BBCCD7C55BFA}"/>
              </a:ext>
            </a:extLst>
          </p:cNvPr>
          <p:cNvPicPr>
            <a:picLocks noChangeAspect="1"/>
          </p:cNvPicPr>
          <p:nvPr/>
        </p:nvPicPr>
        <p:blipFill>
          <a:blip r:embed="rId3"/>
          <a:stretch>
            <a:fillRect/>
          </a:stretch>
        </p:blipFill>
        <p:spPr>
          <a:xfrm>
            <a:off x="6819280" y="2526163"/>
            <a:ext cx="3460727" cy="4820298"/>
          </a:xfrm>
          <a:prstGeom prst="rect">
            <a:avLst/>
          </a:prstGeom>
        </p:spPr>
      </p:pic>
      <p:pic>
        <p:nvPicPr>
          <p:cNvPr id="125" name="Picture 124">
            <a:extLst>
              <a:ext uri="{FF2B5EF4-FFF2-40B4-BE49-F238E27FC236}">
                <a16:creationId xmlns:a16="http://schemas.microsoft.com/office/drawing/2014/main" id="{A60BFB97-69FF-73FA-AF14-0B07E864857C}"/>
              </a:ext>
            </a:extLst>
          </p:cNvPr>
          <p:cNvPicPr>
            <a:picLocks noChangeAspect="1"/>
          </p:cNvPicPr>
          <p:nvPr/>
        </p:nvPicPr>
        <p:blipFill>
          <a:blip r:embed="rId3"/>
          <a:stretch>
            <a:fillRect/>
          </a:stretch>
        </p:blipFill>
        <p:spPr>
          <a:xfrm>
            <a:off x="6586045" y="7841900"/>
            <a:ext cx="3584722" cy="4993006"/>
          </a:xfrm>
          <a:prstGeom prst="rect">
            <a:avLst/>
          </a:prstGeom>
        </p:spPr>
      </p:pic>
      <p:cxnSp>
        <p:nvCxnSpPr>
          <p:cNvPr id="126" name="Straight Connector 125">
            <a:extLst>
              <a:ext uri="{FF2B5EF4-FFF2-40B4-BE49-F238E27FC236}">
                <a16:creationId xmlns:a16="http://schemas.microsoft.com/office/drawing/2014/main" id="{4A3B2F83-9DAC-FDD8-4E78-CD03B6FA58B7}"/>
              </a:ext>
            </a:extLst>
          </p:cNvPr>
          <p:cNvCxnSpPr>
            <a:cxnSpLocks/>
          </p:cNvCxnSpPr>
          <p:nvPr/>
        </p:nvCxnSpPr>
        <p:spPr>
          <a:xfrm flipH="1">
            <a:off x="10170767" y="9633441"/>
            <a:ext cx="298633" cy="0"/>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09460BC9-5C11-1B85-3A0F-06F0CE0C2167}"/>
              </a:ext>
            </a:extLst>
          </p:cNvPr>
          <p:cNvCxnSpPr>
            <a:cxnSpLocks/>
          </p:cNvCxnSpPr>
          <p:nvPr/>
        </p:nvCxnSpPr>
        <p:spPr>
          <a:xfrm flipH="1">
            <a:off x="10456700" y="9858097"/>
            <a:ext cx="5958" cy="3066692"/>
          </a:xfrm>
          <a:prstGeom prst="line">
            <a:avLst/>
          </a:prstGeom>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2852D50B-6C38-28D4-A1C5-E5BAE479A135}"/>
              </a:ext>
            </a:extLst>
          </p:cNvPr>
          <p:cNvCxnSpPr>
            <a:cxnSpLocks/>
          </p:cNvCxnSpPr>
          <p:nvPr/>
        </p:nvCxnSpPr>
        <p:spPr>
          <a:xfrm flipH="1" flipV="1">
            <a:off x="10170767" y="9858097"/>
            <a:ext cx="297245" cy="1248"/>
          </a:xfrm>
          <a:prstGeom prst="line">
            <a:avLst/>
          </a:prstGeom>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AE7D7D1E-12F3-9B8D-AF8E-E452D75988EF}"/>
              </a:ext>
            </a:extLst>
          </p:cNvPr>
          <p:cNvCxnSpPr>
            <a:cxnSpLocks/>
          </p:cNvCxnSpPr>
          <p:nvPr/>
        </p:nvCxnSpPr>
        <p:spPr>
          <a:xfrm>
            <a:off x="10342541" y="10016308"/>
            <a:ext cx="0" cy="1048705"/>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a:extLst>
              <a:ext uri="{FF2B5EF4-FFF2-40B4-BE49-F238E27FC236}">
                <a16:creationId xmlns:a16="http://schemas.microsoft.com/office/drawing/2014/main" id="{30E9EE1B-9635-0D4C-81D5-8B5ADC79B539}"/>
              </a:ext>
            </a:extLst>
          </p:cNvPr>
          <p:cNvCxnSpPr>
            <a:cxnSpLocks/>
          </p:cNvCxnSpPr>
          <p:nvPr/>
        </p:nvCxnSpPr>
        <p:spPr>
          <a:xfrm flipH="1">
            <a:off x="6322522" y="11065013"/>
            <a:ext cx="4022098" cy="0"/>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22F7AF8F-D764-03A6-37E2-5E343733A073}"/>
              </a:ext>
            </a:extLst>
          </p:cNvPr>
          <p:cNvCxnSpPr>
            <a:cxnSpLocks/>
          </p:cNvCxnSpPr>
          <p:nvPr/>
        </p:nvCxnSpPr>
        <p:spPr>
          <a:xfrm flipH="1">
            <a:off x="10170767" y="10023441"/>
            <a:ext cx="171774" cy="0"/>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a:extLst>
              <a:ext uri="{FF2B5EF4-FFF2-40B4-BE49-F238E27FC236}">
                <a16:creationId xmlns:a16="http://schemas.microsoft.com/office/drawing/2014/main" id="{5F65B12F-ECB5-64BB-7A98-324C2FC1BB4B}"/>
              </a:ext>
            </a:extLst>
          </p:cNvPr>
          <p:cNvCxnSpPr>
            <a:cxnSpLocks/>
          </p:cNvCxnSpPr>
          <p:nvPr/>
        </p:nvCxnSpPr>
        <p:spPr>
          <a:xfrm flipH="1">
            <a:off x="6322522" y="13137777"/>
            <a:ext cx="4395703" cy="0"/>
          </a:xfrm>
          <a:prstGeom prst="line">
            <a:avLst/>
          </a:prstGeom>
        </p:spPr>
        <p:style>
          <a:lnRef idx="2">
            <a:schemeClr val="dk1"/>
          </a:lnRef>
          <a:fillRef idx="0">
            <a:schemeClr val="dk1"/>
          </a:fillRef>
          <a:effectRef idx="1">
            <a:schemeClr val="dk1"/>
          </a:effectRef>
          <a:fontRef idx="minor">
            <a:schemeClr val="tx1"/>
          </a:fontRef>
        </p:style>
      </p:cxnSp>
      <p:pic>
        <p:nvPicPr>
          <p:cNvPr id="155" name="Picture 154">
            <a:extLst>
              <a:ext uri="{FF2B5EF4-FFF2-40B4-BE49-F238E27FC236}">
                <a16:creationId xmlns:a16="http://schemas.microsoft.com/office/drawing/2014/main" id="{AF8A5414-2495-B120-0CF3-102FC295C819}"/>
              </a:ext>
            </a:extLst>
          </p:cNvPr>
          <p:cNvPicPr>
            <a:picLocks noChangeAspect="1"/>
          </p:cNvPicPr>
          <p:nvPr/>
        </p:nvPicPr>
        <p:blipFill>
          <a:blip r:embed="rId3"/>
          <a:stretch>
            <a:fillRect/>
          </a:stretch>
        </p:blipFill>
        <p:spPr>
          <a:xfrm>
            <a:off x="1350550" y="4032927"/>
            <a:ext cx="3799206" cy="5291751"/>
          </a:xfrm>
          <a:prstGeom prst="rect">
            <a:avLst/>
          </a:prstGeom>
        </p:spPr>
      </p:pic>
      <p:cxnSp>
        <p:nvCxnSpPr>
          <p:cNvPr id="156" name="Elbow Connector 155">
            <a:extLst>
              <a:ext uri="{FF2B5EF4-FFF2-40B4-BE49-F238E27FC236}">
                <a16:creationId xmlns:a16="http://schemas.microsoft.com/office/drawing/2014/main" id="{02902456-E599-5ED7-7126-C92C8B1D87F5}"/>
              </a:ext>
            </a:extLst>
          </p:cNvPr>
          <p:cNvCxnSpPr>
            <a:cxnSpLocks/>
          </p:cNvCxnSpPr>
          <p:nvPr/>
        </p:nvCxnSpPr>
        <p:spPr>
          <a:xfrm rot="10800000">
            <a:off x="1129300" y="3949266"/>
            <a:ext cx="4270670" cy="1851935"/>
          </a:xfrm>
          <a:prstGeom prst="bentConnector3">
            <a:avLst>
              <a:gd name="adj1" fmla="val 41"/>
            </a:avLst>
          </a:prstGeom>
        </p:spPr>
        <p:style>
          <a:lnRef idx="2">
            <a:schemeClr val="dk1"/>
          </a:lnRef>
          <a:fillRef idx="0">
            <a:schemeClr val="dk1"/>
          </a:fillRef>
          <a:effectRef idx="1">
            <a:schemeClr val="dk1"/>
          </a:effectRef>
          <a:fontRef idx="minor">
            <a:schemeClr val="tx1"/>
          </a:fontRef>
        </p:style>
      </p:cxnSp>
      <p:cxnSp>
        <p:nvCxnSpPr>
          <p:cNvPr id="157" name="Straight Connector 156">
            <a:extLst>
              <a:ext uri="{FF2B5EF4-FFF2-40B4-BE49-F238E27FC236}">
                <a16:creationId xmlns:a16="http://schemas.microsoft.com/office/drawing/2014/main" id="{1D3B6C6C-21DD-73B5-9D77-DCDAE7504A90}"/>
              </a:ext>
            </a:extLst>
          </p:cNvPr>
          <p:cNvCxnSpPr>
            <a:cxnSpLocks/>
          </p:cNvCxnSpPr>
          <p:nvPr/>
        </p:nvCxnSpPr>
        <p:spPr>
          <a:xfrm>
            <a:off x="1129302" y="3949265"/>
            <a:ext cx="0" cy="680400"/>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Arrow Connector 157">
            <a:extLst>
              <a:ext uri="{FF2B5EF4-FFF2-40B4-BE49-F238E27FC236}">
                <a16:creationId xmlns:a16="http://schemas.microsoft.com/office/drawing/2014/main" id="{BAD6C017-15B2-9935-8DFC-D9DD7B674660}"/>
              </a:ext>
            </a:extLst>
          </p:cNvPr>
          <p:cNvCxnSpPr>
            <a:cxnSpLocks/>
          </p:cNvCxnSpPr>
          <p:nvPr/>
        </p:nvCxnSpPr>
        <p:spPr>
          <a:xfrm>
            <a:off x="1120347" y="4625587"/>
            <a:ext cx="2235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9" name="Elbow Connector 158">
            <a:extLst>
              <a:ext uri="{FF2B5EF4-FFF2-40B4-BE49-F238E27FC236}">
                <a16:creationId xmlns:a16="http://schemas.microsoft.com/office/drawing/2014/main" id="{D5D44136-881E-6C59-C72F-9EEAD891D6DF}"/>
              </a:ext>
            </a:extLst>
          </p:cNvPr>
          <p:cNvCxnSpPr>
            <a:cxnSpLocks/>
          </p:cNvCxnSpPr>
          <p:nvPr/>
        </p:nvCxnSpPr>
        <p:spPr>
          <a:xfrm flipH="1">
            <a:off x="1343883" y="4400682"/>
            <a:ext cx="9313997" cy="1856962"/>
          </a:xfrm>
          <a:prstGeom prst="bentConnector5">
            <a:avLst>
              <a:gd name="adj1" fmla="val 1983"/>
              <a:gd name="adj2" fmla="val 165971"/>
              <a:gd name="adj3" fmla="val 102298"/>
            </a:avLst>
          </a:prstGeom>
          <a:ln>
            <a:tailEnd type="triangle"/>
          </a:ln>
        </p:spPr>
        <p:style>
          <a:lnRef idx="2">
            <a:schemeClr val="dk1"/>
          </a:lnRef>
          <a:fillRef idx="0">
            <a:schemeClr val="dk1"/>
          </a:fillRef>
          <a:effectRef idx="1">
            <a:schemeClr val="dk1"/>
          </a:effectRef>
          <a:fontRef idx="minor">
            <a:schemeClr val="tx1"/>
          </a:fontRef>
        </p:style>
      </p:cxnSp>
      <p:cxnSp>
        <p:nvCxnSpPr>
          <p:cNvPr id="160" name="Straight Arrow Connector 159">
            <a:extLst>
              <a:ext uri="{FF2B5EF4-FFF2-40B4-BE49-F238E27FC236}">
                <a16:creationId xmlns:a16="http://schemas.microsoft.com/office/drawing/2014/main" id="{8C40AB87-BAD1-11D6-37A0-4364D785B002}"/>
              </a:ext>
            </a:extLst>
          </p:cNvPr>
          <p:cNvCxnSpPr>
            <a:cxnSpLocks/>
          </p:cNvCxnSpPr>
          <p:nvPr/>
        </p:nvCxnSpPr>
        <p:spPr>
          <a:xfrm>
            <a:off x="5154206" y="5805687"/>
            <a:ext cx="252113" cy="0"/>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161" name="Straight Arrow Connector 160">
            <a:extLst>
              <a:ext uri="{FF2B5EF4-FFF2-40B4-BE49-F238E27FC236}">
                <a16:creationId xmlns:a16="http://schemas.microsoft.com/office/drawing/2014/main" id="{0FECC2D5-BA3F-BCF5-1FFF-38C13D2E5F51}"/>
              </a:ext>
            </a:extLst>
          </p:cNvPr>
          <p:cNvCxnSpPr>
            <a:cxnSpLocks/>
          </p:cNvCxnSpPr>
          <p:nvPr/>
        </p:nvCxnSpPr>
        <p:spPr>
          <a:xfrm>
            <a:off x="5160246" y="5882512"/>
            <a:ext cx="15904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2" name="Straight Arrow Connector 161">
            <a:extLst>
              <a:ext uri="{FF2B5EF4-FFF2-40B4-BE49-F238E27FC236}">
                <a16:creationId xmlns:a16="http://schemas.microsoft.com/office/drawing/2014/main" id="{215244F4-00CE-477F-54AE-F2C191BFB1FE}"/>
              </a:ext>
            </a:extLst>
          </p:cNvPr>
          <p:cNvCxnSpPr>
            <a:cxnSpLocks/>
          </p:cNvCxnSpPr>
          <p:nvPr/>
        </p:nvCxnSpPr>
        <p:spPr>
          <a:xfrm flipV="1">
            <a:off x="5393620" y="8384412"/>
            <a:ext cx="1160226" cy="1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3" name="Straight Arrow Connector 162">
            <a:extLst>
              <a:ext uri="{FF2B5EF4-FFF2-40B4-BE49-F238E27FC236}">
                <a16:creationId xmlns:a16="http://schemas.microsoft.com/office/drawing/2014/main" id="{078FA0FB-419C-C277-92A7-8DED5EA3C12B}"/>
              </a:ext>
            </a:extLst>
          </p:cNvPr>
          <p:cNvCxnSpPr>
            <a:cxnSpLocks/>
          </p:cNvCxnSpPr>
          <p:nvPr/>
        </p:nvCxnSpPr>
        <p:spPr>
          <a:xfrm>
            <a:off x="5399970" y="5963630"/>
            <a:ext cx="0" cy="2428758"/>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164" name="Straight Connector 163">
            <a:extLst>
              <a:ext uri="{FF2B5EF4-FFF2-40B4-BE49-F238E27FC236}">
                <a16:creationId xmlns:a16="http://schemas.microsoft.com/office/drawing/2014/main" id="{60FCF725-0BA5-6EEF-10EA-CB2EBC7A491D}"/>
              </a:ext>
            </a:extLst>
          </p:cNvPr>
          <p:cNvCxnSpPr>
            <a:cxnSpLocks/>
          </p:cNvCxnSpPr>
          <p:nvPr/>
        </p:nvCxnSpPr>
        <p:spPr>
          <a:xfrm flipH="1">
            <a:off x="5147546" y="5969980"/>
            <a:ext cx="259211" cy="0"/>
          </a:xfrm>
          <a:prstGeom prst="line">
            <a:avLst/>
          </a:prstGeom>
        </p:spPr>
        <p:style>
          <a:lnRef idx="2">
            <a:schemeClr val="dk1"/>
          </a:lnRef>
          <a:fillRef idx="0">
            <a:schemeClr val="dk1"/>
          </a:fillRef>
          <a:effectRef idx="1">
            <a:schemeClr val="dk1"/>
          </a:effectRef>
          <a:fontRef idx="minor">
            <a:schemeClr val="tx1"/>
          </a:fontRef>
        </p:style>
      </p:cxnSp>
      <p:cxnSp>
        <p:nvCxnSpPr>
          <p:cNvPr id="165" name="Straight Arrow Connector 164">
            <a:extLst>
              <a:ext uri="{FF2B5EF4-FFF2-40B4-BE49-F238E27FC236}">
                <a16:creationId xmlns:a16="http://schemas.microsoft.com/office/drawing/2014/main" id="{365E5626-7B23-E8E6-29FA-B3649D1CCE98}"/>
              </a:ext>
            </a:extLst>
          </p:cNvPr>
          <p:cNvCxnSpPr>
            <a:cxnSpLocks/>
          </p:cNvCxnSpPr>
          <p:nvPr/>
        </p:nvCxnSpPr>
        <p:spPr>
          <a:xfrm>
            <a:off x="6480806" y="4460299"/>
            <a:ext cx="3318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Straight Connector 165">
            <a:extLst>
              <a:ext uri="{FF2B5EF4-FFF2-40B4-BE49-F238E27FC236}">
                <a16:creationId xmlns:a16="http://schemas.microsoft.com/office/drawing/2014/main" id="{59F3FD58-515F-A8A3-1F2E-82458E0E8555}"/>
              </a:ext>
            </a:extLst>
          </p:cNvPr>
          <p:cNvCxnSpPr>
            <a:cxnSpLocks/>
          </p:cNvCxnSpPr>
          <p:nvPr/>
        </p:nvCxnSpPr>
        <p:spPr>
          <a:xfrm>
            <a:off x="6322522" y="9898541"/>
            <a:ext cx="0" cy="1166472"/>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Arrow Connector 166">
            <a:extLst>
              <a:ext uri="{FF2B5EF4-FFF2-40B4-BE49-F238E27FC236}">
                <a16:creationId xmlns:a16="http://schemas.microsoft.com/office/drawing/2014/main" id="{38A23D36-2353-0CCF-6472-768FFA77151F}"/>
              </a:ext>
            </a:extLst>
          </p:cNvPr>
          <p:cNvCxnSpPr>
            <a:cxnSpLocks/>
          </p:cNvCxnSpPr>
          <p:nvPr/>
        </p:nvCxnSpPr>
        <p:spPr>
          <a:xfrm>
            <a:off x="6322522" y="9898541"/>
            <a:ext cx="2859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8" name="Straight Connector 167">
            <a:extLst>
              <a:ext uri="{FF2B5EF4-FFF2-40B4-BE49-F238E27FC236}">
                <a16:creationId xmlns:a16="http://schemas.microsoft.com/office/drawing/2014/main" id="{549622DC-CE14-9721-5985-0C814D327365}"/>
              </a:ext>
            </a:extLst>
          </p:cNvPr>
          <p:cNvCxnSpPr>
            <a:cxnSpLocks/>
          </p:cNvCxnSpPr>
          <p:nvPr/>
        </p:nvCxnSpPr>
        <p:spPr>
          <a:xfrm>
            <a:off x="6322522" y="11341853"/>
            <a:ext cx="0" cy="1795924"/>
          </a:xfrm>
          <a:prstGeom prst="line">
            <a:avLst/>
          </a:prstGeom>
        </p:spPr>
        <p:style>
          <a:lnRef idx="2">
            <a:schemeClr val="dk1"/>
          </a:lnRef>
          <a:fillRef idx="0">
            <a:schemeClr val="dk1"/>
          </a:fillRef>
          <a:effectRef idx="1">
            <a:schemeClr val="dk1"/>
          </a:effectRef>
          <a:fontRef idx="minor">
            <a:schemeClr val="tx1"/>
          </a:fontRef>
        </p:style>
      </p:cxnSp>
      <p:cxnSp>
        <p:nvCxnSpPr>
          <p:cNvPr id="169" name="Straight Arrow Connector 168">
            <a:extLst>
              <a:ext uri="{FF2B5EF4-FFF2-40B4-BE49-F238E27FC236}">
                <a16:creationId xmlns:a16="http://schemas.microsoft.com/office/drawing/2014/main" id="{04A80D7E-8264-8F37-1D69-EFE634C9DC0D}"/>
              </a:ext>
            </a:extLst>
          </p:cNvPr>
          <p:cNvCxnSpPr>
            <a:cxnSpLocks/>
          </p:cNvCxnSpPr>
          <p:nvPr/>
        </p:nvCxnSpPr>
        <p:spPr>
          <a:xfrm>
            <a:off x="6322522" y="11341853"/>
            <a:ext cx="26352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0" name="Rectangle 169">
            <a:extLst>
              <a:ext uri="{FF2B5EF4-FFF2-40B4-BE49-F238E27FC236}">
                <a16:creationId xmlns:a16="http://schemas.microsoft.com/office/drawing/2014/main" id="{7645A028-4E0C-541F-5039-F88D5BBFE28C}"/>
              </a:ext>
            </a:extLst>
          </p:cNvPr>
          <p:cNvSpPr/>
          <p:nvPr/>
        </p:nvSpPr>
        <p:spPr>
          <a:xfrm>
            <a:off x="10486324" y="4383917"/>
            <a:ext cx="171554" cy="330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Slide Number Placeholder 180">
            <a:extLst>
              <a:ext uri="{FF2B5EF4-FFF2-40B4-BE49-F238E27FC236}">
                <a16:creationId xmlns:a16="http://schemas.microsoft.com/office/drawing/2014/main" id="{3275991D-29CD-AB70-1753-3D68219B496A}"/>
              </a:ext>
            </a:extLst>
          </p:cNvPr>
          <p:cNvSpPr>
            <a:spLocks noGrp="1"/>
          </p:cNvSpPr>
          <p:nvPr>
            <p:ph type="sldNum" sz="quarter" idx="12"/>
          </p:nvPr>
        </p:nvSpPr>
        <p:spPr/>
        <p:txBody>
          <a:bodyPr/>
          <a:lstStyle/>
          <a:p>
            <a:fld id="{90FDCC24-7875-A64B-BDE6-58112F35A481}" type="slidenum">
              <a:rPr lang="en-US" smtClean="0"/>
              <a:t>32</a:t>
            </a:fld>
            <a:endParaRPr lang="en-US"/>
          </a:p>
        </p:txBody>
      </p:sp>
      <p:sp>
        <p:nvSpPr>
          <p:cNvPr id="182" name="Date Placeholder 181">
            <a:extLst>
              <a:ext uri="{FF2B5EF4-FFF2-40B4-BE49-F238E27FC236}">
                <a16:creationId xmlns:a16="http://schemas.microsoft.com/office/drawing/2014/main" id="{B5141DC7-B2A0-A6FD-B48B-C167434DFA7E}"/>
              </a:ext>
            </a:extLst>
          </p:cNvPr>
          <p:cNvSpPr>
            <a:spLocks noGrp="1"/>
          </p:cNvSpPr>
          <p:nvPr>
            <p:ph type="dt" sz="half" idx="10"/>
          </p:nvPr>
        </p:nvSpPr>
        <p:spPr/>
        <p:txBody>
          <a:bodyPr/>
          <a:lstStyle/>
          <a:p>
            <a:fld id="{C3823D2B-333F-7648-B773-38CD17E06141}" type="datetime1">
              <a:rPr lang="en-US" smtClean="0"/>
              <a:t>7/16/2024</a:t>
            </a:fld>
            <a:endParaRPr lang="en-US"/>
          </a:p>
        </p:txBody>
      </p:sp>
    </p:spTree>
    <p:extLst>
      <p:ext uri="{BB962C8B-B14F-4D97-AF65-F5344CB8AC3E}">
        <p14:creationId xmlns:p14="http://schemas.microsoft.com/office/powerpoint/2010/main" val="1004059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CDBA29-1BCD-A710-2B83-1FD181EFB408}"/>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181" name="Slide Number Placeholder 180">
            <a:extLst>
              <a:ext uri="{FF2B5EF4-FFF2-40B4-BE49-F238E27FC236}">
                <a16:creationId xmlns:a16="http://schemas.microsoft.com/office/drawing/2014/main" id="{3275991D-29CD-AB70-1753-3D68219B496A}"/>
              </a:ext>
            </a:extLst>
          </p:cNvPr>
          <p:cNvSpPr>
            <a:spLocks noGrp="1"/>
          </p:cNvSpPr>
          <p:nvPr>
            <p:ph type="sldNum" sz="quarter" idx="12"/>
          </p:nvPr>
        </p:nvSpPr>
        <p:spPr/>
        <p:txBody>
          <a:bodyPr/>
          <a:lstStyle/>
          <a:p>
            <a:fld id="{90FDCC24-7875-A64B-BDE6-58112F35A481}" type="slidenum">
              <a:rPr lang="en-US" smtClean="0"/>
              <a:t>33</a:t>
            </a:fld>
            <a:endParaRPr lang="en-US"/>
          </a:p>
        </p:txBody>
      </p:sp>
      <p:sp>
        <p:nvSpPr>
          <p:cNvPr id="182" name="Date Placeholder 181">
            <a:extLst>
              <a:ext uri="{FF2B5EF4-FFF2-40B4-BE49-F238E27FC236}">
                <a16:creationId xmlns:a16="http://schemas.microsoft.com/office/drawing/2014/main" id="{B5141DC7-B2A0-A6FD-B48B-C167434DFA7E}"/>
              </a:ext>
            </a:extLst>
          </p:cNvPr>
          <p:cNvSpPr>
            <a:spLocks noGrp="1"/>
          </p:cNvSpPr>
          <p:nvPr>
            <p:ph type="dt" sz="half" idx="10"/>
          </p:nvPr>
        </p:nvSpPr>
        <p:spPr/>
        <p:txBody>
          <a:bodyPr/>
          <a:lstStyle/>
          <a:p>
            <a:fld id="{C3823D2B-333F-7648-B773-38CD17E06141}" type="datetime1">
              <a:rPr lang="en-US" smtClean="0"/>
              <a:t>7/16/2024</a:t>
            </a:fld>
            <a:endParaRPr lang="en-US"/>
          </a:p>
        </p:txBody>
      </p:sp>
      <p:sp>
        <p:nvSpPr>
          <p:cNvPr id="5" name="TextBox 4">
            <a:extLst>
              <a:ext uri="{FF2B5EF4-FFF2-40B4-BE49-F238E27FC236}">
                <a16:creationId xmlns:a16="http://schemas.microsoft.com/office/drawing/2014/main" id="{2CC939DC-831A-8EA1-4B57-AF8C9BA28247}"/>
              </a:ext>
            </a:extLst>
          </p:cNvPr>
          <p:cNvSpPr txBox="1"/>
          <p:nvPr/>
        </p:nvSpPr>
        <p:spPr>
          <a:xfrm>
            <a:off x="334536" y="945944"/>
            <a:ext cx="11353800" cy="13572946"/>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9: Recurrent Configuration with P-bit Activation Feedback</a:t>
            </a:r>
            <a:endParaRPr lang="en-US" sz="3000" dirty="0">
              <a:solidFill>
                <a:srgbClr val="0E0E0E"/>
              </a:solidFill>
              <a:effectLst/>
              <a:latin typeface="Poppins" pitchFamily="2" charset="77"/>
              <a:cs typeface="Poppins" pitchFamily="2" charset="77"/>
            </a:endParaRPr>
          </a:p>
          <a:p>
            <a:br>
              <a:rPr lang="en-US" dirty="0">
                <a:solidFill>
                  <a:srgbClr val="0E0E0E"/>
                </a:solidFill>
                <a:effectLst/>
                <a:latin typeface=".SF NS"/>
              </a:rPr>
            </a:br>
            <a:endParaRPr lang="en-US" dirty="0">
              <a:solidFill>
                <a:srgbClr val="0E0E0E"/>
              </a:solidFill>
              <a:effectLst/>
              <a:latin typeface=".SF NS"/>
            </a:endParaRPr>
          </a:p>
          <a:p>
            <a:r>
              <a:rPr lang="en-US" sz="2400" b="1" dirty="0">
                <a:solidFill>
                  <a:srgbClr val="0E0E0E"/>
                </a:solidFill>
                <a:effectLst/>
                <a:latin typeface="Poppins" pitchFamily="2" charset="77"/>
                <a:cs typeface="Poppins" pitchFamily="2" charset="77"/>
              </a:rPr>
              <a:t>Overview:</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Figure 9 illustrates an advanced configuration of the neural network processing system that introduces a recurrent mode. This configuration feeds the outputs back through a P-bit activation to the inputs of other blocks, enabling iterative processing and enhancing the system’s capability to handle complex data dependencies.</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Components:</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Memory</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Stores parameters (weights and biases) and input activations required for computation.</a:t>
            </a: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Activations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The initial input activations that feed into the processing system.</a:t>
            </a:r>
          </a:p>
          <a:p>
            <a:r>
              <a:rPr lang="en-US" sz="2400" dirty="0">
                <a:solidFill>
                  <a:srgbClr val="0E0E0E"/>
                </a:solidFill>
                <a:effectLst/>
                <a:latin typeface="Poppins" pitchFamily="2" charset="77"/>
                <a:cs typeface="Poppins" pitchFamily="2" charset="77"/>
              </a:rPr>
              <a:t>3. </a:t>
            </a:r>
            <a:r>
              <a:rPr lang="en-US" sz="2400" b="1" dirty="0">
                <a:solidFill>
                  <a:srgbClr val="0E0E0E"/>
                </a:solidFill>
                <a:effectLst/>
                <a:latin typeface="Poppins" pitchFamily="2" charset="77"/>
                <a:cs typeface="Poppins" pitchFamily="2" charset="77"/>
              </a:rPr>
              <a:t>Parameter P-BLOCK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Adds probabilistic elements to the parameters (weights and biases) retrieved from memory.</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Neuron P-BLOCK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Introduces probabilistic elements into the input activations.</a:t>
            </a:r>
          </a:p>
          <a:p>
            <a:r>
              <a:rPr lang="en-US" sz="2400" dirty="0">
                <a:solidFill>
                  <a:srgbClr val="0E0E0E"/>
                </a:solidFill>
                <a:effectLst/>
                <a:latin typeface="Poppins" pitchFamily="2" charset="77"/>
                <a:cs typeface="Poppins" pitchFamily="2" charset="77"/>
              </a:rPr>
              <a:t>5. </a:t>
            </a:r>
            <a:r>
              <a:rPr lang="en-US" sz="2400" b="1" dirty="0">
                <a:solidFill>
                  <a:srgbClr val="0E0E0E"/>
                </a:solidFill>
                <a:effectLst/>
                <a:latin typeface="Poppins" pitchFamily="2" charset="77"/>
                <a:cs typeface="Poppins" pitchFamily="2" charset="77"/>
              </a:rPr>
              <a:t>Bitwise Multiplication 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Performs bitwise multiplication operations between the processed input activations and parameters.</a:t>
            </a:r>
          </a:p>
          <a:p>
            <a:r>
              <a:rPr lang="en-US" sz="2400" dirty="0">
                <a:solidFill>
                  <a:srgbClr val="0E0E0E"/>
                </a:solidFill>
                <a:effectLst/>
                <a:latin typeface="Poppins" pitchFamily="2" charset="77"/>
                <a:cs typeface="Poppins" pitchFamily="2" charset="77"/>
              </a:rPr>
              <a:t>6. </a:t>
            </a:r>
            <a:r>
              <a:rPr lang="en-US" sz="2400" b="1" dirty="0">
                <a:solidFill>
                  <a:srgbClr val="0E0E0E"/>
                </a:solidFill>
                <a:effectLst/>
                <a:latin typeface="Poppins" pitchFamily="2" charset="77"/>
                <a:cs typeface="Poppins" pitchFamily="2" charset="77"/>
              </a:rPr>
              <a:t>Addition 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Aggregates the results from the bitwise multiplication stage to produce a final combined signal.</a:t>
            </a:r>
          </a:p>
          <a:p>
            <a:r>
              <a:rPr lang="en-US" sz="2400" dirty="0">
                <a:solidFill>
                  <a:srgbClr val="0E0E0E"/>
                </a:solidFill>
                <a:effectLst/>
                <a:latin typeface="Poppins" pitchFamily="2" charset="77"/>
                <a:cs typeface="Poppins" pitchFamily="2" charset="77"/>
              </a:rPr>
              <a:t>7. </a:t>
            </a:r>
            <a:r>
              <a:rPr lang="en-US" sz="2400" b="1" dirty="0">
                <a:solidFill>
                  <a:srgbClr val="0E0E0E"/>
                </a:solidFill>
                <a:effectLst/>
                <a:latin typeface="Poppins" pitchFamily="2" charset="77"/>
                <a:cs typeface="Poppins" pitchFamily="2" charset="77"/>
              </a:rPr>
              <a:t>Outputs Block</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Converts the final aggregated signal into a form suitable for subsequent layers or final output.</a:t>
            </a:r>
          </a:p>
          <a:p>
            <a:br>
              <a:rPr lang="en-US" dirty="0">
                <a:solidFill>
                  <a:srgbClr val="0E0E0E"/>
                </a:solidFill>
                <a:effectLst/>
                <a:latin typeface=".SF NS"/>
              </a:rPr>
            </a:br>
            <a:endParaRPr lang="en-US" dirty="0">
              <a:solidFill>
                <a:srgbClr val="0E0E0E"/>
              </a:solidFill>
              <a:effectLst/>
              <a:latin typeface=".SF NS"/>
            </a:endParaRPr>
          </a:p>
        </p:txBody>
      </p:sp>
    </p:spTree>
    <p:extLst>
      <p:ext uri="{BB962C8B-B14F-4D97-AF65-F5344CB8AC3E}">
        <p14:creationId xmlns:p14="http://schemas.microsoft.com/office/powerpoint/2010/main" val="9819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CDBA29-1BCD-A710-2B83-1FD181EFB408}"/>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181" name="Slide Number Placeholder 180">
            <a:extLst>
              <a:ext uri="{FF2B5EF4-FFF2-40B4-BE49-F238E27FC236}">
                <a16:creationId xmlns:a16="http://schemas.microsoft.com/office/drawing/2014/main" id="{3275991D-29CD-AB70-1753-3D68219B496A}"/>
              </a:ext>
            </a:extLst>
          </p:cNvPr>
          <p:cNvSpPr>
            <a:spLocks noGrp="1"/>
          </p:cNvSpPr>
          <p:nvPr>
            <p:ph type="sldNum" sz="quarter" idx="12"/>
          </p:nvPr>
        </p:nvSpPr>
        <p:spPr/>
        <p:txBody>
          <a:bodyPr/>
          <a:lstStyle/>
          <a:p>
            <a:fld id="{90FDCC24-7875-A64B-BDE6-58112F35A481}" type="slidenum">
              <a:rPr lang="en-US" smtClean="0"/>
              <a:t>34</a:t>
            </a:fld>
            <a:endParaRPr lang="en-US"/>
          </a:p>
        </p:txBody>
      </p:sp>
      <p:sp>
        <p:nvSpPr>
          <p:cNvPr id="182" name="Date Placeholder 181">
            <a:extLst>
              <a:ext uri="{FF2B5EF4-FFF2-40B4-BE49-F238E27FC236}">
                <a16:creationId xmlns:a16="http://schemas.microsoft.com/office/drawing/2014/main" id="{B5141DC7-B2A0-A6FD-B48B-C167434DFA7E}"/>
              </a:ext>
            </a:extLst>
          </p:cNvPr>
          <p:cNvSpPr>
            <a:spLocks noGrp="1"/>
          </p:cNvSpPr>
          <p:nvPr>
            <p:ph type="dt" sz="half" idx="10"/>
          </p:nvPr>
        </p:nvSpPr>
        <p:spPr/>
        <p:txBody>
          <a:bodyPr/>
          <a:lstStyle/>
          <a:p>
            <a:fld id="{C3823D2B-333F-7648-B773-38CD17E06141}" type="datetime1">
              <a:rPr lang="en-US" smtClean="0"/>
              <a:t>7/16/2024</a:t>
            </a:fld>
            <a:endParaRPr lang="en-US"/>
          </a:p>
        </p:txBody>
      </p:sp>
      <p:sp>
        <p:nvSpPr>
          <p:cNvPr id="5" name="TextBox 4">
            <a:extLst>
              <a:ext uri="{FF2B5EF4-FFF2-40B4-BE49-F238E27FC236}">
                <a16:creationId xmlns:a16="http://schemas.microsoft.com/office/drawing/2014/main" id="{2CC939DC-831A-8EA1-4B57-AF8C9BA28247}"/>
              </a:ext>
            </a:extLst>
          </p:cNvPr>
          <p:cNvSpPr txBox="1"/>
          <p:nvPr/>
        </p:nvSpPr>
        <p:spPr>
          <a:xfrm>
            <a:off x="133813" y="1235457"/>
            <a:ext cx="11708780" cy="12003286"/>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9: Recurrent Configuration with P-bit Activation Feedback continued… </a:t>
            </a:r>
            <a:endParaRPr lang="en-US" sz="3000" dirty="0">
              <a:solidFill>
                <a:srgbClr val="0E0E0E"/>
              </a:solidFill>
              <a:effectLst/>
              <a:latin typeface="Poppins" pitchFamily="2" charset="77"/>
              <a:cs typeface="Poppins" pitchFamily="2" charset="77"/>
            </a:endParaRPr>
          </a:p>
          <a:p>
            <a:br>
              <a:rPr lang="en-US" dirty="0">
                <a:solidFill>
                  <a:srgbClr val="0E0E0E"/>
                </a:solidFill>
                <a:effectLst/>
                <a:latin typeface=".SF NS"/>
              </a:rPr>
            </a:b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Workflow:</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Memory</a:t>
            </a:r>
            <a:r>
              <a:rPr lang="en-US" sz="2400" dirty="0">
                <a:solidFill>
                  <a:srgbClr val="0E0E0E"/>
                </a:solidFill>
                <a:effectLst/>
                <a:latin typeface="Poppins" pitchFamily="2" charset="77"/>
                <a:cs typeface="Poppins" pitchFamily="2" charset="77"/>
              </a:rPr>
              <a:t> provides initial parameters (weights) and activations.</a:t>
            </a:r>
          </a:p>
          <a:p>
            <a:r>
              <a:rPr lang="en-US" sz="2400" dirty="0">
                <a:solidFill>
                  <a:srgbClr val="0E0E0E"/>
                </a:solidFill>
                <a:effectLst/>
                <a:highlight>
                  <a:srgbClr val="FFFF00"/>
                </a:highlight>
                <a:latin typeface="Poppins" pitchFamily="2" charset="77"/>
                <a:cs typeface="Poppins" pitchFamily="2" charset="77"/>
              </a:rPr>
              <a:t>2. </a:t>
            </a:r>
            <a:r>
              <a:rPr lang="en-US" sz="2400" b="1" dirty="0">
                <a:solidFill>
                  <a:srgbClr val="0E0E0E"/>
                </a:solidFill>
                <a:effectLst/>
                <a:highlight>
                  <a:srgbClr val="FFFF00"/>
                </a:highlight>
                <a:latin typeface="Poppins" pitchFamily="2" charset="77"/>
                <a:cs typeface="Poppins" pitchFamily="2" charset="77"/>
              </a:rPr>
              <a:t>Activations</a:t>
            </a:r>
            <a:r>
              <a:rPr lang="en-US" sz="2400" dirty="0">
                <a:solidFill>
                  <a:srgbClr val="0E0E0E"/>
                </a:solidFill>
                <a:effectLst/>
                <a:highlight>
                  <a:srgbClr val="FFFF00"/>
                </a:highlight>
                <a:latin typeface="Poppins" pitchFamily="2" charset="77"/>
                <a:cs typeface="Poppins" pitchFamily="2" charset="77"/>
              </a:rPr>
              <a:t> are processed through the Neuron P-BLOCK, introducing probabilistic variations to the activations.</a:t>
            </a:r>
          </a:p>
          <a:p>
            <a:r>
              <a:rPr lang="en-US" sz="2400" dirty="0">
                <a:solidFill>
                  <a:srgbClr val="0E0E0E"/>
                </a:solidFill>
                <a:effectLst/>
                <a:highlight>
                  <a:srgbClr val="FFFF00"/>
                </a:highlight>
                <a:latin typeface="Poppins" pitchFamily="2" charset="77"/>
                <a:cs typeface="Poppins" pitchFamily="2" charset="77"/>
              </a:rPr>
              <a:t>3. </a:t>
            </a:r>
            <a:r>
              <a:rPr lang="en-US" sz="2400" b="1" dirty="0">
                <a:solidFill>
                  <a:srgbClr val="0E0E0E"/>
                </a:solidFill>
                <a:effectLst/>
                <a:highlight>
                  <a:srgbClr val="FFFF00"/>
                </a:highlight>
                <a:latin typeface="Poppins" pitchFamily="2" charset="77"/>
                <a:cs typeface="Poppins" pitchFamily="2" charset="77"/>
              </a:rPr>
              <a:t>Weights</a:t>
            </a:r>
            <a:r>
              <a:rPr lang="en-US" sz="2400" dirty="0">
                <a:solidFill>
                  <a:srgbClr val="0E0E0E"/>
                </a:solidFill>
                <a:effectLst/>
                <a:highlight>
                  <a:srgbClr val="FFFF00"/>
                </a:highlight>
                <a:latin typeface="Poppins" pitchFamily="2" charset="77"/>
                <a:cs typeface="Poppins" pitchFamily="2" charset="77"/>
              </a:rPr>
              <a:t> are processed through the Parameter P-BLOCK, introducing probabilistic variations to the weights.</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Bitwise Multiplication Block</a:t>
            </a:r>
            <a:r>
              <a:rPr lang="en-US" sz="2400" dirty="0">
                <a:solidFill>
                  <a:srgbClr val="0E0E0E"/>
                </a:solidFill>
                <a:effectLst/>
                <a:latin typeface="Poppins" pitchFamily="2" charset="77"/>
                <a:cs typeface="Poppins" pitchFamily="2" charset="77"/>
              </a:rPr>
              <a:t> performs bitwise multiplications between probabilistically varied activations and weights.</a:t>
            </a:r>
          </a:p>
          <a:p>
            <a:r>
              <a:rPr lang="en-US" sz="2400" dirty="0">
                <a:solidFill>
                  <a:srgbClr val="0E0E0E"/>
                </a:solidFill>
                <a:effectLst/>
                <a:latin typeface="Poppins" pitchFamily="2" charset="77"/>
                <a:cs typeface="Poppins" pitchFamily="2" charset="77"/>
              </a:rPr>
              <a:t>5. </a:t>
            </a:r>
            <a:r>
              <a:rPr lang="en-US" sz="2400" b="1" dirty="0">
                <a:solidFill>
                  <a:srgbClr val="0E0E0E"/>
                </a:solidFill>
                <a:effectLst/>
                <a:latin typeface="Poppins" pitchFamily="2" charset="77"/>
                <a:cs typeface="Poppins" pitchFamily="2" charset="77"/>
              </a:rPr>
              <a:t>Addition Block</a:t>
            </a:r>
            <a:r>
              <a:rPr lang="en-US" sz="2400" dirty="0">
                <a:solidFill>
                  <a:srgbClr val="0E0E0E"/>
                </a:solidFill>
                <a:effectLst/>
                <a:latin typeface="Poppins" pitchFamily="2" charset="77"/>
                <a:cs typeface="Poppins" pitchFamily="2" charset="77"/>
              </a:rPr>
              <a:t> aggregates the results of the bitwise multiplication.</a:t>
            </a:r>
          </a:p>
          <a:p>
            <a:r>
              <a:rPr lang="en-US" sz="2400" dirty="0">
                <a:solidFill>
                  <a:srgbClr val="0E0E0E"/>
                </a:solidFill>
                <a:effectLst/>
                <a:latin typeface="Poppins" pitchFamily="2" charset="77"/>
                <a:cs typeface="Poppins" pitchFamily="2" charset="77"/>
              </a:rPr>
              <a:t>6. </a:t>
            </a:r>
            <a:r>
              <a:rPr lang="en-US" sz="2400" b="1" dirty="0">
                <a:solidFill>
                  <a:srgbClr val="0E0E0E"/>
                </a:solidFill>
                <a:effectLst/>
                <a:latin typeface="Poppins" pitchFamily="2" charset="77"/>
                <a:cs typeface="Poppins" pitchFamily="2" charset="77"/>
              </a:rPr>
              <a:t>Outputs Block</a:t>
            </a:r>
            <a:r>
              <a:rPr lang="en-US" sz="2400" dirty="0">
                <a:solidFill>
                  <a:srgbClr val="0E0E0E"/>
                </a:solidFill>
                <a:effectLst/>
                <a:latin typeface="Poppins" pitchFamily="2" charset="77"/>
                <a:cs typeface="Poppins" pitchFamily="2" charset="77"/>
              </a:rPr>
              <a:t> converts the aggregated signal to the final output.</a:t>
            </a:r>
          </a:p>
          <a:p>
            <a:r>
              <a:rPr lang="en-US" sz="2400" dirty="0">
                <a:solidFill>
                  <a:srgbClr val="0E0E0E"/>
                </a:solidFill>
                <a:effectLst/>
                <a:latin typeface="Poppins" pitchFamily="2" charset="77"/>
                <a:cs typeface="Poppins" pitchFamily="2" charset="77"/>
              </a:rPr>
              <a:t>7. </a:t>
            </a:r>
            <a:r>
              <a:rPr lang="en-US" sz="2400" b="1" dirty="0">
                <a:solidFill>
                  <a:srgbClr val="0E0E0E"/>
                </a:solidFill>
                <a:effectLst/>
                <a:latin typeface="Poppins" pitchFamily="2" charset="77"/>
                <a:cs typeface="Poppins" pitchFamily="2" charset="77"/>
              </a:rPr>
              <a:t>Recurrent Feedback</a:t>
            </a:r>
            <a:r>
              <a:rPr lang="en-US" sz="2400" dirty="0">
                <a:solidFill>
                  <a:srgbClr val="0E0E0E"/>
                </a:solidFill>
                <a:effectLst/>
                <a:latin typeface="Poppins" pitchFamily="2" charset="77"/>
                <a:cs typeface="Poppins" pitchFamily="2" charset="77"/>
              </a:rPr>
              <a:t>: The outputs are fed back through a P-bit activation to the inputs of other blocks, enabling recurrent processing and iterative enhancements.</a:t>
            </a: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Importance:</a:t>
            </a:r>
            <a:endParaRPr lang="en-US" sz="2400" dirty="0">
              <a:solidFill>
                <a:srgbClr val="0E0E0E"/>
              </a:solidFill>
              <a:effectLst/>
              <a:latin typeface="Poppins" pitchFamily="2" charset="77"/>
              <a:cs typeface="Poppins" pitchFamily="2" charset="77"/>
            </a:endParaRPr>
          </a:p>
          <a:p>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The use of P-blocks for recurrent feedback through P-bit activation allows for enhanced adaptability and robustness in handling uncertainty and variability in data.</a:t>
            </a:r>
          </a:p>
          <a:p>
            <a:r>
              <a:rPr lang="en-US" sz="2400" dirty="0">
                <a:solidFill>
                  <a:srgbClr val="0E0E0E"/>
                </a:solidFill>
                <a:effectLst/>
                <a:latin typeface="Poppins" pitchFamily="2" charset="77"/>
                <a:cs typeface="Poppins" pitchFamily="2" charset="77"/>
              </a:rPr>
              <a:t>• The recurrent feedback mechanism facilitates iterative improvements and the ability to handle complex data dependencies, making the system suitable for tasks requiring sequential data processing and temporal dependencies.</a:t>
            </a:r>
          </a:p>
        </p:txBody>
      </p:sp>
    </p:spTree>
    <p:extLst>
      <p:ext uri="{BB962C8B-B14F-4D97-AF65-F5344CB8AC3E}">
        <p14:creationId xmlns:p14="http://schemas.microsoft.com/office/powerpoint/2010/main" val="140779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F8E0E8-6B07-F932-2090-39C8B7CBD392}"/>
              </a:ext>
            </a:extLst>
          </p:cNvPr>
          <p:cNvSpPr txBox="1">
            <a:spLocks noGrp="1"/>
          </p:cNvSpPr>
          <p:nvPr>
            <p:ph type="title"/>
          </p:nvPr>
        </p:nvSpPr>
        <p:spPr>
          <a:xfrm>
            <a:off x="838200" y="6525945"/>
            <a:ext cx="10515600" cy="789255"/>
          </a:xfrm>
          <a:prstGeom prst="rect">
            <a:avLst/>
          </a:prstGeom>
          <a:noFill/>
        </p:spPr>
        <p:txBody>
          <a:bodyPr wrap="square" rtlCol="0">
            <a:spAutoFit/>
          </a:bodyPr>
          <a:lstStyle/>
          <a:p>
            <a:pPr algn="ctr"/>
            <a:r>
              <a:rPr lang="en-US" sz="5000" dirty="0">
                <a:solidFill>
                  <a:srgbClr val="FF0000"/>
                </a:solidFill>
              </a:rPr>
              <a:t>The END</a:t>
            </a:r>
          </a:p>
        </p:txBody>
      </p:sp>
      <p:sp>
        <p:nvSpPr>
          <p:cNvPr id="2" name="Slide Number Placeholder 1">
            <a:extLst>
              <a:ext uri="{FF2B5EF4-FFF2-40B4-BE49-F238E27FC236}">
                <a16:creationId xmlns:a16="http://schemas.microsoft.com/office/drawing/2014/main" id="{71502724-29C3-1706-F60D-0784D6D955A4}"/>
              </a:ext>
            </a:extLst>
          </p:cNvPr>
          <p:cNvSpPr>
            <a:spLocks noGrp="1"/>
          </p:cNvSpPr>
          <p:nvPr>
            <p:ph type="sldNum" sz="quarter" idx="12"/>
          </p:nvPr>
        </p:nvSpPr>
        <p:spPr/>
        <p:txBody>
          <a:bodyPr/>
          <a:lstStyle/>
          <a:p>
            <a:fld id="{90FDCC24-7875-A64B-BDE6-58112F35A481}" type="slidenum">
              <a:rPr lang="en-US" smtClean="0"/>
              <a:t>35</a:t>
            </a:fld>
            <a:endParaRPr lang="en-US"/>
          </a:p>
        </p:txBody>
      </p:sp>
      <p:sp>
        <p:nvSpPr>
          <p:cNvPr id="3" name="Date Placeholder 2">
            <a:extLst>
              <a:ext uri="{FF2B5EF4-FFF2-40B4-BE49-F238E27FC236}">
                <a16:creationId xmlns:a16="http://schemas.microsoft.com/office/drawing/2014/main" id="{57E598CC-4BE5-F6EF-6142-EDC52512E014}"/>
              </a:ext>
            </a:extLst>
          </p:cNvPr>
          <p:cNvSpPr>
            <a:spLocks noGrp="1"/>
          </p:cNvSpPr>
          <p:nvPr>
            <p:ph type="dt" sz="half" idx="10"/>
          </p:nvPr>
        </p:nvSpPr>
        <p:spPr/>
        <p:txBody>
          <a:bodyPr/>
          <a:lstStyle/>
          <a:p>
            <a:fld id="{9531F9F5-EBB2-D44B-AA22-55DD7F1D9F2D}" type="datetime1">
              <a:rPr lang="en-US" smtClean="0"/>
              <a:t>7/16/2024</a:t>
            </a:fld>
            <a:endParaRPr lang="en-US"/>
          </a:p>
        </p:txBody>
      </p:sp>
    </p:spTree>
    <p:extLst>
      <p:ext uri="{BB962C8B-B14F-4D97-AF65-F5344CB8AC3E}">
        <p14:creationId xmlns:p14="http://schemas.microsoft.com/office/powerpoint/2010/main" val="381970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F95195-F856-4BBF-D1F5-F07E865CDFF0}"/>
              </a:ext>
            </a:extLst>
          </p:cNvPr>
          <p:cNvSpPr txBox="1"/>
          <p:nvPr/>
        </p:nvSpPr>
        <p:spPr>
          <a:xfrm>
            <a:off x="308516" y="2282526"/>
            <a:ext cx="11574967" cy="10495181"/>
          </a:xfrm>
          <a:prstGeom prst="rect">
            <a:avLst/>
          </a:prstGeom>
          <a:noFill/>
        </p:spPr>
        <p:txBody>
          <a:bodyPr wrap="square">
            <a:spAutoFit/>
          </a:bodyPr>
          <a:lstStyle/>
          <a:p>
            <a:r>
              <a:rPr lang="en-US" sz="2600" b="1" dirty="0">
                <a:solidFill>
                  <a:srgbClr val="0E0E0E"/>
                </a:solidFill>
                <a:effectLst/>
                <a:latin typeface="Poppins" pitchFamily="2" charset="77"/>
                <a:cs typeface="Poppins" pitchFamily="2" charset="77"/>
              </a:rPr>
              <a:t>100. Parameters Block (Weights and Biases)</a:t>
            </a:r>
            <a:endParaRPr lang="en-US" sz="2600" dirty="0">
              <a:solidFill>
                <a:srgbClr val="0E0E0E"/>
              </a:solidFill>
              <a:effectLst/>
              <a:latin typeface="Poppins" pitchFamily="2" charset="77"/>
              <a:cs typeface="Poppins" pitchFamily="2" charset="77"/>
            </a:endParaRPr>
          </a:p>
          <a:p>
            <a:r>
              <a:rPr lang="en-US" sz="2600" dirty="0">
                <a:solidFill>
                  <a:srgbClr val="0E0E0E"/>
                </a:solidFill>
                <a:effectLst/>
                <a:latin typeface="Poppins" pitchFamily="2" charset="77"/>
                <a:cs typeface="Poppins" pitchFamily="2" charset="77"/>
              </a:rPr>
              <a:t>Stores and provides parameters such as weights and biases used in computation. It may be </a:t>
            </a:r>
            <a:r>
              <a:rPr lang="en-US" sz="2600" dirty="0">
                <a:solidFill>
                  <a:srgbClr val="0E0E0E"/>
                </a:solidFill>
                <a:latin typeface="Poppins" pitchFamily="2" charset="77"/>
                <a:cs typeface="Poppins" pitchFamily="2" charset="77"/>
              </a:rPr>
              <a:t>near </a:t>
            </a:r>
            <a:r>
              <a:rPr lang="en-US" sz="2600" dirty="0">
                <a:solidFill>
                  <a:srgbClr val="0E0E0E"/>
                </a:solidFill>
                <a:effectLst/>
                <a:latin typeface="Poppins" pitchFamily="2" charset="77"/>
                <a:cs typeface="Poppins" pitchFamily="2" charset="77"/>
              </a:rPr>
              <a:t>the bitwise multiplication block (500) or embed the bitwise multiplication elements (500) within itself for in-memory processing. </a:t>
            </a:r>
          </a:p>
          <a:p>
            <a:endParaRPr lang="en-US" sz="2600" dirty="0">
              <a:solidFill>
                <a:srgbClr val="0E0E0E"/>
              </a:solidFill>
              <a:effectLst/>
              <a:latin typeface="Poppins" pitchFamily="2" charset="77"/>
              <a:cs typeface="Poppins" pitchFamily="2" charset="77"/>
            </a:endParaRPr>
          </a:p>
          <a:p>
            <a:r>
              <a:rPr lang="en-US" sz="2600" b="1" dirty="0">
                <a:solidFill>
                  <a:srgbClr val="0E0E0E"/>
                </a:solidFill>
                <a:effectLst/>
                <a:latin typeface="Poppins" pitchFamily="2" charset="77"/>
                <a:cs typeface="Poppins" pitchFamily="2" charset="77"/>
              </a:rPr>
              <a:t>200. Parameter P-BLOCK</a:t>
            </a:r>
            <a:endParaRPr lang="en-US" sz="2600" dirty="0">
              <a:solidFill>
                <a:srgbClr val="0E0E0E"/>
              </a:solidFill>
              <a:effectLst/>
              <a:latin typeface="Poppins" pitchFamily="2" charset="77"/>
              <a:cs typeface="Poppins" pitchFamily="2" charset="77"/>
            </a:endParaRPr>
          </a:p>
          <a:p>
            <a:r>
              <a:rPr lang="en-US" sz="2600" dirty="0">
                <a:solidFill>
                  <a:srgbClr val="0E0E0E"/>
                </a:solidFill>
                <a:effectLst/>
                <a:latin typeface="Poppins" pitchFamily="2" charset="77"/>
                <a:cs typeface="Poppins" pitchFamily="2" charset="77"/>
              </a:rPr>
              <a:t>Adds probabilistic elements to the parameters (weights and biases) retrieved from memory.</a:t>
            </a:r>
          </a:p>
          <a:p>
            <a:endParaRPr lang="en-US" sz="2600" dirty="0">
              <a:solidFill>
                <a:srgbClr val="0E0E0E"/>
              </a:solidFill>
              <a:effectLst/>
              <a:latin typeface="Poppins" pitchFamily="2" charset="77"/>
              <a:cs typeface="Poppins" pitchFamily="2" charset="77"/>
            </a:endParaRPr>
          </a:p>
          <a:p>
            <a:r>
              <a:rPr lang="en-US" sz="2600" b="1" dirty="0">
                <a:solidFill>
                  <a:srgbClr val="0E0E0E"/>
                </a:solidFill>
                <a:effectLst/>
                <a:latin typeface="Poppins" pitchFamily="2" charset="77"/>
                <a:cs typeface="Poppins" pitchFamily="2" charset="77"/>
              </a:rPr>
              <a:t>300. Inputs (Neurons/Activations)</a:t>
            </a:r>
            <a:endParaRPr lang="en-US" sz="2600" dirty="0">
              <a:solidFill>
                <a:srgbClr val="0E0E0E"/>
              </a:solidFill>
              <a:effectLst/>
              <a:latin typeface="Poppins" pitchFamily="2" charset="77"/>
              <a:cs typeface="Poppins" pitchFamily="2" charset="77"/>
            </a:endParaRPr>
          </a:p>
          <a:p>
            <a:r>
              <a:rPr lang="en-US" sz="2600" dirty="0">
                <a:solidFill>
                  <a:srgbClr val="0E0E0E"/>
                </a:solidFill>
                <a:effectLst/>
                <a:latin typeface="Poppins" pitchFamily="2" charset="77"/>
                <a:cs typeface="Poppins" pitchFamily="2" charset="77"/>
              </a:rPr>
              <a:t>Receives activations from the previous layer of the neural network.</a:t>
            </a:r>
            <a:br>
              <a:rPr lang="en-US" sz="2600" dirty="0">
                <a:solidFill>
                  <a:srgbClr val="0E0E0E"/>
                </a:solidFill>
                <a:effectLst/>
                <a:latin typeface="Poppins" pitchFamily="2" charset="77"/>
                <a:cs typeface="Poppins" pitchFamily="2" charset="77"/>
              </a:rPr>
            </a:br>
            <a:endParaRPr lang="en-US" sz="2600" dirty="0">
              <a:solidFill>
                <a:srgbClr val="0E0E0E"/>
              </a:solidFill>
              <a:effectLst/>
              <a:latin typeface="Poppins" pitchFamily="2" charset="77"/>
              <a:cs typeface="Poppins" pitchFamily="2" charset="77"/>
            </a:endParaRPr>
          </a:p>
          <a:p>
            <a:r>
              <a:rPr lang="en-US" sz="2600" b="1" dirty="0">
                <a:solidFill>
                  <a:srgbClr val="0E0E0E"/>
                </a:solidFill>
                <a:effectLst/>
                <a:latin typeface="Poppins" pitchFamily="2" charset="77"/>
                <a:cs typeface="Poppins" pitchFamily="2" charset="77"/>
              </a:rPr>
              <a:t>400. Neuron P-BLOCK</a:t>
            </a:r>
            <a:endParaRPr lang="en-US" sz="2600" dirty="0">
              <a:solidFill>
                <a:srgbClr val="0E0E0E"/>
              </a:solidFill>
              <a:effectLst/>
              <a:latin typeface="Poppins" pitchFamily="2" charset="77"/>
              <a:cs typeface="Poppins" pitchFamily="2" charset="77"/>
            </a:endParaRPr>
          </a:p>
          <a:p>
            <a:r>
              <a:rPr lang="en-US" sz="2600" dirty="0">
                <a:solidFill>
                  <a:srgbClr val="0E0E0E"/>
                </a:solidFill>
                <a:effectLst/>
                <a:latin typeface="Poppins" pitchFamily="2" charset="77"/>
                <a:cs typeface="Poppins" pitchFamily="2" charset="77"/>
              </a:rPr>
              <a:t>Introduces probabilistic elements into the input activations.</a:t>
            </a:r>
          </a:p>
          <a:p>
            <a:endParaRPr lang="en-US" sz="2600" dirty="0">
              <a:solidFill>
                <a:srgbClr val="0E0E0E"/>
              </a:solidFill>
              <a:effectLst/>
              <a:latin typeface="Poppins" pitchFamily="2" charset="77"/>
              <a:cs typeface="Poppins" pitchFamily="2" charset="77"/>
            </a:endParaRPr>
          </a:p>
          <a:p>
            <a:r>
              <a:rPr lang="en-US" sz="2600" b="1" dirty="0">
                <a:solidFill>
                  <a:srgbClr val="0E0E0E"/>
                </a:solidFill>
                <a:effectLst/>
                <a:latin typeface="Poppins" pitchFamily="2" charset="77"/>
                <a:cs typeface="Poppins" pitchFamily="2" charset="77"/>
              </a:rPr>
              <a:t>500. Bitwise Multiplication</a:t>
            </a:r>
            <a:endParaRPr lang="en-US" sz="2600" dirty="0">
              <a:solidFill>
                <a:srgbClr val="0E0E0E"/>
              </a:solidFill>
              <a:effectLst/>
              <a:latin typeface="Poppins" pitchFamily="2" charset="77"/>
              <a:cs typeface="Poppins" pitchFamily="2" charset="77"/>
            </a:endParaRPr>
          </a:p>
          <a:p>
            <a:r>
              <a:rPr lang="en-US" sz="2600" dirty="0">
                <a:solidFill>
                  <a:srgbClr val="0E0E0E"/>
                </a:solidFill>
                <a:effectLst/>
                <a:latin typeface="Poppins" pitchFamily="2" charset="77"/>
                <a:cs typeface="Poppins" pitchFamily="2" charset="77"/>
              </a:rPr>
              <a:t>Performs bitwise multiplication operations between the processed input activations and the processed parameters.</a:t>
            </a:r>
            <a:br>
              <a:rPr lang="en-US" sz="2600" dirty="0">
                <a:solidFill>
                  <a:srgbClr val="0E0E0E"/>
                </a:solidFill>
                <a:effectLst/>
                <a:latin typeface="Poppins" pitchFamily="2" charset="77"/>
                <a:cs typeface="Poppins" pitchFamily="2" charset="77"/>
              </a:rPr>
            </a:br>
            <a:endParaRPr lang="en-US" sz="2600" dirty="0">
              <a:solidFill>
                <a:srgbClr val="0E0E0E"/>
              </a:solidFill>
              <a:effectLst/>
              <a:latin typeface="Poppins" pitchFamily="2" charset="77"/>
              <a:cs typeface="Poppins" pitchFamily="2" charset="77"/>
            </a:endParaRPr>
          </a:p>
          <a:p>
            <a:r>
              <a:rPr lang="en-US" sz="2600" b="1" dirty="0">
                <a:solidFill>
                  <a:srgbClr val="0E0E0E"/>
                </a:solidFill>
                <a:effectLst/>
                <a:latin typeface="Poppins" pitchFamily="2" charset="77"/>
                <a:cs typeface="Poppins" pitchFamily="2" charset="77"/>
              </a:rPr>
              <a:t>600. Addition</a:t>
            </a:r>
            <a:endParaRPr lang="en-US" sz="2600" dirty="0">
              <a:solidFill>
                <a:srgbClr val="0E0E0E"/>
              </a:solidFill>
              <a:effectLst/>
              <a:latin typeface="Poppins" pitchFamily="2" charset="77"/>
              <a:cs typeface="Poppins" pitchFamily="2" charset="77"/>
            </a:endParaRPr>
          </a:p>
          <a:p>
            <a:r>
              <a:rPr lang="en-US" sz="2600" dirty="0">
                <a:solidFill>
                  <a:srgbClr val="0E0E0E"/>
                </a:solidFill>
                <a:effectLst/>
                <a:latin typeface="Poppins" pitchFamily="2" charset="77"/>
                <a:cs typeface="Poppins" pitchFamily="2" charset="77"/>
              </a:rPr>
              <a:t>Aggregates the results from the bitwise multiplication stage.</a:t>
            </a:r>
            <a:br>
              <a:rPr lang="en-US" sz="2600" dirty="0">
                <a:solidFill>
                  <a:srgbClr val="0E0E0E"/>
                </a:solidFill>
                <a:effectLst/>
                <a:latin typeface="Poppins" pitchFamily="2" charset="77"/>
                <a:cs typeface="Poppins" pitchFamily="2" charset="77"/>
              </a:rPr>
            </a:br>
            <a:endParaRPr lang="en-US" sz="2600" dirty="0">
              <a:solidFill>
                <a:srgbClr val="0E0E0E"/>
              </a:solidFill>
              <a:effectLst/>
              <a:latin typeface="Poppins" pitchFamily="2" charset="77"/>
              <a:cs typeface="Poppins" pitchFamily="2" charset="77"/>
            </a:endParaRPr>
          </a:p>
          <a:p>
            <a:r>
              <a:rPr lang="en-US" sz="2600" b="1" dirty="0">
                <a:solidFill>
                  <a:srgbClr val="0E0E0E"/>
                </a:solidFill>
                <a:effectLst/>
                <a:latin typeface="Poppins" pitchFamily="2" charset="77"/>
                <a:cs typeface="Poppins" pitchFamily="2" charset="77"/>
              </a:rPr>
              <a:t>700. Outputs</a:t>
            </a:r>
            <a:endParaRPr lang="en-US" sz="2600" dirty="0">
              <a:solidFill>
                <a:srgbClr val="0E0E0E"/>
              </a:solidFill>
              <a:effectLst/>
              <a:latin typeface="Poppins" pitchFamily="2" charset="77"/>
              <a:cs typeface="Poppins" pitchFamily="2" charset="77"/>
            </a:endParaRPr>
          </a:p>
          <a:p>
            <a:r>
              <a:rPr lang="en-US" sz="2600" dirty="0">
                <a:solidFill>
                  <a:srgbClr val="0E0E0E"/>
                </a:solidFill>
                <a:effectLst/>
                <a:latin typeface="Poppins" pitchFamily="2" charset="77"/>
                <a:cs typeface="Poppins" pitchFamily="2" charset="77"/>
              </a:rPr>
              <a:t>Produces the final processed data, which serves as activations for the next layer of the neural network.</a:t>
            </a:r>
          </a:p>
        </p:txBody>
      </p:sp>
      <p:sp>
        <p:nvSpPr>
          <p:cNvPr id="4" name="TextBox 3">
            <a:extLst>
              <a:ext uri="{FF2B5EF4-FFF2-40B4-BE49-F238E27FC236}">
                <a16:creationId xmlns:a16="http://schemas.microsoft.com/office/drawing/2014/main" id="{74054C3D-564F-DBA8-0DEA-BCF1E13177C6}"/>
              </a:ext>
            </a:extLst>
          </p:cNvPr>
          <p:cNvSpPr txBox="1"/>
          <p:nvPr/>
        </p:nvSpPr>
        <p:spPr>
          <a:xfrm>
            <a:off x="3213833" y="701198"/>
            <a:ext cx="5139869" cy="707886"/>
          </a:xfrm>
          <a:prstGeom prst="rect">
            <a:avLst/>
          </a:prstGeom>
          <a:noFill/>
        </p:spPr>
        <p:txBody>
          <a:bodyPr wrap="none" rtlCol="0">
            <a:spAutoFit/>
          </a:bodyPr>
          <a:lstStyle/>
          <a:p>
            <a:r>
              <a:rPr lang="en-US" sz="4000" b="1" dirty="0"/>
              <a:t>Figure 1 Components</a:t>
            </a:r>
          </a:p>
        </p:txBody>
      </p:sp>
      <p:sp>
        <p:nvSpPr>
          <p:cNvPr id="6" name="TextBox 5">
            <a:extLst>
              <a:ext uri="{FF2B5EF4-FFF2-40B4-BE49-F238E27FC236}">
                <a16:creationId xmlns:a16="http://schemas.microsoft.com/office/drawing/2014/main" id="{902E9912-48A6-1EF9-67DD-8308EDE325D2}"/>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7" name="Slide Number Placeholder 6">
            <a:extLst>
              <a:ext uri="{FF2B5EF4-FFF2-40B4-BE49-F238E27FC236}">
                <a16:creationId xmlns:a16="http://schemas.microsoft.com/office/drawing/2014/main" id="{647829C8-81B0-7AB6-1A6F-AF19F6395239}"/>
              </a:ext>
            </a:extLst>
          </p:cNvPr>
          <p:cNvSpPr>
            <a:spLocks noGrp="1"/>
          </p:cNvSpPr>
          <p:nvPr>
            <p:ph type="sldNum" sz="quarter" idx="12"/>
          </p:nvPr>
        </p:nvSpPr>
        <p:spPr/>
        <p:txBody>
          <a:bodyPr/>
          <a:lstStyle/>
          <a:p>
            <a:fld id="{90FDCC24-7875-A64B-BDE6-58112F35A481}" type="slidenum">
              <a:rPr lang="en-US" smtClean="0"/>
              <a:t>4</a:t>
            </a:fld>
            <a:endParaRPr lang="en-US"/>
          </a:p>
        </p:txBody>
      </p:sp>
      <p:sp>
        <p:nvSpPr>
          <p:cNvPr id="8" name="Date Placeholder 7">
            <a:extLst>
              <a:ext uri="{FF2B5EF4-FFF2-40B4-BE49-F238E27FC236}">
                <a16:creationId xmlns:a16="http://schemas.microsoft.com/office/drawing/2014/main" id="{D08174A6-7D04-3E77-8582-823F0D6310BD}"/>
              </a:ext>
            </a:extLst>
          </p:cNvPr>
          <p:cNvSpPr>
            <a:spLocks noGrp="1"/>
          </p:cNvSpPr>
          <p:nvPr>
            <p:ph type="dt" sz="half" idx="10"/>
          </p:nvPr>
        </p:nvSpPr>
        <p:spPr/>
        <p:txBody>
          <a:bodyPr/>
          <a:lstStyle/>
          <a:p>
            <a:fld id="{BC1E3B82-EA98-C144-9FD5-24E4B7925A3D}" type="datetime1">
              <a:rPr lang="en-US" smtClean="0"/>
              <a:t>7/16/2024</a:t>
            </a:fld>
            <a:endParaRPr lang="en-US"/>
          </a:p>
        </p:txBody>
      </p:sp>
    </p:spTree>
    <p:extLst>
      <p:ext uri="{BB962C8B-B14F-4D97-AF65-F5344CB8AC3E}">
        <p14:creationId xmlns:p14="http://schemas.microsoft.com/office/powerpoint/2010/main" val="87781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AF1AF0-976E-80FE-2F88-DF9735B676DF}"/>
              </a:ext>
            </a:extLst>
          </p:cNvPr>
          <p:cNvSpPr txBox="1"/>
          <p:nvPr/>
        </p:nvSpPr>
        <p:spPr>
          <a:xfrm>
            <a:off x="255859" y="627796"/>
            <a:ext cx="5719514" cy="707886"/>
          </a:xfrm>
          <a:prstGeom prst="rect">
            <a:avLst/>
          </a:prstGeom>
          <a:noFill/>
        </p:spPr>
        <p:txBody>
          <a:bodyPr wrap="none" rtlCol="0">
            <a:spAutoFit/>
          </a:bodyPr>
          <a:lstStyle/>
          <a:p>
            <a:r>
              <a:rPr lang="en-US" sz="4000" b="1" dirty="0"/>
              <a:t>200- Parameter P-Block </a:t>
            </a:r>
          </a:p>
        </p:txBody>
      </p:sp>
      <p:pic>
        <p:nvPicPr>
          <p:cNvPr id="4" name="Picture 3">
            <a:extLst>
              <a:ext uri="{FF2B5EF4-FFF2-40B4-BE49-F238E27FC236}">
                <a16:creationId xmlns:a16="http://schemas.microsoft.com/office/drawing/2014/main" id="{BBFDF1E4-1A60-D8A4-45B3-68682132347A}"/>
              </a:ext>
            </a:extLst>
          </p:cNvPr>
          <p:cNvPicPr>
            <a:picLocks noChangeAspect="1"/>
          </p:cNvPicPr>
          <p:nvPr/>
        </p:nvPicPr>
        <p:blipFill>
          <a:blip r:embed="rId2"/>
          <a:stretch>
            <a:fillRect/>
          </a:stretch>
        </p:blipFill>
        <p:spPr>
          <a:xfrm>
            <a:off x="4775230" y="2754675"/>
            <a:ext cx="1855000" cy="2798631"/>
          </a:xfrm>
          <a:prstGeom prst="rect">
            <a:avLst/>
          </a:prstGeom>
        </p:spPr>
      </p:pic>
      <p:pic>
        <p:nvPicPr>
          <p:cNvPr id="6" name="Picture 5">
            <a:extLst>
              <a:ext uri="{FF2B5EF4-FFF2-40B4-BE49-F238E27FC236}">
                <a16:creationId xmlns:a16="http://schemas.microsoft.com/office/drawing/2014/main" id="{CE932CA3-E78D-8556-00B2-29776E32F0EC}"/>
              </a:ext>
            </a:extLst>
          </p:cNvPr>
          <p:cNvPicPr>
            <a:picLocks noChangeAspect="1"/>
          </p:cNvPicPr>
          <p:nvPr/>
        </p:nvPicPr>
        <p:blipFill>
          <a:blip r:embed="rId2"/>
          <a:stretch>
            <a:fillRect/>
          </a:stretch>
        </p:blipFill>
        <p:spPr>
          <a:xfrm>
            <a:off x="4775230" y="6074021"/>
            <a:ext cx="1855000" cy="2798631"/>
          </a:xfrm>
          <a:prstGeom prst="rect">
            <a:avLst/>
          </a:prstGeom>
        </p:spPr>
      </p:pic>
      <p:pic>
        <p:nvPicPr>
          <p:cNvPr id="7" name="Picture 6">
            <a:extLst>
              <a:ext uri="{FF2B5EF4-FFF2-40B4-BE49-F238E27FC236}">
                <a16:creationId xmlns:a16="http://schemas.microsoft.com/office/drawing/2014/main" id="{8170B6F4-D590-5490-E02D-D6DA6D9A7852}"/>
              </a:ext>
            </a:extLst>
          </p:cNvPr>
          <p:cNvPicPr>
            <a:picLocks noChangeAspect="1"/>
          </p:cNvPicPr>
          <p:nvPr/>
        </p:nvPicPr>
        <p:blipFill>
          <a:blip r:embed="rId2"/>
          <a:stretch>
            <a:fillRect/>
          </a:stretch>
        </p:blipFill>
        <p:spPr>
          <a:xfrm>
            <a:off x="4775230" y="10664607"/>
            <a:ext cx="1855000" cy="2798631"/>
          </a:xfrm>
          <a:prstGeom prst="rect">
            <a:avLst/>
          </a:prstGeom>
        </p:spPr>
      </p:pic>
      <p:sp>
        <p:nvSpPr>
          <p:cNvPr id="8" name="TextBox 7">
            <a:extLst>
              <a:ext uri="{FF2B5EF4-FFF2-40B4-BE49-F238E27FC236}">
                <a16:creationId xmlns:a16="http://schemas.microsoft.com/office/drawing/2014/main" id="{E49C5B4D-7421-606E-232B-BBB2F07E3B7D}"/>
              </a:ext>
            </a:extLst>
          </p:cNvPr>
          <p:cNvSpPr txBox="1"/>
          <p:nvPr/>
        </p:nvSpPr>
        <p:spPr>
          <a:xfrm rot="5400000">
            <a:off x="5437008" y="9415280"/>
            <a:ext cx="604653" cy="707886"/>
          </a:xfrm>
          <a:prstGeom prst="rect">
            <a:avLst/>
          </a:prstGeom>
          <a:noFill/>
        </p:spPr>
        <p:txBody>
          <a:bodyPr wrap="none" rtlCol="0">
            <a:spAutoFit/>
          </a:bodyPr>
          <a:lstStyle/>
          <a:p>
            <a:r>
              <a:rPr lang="en-US" sz="4000" dirty="0"/>
              <a:t>…</a:t>
            </a:r>
          </a:p>
        </p:txBody>
      </p:sp>
      <p:sp>
        <p:nvSpPr>
          <p:cNvPr id="9" name="TextBox 8">
            <a:extLst>
              <a:ext uri="{FF2B5EF4-FFF2-40B4-BE49-F238E27FC236}">
                <a16:creationId xmlns:a16="http://schemas.microsoft.com/office/drawing/2014/main" id="{894E48DB-0571-B7FC-A6AD-B27D8ED93ECA}"/>
              </a:ext>
            </a:extLst>
          </p:cNvPr>
          <p:cNvSpPr txBox="1"/>
          <p:nvPr/>
        </p:nvSpPr>
        <p:spPr>
          <a:xfrm>
            <a:off x="4192860" y="4683517"/>
            <a:ext cx="526106" cy="553998"/>
          </a:xfrm>
          <a:prstGeom prst="rect">
            <a:avLst/>
          </a:prstGeom>
          <a:noFill/>
        </p:spPr>
        <p:txBody>
          <a:bodyPr wrap="none" rtlCol="0">
            <a:spAutoFit/>
          </a:bodyPr>
          <a:lstStyle/>
          <a:p>
            <a:r>
              <a:rPr lang="en-US" sz="3000" dirty="0">
                <a:latin typeface="Poppins" pitchFamily="2" charset="77"/>
                <a:cs typeface="Poppins" pitchFamily="2" charset="77"/>
              </a:rPr>
              <a:t>V</a:t>
            </a:r>
            <a:r>
              <a:rPr lang="en-US" sz="3000" baseline="-25000" dirty="0">
                <a:latin typeface="Poppins" pitchFamily="2" charset="77"/>
                <a:cs typeface="Poppins" pitchFamily="2" charset="77"/>
              </a:rPr>
              <a:t>1</a:t>
            </a:r>
          </a:p>
        </p:txBody>
      </p:sp>
      <p:sp>
        <p:nvSpPr>
          <p:cNvPr id="17" name="TextBox 16">
            <a:extLst>
              <a:ext uri="{FF2B5EF4-FFF2-40B4-BE49-F238E27FC236}">
                <a16:creationId xmlns:a16="http://schemas.microsoft.com/office/drawing/2014/main" id="{9A9EADDB-2442-0A56-1418-A32435DDF3E6}"/>
              </a:ext>
            </a:extLst>
          </p:cNvPr>
          <p:cNvSpPr txBox="1"/>
          <p:nvPr/>
        </p:nvSpPr>
        <p:spPr>
          <a:xfrm>
            <a:off x="4189146" y="7958261"/>
            <a:ext cx="591829" cy="553998"/>
          </a:xfrm>
          <a:prstGeom prst="rect">
            <a:avLst/>
          </a:prstGeom>
          <a:noFill/>
        </p:spPr>
        <p:txBody>
          <a:bodyPr wrap="none" rtlCol="0">
            <a:spAutoFit/>
          </a:bodyPr>
          <a:lstStyle/>
          <a:p>
            <a:r>
              <a:rPr lang="en-US" sz="3000">
                <a:latin typeface="Poppins" pitchFamily="2" charset="77"/>
                <a:cs typeface="Poppins" pitchFamily="2" charset="77"/>
              </a:rPr>
              <a:t>V</a:t>
            </a:r>
            <a:r>
              <a:rPr lang="en-US" sz="3000" baseline="-25000">
                <a:latin typeface="Poppins" pitchFamily="2" charset="77"/>
                <a:cs typeface="Poppins" pitchFamily="2" charset="77"/>
              </a:rPr>
              <a:t>2</a:t>
            </a:r>
            <a:endParaRPr lang="en-US" sz="3000" baseline="-25000" dirty="0">
              <a:latin typeface="Poppins" pitchFamily="2" charset="77"/>
              <a:cs typeface="Poppins" pitchFamily="2" charset="77"/>
            </a:endParaRPr>
          </a:p>
        </p:txBody>
      </p:sp>
      <p:sp>
        <p:nvSpPr>
          <p:cNvPr id="19" name="TextBox 18">
            <a:extLst>
              <a:ext uri="{FF2B5EF4-FFF2-40B4-BE49-F238E27FC236}">
                <a16:creationId xmlns:a16="http://schemas.microsoft.com/office/drawing/2014/main" id="{6024785C-6E58-9C64-70E4-C5883A37FB33}"/>
              </a:ext>
            </a:extLst>
          </p:cNvPr>
          <p:cNvSpPr txBox="1"/>
          <p:nvPr/>
        </p:nvSpPr>
        <p:spPr>
          <a:xfrm>
            <a:off x="4185432" y="12571145"/>
            <a:ext cx="580608" cy="553998"/>
          </a:xfrm>
          <a:prstGeom prst="rect">
            <a:avLst/>
          </a:prstGeom>
          <a:noFill/>
        </p:spPr>
        <p:txBody>
          <a:bodyPr wrap="none" rtlCol="0">
            <a:spAutoFit/>
          </a:bodyPr>
          <a:lstStyle/>
          <a:p>
            <a:r>
              <a:rPr lang="en-US" sz="3000" dirty="0">
                <a:latin typeface="Poppins" pitchFamily="2" charset="77"/>
                <a:cs typeface="Poppins" pitchFamily="2" charset="77"/>
              </a:rPr>
              <a:t>V</a:t>
            </a:r>
            <a:r>
              <a:rPr lang="en-US" sz="3000" baseline="-25000" dirty="0">
                <a:latin typeface="Poppins" pitchFamily="2" charset="77"/>
                <a:cs typeface="Poppins" pitchFamily="2" charset="77"/>
              </a:rPr>
              <a:t>J</a:t>
            </a:r>
          </a:p>
        </p:txBody>
      </p:sp>
      <p:sp>
        <p:nvSpPr>
          <p:cNvPr id="5" name="Freeform 4">
            <a:extLst>
              <a:ext uri="{FF2B5EF4-FFF2-40B4-BE49-F238E27FC236}">
                <a16:creationId xmlns:a16="http://schemas.microsoft.com/office/drawing/2014/main" id="{BE4381D0-BA4E-0143-5954-5A5AF3ADBC87}"/>
              </a:ext>
            </a:extLst>
          </p:cNvPr>
          <p:cNvSpPr/>
          <p:nvPr/>
        </p:nvSpPr>
        <p:spPr>
          <a:xfrm flipV="1">
            <a:off x="5773271" y="3806449"/>
            <a:ext cx="2020408" cy="588614"/>
          </a:xfrm>
          <a:custGeom>
            <a:avLst/>
            <a:gdLst>
              <a:gd name="connsiteX0" fmla="*/ 2609385 w 2609385"/>
              <a:gd name="connsiteY0" fmla="*/ 0 h 825190"/>
              <a:gd name="connsiteX1" fmla="*/ 1494263 w 2609385"/>
              <a:gd name="connsiteY1" fmla="*/ 691375 h 825190"/>
              <a:gd name="connsiteX2" fmla="*/ 0 w 2609385"/>
              <a:gd name="connsiteY2" fmla="*/ 825190 h 825190"/>
            </a:gdLst>
            <a:ahLst/>
            <a:cxnLst>
              <a:cxn ang="0">
                <a:pos x="connsiteX0" y="connsiteY0"/>
              </a:cxn>
              <a:cxn ang="0">
                <a:pos x="connsiteX1" y="connsiteY1"/>
              </a:cxn>
              <a:cxn ang="0">
                <a:pos x="connsiteX2" y="connsiteY2"/>
              </a:cxn>
            </a:cxnLst>
            <a:rect l="l" t="t" r="r" b="b"/>
            <a:pathLst>
              <a:path w="2609385" h="825190">
                <a:moveTo>
                  <a:pt x="2609385" y="0"/>
                </a:moveTo>
                <a:cubicBezTo>
                  <a:pt x="2269273" y="276921"/>
                  <a:pt x="1929161" y="553843"/>
                  <a:pt x="1494263" y="691375"/>
                </a:cubicBezTo>
                <a:cubicBezTo>
                  <a:pt x="1059365" y="828907"/>
                  <a:pt x="252761" y="799171"/>
                  <a:pt x="0" y="825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BBE6C2-07A4-1437-A5D2-54537859D3C5}"/>
              </a:ext>
            </a:extLst>
          </p:cNvPr>
          <p:cNvSpPr txBox="1"/>
          <p:nvPr/>
        </p:nvSpPr>
        <p:spPr>
          <a:xfrm>
            <a:off x="7756678" y="4304378"/>
            <a:ext cx="726667" cy="400110"/>
          </a:xfrm>
          <a:prstGeom prst="rect">
            <a:avLst/>
          </a:prstGeom>
          <a:noFill/>
        </p:spPr>
        <p:txBody>
          <a:bodyPr wrap="square" rtlCol="0">
            <a:spAutoFit/>
          </a:bodyPr>
          <a:lstStyle/>
          <a:p>
            <a:r>
              <a:rPr lang="en-US" sz="2000" b="1" dirty="0">
                <a:latin typeface="Poppins" pitchFamily="2" charset="77"/>
                <a:cs typeface="Poppins" pitchFamily="2" charset="77"/>
              </a:rPr>
              <a:t>201</a:t>
            </a:r>
          </a:p>
        </p:txBody>
      </p:sp>
      <p:sp>
        <p:nvSpPr>
          <p:cNvPr id="14" name="Rectangle 13">
            <a:extLst>
              <a:ext uri="{FF2B5EF4-FFF2-40B4-BE49-F238E27FC236}">
                <a16:creationId xmlns:a16="http://schemas.microsoft.com/office/drawing/2014/main" id="{31640B34-1A8E-84DD-74B1-99220F278330}"/>
              </a:ext>
            </a:extLst>
          </p:cNvPr>
          <p:cNvSpPr/>
          <p:nvPr/>
        </p:nvSpPr>
        <p:spPr>
          <a:xfrm>
            <a:off x="2180932" y="2788053"/>
            <a:ext cx="819455" cy="10675186"/>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900" dirty="0">
                <a:solidFill>
                  <a:schemeClr val="tx1"/>
                </a:solidFill>
              </a:rPr>
              <a:t>DAC</a:t>
            </a:r>
          </a:p>
        </p:txBody>
      </p:sp>
      <p:sp>
        <p:nvSpPr>
          <p:cNvPr id="15" name="Down Arrow 14">
            <a:extLst>
              <a:ext uri="{FF2B5EF4-FFF2-40B4-BE49-F238E27FC236}">
                <a16:creationId xmlns:a16="http://schemas.microsoft.com/office/drawing/2014/main" id="{CA073E64-4204-8DD2-21F0-35D9D5955641}"/>
              </a:ext>
            </a:extLst>
          </p:cNvPr>
          <p:cNvSpPr/>
          <p:nvPr/>
        </p:nvSpPr>
        <p:spPr>
          <a:xfrm rot="16200000">
            <a:off x="1031777" y="7880517"/>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29E9FEB-D6EB-51A0-6983-A9770F105A86}"/>
              </a:ext>
            </a:extLst>
          </p:cNvPr>
          <p:cNvSpPr txBox="1"/>
          <p:nvPr/>
        </p:nvSpPr>
        <p:spPr>
          <a:xfrm>
            <a:off x="1120426" y="7094420"/>
            <a:ext cx="328936" cy="553998"/>
          </a:xfrm>
          <a:prstGeom prst="rect">
            <a:avLst/>
          </a:prstGeom>
          <a:noFill/>
        </p:spPr>
        <p:txBody>
          <a:bodyPr wrap="none" rtlCol="0">
            <a:spAutoFit/>
          </a:bodyPr>
          <a:lstStyle/>
          <a:p>
            <a:r>
              <a:rPr lang="en-US" sz="3000" b="1" dirty="0">
                <a:latin typeface="Poppins" pitchFamily="2" charset="77"/>
                <a:cs typeface="Poppins" pitchFamily="2" charset="77"/>
              </a:rPr>
              <a:t>1</a:t>
            </a:r>
          </a:p>
        </p:txBody>
      </p:sp>
      <p:sp>
        <p:nvSpPr>
          <p:cNvPr id="22" name="TextBox 21">
            <a:extLst>
              <a:ext uri="{FF2B5EF4-FFF2-40B4-BE49-F238E27FC236}">
                <a16:creationId xmlns:a16="http://schemas.microsoft.com/office/drawing/2014/main" id="{F5F1FE4B-B49E-8BF4-532E-D2FA67435E5E}"/>
              </a:ext>
            </a:extLst>
          </p:cNvPr>
          <p:cNvSpPr txBox="1"/>
          <p:nvPr/>
        </p:nvSpPr>
        <p:spPr>
          <a:xfrm>
            <a:off x="8349533" y="4227302"/>
            <a:ext cx="3276282" cy="523220"/>
          </a:xfrm>
          <a:prstGeom prst="rect">
            <a:avLst/>
          </a:prstGeom>
          <a:noFill/>
        </p:spPr>
        <p:txBody>
          <a:bodyPr wrap="none" rtlCol="0">
            <a:spAutoFit/>
          </a:bodyPr>
          <a:lstStyle/>
          <a:p>
            <a:r>
              <a:rPr lang="en-US" sz="2800" dirty="0"/>
              <a:t>Fluctuating Resistor</a:t>
            </a:r>
          </a:p>
        </p:txBody>
      </p:sp>
      <p:sp>
        <p:nvSpPr>
          <p:cNvPr id="25" name="Down Arrow 24">
            <a:extLst>
              <a:ext uri="{FF2B5EF4-FFF2-40B4-BE49-F238E27FC236}">
                <a16:creationId xmlns:a16="http://schemas.microsoft.com/office/drawing/2014/main" id="{9DB200CA-473F-3F00-7283-A8BC520BD618}"/>
              </a:ext>
            </a:extLst>
          </p:cNvPr>
          <p:cNvSpPr/>
          <p:nvPr/>
        </p:nvSpPr>
        <p:spPr>
          <a:xfrm rot="16200000">
            <a:off x="11175658" y="8144429"/>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C63638-9736-CC45-56AD-4B2C62BE2DDA}"/>
              </a:ext>
            </a:extLst>
          </p:cNvPr>
          <p:cNvSpPr txBox="1"/>
          <p:nvPr/>
        </p:nvSpPr>
        <p:spPr>
          <a:xfrm>
            <a:off x="11264307" y="7358332"/>
            <a:ext cx="404278" cy="553998"/>
          </a:xfrm>
          <a:prstGeom prst="rect">
            <a:avLst/>
          </a:prstGeom>
          <a:noFill/>
        </p:spPr>
        <p:txBody>
          <a:bodyPr wrap="none" rtlCol="0">
            <a:spAutoFit/>
          </a:bodyPr>
          <a:lstStyle/>
          <a:p>
            <a:r>
              <a:rPr lang="en-US" sz="3000" b="1" dirty="0">
                <a:latin typeface="Poppins" pitchFamily="2" charset="77"/>
                <a:cs typeface="Poppins" pitchFamily="2" charset="77"/>
              </a:rPr>
              <a:t>2</a:t>
            </a:r>
          </a:p>
        </p:txBody>
      </p:sp>
      <p:cxnSp>
        <p:nvCxnSpPr>
          <p:cNvPr id="31" name="Straight Arrow Connector 30">
            <a:extLst>
              <a:ext uri="{FF2B5EF4-FFF2-40B4-BE49-F238E27FC236}">
                <a16:creationId xmlns:a16="http://schemas.microsoft.com/office/drawing/2014/main" id="{4E687CE7-3E62-81C6-0AC7-A0CF1D28ADFC}"/>
              </a:ext>
            </a:extLst>
          </p:cNvPr>
          <p:cNvCxnSpPr/>
          <p:nvPr/>
        </p:nvCxnSpPr>
        <p:spPr>
          <a:xfrm>
            <a:off x="3491033" y="4995746"/>
            <a:ext cx="74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B37B78C6-8B13-72AE-F396-9AD80F7F4858}"/>
              </a:ext>
            </a:extLst>
          </p:cNvPr>
          <p:cNvCxnSpPr/>
          <p:nvPr/>
        </p:nvCxnSpPr>
        <p:spPr>
          <a:xfrm>
            <a:off x="3379523" y="8303939"/>
            <a:ext cx="74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8333F03-F1AE-341B-9413-CD833A0A123E}"/>
              </a:ext>
            </a:extLst>
          </p:cNvPr>
          <p:cNvCxnSpPr/>
          <p:nvPr/>
        </p:nvCxnSpPr>
        <p:spPr>
          <a:xfrm>
            <a:off x="3379523" y="12911303"/>
            <a:ext cx="7464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2FDBCDCB-ABDD-575F-080C-27F36B47799B}"/>
              </a:ext>
            </a:extLst>
          </p:cNvPr>
          <p:cNvSpPr txBox="1"/>
          <p:nvPr/>
        </p:nvSpPr>
        <p:spPr>
          <a:xfrm>
            <a:off x="5249136" y="2103610"/>
            <a:ext cx="844142" cy="707886"/>
          </a:xfrm>
          <a:prstGeom prst="rect">
            <a:avLst/>
          </a:prstGeom>
          <a:noFill/>
        </p:spPr>
        <p:txBody>
          <a:bodyPr wrap="none" rtlCol="0">
            <a:spAutoFit/>
          </a:bodyPr>
          <a:lstStyle/>
          <a:p>
            <a:r>
              <a:rPr lang="en-US" sz="4000" dirty="0"/>
              <a:t>V</a:t>
            </a:r>
            <a:r>
              <a:rPr lang="en-US" sz="4000" baseline="-25000" dirty="0"/>
              <a:t>op</a:t>
            </a:r>
          </a:p>
        </p:txBody>
      </p:sp>
      <p:sp>
        <p:nvSpPr>
          <p:cNvPr id="2" name="TextBox 1">
            <a:extLst>
              <a:ext uri="{FF2B5EF4-FFF2-40B4-BE49-F238E27FC236}">
                <a16:creationId xmlns:a16="http://schemas.microsoft.com/office/drawing/2014/main" id="{64DAF2E6-6B1E-3FEB-44A9-CDE2E634EFCC}"/>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3" name="TextBox 2">
            <a:extLst>
              <a:ext uri="{FF2B5EF4-FFF2-40B4-BE49-F238E27FC236}">
                <a16:creationId xmlns:a16="http://schemas.microsoft.com/office/drawing/2014/main" id="{46F47556-9FC6-F5CC-79C9-7F81A3F8BF9F}"/>
              </a:ext>
            </a:extLst>
          </p:cNvPr>
          <p:cNvSpPr txBox="1"/>
          <p:nvPr/>
        </p:nvSpPr>
        <p:spPr>
          <a:xfrm>
            <a:off x="4825865" y="1375047"/>
            <a:ext cx="2003562" cy="707886"/>
          </a:xfrm>
          <a:prstGeom prst="rect">
            <a:avLst/>
          </a:prstGeom>
          <a:noFill/>
        </p:spPr>
        <p:txBody>
          <a:bodyPr wrap="none" rtlCol="0">
            <a:spAutoFit/>
          </a:bodyPr>
          <a:lstStyle/>
          <a:p>
            <a:r>
              <a:rPr lang="en-US" sz="4000" b="1" dirty="0"/>
              <a:t>Figure 2</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DE0FD1B-6CCF-BC7F-A779-372E332FCCF3}"/>
                  </a:ext>
                </a:extLst>
              </p:cNvPr>
              <p:cNvSpPr txBox="1"/>
              <p:nvPr/>
            </p:nvSpPr>
            <p:spPr>
              <a:xfrm>
                <a:off x="6716569" y="4488912"/>
                <a:ext cx="338717"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𝑤</m:t>
                          </m:r>
                        </m:e>
                        <m:sub>
                          <m:r>
                            <a:rPr lang="en-US" sz="4000" b="0" i="1" smtClean="0">
                              <a:latin typeface="Cambria Math" panose="02040503050406030204" pitchFamily="18" charset="0"/>
                            </a:rPr>
                            <m:t>𝑖</m:t>
                          </m:r>
                          <m:r>
                            <a:rPr lang="en-US" sz="4000" b="0" i="1" smtClean="0">
                              <a:latin typeface="Cambria Math" panose="02040503050406030204" pitchFamily="18" charset="0"/>
                            </a:rPr>
                            <m:t>1</m:t>
                          </m:r>
                        </m:sub>
                      </m:sSub>
                    </m:oMath>
                  </m:oMathPara>
                </a14:m>
                <a:endParaRPr lang="en-US" sz="4000" dirty="0"/>
              </a:p>
            </p:txBody>
          </p:sp>
        </mc:Choice>
        <mc:Fallback xmlns="">
          <p:sp>
            <p:nvSpPr>
              <p:cNvPr id="16" name="TextBox 15">
                <a:extLst>
                  <a:ext uri="{FF2B5EF4-FFF2-40B4-BE49-F238E27FC236}">
                    <a16:creationId xmlns:a16="http://schemas.microsoft.com/office/drawing/2014/main" id="{ADE0FD1B-6CCF-BC7F-A779-372E332FCCF3}"/>
                  </a:ext>
                </a:extLst>
              </p:cNvPr>
              <p:cNvSpPr txBox="1">
                <a:spLocks noRot="1" noChangeAspect="1" noMove="1" noResize="1" noEditPoints="1" noAdjustHandles="1" noChangeArrowheads="1" noChangeShapeType="1" noTextEdit="1"/>
              </p:cNvSpPr>
              <p:nvPr/>
            </p:nvSpPr>
            <p:spPr>
              <a:xfrm>
                <a:off x="6716569" y="4488912"/>
                <a:ext cx="338717" cy="615553"/>
              </a:xfrm>
              <a:prstGeom prst="rect">
                <a:avLst/>
              </a:prstGeom>
              <a:blipFill>
                <a:blip r:embed="rId3"/>
                <a:stretch>
                  <a:fillRect l="-32143" r="-139286"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387D3F-4CFF-DFE1-27B3-8E67B66A686A}"/>
                  </a:ext>
                </a:extLst>
              </p:cNvPr>
              <p:cNvSpPr txBox="1"/>
              <p:nvPr/>
            </p:nvSpPr>
            <p:spPr>
              <a:xfrm>
                <a:off x="6735157" y="7808256"/>
                <a:ext cx="338717"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𝑤</m:t>
                          </m:r>
                        </m:e>
                        <m:sub>
                          <m:r>
                            <a:rPr lang="en-US" sz="4000" b="0" i="1" smtClean="0">
                              <a:latin typeface="Cambria Math" panose="02040503050406030204" pitchFamily="18" charset="0"/>
                            </a:rPr>
                            <m:t>𝑖</m:t>
                          </m:r>
                          <m:r>
                            <a:rPr lang="en-US" sz="4000" b="0" i="1" smtClean="0">
                              <a:latin typeface="Cambria Math" panose="02040503050406030204" pitchFamily="18" charset="0"/>
                            </a:rPr>
                            <m:t>2</m:t>
                          </m:r>
                        </m:sub>
                      </m:sSub>
                    </m:oMath>
                  </m:oMathPara>
                </a14:m>
                <a:endParaRPr lang="en-US" sz="4000" dirty="0"/>
              </a:p>
            </p:txBody>
          </p:sp>
        </mc:Choice>
        <mc:Fallback xmlns="">
          <p:sp>
            <p:nvSpPr>
              <p:cNvPr id="18" name="TextBox 17">
                <a:extLst>
                  <a:ext uri="{FF2B5EF4-FFF2-40B4-BE49-F238E27FC236}">
                    <a16:creationId xmlns:a16="http://schemas.microsoft.com/office/drawing/2014/main" id="{1C387D3F-4CFF-DFE1-27B3-8E67B66A686A}"/>
                  </a:ext>
                </a:extLst>
              </p:cNvPr>
              <p:cNvSpPr txBox="1">
                <a:spLocks noRot="1" noChangeAspect="1" noMove="1" noResize="1" noEditPoints="1" noAdjustHandles="1" noChangeArrowheads="1" noChangeShapeType="1" noTextEdit="1"/>
              </p:cNvSpPr>
              <p:nvPr/>
            </p:nvSpPr>
            <p:spPr>
              <a:xfrm>
                <a:off x="6735157" y="7808256"/>
                <a:ext cx="338717" cy="615553"/>
              </a:xfrm>
              <a:prstGeom prst="rect">
                <a:avLst/>
              </a:prstGeom>
              <a:blipFill>
                <a:blip r:embed="rId4"/>
                <a:stretch>
                  <a:fillRect l="-37037" r="-144444" b="-1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82F5C96-BAE1-8885-CAA9-2DDD15E77E14}"/>
                  </a:ext>
                </a:extLst>
              </p:cNvPr>
              <p:cNvSpPr txBox="1"/>
              <p:nvPr/>
            </p:nvSpPr>
            <p:spPr>
              <a:xfrm>
                <a:off x="6686835" y="12331932"/>
                <a:ext cx="338717" cy="6587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𝑤</m:t>
                          </m:r>
                        </m:e>
                        <m:sub>
                          <m:r>
                            <a:rPr lang="en-US" sz="4000" b="0" i="1" smtClean="0">
                              <a:latin typeface="Cambria Math" panose="02040503050406030204" pitchFamily="18" charset="0"/>
                            </a:rPr>
                            <m:t>𝑖𝐽</m:t>
                          </m:r>
                        </m:sub>
                      </m:sSub>
                    </m:oMath>
                  </m:oMathPara>
                </a14:m>
                <a:endParaRPr lang="en-US" sz="4000" dirty="0"/>
              </a:p>
            </p:txBody>
          </p:sp>
        </mc:Choice>
        <mc:Fallback xmlns="">
          <p:sp>
            <p:nvSpPr>
              <p:cNvPr id="20" name="TextBox 19">
                <a:extLst>
                  <a:ext uri="{FF2B5EF4-FFF2-40B4-BE49-F238E27FC236}">
                    <a16:creationId xmlns:a16="http://schemas.microsoft.com/office/drawing/2014/main" id="{582F5C96-BAE1-8885-CAA9-2DDD15E77E14}"/>
                  </a:ext>
                </a:extLst>
              </p:cNvPr>
              <p:cNvSpPr txBox="1">
                <a:spLocks noRot="1" noChangeAspect="1" noMove="1" noResize="1" noEditPoints="1" noAdjustHandles="1" noChangeArrowheads="1" noChangeShapeType="1" noTextEdit="1"/>
              </p:cNvSpPr>
              <p:nvPr/>
            </p:nvSpPr>
            <p:spPr>
              <a:xfrm>
                <a:off x="6686835" y="12331932"/>
                <a:ext cx="338717" cy="658706"/>
              </a:xfrm>
              <a:prstGeom prst="rect">
                <a:avLst/>
              </a:prstGeom>
              <a:blipFill>
                <a:blip r:embed="rId5"/>
                <a:stretch>
                  <a:fillRect l="-37037" r="-144444" b="-23077"/>
                </a:stretch>
              </a:blipFill>
            </p:spPr>
            <p:txBody>
              <a:bodyPr/>
              <a:lstStyle/>
              <a:p>
                <a:r>
                  <a:rPr lang="en-US">
                    <a:noFill/>
                  </a:rPr>
                  <a:t> </a:t>
                </a:r>
              </a:p>
            </p:txBody>
          </p:sp>
        </mc:Fallback>
      </mc:AlternateContent>
      <p:sp>
        <p:nvSpPr>
          <p:cNvPr id="23" name="Slide Number Placeholder 22">
            <a:extLst>
              <a:ext uri="{FF2B5EF4-FFF2-40B4-BE49-F238E27FC236}">
                <a16:creationId xmlns:a16="http://schemas.microsoft.com/office/drawing/2014/main" id="{53E93A4A-13F4-BBB4-34D0-9F3F7585F057}"/>
              </a:ext>
            </a:extLst>
          </p:cNvPr>
          <p:cNvSpPr>
            <a:spLocks noGrp="1"/>
          </p:cNvSpPr>
          <p:nvPr>
            <p:ph type="sldNum" sz="quarter" idx="12"/>
          </p:nvPr>
        </p:nvSpPr>
        <p:spPr/>
        <p:txBody>
          <a:bodyPr/>
          <a:lstStyle/>
          <a:p>
            <a:fld id="{90FDCC24-7875-A64B-BDE6-58112F35A481}" type="slidenum">
              <a:rPr lang="en-US" smtClean="0"/>
              <a:t>5</a:t>
            </a:fld>
            <a:endParaRPr lang="en-US"/>
          </a:p>
        </p:txBody>
      </p:sp>
      <p:sp>
        <p:nvSpPr>
          <p:cNvPr id="24" name="Date Placeholder 23">
            <a:extLst>
              <a:ext uri="{FF2B5EF4-FFF2-40B4-BE49-F238E27FC236}">
                <a16:creationId xmlns:a16="http://schemas.microsoft.com/office/drawing/2014/main" id="{ED055CDD-C160-4A8D-3700-8765E0F74800}"/>
              </a:ext>
            </a:extLst>
          </p:cNvPr>
          <p:cNvSpPr>
            <a:spLocks noGrp="1"/>
          </p:cNvSpPr>
          <p:nvPr>
            <p:ph type="dt" sz="half" idx="10"/>
          </p:nvPr>
        </p:nvSpPr>
        <p:spPr/>
        <p:txBody>
          <a:bodyPr/>
          <a:lstStyle/>
          <a:p>
            <a:fld id="{8537319D-0398-8A4D-838B-DCF5D95009F4}" type="datetime1">
              <a:rPr lang="en-US" smtClean="0"/>
              <a:t>7/16/2024</a:t>
            </a:fld>
            <a:endParaRPr lang="en-US"/>
          </a:p>
        </p:txBody>
      </p:sp>
    </p:spTree>
    <p:extLst>
      <p:ext uri="{BB962C8B-B14F-4D97-AF65-F5344CB8AC3E}">
        <p14:creationId xmlns:p14="http://schemas.microsoft.com/office/powerpoint/2010/main" val="271865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AF2E6-6B1E-3FEB-44A9-CDE2E634EFCC}"/>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12" name="TextBox 11">
            <a:extLst>
              <a:ext uri="{FF2B5EF4-FFF2-40B4-BE49-F238E27FC236}">
                <a16:creationId xmlns:a16="http://schemas.microsoft.com/office/drawing/2014/main" id="{91E2B030-1A2B-512E-BFA4-0B3EB5BECF67}"/>
              </a:ext>
            </a:extLst>
          </p:cNvPr>
          <p:cNvSpPr txBox="1"/>
          <p:nvPr/>
        </p:nvSpPr>
        <p:spPr>
          <a:xfrm>
            <a:off x="255858" y="1439125"/>
            <a:ext cx="11542131" cy="14188500"/>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2: Detailed Description of Parameter P-Block (200)</a:t>
            </a:r>
            <a:endParaRPr lang="en-US" sz="3000" dirty="0">
              <a:solidFill>
                <a:srgbClr val="0E0E0E"/>
              </a:solidFill>
              <a:effectLst/>
              <a:latin typeface="Poppins" pitchFamily="2" charset="77"/>
              <a:cs typeface="Poppins" pitchFamily="2" charset="77"/>
            </a:endParaRPr>
          </a:p>
          <a:p>
            <a:br>
              <a:rPr lang="en-US" dirty="0">
                <a:solidFill>
                  <a:srgbClr val="0E0E0E"/>
                </a:solidFill>
                <a:effectLst/>
                <a:latin typeface=".SF NS"/>
              </a:rPr>
            </a:br>
            <a:endParaRPr lang="en-US" sz="20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Parameter P-Block:</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The Parameter P-Block is a critical component within the neural network processing system, designed to introduce probabilistic elements into the parameters (weights and biases) of the neural network. This block operates by incorporating stochastic mechanisms, such as thermal noise or other random fluctuations, to modify the parameters retrieved from memory. This probabilistic variation enhances the system’s adaptability and robustness.</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Components:</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DAC (Digital-to-Analog Converter)</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Converts digital signals into analog voltages (V</a:t>
            </a:r>
            <a:r>
              <a:rPr lang="en-US" sz="2400" baseline="-25000" dirty="0">
                <a:solidFill>
                  <a:srgbClr val="0E0E0E"/>
                </a:solidFill>
                <a:effectLst/>
                <a:latin typeface="Poppins" pitchFamily="2" charset="77"/>
                <a:cs typeface="Poppins" pitchFamily="2" charset="77"/>
              </a:rPr>
              <a:t>1</a:t>
            </a:r>
            <a:r>
              <a:rPr lang="en-US" sz="2400" dirty="0">
                <a:solidFill>
                  <a:srgbClr val="0E0E0E"/>
                </a:solidFill>
                <a:effectLst/>
                <a:latin typeface="Poppins" pitchFamily="2" charset="77"/>
                <a:cs typeface="Poppins" pitchFamily="2" charset="77"/>
              </a:rPr>
              <a:t> through V</a:t>
            </a:r>
            <a:r>
              <a:rPr lang="en-US" sz="2400" baseline="-25000" dirty="0">
                <a:solidFill>
                  <a:srgbClr val="0E0E0E"/>
                </a:solidFill>
                <a:effectLst/>
                <a:latin typeface="Poppins" pitchFamily="2" charset="77"/>
                <a:cs typeface="Poppins" pitchFamily="2" charset="77"/>
              </a:rPr>
              <a:t>J</a:t>
            </a:r>
            <a:r>
              <a:rPr lang="en-US" sz="2400" dirty="0">
                <a:solidFill>
                  <a:srgbClr val="0E0E0E"/>
                </a:solidFill>
                <a:effectLst/>
                <a:latin typeface="Poppins" pitchFamily="2" charset="77"/>
                <a:cs typeface="Poppins" pitchFamily="2" charset="77"/>
              </a:rPr>
              <a:t>) that serve as inputs to the gate of the transistor connected to the fluctuating resistor.</a:t>
            </a:r>
          </a:p>
          <a:p>
            <a:r>
              <a:rPr lang="en-US" sz="2400" dirty="0">
                <a:solidFill>
                  <a:srgbClr val="0E0E0E"/>
                </a:solidFill>
                <a:effectLst/>
                <a:latin typeface="Poppins" pitchFamily="2" charset="77"/>
                <a:cs typeface="Poppins" pitchFamily="2" charset="77"/>
              </a:rPr>
              <a:t>• Ensures precise control over the modulation process.</a:t>
            </a: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Fluctuating Resistor</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Generates controlled random variations in resistance, introducing randomness into the parameters.</a:t>
            </a:r>
          </a:p>
          <a:p>
            <a:r>
              <a:rPr lang="en-US" sz="2400" dirty="0">
                <a:solidFill>
                  <a:srgbClr val="0E0E0E"/>
                </a:solidFill>
                <a:effectLst/>
                <a:latin typeface="Poppins" pitchFamily="2" charset="77"/>
                <a:cs typeface="Poppins" pitchFamily="2" charset="77"/>
              </a:rPr>
              <a:t>• Utilizes thermal noise or other sources of stochastic behavior to achieve this variability.</a:t>
            </a:r>
          </a:p>
          <a:p>
            <a:r>
              <a:rPr lang="en-US" sz="2400" dirty="0">
                <a:solidFill>
                  <a:srgbClr val="0E0E0E"/>
                </a:solidFill>
                <a:effectLst/>
                <a:latin typeface="Poppins" pitchFamily="2" charset="77"/>
                <a:cs typeface="Poppins" pitchFamily="2" charset="77"/>
              </a:rPr>
              <a:t>3. </a:t>
            </a:r>
            <a:r>
              <a:rPr lang="en-US" sz="2400" b="1" dirty="0">
                <a:solidFill>
                  <a:srgbClr val="0E0E0E"/>
                </a:solidFill>
                <a:effectLst/>
                <a:latin typeface="Poppins" pitchFamily="2" charset="77"/>
                <a:cs typeface="Poppins" pitchFamily="2" charset="77"/>
              </a:rPr>
              <a:t>Vop (Output Voltage)</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Provides the energy source for the P-Block, driving the operation of the fluctuating resistor and other components.</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Wij (Output Voltages)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The resultant output voltages in the form of probabilistic 1’s and 0’s.</a:t>
            </a:r>
          </a:p>
          <a:p>
            <a:r>
              <a:rPr lang="en-US" sz="2400" dirty="0">
                <a:solidFill>
                  <a:srgbClr val="0E0E0E"/>
                </a:solidFill>
                <a:effectLst/>
                <a:latin typeface="Poppins" pitchFamily="2" charset="77"/>
                <a:cs typeface="Poppins" pitchFamily="2" charset="77"/>
              </a:rPr>
              <a:t>• These probabilistic outputs act as the inputs for the pertinent next stage of the neural network processing system.</a:t>
            </a:r>
            <a:br>
              <a:rPr lang="en-US" sz="2000" dirty="0">
                <a:solidFill>
                  <a:srgbClr val="0E0E0E"/>
                </a:solidFill>
                <a:effectLst/>
                <a:latin typeface="Poppins" pitchFamily="2" charset="77"/>
                <a:cs typeface="Poppins" pitchFamily="2" charset="77"/>
              </a:rPr>
            </a:br>
            <a:endParaRPr lang="en-US" sz="2000" dirty="0">
              <a:solidFill>
                <a:srgbClr val="0E0E0E"/>
              </a:solidFill>
              <a:effectLst/>
              <a:latin typeface="Poppins" pitchFamily="2" charset="77"/>
              <a:cs typeface="Poppins" pitchFamily="2" charset="77"/>
            </a:endParaRPr>
          </a:p>
          <a:p>
            <a:r>
              <a:rPr lang="en-US" sz="2000" b="1" dirty="0">
                <a:solidFill>
                  <a:srgbClr val="0E0E0E"/>
                </a:solidFill>
                <a:effectLst/>
                <a:latin typeface="Poppins" pitchFamily="2" charset="77"/>
                <a:cs typeface="Poppins" pitchFamily="2" charset="77"/>
              </a:rPr>
              <a:t>Workflow:</a:t>
            </a:r>
            <a:br>
              <a:rPr lang="en-US" sz="2000" dirty="0">
                <a:solidFill>
                  <a:srgbClr val="0E0E0E"/>
                </a:solidFill>
                <a:effectLst/>
                <a:latin typeface="Poppins" pitchFamily="2" charset="77"/>
                <a:cs typeface="Poppins" pitchFamily="2" charset="77"/>
              </a:rPr>
            </a:br>
            <a:endParaRPr lang="en-US" sz="2000" dirty="0">
              <a:solidFill>
                <a:srgbClr val="0E0E0E"/>
              </a:solidFill>
              <a:effectLst/>
              <a:latin typeface="Poppins" pitchFamily="2" charset="77"/>
              <a:cs typeface="Poppins" pitchFamily="2" charset="77"/>
            </a:endParaRPr>
          </a:p>
          <a:p>
            <a:r>
              <a:rPr lang="en-US" sz="2000" dirty="0">
                <a:solidFill>
                  <a:srgbClr val="0E0E0E"/>
                </a:solidFill>
                <a:effectLst/>
                <a:latin typeface="Poppins" pitchFamily="2" charset="77"/>
                <a:cs typeface="Poppins" pitchFamily="2" charset="77"/>
              </a:rPr>
              <a:t>• Parameters (weights and biases) stored in memory are first processed through the DAC to obtain precise control signals (V</a:t>
            </a:r>
            <a:r>
              <a:rPr lang="en-US" sz="2000" baseline="-25000" dirty="0">
                <a:solidFill>
                  <a:srgbClr val="0E0E0E"/>
                </a:solidFill>
                <a:effectLst/>
                <a:latin typeface="Poppins" pitchFamily="2" charset="77"/>
                <a:cs typeface="Poppins" pitchFamily="2" charset="77"/>
              </a:rPr>
              <a:t>1</a:t>
            </a:r>
            <a:r>
              <a:rPr lang="en-US" sz="2000" dirty="0">
                <a:solidFill>
                  <a:srgbClr val="0E0E0E"/>
                </a:solidFill>
                <a:effectLst/>
                <a:latin typeface="Poppins" pitchFamily="2" charset="77"/>
                <a:cs typeface="Poppins" pitchFamily="2" charset="77"/>
              </a:rPr>
              <a:t> through V</a:t>
            </a:r>
            <a:r>
              <a:rPr lang="en-US" sz="2000" baseline="-25000" dirty="0">
                <a:solidFill>
                  <a:srgbClr val="0E0E0E"/>
                </a:solidFill>
                <a:effectLst/>
                <a:latin typeface="Poppins" pitchFamily="2" charset="77"/>
                <a:cs typeface="Poppins" pitchFamily="2" charset="77"/>
              </a:rPr>
              <a:t>J</a:t>
            </a:r>
            <a:r>
              <a:rPr lang="en-US" sz="2000" dirty="0">
                <a:solidFill>
                  <a:srgbClr val="0E0E0E"/>
                </a:solidFill>
                <a:effectLst/>
                <a:latin typeface="Poppins" pitchFamily="2" charset="77"/>
                <a:cs typeface="Poppins" pitchFamily="2" charset="77"/>
              </a:rPr>
              <a:t>).</a:t>
            </a:r>
          </a:p>
          <a:p>
            <a:r>
              <a:rPr lang="en-US" sz="2000" dirty="0">
                <a:solidFill>
                  <a:srgbClr val="0E0E0E"/>
                </a:solidFill>
                <a:effectLst/>
                <a:latin typeface="Poppins" pitchFamily="2" charset="77"/>
                <a:cs typeface="Poppins" pitchFamily="2" charset="77"/>
              </a:rPr>
              <a:t>• These signals modulate the gate of the transistor connected to the fluctuating resistor, introducing the probabilistic variations.</a:t>
            </a:r>
          </a:p>
          <a:p>
            <a:r>
              <a:rPr lang="en-US" sz="2000" dirty="0">
                <a:solidFill>
                  <a:srgbClr val="0E0E0E"/>
                </a:solidFill>
                <a:effectLst/>
                <a:latin typeface="Poppins" pitchFamily="2" charset="77"/>
                <a:cs typeface="Poppins" pitchFamily="2" charset="77"/>
              </a:rPr>
              <a:t>• The modified parameters, represented by the output voltages (W</a:t>
            </a:r>
            <a:r>
              <a:rPr lang="en-US" sz="2000" baseline="-25000" dirty="0">
                <a:solidFill>
                  <a:srgbClr val="0E0E0E"/>
                </a:solidFill>
                <a:effectLst/>
                <a:latin typeface="Poppins" pitchFamily="2" charset="77"/>
                <a:cs typeface="Poppins" pitchFamily="2" charset="77"/>
              </a:rPr>
              <a:t>ij</a:t>
            </a:r>
            <a:r>
              <a:rPr lang="en-US" sz="2000" dirty="0">
                <a:solidFill>
                  <a:srgbClr val="0E0E0E"/>
                </a:solidFill>
                <a:effectLst/>
                <a:latin typeface="Poppins" pitchFamily="2" charset="77"/>
                <a:cs typeface="Poppins" pitchFamily="2" charset="77"/>
              </a:rPr>
              <a:t>) in the form of probabilistic 1’s and 0’s, are then used in further computational stages of the neural network, ensuring that the parameters carry the desired level of randomness.</a:t>
            </a:r>
          </a:p>
        </p:txBody>
      </p:sp>
      <p:sp>
        <p:nvSpPr>
          <p:cNvPr id="23" name="Slide Number Placeholder 22">
            <a:extLst>
              <a:ext uri="{FF2B5EF4-FFF2-40B4-BE49-F238E27FC236}">
                <a16:creationId xmlns:a16="http://schemas.microsoft.com/office/drawing/2014/main" id="{6A42CEFB-4193-B378-FD41-680F64FC205E}"/>
              </a:ext>
            </a:extLst>
          </p:cNvPr>
          <p:cNvSpPr>
            <a:spLocks noGrp="1"/>
          </p:cNvSpPr>
          <p:nvPr>
            <p:ph type="sldNum" sz="quarter" idx="12"/>
          </p:nvPr>
        </p:nvSpPr>
        <p:spPr/>
        <p:txBody>
          <a:bodyPr/>
          <a:lstStyle/>
          <a:p>
            <a:fld id="{90FDCC24-7875-A64B-BDE6-58112F35A481}" type="slidenum">
              <a:rPr lang="en-US" smtClean="0"/>
              <a:t>6</a:t>
            </a:fld>
            <a:endParaRPr lang="en-US"/>
          </a:p>
        </p:txBody>
      </p:sp>
      <p:sp>
        <p:nvSpPr>
          <p:cNvPr id="24" name="Date Placeholder 23">
            <a:extLst>
              <a:ext uri="{FF2B5EF4-FFF2-40B4-BE49-F238E27FC236}">
                <a16:creationId xmlns:a16="http://schemas.microsoft.com/office/drawing/2014/main" id="{D01A6098-44E5-82BF-A676-C7CFB91D325E}"/>
              </a:ext>
            </a:extLst>
          </p:cNvPr>
          <p:cNvSpPr>
            <a:spLocks noGrp="1"/>
          </p:cNvSpPr>
          <p:nvPr>
            <p:ph type="dt" sz="half" idx="10"/>
          </p:nvPr>
        </p:nvSpPr>
        <p:spPr/>
        <p:txBody>
          <a:bodyPr/>
          <a:lstStyle/>
          <a:p>
            <a:fld id="{FE76124E-CFD8-154F-95EE-4607573F326E}" type="datetime1">
              <a:rPr lang="en-US" smtClean="0"/>
              <a:t>7/16/2024</a:t>
            </a:fld>
            <a:endParaRPr lang="en-US"/>
          </a:p>
        </p:txBody>
      </p:sp>
    </p:spTree>
    <p:extLst>
      <p:ext uri="{BB962C8B-B14F-4D97-AF65-F5344CB8AC3E}">
        <p14:creationId xmlns:p14="http://schemas.microsoft.com/office/powerpoint/2010/main" val="18914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AF2E6-6B1E-3FEB-44A9-CDE2E634EFCC}"/>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12" name="TextBox 11">
            <a:extLst>
              <a:ext uri="{FF2B5EF4-FFF2-40B4-BE49-F238E27FC236}">
                <a16:creationId xmlns:a16="http://schemas.microsoft.com/office/drawing/2014/main" id="{91E2B030-1A2B-512E-BFA4-0B3EB5BECF67}"/>
              </a:ext>
            </a:extLst>
          </p:cNvPr>
          <p:cNvSpPr txBox="1"/>
          <p:nvPr/>
        </p:nvSpPr>
        <p:spPr>
          <a:xfrm>
            <a:off x="255858" y="1439125"/>
            <a:ext cx="11542131" cy="5447645"/>
          </a:xfrm>
          <a:prstGeom prst="rect">
            <a:avLst/>
          </a:prstGeom>
          <a:noFill/>
        </p:spPr>
        <p:txBody>
          <a:bodyPr wrap="square">
            <a:spAutoFit/>
          </a:bodyPr>
          <a:lstStyle/>
          <a:p>
            <a:r>
              <a:rPr lang="en-US" sz="3000" b="1" dirty="0">
                <a:solidFill>
                  <a:srgbClr val="0E0E0E"/>
                </a:solidFill>
                <a:effectLst/>
                <a:latin typeface="Poppins" pitchFamily="2" charset="77"/>
                <a:cs typeface="Poppins" pitchFamily="2" charset="77"/>
              </a:rPr>
              <a:t>Figure 2: Detailed Description of Parameter P-Block (200)</a:t>
            </a:r>
            <a:endParaRPr lang="en-US" sz="3000" dirty="0">
              <a:solidFill>
                <a:srgbClr val="0E0E0E"/>
              </a:solidFill>
              <a:effectLst/>
              <a:latin typeface="Poppins" pitchFamily="2" charset="77"/>
              <a:cs typeface="Poppins" pitchFamily="2" charset="77"/>
            </a:endParaRPr>
          </a:p>
          <a:p>
            <a:r>
              <a:rPr lang="en-US" sz="3000" b="1" dirty="0">
                <a:solidFill>
                  <a:srgbClr val="0E0E0E"/>
                </a:solidFill>
                <a:effectLst/>
                <a:latin typeface="Poppins" pitchFamily="2" charset="77"/>
                <a:cs typeface="Poppins" pitchFamily="2" charset="77"/>
              </a:rPr>
              <a:t>Continued…</a:t>
            </a:r>
            <a:br>
              <a:rPr lang="en-US" dirty="0">
                <a:solidFill>
                  <a:srgbClr val="0E0E0E"/>
                </a:solidFill>
                <a:effectLst/>
                <a:latin typeface=".SF NS"/>
              </a:rPr>
            </a:b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Workflow:</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 Parameters (weights and biases) stored in memory are first processed through the DAC to obtain precise control signals (V</a:t>
            </a:r>
            <a:r>
              <a:rPr lang="en-US" sz="2400" baseline="-25000" dirty="0">
                <a:solidFill>
                  <a:srgbClr val="0E0E0E"/>
                </a:solidFill>
                <a:effectLst/>
                <a:latin typeface="Poppins" pitchFamily="2" charset="77"/>
                <a:cs typeface="Poppins" pitchFamily="2" charset="77"/>
              </a:rPr>
              <a:t>1</a:t>
            </a:r>
            <a:r>
              <a:rPr lang="en-US" sz="2400" dirty="0">
                <a:solidFill>
                  <a:srgbClr val="0E0E0E"/>
                </a:solidFill>
                <a:effectLst/>
                <a:latin typeface="Poppins" pitchFamily="2" charset="77"/>
                <a:cs typeface="Poppins" pitchFamily="2" charset="77"/>
              </a:rPr>
              <a:t> through V</a:t>
            </a:r>
            <a:r>
              <a:rPr lang="en-US" sz="2400" baseline="-25000" dirty="0">
                <a:solidFill>
                  <a:srgbClr val="0E0E0E"/>
                </a:solidFill>
                <a:effectLst/>
                <a:latin typeface="Poppins" pitchFamily="2" charset="77"/>
                <a:cs typeface="Poppins" pitchFamily="2" charset="77"/>
              </a:rPr>
              <a:t>J</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These signals modulate the gate of the transistor connected to the fluctuating resistor, introducing the probabilistic variations.</a:t>
            </a:r>
          </a:p>
          <a:p>
            <a:r>
              <a:rPr lang="en-US" sz="2400" dirty="0">
                <a:solidFill>
                  <a:srgbClr val="0E0E0E"/>
                </a:solidFill>
                <a:effectLst/>
                <a:latin typeface="Poppins" pitchFamily="2" charset="77"/>
                <a:cs typeface="Poppins" pitchFamily="2" charset="77"/>
              </a:rPr>
              <a:t>• The modified parameters, represented by the output voltages (W</a:t>
            </a:r>
            <a:r>
              <a:rPr lang="en-US" sz="2400" baseline="-25000" dirty="0">
                <a:solidFill>
                  <a:srgbClr val="0E0E0E"/>
                </a:solidFill>
                <a:effectLst/>
                <a:latin typeface="Poppins" pitchFamily="2" charset="77"/>
                <a:cs typeface="Poppins" pitchFamily="2" charset="77"/>
              </a:rPr>
              <a:t>ij</a:t>
            </a:r>
            <a:r>
              <a:rPr lang="en-US" sz="2400" dirty="0">
                <a:solidFill>
                  <a:srgbClr val="0E0E0E"/>
                </a:solidFill>
                <a:effectLst/>
                <a:latin typeface="Poppins" pitchFamily="2" charset="77"/>
                <a:cs typeface="Poppins" pitchFamily="2" charset="77"/>
              </a:rPr>
              <a:t>) in the form of probabilistic 1’s and 0’s, are then used in further computational stages of the neural network, ensuring that the parameters carry the desired level of randomness.</a:t>
            </a:r>
          </a:p>
        </p:txBody>
      </p:sp>
      <p:sp>
        <p:nvSpPr>
          <p:cNvPr id="23" name="Slide Number Placeholder 22">
            <a:extLst>
              <a:ext uri="{FF2B5EF4-FFF2-40B4-BE49-F238E27FC236}">
                <a16:creationId xmlns:a16="http://schemas.microsoft.com/office/drawing/2014/main" id="{6A42CEFB-4193-B378-FD41-680F64FC205E}"/>
              </a:ext>
            </a:extLst>
          </p:cNvPr>
          <p:cNvSpPr>
            <a:spLocks noGrp="1"/>
          </p:cNvSpPr>
          <p:nvPr>
            <p:ph type="sldNum" sz="quarter" idx="12"/>
          </p:nvPr>
        </p:nvSpPr>
        <p:spPr/>
        <p:txBody>
          <a:bodyPr/>
          <a:lstStyle/>
          <a:p>
            <a:fld id="{90FDCC24-7875-A64B-BDE6-58112F35A481}" type="slidenum">
              <a:rPr lang="en-US" smtClean="0"/>
              <a:t>7</a:t>
            </a:fld>
            <a:endParaRPr lang="en-US"/>
          </a:p>
        </p:txBody>
      </p:sp>
      <p:sp>
        <p:nvSpPr>
          <p:cNvPr id="24" name="Date Placeholder 23">
            <a:extLst>
              <a:ext uri="{FF2B5EF4-FFF2-40B4-BE49-F238E27FC236}">
                <a16:creationId xmlns:a16="http://schemas.microsoft.com/office/drawing/2014/main" id="{D01A6098-44E5-82BF-A676-C7CFB91D325E}"/>
              </a:ext>
            </a:extLst>
          </p:cNvPr>
          <p:cNvSpPr>
            <a:spLocks noGrp="1"/>
          </p:cNvSpPr>
          <p:nvPr>
            <p:ph type="dt" sz="half" idx="10"/>
          </p:nvPr>
        </p:nvSpPr>
        <p:spPr/>
        <p:txBody>
          <a:bodyPr/>
          <a:lstStyle/>
          <a:p>
            <a:fld id="{FE76124E-CFD8-154F-95EE-4607573F326E}" type="datetime1">
              <a:rPr lang="en-US" smtClean="0"/>
              <a:t>7/16/2024</a:t>
            </a:fld>
            <a:endParaRPr lang="en-US"/>
          </a:p>
        </p:txBody>
      </p:sp>
    </p:spTree>
    <p:extLst>
      <p:ext uri="{BB962C8B-B14F-4D97-AF65-F5344CB8AC3E}">
        <p14:creationId xmlns:p14="http://schemas.microsoft.com/office/powerpoint/2010/main" val="47431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AF1AF0-976E-80FE-2F88-DF9735B676DF}"/>
              </a:ext>
            </a:extLst>
          </p:cNvPr>
          <p:cNvSpPr txBox="1"/>
          <p:nvPr/>
        </p:nvSpPr>
        <p:spPr>
          <a:xfrm>
            <a:off x="255859" y="583192"/>
            <a:ext cx="5645135" cy="707886"/>
          </a:xfrm>
          <a:prstGeom prst="rect">
            <a:avLst/>
          </a:prstGeom>
          <a:noFill/>
        </p:spPr>
        <p:txBody>
          <a:bodyPr wrap="none" rtlCol="0">
            <a:spAutoFit/>
          </a:bodyPr>
          <a:lstStyle/>
          <a:p>
            <a:r>
              <a:rPr lang="en-US" sz="4000" b="1" dirty="0"/>
              <a:t>400- Activation P-Block </a:t>
            </a:r>
          </a:p>
        </p:txBody>
      </p:sp>
      <p:pic>
        <p:nvPicPr>
          <p:cNvPr id="4" name="Picture 3">
            <a:extLst>
              <a:ext uri="{FF2B5EF4-FFF2-40B4-BE49-F238E27FC236}">
                <a16:creationId xmlns:a16="http://schemas.microsoft.com/office/drawing/2014/main" id="{BBFDF1E4-1A60-D8A4-45B3-68682132347A}"/>
              </a:ext>
            </a:extLst>
          </p:cNvPr>
          <p:cNvPicPr>
            <a:picLocks noChangeAspect="1"/>
          </p:cNvPicPr>
          <p:nvPr/>
        </p:nvPicPr>
        <p:blipFill>
          <a:blip r:embed="rId2"/>
          <a:stretch>
            <a:fillRect/>
          </a:stretch>
        </p:blipFill>
        <p:spPr>
          <a:xfrm>
            <a:off x="3437097" y="2754675"/>
            <a:ext cx="1855000" cy="2798631"/>
          </a:xfrm>
          <a:prstGeom prst="rect">
            <a:avLst/>
          </a:prstGeom>
        </p:spPr>
      </p:pic>
      <p:pic>
        <p:nvPicPr>
          <p:cNvPr id="6" name="Picture 5">
            <a:extLst>
              <a:ext uri="{FF2B5EF4-FFF2-40B4-BE49-F238E27FC236}">
                <a16:creationId xmlns:a16="http://schemas.microsoft.com/office/drawing/2014/main" id="{CE932CA3-E78D-8556-00B2-29776E32F0EC}"/>
              </a:ext>
            </a:extLst>
          </p:cNvPr>
          <p:cNvPicPr>
            <a:picLocks noChangeAspect="1"/>
          </p:cNvPicPr>
          <p:nvPr/>
        </p:nvPicPr>
        <p:blipFill>
          <a:blip r:embed="rId2"/>
          <a:stretch>
            <a:fillRect/>
          </a:stretch>
        </p:blipFill>
        <p:spPr>
          <a:xfrm>
            <a:off x="3437097" y="6074021"/>
            <a:ext cx="1855000" cy="2798631"/>
          </a:xfrm>
          <a:prstGeom prst="rect">
            <a:avLst/>
          </a:prstGeom>
        </p:spPr>
      </p:pic>
      <p:pic>
        <p:nvPicPr>
          <p:cNvPr id="7" name="Picture 6">
            <a:extLst>
              <a:ext uri="{FF2B5EF4-FFF2-40B4-BE49-F238E27FC236}">
                <a16:creationId xmlns:a16="http://schemas.microsoft.com/office/drawing/2014/main" id="{8170B6F4-D590-5490-E02D-D6DA6D9A7852}"/>
              </a:ext>
            </a:extLst>
          </p:cNvPr>
          <p:cNvPicPr>
            <a:picLocks noChangeAspect="1"/>
          </p:cNvPicPr>
          <p:nvPr/>
        </p:nvPicPr>
        <p:blipFill>
          <a:blip r:embed="rId2"/>
          <a:stretch>
            <a:fillRect/>
          </a:stretch>
        </p:blipFill>
        <p:spPr>
          <a:xfrm>
            <a:off x="3437097" y="10664607"/>
            <a:ext cx="1855000" cy="2798631"/>
          </a:xfrm>
          <a:prstGeom prst="rect">
            <a:avLst/>
          </a:prstGeom>
        </p:spPr>
      </p:pic>
      <p:sp>
        <p:nvSpPr>
          <p:cNvPr id="8" name="TextBox 7">
            <a:extLst>
              <a:ext uri="{FF2B5EF4-FFF2-40B4-BE49-F238E27FC236}">
                <a16:creationId xmlns:a16="http://schemas.microsoft.com/office/drawing/2014/main" id="{E49C5B4D-7421-606E-232B-BBB2F07E3B7D}"/>
              </a:ext>
            </a:extLst>
          </p:cNvPr>
          <p:cNvSpPr txBox="1"/>
          <p:nvPr/>
        </p:nvSpPr>
        <p:spPr>
          <a:xfrm rot="5400000">
            <a:off x="4098875" y="9415280"/>
            <a:ext cx="604653" cy="707886"/>
          </a:xfrm>
          <a:prstGeom prst="rect">
            <a:avLst/>
          </a:prstGeom>
          <a:noFill/>
        </p:spPr>
        <p:txBody>
          <a:bodyPr wrap="none" rtlCol="0">
            <a:spAutoFit/>
          </a:bodyPr>
          <a:lstStyle/>
          <a:p>
            <a:r>
              <a:rPr lang="en-US" sz="4000" dirty="0"/>
              <a:t>…</a:t>
            </a:r>
          </a:p>
        </p:txBody>
      </p:sp>
      <p:sp>
        <p:nvSpPr>
          <p:cNvPr id="9" name="TextBox 8">
            <a:extLst>
              <a:ext uri="{FF2B5EF4-FFF2-40B4-BE49-F238E27FC236}">
                <a16:creationId xmlns:a16="http://schemas.microsoft.com/office/drawing/2014/main" id="{894E48DB-0571-B7FC-A6AD-B27D8ED93ECA}"/>
              </a:ext>
            </a:extLst>
          </p:cNvPr>
          <p:cNvSpPr txBox="1"/>
          <p:nvPr/>
        </p:nvSpPr>
        <p:spPr>
          <a:xfrm>
            <a:off x="2943939" y="4683517"/>
            <a:ext cx="526106" cy="553998"/>
          </a:xfrm>
          <a:prstGeom prst="rect">
            <a:avLst/>
          </a:prstGeom>
          <a:noFill/>
        </p:spPr>
        <p:txBody>
          <a:bodyPr wrap="none" rtlCol="0">
            <a:spAutoFit/>
          </a:bodyPr>
          <a:lstStyle/>
          <a:p>
            <a:r>
              <a:rPr lang="en-US" sz="3000">
                <a:latin typeface="Poppins" pitchFamily="2" charset="77"/>
                <a:cs typeface="Poppins" pitchFamily="2" charset="77"/>
              </a:rPr>
              <a:t>V</a:t>
            </a:r>
            <a:r>
              <a:rPr lang="en-US" sz="3000" baseline="-25000">
                <a:latin typeface="Poppins" pitchFamily="2" charset="77"/>
                <a:cs typeface="Poppins" pitchFamily="2" charset="77"/>
              </a:rPr>
              <a:t>1</a:t>
            </a:r>
            <a:endParaRPr lang="en-US" sz="3000" baseline="-25000" dirty="0">
              <a:latin typeface="Poppins" pitchFamily="2" charset="77"/>
              <a:cs typeface="Poppins" pitchFamily="2" charset="77"/>
            </a:endParaRPr>
          </a:p>
        </p:txBody>
      </p:sp>
      <p:sp>
        <p:nvSpPr>
          <p:cNvPr id="16" name="TextBox 15">
            <a:extLst>
              <a:ext uri="{FF2B5EF4-FFF2-40B4-BE49-F238E27FC236}">
                <a16:creationId xmlns:a16="http://schemas.microsoft.com/office/drawing/2014/main" id="{181A006E-4B91-7B11-7AB0-CC2AB9C02E83}"/>
              </a:ext>
            </a:extLst>
          </p:cNvPr>
          <p:cNvSpPr txBox="1"/>
          <p:nvPr/>
        </p:nvSpPr>
        <p:spPr>
          <a:xfrm>
            <a:off x="5259673" y="4434475"/>
            <a:ext cx="660758" cy="707886"/>
          </a:xfrm>
          <a:prstGeom prst="rect">
            <a:avLst/>
          </a:prstGeom>
          <a:noFill/>
        </p:spPr>
        <p:txBody>
          <a:bodyPr wrap="none" rtlCol="0">
            <a:spAutoFit/>
          </a:bodyPr>
          <a:lstStyle/>
          <a:p>
            <a:r>
              <a:rPr lang="en-US" sz="4000" b="1" dirty="0">
                <a:latin typeface="Cambria Math" panose="02040503050406030204" pitchFamily="18" charset="0"/>
                <a:ea typeface="Cambria Math" panose="02040503050406030204" pitchFamily="18" charset="0"/>
                <a:cs typeface="Poppins" pitchFamily="2" charset="77"/>
              </a:rPr>
              <a:t>a</a:t>
            </a:r>
            <a:r>
              <a:rPr lang="en-US" sz="4000" b="1" baseline="-25000" dirty="0">
                <a:latin typeface="Cambria Math" panose="02040503050406030204" pitchFamily="18" charset="0"/>
                <a:ea typeface="Cambria Math" panose="02040503050406030204" pitchFamily="18" charset="0"/>
                <a:cs typeface="Poppins" pitchFamily="2" charset="77"/>
              </a:rPr>
              <a:t>1</a:t>
            </a:r>
          </a:p>
        </p:txBody>
      </p:sp>
      <p:sp>
        <p:nvSpPr>
          <p:cNvPr id="17" name="TextBox 16">
            <a:extLst>
              <a:ext uri="{FF2B5EF4-FFF2-40B4-BE49-F238E27FC236}">
                <a16:creationId xmlns:a16="http://schemas.microsoft.com/office/drawing/2014/main" id="{9A9EADDB-2442-0A56-1418-A32435DDF3E6}"/>
              </a:ext>
            </a:extLst>
          </p:cNvPr>
          <p:cNvSpPr txBox="1"/>
          <p:nvPr/>
        </p:nvSpPr>
        <p:spPr>
          <a:xfrm>
            <a:off x="2873318" y="7958261"/>
            <a:ext cx="591829" cy="553998"/>
          </a:xfrm>
          <a:prstGeom prst="rect">
            <a:avLst/>
          </a:prstGeom>
          <a:noFill/>
        </p:spPr>
        <p:txBody>
          <a:bodyPr wrap="none" rtlCol="0">
            <a:spAutoFit/>
          </a:bodyPr>
          <a:lstStyle/>
          <a:p>
            <a:r>
              <a:rPr lang="en-US" sz="3000" dirty="0">
                <a:latin typeface="Poppins" pitchFamily="2" charset="77"/>
                <a:cs typeface="Poppins" pitchFamily="2" charset="77"/>
              </a:rPr>
              <a:t>V</a:t>
            </a:r>
            <a:r>
              <a:rPr lang="en-US" sz="3000" baseline="-25000" dirty="0">
                <a:latin typeface="Poppins" pitchFamily="2" charset="77"/>
                <a:cs typeface="Poppins" pitchFamily="2" charset="77"/>
              </a:rPr>
              <a:t>2</a:t>
            </a:r>
          </a:p>
        </p:txBody>
      </p:sp>
      <p:sp>
        <p:nvSpPr>
          <p:cNvPr id="19" name="TextBox 18">
            <a:extLst>
              <a:ext uri="{FF2B5EF4-FFF2-40B4-BE49-F238E27FC236}">
                <a16:creationId xmlns:a16="http://schemas.microsoft.com/office/drawing/2014/main" id="{6024785C-6E58-9C64-70E4-C5883A37FB33}"/>
              </a:ext>
            </a:extLst>
          </p:cNvPr>
          <p:cNvSpPr txBox="1"/>
          <p:nvPr/>
        </p:nvSpPr>
        <p:spPr>
          <a:xfrm>
            <a:off x="2869602" y="12571145"/>
            <a:ext cx="580608" cy="553998"/>
          </a:xfrm>
          <a:prstGeom prst="rect">
            <a:avLst/>
          </a:prstGeom>
          <a:noFill/>
        </p:spPr>
        <p:txBody>
          <a:bodyPr wrap="none" rtlCol="0">
            <a:spAutoFit/>
          </a:bodyPr>
          <a:lstStyle/>
          <a:p>
            <a:r>
              <a:rPr lang="en-US" sz="3000" dirty="0">
                <a:latin typeface="Poppins" pitchFamily="2" charset="77"/>
                <a:cs typeface="Poppins" pitchFamily="2" charset="77"/>
              </a:rPr>
              <a:t>V</a:t>
            </a:r>
            <a:r>
              <a:rPr lang="en-US" sz="3000" baseline="-25000" dirty="0">
                <a:latin typeface="Poppins" pitchFamily="2" charset="77"/>
                <a:cs typeface="Poppins" pitchFamily="2" charset="77"/>
              </a:rPr>
              <a:t>J</a:t>
            </a:r>
          </a:p>
        </p:txBody>
      </p:sp>
      <p:sp>
        <p:nvSpPr>
          <p:cNvPr id="21" name="Freeform 20">
            <a:extLst>
              <a:ext uri="{FF2B5EF4-FFF2-40B4-BE49-F238E27FC236}">
                <a16:creationId xmlns:a16="http://schemas.microsoft.com/office/drawing/2014/main" id="{5D284E4E-D4D7-B51E-4F72-659DA723A4DB}"/>
              </a:ext>
            </a:extLst>
          </p:cNvPr>
          <p:cNvSpPr/>
          <p:nvPr/>
        </p:nvSpPr>
        <p:spPr>
          <a:xfrm flipV="1">
            <a:off x="4435138" y="3806449"/>
            <a:ext cx="4619652" cy="553998"/>
          </a:xfrm>
          <a:custGeom>
            <a:avLst/>
            <a:gdLst>
              <a:gd name="connsiteX0" fmla="*/ 2609385 w 2609385"/>
              <a:gd name="connsiteY0" fmla="*/ 0 h 825190"/>
              <a:gd name="connsiteX1" fmla="*/ 1494263 w 2609385"/>
              <a:gd name="connsiteY1" fmla="*/ 691375 h 825190"/>
              <a:gd name="connsiteX2" fmla="*/ 0 w 2609385"/>
              <a:gd name="connsiteY2" fmla="*/ 825190 h 825190"/>
            </a:gdLst>
            <a:ahLst/>
            <a:cxnLst>
              <a:cxn ang="0">
                <a:pos x="connsiteX0" y="connsiteY0"/>
              </a:cxn>
              <a:cxn ang="0">
                <a:pos x="connsiteX1" y="connsiteY1"/>
              </a:cxn>
              <a:cxn ang="0">
                <a:pos x="connsiteX2" y="connsiteY2"/>
              </a:cxn>
            </a:cxnLst>
            <a:rect l="l" t="t" r="r" b="b"/>
            <a:pathLst>
              <a:path w="2609385" h="825190">
                <a:moveTo>
                  <a:pt x="2609385" y="0"/>
                </a:moveTo>
                <a:cubicBezTo>
                  <a:pt x="2269273" y="276921"/>
                  <a:pt x="1929161" y="553843"/>
                  <a:pt x="1494263" y="691375"/>
                </a:cubicBezTo>
                <a:cubicBezTo>
                  <a:pt x="1059365" y="828907"/>
                  <a:pt x="252761" y="799171"/>
                  <a:pt x="0" y="825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FC9C742-85D7-30C4-A8F1-42F5F503686E}"/>
              </a:ext>
            </a:extLst>
          </p:cNvPr>
          <p:cNvSpPr txBox="1"/>
          <p:nvPr/>
        </p:nvSpPr>
        <p:spPr>
          <a:xfrm>
            <a:off x="7295644" y="4479401"/>
            <a:ext cx="817739" cy="400110"/>
          </a:xfrm>
          <a:prstGeom prst="rect">
            <a:avLst/>
          </a:prstGeom>
          <a:noFill/>
        </p:spPr>
        <p:txBody>
          <a:bodyPr wrap="square">
            <a:spAutoFit/>
          </a:bodyPr>
          <a:lstStyle/>
          <a:p>
            <a:r>
              <a:rPr lang="en-US" sz="2000" b="1" dirty="0">
                <a:latin typeface="Poppins" pitchFamily="2" charset="77"/>
                <a:cs typeface="Poppins" pitchFamily="2" charset="77"/>
              </a:rPr>
              <a:t>401</a:t>
            </a:r>
            <a:endParaRPr lang="en-US" sz="2000" dirty="0">
              <a:latin typeface="Poppins" pitchFamily="2" charset="77"/>
              <a:cs typeface="Poppins" pitchFamily="2" charset="77"/>
            </a:endParaRPr>
          </a:p>
        </p:txBody>
      </p:sp>
      <p:sp>
        <p:nvSpPr>
          <p:cNvPr id="23" name="Rectangle 22">
            <a:extLst>
              <a:ext uri="{FF2B5EF4-FFF2-40B4-BE49-F238E27FC236}">
                <a16:creationId xmlns:a16="http://schemas.microsoft.com/office/drawing/2014/main" id="{8C55BBB4-DEAE-12D8-C1C0-E081F0259449}"/>
              </a:ext>
            </a:extLst>
          </p:cNvPr>
          <p:cNvSpPr/>
          <p:nvPr/>
        </p:nvSpPr>
        <p:spPr>
          <a:xfrm>
            <a:off x="1110414" y="2788053"/>
            <a:ext cx="819455" cy="10675186"/>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900" dirty="0">
                <a:solidFill>
                  <a:schemeClr val="tx1"/>
                </a:solidFill>
              </a:rPr>
              <a:t>DAC</a:t>
            </a:r>
          </a:p>
        </p:txBody>
      </p:sp>
      <p:sp>
        <p:nvSpPr>
          <p:cNvPr id="25" name="Down Arrow 24">
            <a:extLst>
              <a:ext uri="{FF2B5EF4-FFF2-40B4-BE49-F238E27FC236}">
                <a16:creationId xmlns:a16="http://schemas.microsoft.com/office/drawing/2014/main" id="{45F38FD9-69E1-044A-B4F8-54A554A107B8}"/>
              </a:ext>
            </a:extLst>
          </p:cNvPr>
          <p:cNvSpPr/>
          <p:nvPr/>
        </p:nvSpPr>
        <p:spPr>
          <a:xfrm rot="16200000">
            <a:off x="139681" y="9374774"/>
            <a:ext cx="639337" cy="549493"/>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4715785-385D-849F-7FE9-EE4F4D36C532}"/>
              </a:ext>
            </a:extLst>
          </p:cNvPr>
          <p:cNvSpPr txBox="1"/>
          <p:nvPr/>
        </p:nvSpPr>
        <p:spPr>
          <a:xfrm>
            <a:off x="133079" y="8595653"/>
            <a:ext cx="417102" cy="553998"/>
          </a:xfrm>
          <a:prstGeom prst="rect">
            <a:avLst/>
          </a:prstGeom>
          <a:noFill/>
        </p:spPr>
        <p:txBody>
          <a:bodyPr wrap="none" rtlCol="0">
            <a:spAutoFit/>
          </a:bodyPr>
          <a:lstStyle/>
          <a:p>
            <a:r>
              <a:rPr lang="en-US" sz="3000" b="1" dirty="0">
                <a:latin typeface="Poppins" pitchFamily="2" charset="77"/>
                <a:cs typeface="Poppins" pitchFamily="2" charset="77"/>
              </a:rPr>
              <a:t>3</a:t>
            </a:r>
          </a:p>
        </p:txBody>
      </p:sp>
      <p:cxnSp>
        <p:nvCxnSpPr>
          <p:cNvPr id="28" name="Straight Arrow Connector 27">
            <a:extLst>
              <a:ext uri="{FF2B5EF4-FFF2-40B4-BE49-F238E27FC236}">
                <a16:creationId xmlns:a16="http://schemas.microsoft.com/office/drawing/2014/main" id="{E38C42DC-0EFE-D8D2-F852-1F4C91E8D6EE}"/>
              </a:ext>
            </a:extLst>
          </p:cNvPr>
          <p:cNvCxnSpPr>
            <a:cxnSpLocks/>
          </p:cNvCxnSpPr>
          <p:nvPr/>
        </p:nvCxnSpPr>
        <p:spPr>
          <a:xfrm>
            <a:off x="1929869" y="4884003"/>
            <a:ext cx="724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CBF01AAF-8903-C323-C4A5-C2C69422F340}"/>
              </a:ext>
            </a:extLst>
          </p:cNvPr>
          <p:cNvCxnSpPr/>
          <p:nvPr/>
        </p:nvCxnSpPr>
        <p:spPr>
          <a:xfrm flipV="1">
            <a:off x="1929869" y="8259335"/>
            <a:ext cx="724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017E60A-D5F6-B66E-95B3-CAD91EDD16C5}"/>
              </a:ext>
            </a:extLst>
          </p:cNvPr>
          <p:cNvCxnSpPr/>
          <p:nvPr/>
        </p:nvCxnSpPr>
        <p:spPr>
          <a:xfrm flipV="1">
            <a:off x="1929869" y="12849920"/>
            <a:ext cx="724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Down Arrow 30">
            <a:extLst>
              <a:ext uri="{FF2B5EF4-FFF2-40B4-BE49-F238E27FC236}">
                <a16:creationId xmlns:a16="http://schemas.microsoft.com/office/drawing/2014/main" id="{3CBB6EDC-14D9-7B37-1874-72C847F75DB2}"/>
              </a:ext>
            </a:extLst>
          </p:cNvPr>
          <p:cNvSpPr/>
          <p:nvPr/>
        </p:nvSpPr>
        <p:spPr>
          <a:xfrm rot="16200000">
            <a:off x="11335348" y="9447369"/>
            <a:ext cx="639337" cy="678391"/>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574E63A-5416-D25A-4B3F-7BBC05F9C21E}"/>
              </a:ext>
            </a:extLst>
          </p:cNvPr>
          <p:cNvSpPr txBox="1"/>
          <p:nvPr/>
        </p:nvSpPr>
        <p:spPr>
          <a:xfrm>
            <a:off x="11315821" y="8742864"/>
            <a:ext cx="444352" cy="553998"/>
          </a:xfrm>
          <a:prstGeom prst="rect">
            <a:avLst/>
          </a:prstGeom>
          <a:noFill/>
        </p:spPr>
        <p:txBody>
          <a:bodyPr wrap="none" rtlCol="0">
            <a:spAutoFit/>
          </a:bodyPr>
          <a:lstStyle/>
          <a:p>
            <a:r>
              <a:rPr lang="en-US" sz="3000" b="1" dirty="0">
                <a:latin typeface="Poppins" pitchFamily="2" charset="77"/>
                <a:cs typeface="Poppins" pitchFamily="2" charset="77"/>
              </a:rPr>
              <a:t>4</a:t>
            </a:r>
          </a:p>
        </p:txBody>
      </p:sp>
      <p:pic>
        <p:nvPicPr>
          <p:cNvPr id="38" name="Picture 37" descr="A diagram of a circuit&#10;&#10;Description automatically generated">
            <a:extLst>
              <a:ext uri="{FF2B5EF4-FFF2-40B4-BE49-F238E27FC236}">
                <a16:creationId xmlns:a16="http://schemas.microsoft.com/office/drawing/2014/main" id="{1C90A1F4-F759-FD2E-B92D-5417FA139091}"/>
              </a:ext>
            </a:extLst>
          </p:cNvPr>
          <p:cNvPicPr>
            <a:picLocks noChangeAspect="1"/>
          </p:cNvPicPr>
          <p:nvPr/>
        </p:nvPicPr>
        <p:blipFill rotWithShape="1">
          <a:blip r:embed="rId3"/>
          <a:srcRect t="68143" b="5746"/>
          <a:stretch/>
        </p:blipFill>
        <p:spPr>
          <a:xfrm>
            <a:off x="6096000" y="4874628"/>
            <a:ext cx="5898212" cy="2107291"/>
          </a:xfrm>
          <a:prstGeom prst="rect">
            <a:avLst/>
          </a:prstGeom>
        </p:spPr>
      </p:pic>
      <p:sp>
        <p:nvSpPr>
          <p:cNvPr id="39" name="TextBox 38">
            <a:extLst>
              <a:ext uri="{FF2B5EF4-FFF2-40B4-BE49-F238E27FC236}">
                <a16:creationId xmlns:a16="http://schemas.microsoft.com/office/drawing/2014/main" id="{F6B6645C-F1D3-6F85-003B-38A961C66ADB}"/>
              </a:ext>
            </a:extLst>
          </p:cNvPr>
          <p:cNvSpPr txBox="1"/>
          <p:nvPr/>
        </p:nvSpPr>
        <p:spPr>
          <a:xfrm>
            <a:off x="10263847" y="4474518"/>
            <a:ext cx="817739" cy="400110"/>
          </a:xfrm>
          <a:prstGeom prst="rect">
            <a:avLst/>
          </a:prstGeom>
          <a:noFill/>
        </p:spPr>
        <p:txBody>
          <a:bodyPr wrap="square">
            <a:spAutoFit/>
          </a:bodyPr>
          <a:lstStyle/>
          <a:p>
            <a:r>
              <a:rPr lang="en-US" sz="2000" b="1" dirty="0">
                <a:latin typeface="Poppins" pitchFamily="2" charset="77"/>
                <a:cs typeface="Poppins" pitchFamily="2" charset="77"/>
              </a:rPr>
              <a:t>402</a:t>
            </a:r>
            <a:endParaRPr lang="en-US" sz="2000" dirty="0">
              <a:latin typeface="Poppins" pitchFamily="2" charset="77"/>
              <a:cs typeface="Poppins" pitchFamily="2" charset="77"/>
            </a:endParaRPr>
          </a:p>
        </p:txBody>
      </p:sp>
      <p:sp>
        <p:nvSpPr>
          <p:cNvPr id="40" name="Rectangle 39">
            <a:extLst>
              <a:ext uri="{FF2B5EF4-FFF2-40B4-BE49-F238E27FC236}">
                <a16:creationId xmlns:a16="http://schemas.microsoft.com/office/drawing/2014/main" id="{FEA2E175-8D2B-526B-BFF6-28EB60AA42AB}"/>
              </a:ext>
            </a:extLst>
          </p:cNvPr>
          <p:cNvSpPr/>
          <p:nvPr/>
        </p:nvSpPr>
        <p:spPr>
          <a:xfrm>
            <a:off x="6458252" y="4360446"/>
            <a:ext cx="5535960" cy="4151813"/>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5311F2B-B03D-7C85-C24F-0EA18084A8F0}"/>
              </a:ext>
            </a:extLst>
          </p:cNvPr>
          <p:cNvSpPr txBox="1"/>
          <p:nvPr/>
        </p:nvSpPr>
        <p:spPr>
          <a:xfrm>
            <a:off x="4713498" y="3202860"/>
            <a:ext cx="3276282" cy="523220"/>
          </a:xfrm>
          <a:prstGeom prst="rect">
            <a:avLst/>
          </a:prstGeom>
          <a:noFill/>
        </p:spPr>
        <p:txBody>
          <a:bodyPr wrap="none" rtlCol="0">
            <a:spAutoFit/>
          </a:bodyPr>
          <a:lstStyle/>
          <a:p>
            <a:r>
              <a:rPr lang="en-US" sz="2800" dirty="0"/>
              <a:t>Fluctuating Resistor</a:t>
            </a:r>
          </a:p>
        </p:txBody>
      </p:sp>
      <p:sp>
        <p:nvSpPr>
          <p:cNvPr id="42" name="TextBox 41">
            <a:extLst>
              <a:ext uri="{FF2B5EF4-FFF2-40B4-BE49-F238E27FC236}">
                <a16:creationId xmlns:a16="http://schemas.microsoft.com/office/drawing/2014/main" id="{B4705E29-59DF-38D7-D5A5-BA9E25495223}"/>
              </a:ext>
            </a:extLst>
          </p:cNvPr>
          <p:cNvSpPr txBox="1"/>
          <p:nvPr/>
        </p:nvSpPr>
        <p:spPr>
          <a:xfrm>
            <a:off x="5300563" y="7776127"/>
            <a:ext cx="641522" cy="707886"/>
          </a:xfrm>
          <a:prstGeom prst="rect">
            <a:avLst/>
          </a:prstGeom>
          <a:noFill/>
        </p:spPr>
        <p:txBody>
          <a:bodyPr wrap="none" rtlCol="0">
            <a:spAutoFit/>
          </a:bodyPr>
          <a:lstStyle/>
          <a:p>
            <a:r>
              <a:rPr lang="en-US" sz="4000" b="1" dirty="0">
                <a:latin typeface="Cambria Math" panose="02040503050406030204" pitchFamily="18" charset="0"/>
                <a:ea typeface="Cambria Math" panose="02040503050406030204" pitchFamily="18" charset="0"/>
                <a:cs typeface="Poppins" pitchFamily="2" charset="77"/>
              </a:rPr>
              <a:t>a</a:t>
            </a:r>
            <a:r>
              <a:rPr lang="en-US" sz="4000" b="1" baseline="-25000" dirty="0">
                <a:latin typeface="Cambria Math" panose="02040503050406030204" pitchFamily="18" charset="0"/>
                <a:ea typeface="Cambria Math" panose="02040503050406030204" pitchFamily="18" charset="0"/>
                <a:cs typeface="Poppins" pitchFamily="2" charset="77"/>
              </a:rPr>
              <a:t>2</a:t>
            </a:r>
          </a:p>
        </p:txBody>
      </p:sp>
      <p:sp>
        <p:nvSpPr>
          <p:cNvPr id="43" name="TextBox 42">
            <a:extLst>
              <a:ext uri="{FF2B5EF4-FFF2-40B4-BE49-F238E27FC236}">
                <a16:creationId xmlns:a16="http://schemas.microsoft.com/office/drawing/2014/main" id="{C695EFC1-51C8-A03A-068A-1DBF6E9C6269}"/>
              </a:ext>
            </a:extLst>
          </p:cNvPr>
          <p:cNvSpPr txBox="1"/>
          <p:nvPr/>
        </p:nvSpPr>
        <p:spPr>
          <a:xfrm>
            <a:off x="5274543" y="12366713"/>
            <a:ext cx="558166" cy="707886"/>
          </a:xfrm>
          <a:prstGeom prst="rect">
            <a:avLst/>
          </a:prstGeom>
          <a:noFill/>
        </p:spPr>
        <p:txBody>
          <a:bodyPr wrap="none" rtlCol="0">
            <a:spAutoFit/>
          </a:bodyPr>
          <a:lstStyle/>
          <a:p>
            <a:r>
              <a:rPr lang="en-US" sz="4000" b="1" dirty="0">
                <a:latin typeface="Cambria Math" panose="02040503050406030204" pitchFamily="18" charset="0"/>
                <a:ea typeface="Cambria Math" panose="02040503050406030204" pitchFamily="18" charset="0"/>
                <a:cs typeface="Poppins" pitchFamily="2" charset="77"/>
              </a:rPr>
              <a:t>a</a:t>
            </a:r>
            <a:r>
              <a:rPr lang="en-US" sz="4000" b="1" baseline="-25000" dirty="0">
                <a:latin typeface="Cambria Math" panose="02040503050406030204" pitchFamily="18" charset="0"/>
                <a:ea typeface="Cambria Math" panose="02040503050406030204" pitchFamily="18" charset="0"/>
                <a:cs typeface="Poppins" pitchFamily="2" charset="77"/>
              </a:rPr>
              <a:t>J</a:t>
            </a:r>
          </a:p>
        </p:txBody>
      </p:sp>
      <p:sp>
        <p:nvSpPr>
          <p:cNvPr id="44" name="TextBox 43">
            <a:extLst>
              <a:ext uri="{FF2B5EF4-FFF2-40B4-BE49-F238E27FC236}">
                <a16:creationId xmlns:a16="http://schemas.microsoft.com/office/drawing/2014/main" id="{404ECB21-44C4-885A-EB7C-22B3F5F5B091}"/>
              </a:ext>
            </a:extLst>
          </p:cNvPr>
          <p:cNvSpPr txBox="1"/>
          <p:nvPr/>
        </p:nvSpPr>
        <p:spPr>
          <a:xfrm>
            <a:off x="3942526" y="2046789"/>
            <a:ext cx="844142" cy="707886"/>
          </a:xfrm>
          <a:prstGeom prst="rect">
            <a:avLst/>
          </a:prstGeom>
          <a:noFill/>
        </p:spPr>
        <p:txBody>
          <a:bodyPr wrap="none" rtlCol="0">
            <a:spAutoFit/>
          </a:bodyPr>
          <a:lstStyle/>
          <a:p>
            <a:r>
              <a:rPr lang="en-US" sz="4000" dirty="0"/>
              <a:t>V</a:t>
            </a:r>
            <a:r>
              <a:rPr lang="en-US" sz="4000" baseline="-25000" dirty="0"/>
              <a:t>op</a:t>
            </a:r>
          </a:p>
        </p:txBody>
      </p:sp>
      <p:sp>
        <p:nvSpPr>
          <p:cNvPr id="2" name="TextBox 1">
            <a:extLst>
              <a:ext uri="{FF2B5EF4-FFF2-40B4-BE49-F238E27FC236}">
                <a16:creationId xmlns:a16="http://schemas.microsoft.com/office/drawing/2014/main" id="{AE9316B3-1695-CB78-137C-5DCD6F502D6E}"/>
              </a:ext>
            </a:extLst>
          </p:cNvPr>
          <p:cNvSpPr txBox="1"/>
          <p:nvPr/>
        </p:nvSpPr>
        <p:spPr>
          <a:xfrm>
            <a:off x="2615935" y="105381"/>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3" name="TextBox 2">
            <a:extLst>
              <a:ext uri="{FF2B5EF4-FFF2-40B4-BE49-F238E27FC236}">
                <a16:creationId xmlns:a16="http://schemas.microsoft.com/office/drawing/2014/main" id="{F3E12012-4215-A9B9-B5D2-ECE3F45866A6}"/>
              </a:ext>
            </a:extLst>
          </p:cNvPr>
          <p:cNvSpPr txBox="1"/>
          <p:nvPr/>
        </p:nvSpPr>
        <p:spPr>
          <a:xfrm>
            <a:off x="4786668" y="1258534"/>
            <a:ext cx="2003562" cy="707886"/>
          </a:xfrm>
          <a:prstGeom prst="rect">
            <a:avLst/>
          </a:prstGeom>
          <a:noFill/>
        </p:spPr>
        <p:txBody>
          <a:bodyPr wrap="none" rtlCol="0">
            <a:spAutoFit/>
          </a:bodyPr>
          <a:lstStyle/>
          <a:p>
            <a:r>
              <a:rPr lang="en-US" sz="4000" b="1"/>
              <a:t>Figure 3</a:t>
            </a:r>
            <a:endParaRPr lang="en-US" sz="4000" b="1" dirty="0"/>
          </a:p>
        </p:txBody>
      </p:sp>
      <p:sp>
        <p:nvSpPr>
          <p:cNvPr id="5" name="TextBox 4">
            <a:extLst>
              <a:ext uri="{FF2B5EF4-FFF2-40B4-BE49-F238E27FC236}">
                <a16:creationId xmlns:a16="http://schemas.microsoft.com/office/drawing/2014/main" id="{B8D49A41-2775-A9EC-D427-A268DE85D073}"/>
              </a:ext>
            </a:extLst>
          </p:cNvPr>
          <p:cNvSpPr txBox="1"/>
          <p:nvPr/>
        </p:nvSpPr>
        <p:spPr>
          <a:xfrm>
            <a:off x="6927768" y="7070727"/>
            <a:ext cx="2372346" cy="1200329"/>
          </a:xfrm>
          <a:prstGeom prst="rect">
            <a:avLst/>
          </a:prstGeom>
          <a:noFill/>
        </p:spPr>
        <p:txBody>
          <a:bodyPr wrap="square" rtlCol="0">
            <a:spAutoFit/>
          </a:bodyPr>
          <a:lstStyle/>
          <a:p>
            <a:r>
              <a:rPr lang="en-US" sz="2400" dirty="0"/>
              <a:t>Stochastic Magnetic Tunnel Junction</a:t>
            </a:r>
          </a:p>
        </p:txBody>
      </p:sp>
      <p:sp>
        <p:nvSpPr>
          <p:cNvPr id="11" name="TextBox 10">
            <a:extLst>
              <a:ext uri="{FF2B5EF4-FFF2-40B4-BE49-F238E27FC236}">
                <a16:creationId xmlns:a16="http://schemas.microsoft.com/office/drawing/2014/main" id="{90FB6339-82BD-A119-6CD6-70D91D405C0B}"/>
              </a:ext>
            </a:extLst>
          </p:cNvPr>
          <p:cNvSpPr txBox="1"/>
          <p:nvPr/>
        </p:nvSpPr>
        <p:spPr>
          <a:xfrm>
            <a:off x="10106212" y="7086163"/>
            <a:ext cx="1555236" cy="1200329"/>
          </a:xfrm>
          <a:prstGeom prst="rect">
            <a:avLst/>
          </a:prstGeom>
          <a:noFill/>
        </p:spPr>
        <p:txBody>
          <a:bodyPr wrap="square" rtlCol="0">
            <a:spAutoFit/>
          </a:bodyPr>
          <a:lstStyle/>
          <a:p>
            <a:r>
              <a:rPr lang="en-US" sz="2400" dirty="0"/>
              <a:t>Quantum Tunneling</a:t>
            </a:r>
          </a:p>
          <a:p>
            <a:r>
              <a:rPr lang="en-US" sz="2400" dirty="0"/>
              <a:t>Diode</a:t>
            </a:r>
          </a:p>
        </p:txBody>
      </p:sp>
      <p:sp>
        <p:nvSpPr>
          <p:cNvPr id="12" name="Slide Number Placeholder 11">
            <a:extLst>
              <a:ext uri="{FF2B5EF4-FFF2-40B4-BE49-F238E27FC236}">
                <a16:creationId xmlns:a16="http://schemas.microsoft.com/office/drawing/2014/main" id="{13B421F4-B356-DD6F-D2E5-262048C916B0}"/>
              </a:ext>
            </a:extLst>
          </p:cNvPr>
          <p:cNvSpPr>
            <a:spLocks noGrp="1"/>
          </p:cNvSpPr>
          <p:nvPr>
            <p:ph type="sldNum" sz="quarter" idx="12"/>
          </p:nvPr>
        </p:nvSpPr>
        <p:spPr/>
        <p:txBody>
          <a:bodyPr/>
          <a:lstStyle/>
          <a:p>
            <a:fld id="{90FDCC24-7875-A64B-BDE6-58112F35A481}" type="slidenum">
              <a:rPr lang="en-US" smtClean="0"/>
              <a:t>8</a:t>
            </a:fld>
            <a:endParaRPr lang="en-US"/>
          </a:p>
        </p:txBody>
      </p:sp>
      <p:sp>
        <p:nvSpPr>
          <p:cNvPr id="13" name="Date Placeholder 12">
            <a:extLst>
              <a:ext uri="{FF2B5EF4-FFF2-40B4-BE49-F238E27FC236}">
                <a16:creationId xmlns:a16="http://schemas.microsoft.com/office/drawing/2014/main" id="{E5C41100-CCB9-6F6E-2030-5B83A6BEB022}"/>
              </a:ext>
            </a:extLst>
          </p:cNvPr>
          <p:cNvSpPr>
            <a:spLocks noGrp="1"/>
          </p:cNvSpPr>
          <p:nvPr>
            <p:ph type="dt" sz="half" idx="10"/>
          </p:nvPr>
        </p:nvSpPr>
        <p:spPr/>
        <p:txBody>
          <a:bodyPr/>
          <a:lstStyle/>
          <a:p>
            <a:fld id="{44C9DFCB-64C0-0742-AA23-23AB204974F7}" type="datetime1">
              <a:rPr lang="en-US" smtClean="0"/>
              <a:t>7/16/2024</a:t>
            </a:fld>
            <a:endParaRPr lang="en-US"/>
          </a:p>
        </p:txBody>
      </p:sp>
    </p:spTree>
    <p:extLst>
      <p:ext uri="{BB962C8B-B14F-4D97-AF65-F5344CB8AC3E}">
        <p14:creationId xmlns:p14="http://schemas.microsoft.com/office/powerpoint/2010/main" val="273763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A884AE-E6BB-FDC9-A5DA-2AA556599D8D}"/>
              </a:ext>
            </a:extLst>
          </p:cNvPr>
          <p:cNvSpPr txBox="1"/>
          <p:nvPr/>
        </p:nvSpPr>
        <p:spPr>
          <a:xfrm>
            <a:off x="327102" y="451782"/>
            <a:ext cx="11864898" cy="13726835"/>
          </a:xfrm>
          <a:prstGeom prst="rect">
            <a:avLst/>
          </a:prstGeom>
          <a:noFill/>
        </p:spPr>
        <p:txBody>
          <a:bodyPr wrap="square">
            <a:spAutoFit/>
          </a:bodyPr>
          <a:lstStyle/>
          <a:p>
            <a:r>
              <a:rPr lang="en-US" sz="3400" b="1" dirty="0">
                <a:solidFill>
                  <a:srgbClr val="0E0E0E"/>
                </a:solidFill>
                <a:effectLst/>
                <a:latin typeface="Poppins" pitchFamily="2" charset="77"/>
                <a:cs typeface="Poppins" pitchFamily="2" charset="77"/>
              </a:rPr>
              <a:t>Figure 3: Detailed Description of Activation P-Block</a:t>
            </a:r>
            <a:br>
              <a:rPr lang="en-US" dirty="0">
                <a:solidFill>
                  <a:srgbClr val="0E0E0E"/>
                </a:solidFill>
                <a:effectLst/>
                <a:latin typeface=".SF NS"/>
              </a:rPr>
            </a:br>
            <a:endParaRPr lang="en-US" dirty="0">
              <a:solidFill>
                <a:srgbClr val="0E0E0E"/>
              </a:solidFill>
              <a:effectLst/>
              <a:latin typeface=".SF NS"/>
            </a:endParaRPr>
          </a:p>
          <a:p>
            <a:r>
              <a:rPr lang="en-US" sz="2400" b="1" dirty="0">
                <a:solidFill>
                  <a:srgbClr val="0E0E0E"/>
                </a:solidFill>
                <a:effectLst/>
                <a:latin typeface="Poppins" pitchFamily="2" charset="77"/>
                <a:cs typeface="Poppins" pitchFamily="2" charset="77"/>
              </a:rPr>
              <a:t>Activation P-Block:</a:t>
            </a: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The Activation P-Block is an essential component within the neural network processing system, designed to introduce probabilistic elements into the input activations. This block operates by incorporating stochastic mechanisms, such as thermal noise or other random fluctuations, to modify the activations received from the previous layer. This probabilistic variation enhances the system’s adaptability and robustness.</a:t>
            </a:r>
          </a:p>
          <a:p>
            <a:endParaRPr lang="en-US" sz="2400" dirty="0">
              <a:solidFill>
                <a:srgbClr val="0E0E0E"/>
              </a:solidFill>
              <a:effectLst/>
              <a:latin typeface="Poppins" pitchFamily="2" charset="77"/>
              <a:cs typeface="Poppins" pitchFamily="2" charset="77"/>
            </a:endParaRPr>
          </a:p>
          <a:p>
            <a:r>
              <a:rPr lang="en-US" sz="2400" b="1" dirty="0">
                <a:solidFill>
                  <a:srgbClr val="0E0E0E"/>
                </a:solidFill>
                <a:effectLst/>
                <a:latin typeface="Poppins" pitchFamily="2" charset="77"/>
                <a:cs typeface="Poppins" pitchFamily="2" charset="77"/>
              </a:rPr>
              <a:t>Components:</a:t>
            </a:r>
            <a:br>
              <a:rPr lang="en-US" sz="2400" dirty="0">
                <a:solidFill>
                  <a:srgbClr val="0E0E0E"/>
                </a:solidFill>
                <a:effectLst/>
                <a:latin typeface="Poppins" pitchFamily="2" charset="77"/>
                <a:cs typeface="Poppins" pitchFamily="2" charset="77"/>
              </a:rPr>
            </a:br>
            <a:endParaRPr lang="en-US" sz="2400" dirty="0">
              <a:solidFill>
                <a:srgbClr val="0E0E0E"/>
              </a:solidFill>
              <a:effectLst/>
              <a:latin typeface="Poppins" pitchFamily="2" charset="77"/>
              <a:cs typeface="Poppins" pitchFamily="2" charset="77"/>
            </a:endParaRPr>
          </a:p>
          <a:p>
            <a:r>
              <a:rPr lang="en-US" sz="2400" dirty="0">
                <a:solidFill>
                  <a:srgbClr val="0E0E0E"/>
                </a:solidFill>
                <a:effectLst/>
                <a:latin typeface="Poppins" pitchFamily="2" charset="77"/>
                <a:cs typeface="Poppins" pitchFamily="2" charset="77"/>
              </a:rPr>
              <a:t>1. </a:t>
            </a:r>
            <a:r>
              <a:rPr lang="en-US" sz="2400" b="1" dirty="0">
                <a:solidFill>
                  <a:srgbClr val="0E0E0E"/>
                </a:solidFill>
                <a:effectLst/>
                <a:latin typeface="Poppins" pitchFamily="2" charset="77"/>
                <a:cs typeface="Poppins" pitchFamily="2" charset="77"/>
              </a:rPr>
              <a:t>DAC (Digital-to-Analog Converter)</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Converts digital signals into analog voltages (V1 through VJ) that serve as inputs to the gate of the transistor connected to the fluctuating resistor.</a:t>
            </a:r>
          </a:p>
          <a:p>
            <a:r>
              <a:rPr lang="en-US" sz="2400" dirty="0">
                <a:solidFill>
                  <a:srgbClr val="0E0E0E"/>
                </a:solidFill>
                <a:effectLst/>
                <a:latin typeface="Poppins" pitchFamily="2" charset="77"/>
                <a:cs typeface="Poppins" pitchFamily="2" charset="77"/>
              </a:rPr>
              <a:t>• Ensures precise control over the modulation process.</a:t>
            </a:r>
          </a:p>
          <a:p>
            <a:r>
              <a:rPr lang="en-US" sz="2400" dirty="0">
                <a:solidFill>
                  <a:srgbClr val="0E0E0E"/>
                </a:solidFill>
                <a:effectLst/>
                <a:latin typeface="Poppins" pitchFamily="2" charset="77"/>
                <a:cs typeface="Poppins" pitchFamily="2" charset="77"/>
              </a:rPr>
              <a:t>2. </a:t>
            </a:r>
            <a:r>
              <a:rPr lang="en-US" sz="2400" b="1" dirty="0">
                <a:solidFill>
                  <a:srgbClr val="0E0E0E"/>
                </a:solidFill>
                <a:effectLst/>
                <a:latin typeface="Poppins" pitchFamily="2" charset="77"/>
                <a:cs typeface="Poppins" pitchFamily="2" charset="77"/>
              </a:rPr>
              <a:t>Fluctuating Resistor</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Generates controlled random variations in resistance, introducing randomness into the activations.</a:t>
            </a:r>
          </a:p>
          <a:p>
            <a:r>
              <a:rPr lang="en-US" sz="2400" dirty="0">
                <a:solidFill>
                  <a:srgbClr val="0E0E0E"/>
                </a:solidFill>
                <a:effectLst/>
                <a:latin typeface="Poppins" pitchFamily="2" charset="77"/>
                <a:cs typeface="Poppins" pitchFamily="2" charset="77"/>
              </a:rPr>
              <a:t>• Can be implemented using:</a:t>
            </a:r>
          </a:p>
          <a:p>
            <a:r>
              <a:rPr lang="en-US" sz="2400" dirty="0">
                <a:solidFill>
                  <a:srgbClr val="0E0E0E"/>
                </a:solidFill>
                <a:effectLst/>
                <a:latin typeface="Poppins" pitchFamily="2" charset="77"/>
                <a:cs typeface="Poppins" pitchFamily="2" charset="77"/>
              </a:rPr>
              <a:t>	• 	</a:t>
            </a:r>
            <a:r>
              <a:rPr lang="en-US" sz="2400" b="1" dirty="0">
                <a:solidFill>
                  <a:srgbClr val="0E0E0E"/>
                </a:solidFill>
                <a:effectLst/>
                <a:latin typeface="Poppins" pitchFamily="2" charset="77"/>
                <a:cs typeface="Poppins" pitchFamily="2" charset="77"/>
              </a:rPr>
              <a:t>401 </a:t>
            </a:r>
            <a:r>
              <a:rPr lang="en-US" sz="2400" dirty="0">
                <a:solidFill>
                  <a:srgbClr val="0E0E0E"/>
                </a:solidFill>
                <a:effectLst/>
                <a:latin typeface="Poppins" pitchFamily="2" charset="77"/>
                <a:cs typeface="Poppins" pitchFamily="2" charset="77"/>
              </a:rPr>
              <a:t>- A </a:t>
            </a:r>
            <a:r>
              <a:rPr lang="en-US" sz="2400" b="1" dirty="0">
                <a:solidFill>
                  <a:srgbClr val="0E0E0E"/>
                </a:solidFill>
                <a:effectLst/>
                <a:latin typeface="Poppins" pitchFamily="2" charset="77"/>
                <a:cs typeface="Poppins" pitchFamily="2" charset="77"/>
              </a:rPr>
              <a:t>stochastic magnetic tunnel junction (s-MTJ)</a:t>
            </a:r>
            <a:r>
              <a:rPr lang="en-US" sz="2400" dirty="0">
                <a:solidFill>
                  <a:srgbClr val="0E0E0E"/>
                </a:solidFill>
                <a:effectLst/>
                <a:latin typeface="Poppins" pitchFamily="2" charset="77"/>
                <a:cs typeface="Poppins" pitchFamily="2" charset="77"/>
              </a:rPr>
              <a:t>, as described in the p-bit patent (US10607674B2).</a:t>
            </a:r>
          </a:p>
          <a:p>
            <a:r>
              <a:rPr lang="en-US" sz="2400" dirty="0">
                <a:solidFill>
                  <a:srgbClr val="0E0E0E"/>
                </a:solidFill>
                <a:effectLst/>
                <a:latin typeface="Poppins" pitchFamily="2" charset="77"/>
                <a:cs typeface="Poppins" pitchFamily="2" charset="77"/>
              </a:rPr>
              <a:t>	•	</a:t>
            </a:r>
            <a:r>
              <a:rPr lang="en-US" sz="2400" b="1" dirty="0">
                <a:solidFill>
                  <a:srgbClr val="0E0E0E"/>
                </a:solidFill>
                <a:effectLst/>
                <a:latin typeface="Poppins" pitchFamily="2" charset="77"/>
                <a:cs typeface="Poppins" pitchFamily="2" charset="77"/>
              </a:rPr>
              <a:t>402</a:t>
            </a:r>
            <a:r>
              <a:rPr lang="en-US" sz="2400" dirty="0">
                <a:solidFill>
                  <a:srgbClr val="0E0E0E"/>
                </a:solidFill>
                <a:effectLst/>
                <a:latin typeface="Poppins" pitchFamily="2" charset="77"/>
                <a:cs typeface="Poppins" pitchFamily="2" charset="77"/>
              </a:rPr>
              <a:t> - A </a:t>
            </a:r>
            <a:r>
              <a:rPr lang="en-US" sz="2400" b="1" dirty="0">
                <a:solidFill>
                  <a:srgbClr val="0E0E0E"/>
                </a:solidFill>
                <a:effectLst/>
                <a:latin typeface="Poppins" pitchFamily="2" charset="77"/>
                <a:cs typeface="Poppins" pitchFamily="2" charset="77"/>
              </a:rPr>
              <a:t>quantum tunneling diode</a:t>
            </a:r>
            <a:r>
              <a:rPr lang="en-US" sz="2400" dirty="0">
                <a:solidFill>
                  <a:srgbClr val="0E0E0E"/>
                </a:solidFill>
                <a:effectLst/>
                <a:latin typeface="Poppins" pitchFamily="2" charset="77"/>
                <a:cs typeface="Poppins" pitchFamily="2" charset="77"/>
              </a:rPr>
              <a:t>, which leverages quantum mechanical effects to achieve stochastic behavior.</a:t>
            </a:r>
          </a:p>
          <a:p>
            <a:r>
              <a:rPr lang="en-US" sz="2400" dirty="0">
                <a:solidFill>
                  <a:srgbClr val="0E0E0E"/>
                </a:solidFill>
                <a:effectLst/>
                <a:latin typeface="Poppins" pitchFamily="2" charset="77"/>
                <a:cs typeface="Poppins" pitchFamily="2" charset="77"/>
              </a:rPr>
              <a:t>3. </a:t>
            </a:r>
            <a:r>
              <a:rPr lang="en-US" sz="2400" b="1" dirty="0">
                <a:solidFill>
                  <a:srgbClr val="0E0E0E"/>
                </a:solidFill>
                <a:effectLst/>
                <a:latin typeface="Poppins" pitchFamily="2" charset="77"/>
                <a:cs typeface="Poppins" pitchFamily="2" charset="77"/>
              </a:rPr>
              <a:t>Transistor and Inverter (P-bit Formation)</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The first transistor, the fluctuating resistor, and the subsequent inverter together form a p-bit.</a:t>
            </a:r>
          </a:p>
          <a:p>
            <a:r>
              <a:rPr lang="en-US" sz="2400" dirty="0">
                <a:solidFill>
                  <a:srgbClr val="0E0E0E"/>
                </a:solidFill>
                <a:effectLst/>
                <a:latin typeface="Poppins" pitchFamily="2" charset="77"/>
                <a:cs typeface="Poppins" pitchFamily="2" charset="77"/>
              </a:rPr>
              <a:t>• This p-bit generates probabilistic outputs, enhancing the neural network’s capability to handle uncertainty and variability in the data.</a:t>
            </a:r>
          </a:p>
          <a:p>
            <a:r>
              <a:rPr lang="en-US" sz="2400" dirty="0">
                <a:solidFill>
                  <a:srgbClr val="0E0E0E"/>
                </a:solidFill>
                <a:effectLst/>
                <a:latin typeface="Poppins" pitchFamily="2" charset="77"/>
                <a:cs typeface="Poppins" pitchFamily="2" charset="77"/>
              </a:rPr>
              <a:t>4. </a:t>
            </a:r>
            <a:r>
              <a:rPr lang="en-US" sz="2400" b="1" dirty="0">
                <a:solidFill>
                  <a:srgbClr val="0E0E0E"/>
                </a:solidFill>
                <a:effectLst/>
                <a:latin typeface="Poppins" pitchFamily="2" charset="77"/>
                <a:cs typeface="Poppins" pitchFamily="2" charset="77"/>
              </a:rPr>
              <a:t>Vop (Output Voltage)</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Provides the energy source for the Activation P-Block, driving the operation of the fluctuating resistor and other components.</a:t>
            </a:r>
          </a:p>
          <a:p>
            <a:r>
              <a:rPr lang="en-US" sz="2400" dirty="0">
                <a:solidFill>
                  <a:srgbClr val="0E0E0E"/>
                </a:solidFill>
                <a:effectLst/>
                <a:latin typeface="Poppins" pitchFamily="2" charset="77"/>
                <a:cs typeface="Poppins" pitchFamily="2" charset="77"/>
              </a:rPr>
              <a:t>5. </a:t>
            </a:r>
            <a:r>
              <a:rPr lang="en-US" sz="2400" b="1" dirty="0">
                <a:solidFill>
                  <a:srgbClr val="0E0E0E"/>
                </a:solidFill>
                <a:effectLst/>
                <a:latin typeface="Poppins" pitchFamily="2" charset="77"/>
                <a:cs typeface="Poppins" pitchFamily="2" charset="77"/>
              </a:rPr>
              <a:t>a</a:t>
            </a:r>
            <a:r>
              <a:rPr lang="en-US" sz="2400" b="1" baseline="-25000" dirty="0">
                <a:solidFill>
                  <a:srgbClr val="0E0E0E"/>
                </a:solidFill>
                <a:effectLst/>
                <a:latin typeface="Poppins" pitchFamily="2" charset="77"/>
                <a:cs typeface="Poppins" pitchFamily="2" charset="77"/>
              </a:rPr>
              <a:t>i</a:t>
            </a:r>
            <a:r>
              <a:rPr lang="en-US" sz="2400" b="1" dirty="0">
                <a:solidFill>
                  <a:srgbClr val="0E0E0E"/>
                </a:solidFill>
                <a:effectLst/>
                <a:latin typeface="Poppins" pitchFamily="2" charset="77"/>
                <a:cs typeface="Poppins" pitchFamily="2" charset="77"/>
              </a:rPr>
              <a:t> (Probabilistic Activations)</a:t>
            </a:r>
            <a:r>
              <a:rPr lang="en-US" sz="2400" dirty="0">
                <a:solidFill>
                  <a:srgbClr val="0E0E0E"/>
                </a:solidFill>
                <a:effectLst/>
                <a:latin typeface="Poppins" pitchFamily="2" charset="77"/>
                <a:cs typeface="Poppins" pitchFamily="2" charset="77"/>
              </a:rPr>
              <a:t>:</a:t>
            </a:r>
          </a:p>
          <a:p>
            <a:r>
              <a:rPr lang="en-US" sz="2400" dirty="0">
                <a:solidFill>
                  <a:srgbClr val="0E0E0E"/>
                </a:solidFill>
                <a:effectLst/>
                <a:latin typeface="Poppins" pitchFamily="2" charset="77"/>
                <a:cs typeface="Poppins" pitchFamily="2" charset="77"/>
              </a:rPr>
              <a:t>• The resultant output activations in the form of probabilistic values.</a:t>
            </a:r>
          </a:p>
          <a:p>
            <a:r>
              <a:rPr lang="en-US" sz="2400" dirty="0">
                <a:solidFill>
                  <a:srgbClr val="0E0E0E"/>
                </a:solidFill>
                <a:effectLst/>
                <a:latin typeface="Poppins" pitchFamily="2" charset="77"/>
                <a:cs typeface="Poppins" pitchFamily="2" charset="77"/>
              </a:rPr>
              <a:t>• These probabilistic activations act as the inputs for the pertinent next stage of the neural network processing system.</a:t>
            </a:r>
          </a:p>
        </p:txBody>
      </p:sp>
      <p:sp>
        <p:nvSpPr>
          <p:cNvPr id="6" name="TextBox 5">
            <a:extLst>
              <a:ext uri="{FF2B5EF4-FFF2-40B4-BE49-F238E27FC236}">
                <a16:creationId xmlns:a16="http://schemas.microsoft.com/office/drawing/2014/main" id="{797A96DB-7F39-E767-6428-4C7A2D334C14}"/>
              </a:ext>
            </a:extLst>
          </p:cNvPr>
          <p:cNvSpPr txBox="1"/>
          <p:nvPr/>
        </p:nvSpPr>
        <p:spPr>
          <a:xfrm>
            <a:off x="2615935" y="16173"/>
            <a:ext cx="6471387" cy="461665"/>
          </a:xfrm>
          <a:prstGeom prst="rect">
            <a:avLst/>
          </a:prstGeom>
          <a:noFill/>
        </p:spPr>
        <p:txBody>
          <a:bodyPr wrap="none" rtlCol="0">
            <a:spAutoFit/>
          </a:bodyPr>
          <a:lstStyle/>
          <a:p>
            <a:r>
              <a:rPr lang="en-US" sz="2400" dirty="0">
                <a:solidFill>
                  <a:srgbClr val="FF0000"/>
                </a:solidFill>
              </a:rPr>
              <a:t>Ludwig Computing Proprietary and Confidential</a:t>
            </a:r>
          </a:p>
        </p:txBody>
      </p:sp>
      <p:sp>
        <p:nvSpPr>
          <p:cNvPr id="7" name="Slide Number Placeholder 6">
            <a:extLst>
              <a:ext uri="{FF2B5EF4-FFF2-40B4-BE49-F238E27FC236}">
                <a16:creationId xmlns:a16="http://schemas.microsoft.com/office/drawing/2014/main" id="{944ACD69-3EEC-8E4E-8E2A-1F80FDDC726E}"/>
              </a:ext>
            </a:extLst>
          </p:cNvPr>
          <p:cNvSpPr>
            <a:spLocks noGrp="1"/>
          </p:cNvSpPr>
          <p:nvPr>
            <p:ph type="sldNum" sz="quarter" idx="12"/>
          </p:nvPr>
        </p:nvSpPr>
        <p:spPr/>
        <p:txBody>
          <a:bodyPr/>
          <a:lstStyle/>
          <a:p>
            <a:fld id="{90FDCC24-7875-A64B-BDE6-58112F35A481}" type="slidenum">
              <a:rPr lang="en-US" smtClean="0"/>
              <a:t>9</a:t>
            </a:fld>
            <a:endParaRPr lang="en-US"/>
          </a:p>
        </p:txBody>
      </p:sp>
      <p:sp>
        <p:nvSpPr>
          <p:cNvPr id="8" name="Date Placeholder 7">
            <a:extLst>
              <a:ext uri="{FF2B5EF4-FFF2-40B4-BE49-F238E27FC236}">
                <a16:creationId xmlns:a16="http://schemas.microsoft.com/office/drawing/2014/main" id="{88865365-1B39-4615-146C-9571C0EA9441}"/>
              </a:ext>
            </a:extLst>
          </p:cNvPr>
          <p:cNvSpPr>
            <a:spLocks noGrp="1"/>
          </p:cNvSpPr>
          <p:nvPr>
            <p:ph type="dt" sz="half" idx="10"/>
          </p:nvPr>
        </p:nvSpPr>
        <p:spPr/>
        <p:txBody>
          <a:bodyPr/>
          <a:lstStyle/>
          <a:p>
            <a:fld id="{CE3C83DE-AA05-4E4F-92BC-3F2C4A89C42D}" type="datetime1">
              <a:rPr lang="en-US" smtClean="0"/>
              <a:t>7/16/2024</a:t>
            </a:fld>
            <a:endParaRPr lang="en-US"/>
          </a:p>
        </p:txBody>
      </p:sp>
    </p:spTree>
    <p:extLst>
      <p:ext uri="{BB962C8B-B14F-4D97-AF65-F5344CB8AC3E}">
        <p14:creationId xmlns:p14="http://schemas.microsoft.com/office/powerpoint/2010/main" val="23676225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8CF83A8E58444DA04BE75D0C72020C" ma:contentTypeVersion="4" ma:contentTypeDescription="Create a new document." ma:contentTypeScope="" ma:versionID="89e13449cad2112704b4a19e4a1916d5">
  <xsd:schema xmlns:xsd="http://www.w3.org/2001/XMLSchema" xmlns:xs="http://www.w3.org/2001/XMLSchema" xmlns:p="http://schemas.microsoft.com/office/2006/metadata/properties" xmlns:ns2="db945f81-9434-4523-bc2a-19559ad2b8eb" targetNamespace="http://schemas.microsoft.com/office/2006/metadata/properties" ma:root="true" ma:fieldsID="c7d198d50567943d74671e9613d95239" ns2:_="">
    <xsd:import namespace="db945f81-9434-4523-bc2a-19559ad2b8e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45f81-9434-4523-bc2a-19559ad2b8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3C1BCE-22E2-40AB-BD8D-610DA100FC49}"/>
</file>

<file path=customXml/itemProps2.xml><?xml version="1.0" encoding="utf-8"?>
<ds:datastoreItem xmlns:ds="http://schemas.openxmlformats.org/officeDocument/2006/customXml" ds:itemID="{013588E8-686B-48B7-928B-CEBCC43CBDF4}"/>
</file>

<file path=customXml/itemProps3.xml><?xml version="1.0" encoding="utf-8"?>
<ds:datastoreItem xmlns:ds="http://schemas.openxmlformats.org/officeDocument/2006/customXml" ds:itemID="{C9C30F6F-8E7F-423B-9C5B-5EC65C7FADE5}"/>
</file>

<file path=docProps/app.xml><?xml version="1.0" encoding="utf-8"?>
<Properties xmlns="http://schemas.openxmlformats.org/officeDocument/2006/extended-properties" xmlns:vt="http://schemas.openxmlformats.org/officeDocument/2006/docPropsVTypes">
  <Template>Office Theme</Template>
  <TotalTime>53272</TotalTime>
  <Words>5452</Words>
  <Application>Microsoft Office PowerPoint</Application>
  <PresentationFormat>Custom</PresentationFormat>
  <Paragraphs>714</Paragraphs>
  <Slides>35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.SF NS</vt:lpstr>
      <vt:lpstr>Aptos</vt:lpstr>
      <vt:lpstr>Aptos Display</vt:lpstr>
      <vt:lpstr>Arial</vt:lpstr>
      <vt:lpstr>Cambria Math</vt:lpstr>
      <vt:lpstr>Poppins</vt:lpstr>
      <vt:lpstr>Office Theme</vt:lpstr>
      <vt:lpstr>Prior 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Behtash Behin-Aein</dc:creator>
  <cp:lastModifiedBy>Lai, Patrick</cp:lastModifiedBy>
  <cp:revision>69</cp:revision>
  <cp:lastPrinted>2024-05-14T14:42:25Z</cp:lastPrinted>
  <dcterms:created xsi:type="dcterms:W3CDTF">2024-05-03T12:59:08Z</dcterms:created>
  <dcterms:modified xsi:type="dcterms:W3CDTF">2024-07-16T23:39:58Z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0x010100468CF83A8E58444DA04BE75D0C72020C</vt:lpwstr>
  </property>
</Properties>
</file>