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A7"/>
    <a:srgbClr val="0000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11"/>
    <p:restoredTop sz="94593"/>
  </p:normalViewPr>
  <p:slideViewPr>
    <p:cSldViewPr snapToGrid="0" snapToObjects="1">
      <p:cViewPr varScale="1">
        <p:scale>
          <a:sx n="117" d="100"/>
          <a:sy n="117" d="100"/>
        </p:scale>
        <p:origin x="6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ieeexplore.ieee.org/abstract/document/7995975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ieeexplore.ieee.org/abstract/document/7995975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9C3EAB-B6C5-1746-BD82-8AE6063BC8A9}" type="doc">
      <dgm:prSet loTypeId="urn:microsoft.com/office/officeart/2005/8/layout/process2" loCatId="" qsTypeId="urn:microsoft.com/office/officeart/2005/8/quickstyle/simple1" qsCatId="simple" csTypeId="urn:microsoft.com/office/officeart/2005/8/colors/accent2_1" csCatId="accent2" phldr="1"/>
      <dgm:spPr/>
    </dgm:pt>
    <dgm:pt modelId="{6986AD14-A4E0-694A-9342-A787E2AF1B60}">
      <dgm:prSet phldrT="[テキスト]" custT="1"/>
      <dgm:spPr/>
      <dgm:t>
        <a:bodyPr/>
        <a:lstStyle/>
        <a:p>
          <a:endParaRPr lang="en-US" altLang="ja-JP" sz="2000" dirty="0">
            <a:solidFill>
              <a:srgbClr val="000000"/>
            </a:solidFill>
          </a:endParaRPr>
        </a:p>
        <a:p>
          <a:r>
            <a:rPr lang="en-US" altLang="ja-JP" sz="1800" dirty="0">
              <a:solidFill>
                <a:srgbClr val="000000"/>
              </a:solidFill>
            </a:rPr>
            <a:t>O</a:t>
          </a:r>
          <a:r>
            <a:rPr kumimoji="1" lang="en-US" altLang="ja-JP" sz="1800" dirty="0">
              <a:solidFill>
                <a:srgbClr val="000000"/>
              </a:solidFill>
            </a:rPr>
            <a:t>ur AI was </a:t>
          </a:r>
          <a:r>
            <a:rPr lang="en-US" altLang="ja-JP" sz="1800" dirty="0">
              <a:solidFill>
                <a:srgbClr val="000000"/>
              </a:solidFill>
            </a:rPr>
            <a:t>designed based</a:t>
          </a:r>
          <a:r>
            <a:rPr kumimoji="1" lang="en-US" altLang="ja-JP" sz="1800" dirty="0">
              <a:solidFill>
                <a:srgbClr val="000000"/>
              </a:solidFill>
            </a:rPr>
            <a:t> on “</a:t>
          </a:r>
          <a:r>
            <a:rPr lang="en-US" altLang="ja-JP" sz="1800" dirty="0"/>
            <a:t> lane keeping of self-driving cars”</a:t>
          </a:r>
        </a:p>
        <a:p>
          <a:r>
            <a:rPr lang="en-US" altLang="ja-JP" sz="1800" dirty="0">
              <a:solidFill>
                <a:srgbClr val="000000"/>
              </a:solidFill>
              <a:hlinkClick xmlns:r="http://schemas.openxmlformats.org/officeDocument/2006/relationships" r:id="rId1"/>
            </a:rPr>
            <a:t>https://ieeexplore.ieee.org/abstract/document/7995975</a:t>
          </a:r>
          <a:endParaRPr lang="en-US" altLang="ja-JP" sz="1800" dirty="0">
            <a:solidFill>
              <a:srgbClr val="000000"/>
            </a:solidFill>
          </a:endParaRPr>
        </a:p>
        <a:p>
          <a:endParaRPr kumimoji="1" lang="ja-JP" altLang="en-US" sz="1800"/>
        </a:p>
      </dgm:t>
    </dgm:pt>
    <dgm:pt modelId="{502E030E-3376-D54A-A77D-63826A5267D2}" type="parTrans" cxnId="{32DFFD85-16B6-B642-AAE0-8EBE4B7C708F}">
      <dgm:prSet/>
      <dgm:spPr/>
      <dgm:t>
        <a:bodyPr/>
        <a:lstStyle/>
        <a:p>
          <a:endParaRPr kumimoji="1" lang="ja-JP" altLang="en-US" sz="4800"/>
        </a:p>
      </dgm:t>
    </dgm:pt>
    <dgm:pt modelId="{03BD4C4B-5618-A145-9293-F6D4AD8995E1}" type="sibTrans" cxnId="{32DFFD85-16B6-B642-AAE0-8EBE4B7C708F}">
      <dgm:prSet custT="1"/>
      <dgm:spPr/>
      <dgm:t>
        <a:bodyPr/>
        <a:lstStyle/>
        <a:p>
          <a:endParaRPr kumimoji="1" lang="ja-JP" altLang="en-US" sz="1400"/>
        </a:p>
      </dgm:t>
    </dgm:pt>
    <dgm:pt modelId="{D7A65202-0497-694B-B1BA-2785E3FBD9C3}">
      <dgm:prSet phldrT="[テキスト]" custT="1"/>
      <dgm:spPr/>
      <dgm:t>
        <a:bodyPr/>
        <a:lstStyle/>
        <a:p>
          <a:endParaRPr lang="en-US" altLang="ja-JP" sz="1800" dirty="0">
            <a:solidFill>
              <a:srgbClr val="000000"/>
            </a:solidFill>
          </a:endParaRPr>
        </a:p>
        <a:p>
          <a:r>
            <a:rPr lang="en-US" altLang="ja-JP" sz="1800" dirty="0">
              <a:solidFill>
                <a:srgbClr val="000000"/>
              </a:solidFill>
            </a:rPr>
            <a:t>Lane keeping functions play an active role in particularly </a:t>
          </a:r>
          <a:r>
            <a:rPr lang="en-US" altLang="ja-JP" sz="1800" b="1" u="sng" dirty="0">
              <a:solidFill>
                <a:srgbClr val="000000"/>
              </a:solidFill>
            </a:rPr>
            <a:t>highways</a:t>
          </a:r>
        </a:p>
        <a:p>
          <a:endParaRPr kumimoji="1" lang="ja-JP" altLang="en-US" sz="1800"/>
        </a:p>
      </dgm:t>
    </dgm:pt>
    <dgm:pt modelId="{04F8F4B6-51FF-E642-9C5D-DD9393DE3783}" type="parTrans" cxnId="{5AF9C18E-3002-9946-9FAC-CF80FE295689}">
      <dgm:prSet/>
      <dgm:spPr/>
      <dgm:t>
        <a:bodyPr/>
        <a:lstStyle/>
        <a:p>
          <a:endParaRPr kumimoji="1" lang="ja-JP" altLang="en-US" sz="4800"/>
        </a:p>
      </dgm:t>
    </dgm:pt>
    <dgm:pt modelId="{BE2CB0A4-D3AD-EC49-BFAB-94611C859845}" type="sibTrans" cxnId="{5AF9C18E-3002-9946-9FAC-CF80FE295689}">
      <dgm:prSet custT="1"/>
      <dgm:spPr/>
      <dgm:t>
        <a:bodyPr/>
        <a:lstStyle/>
        <a:p>
          <a:endParaRPr kumimoji="1" lang="ja-JP" altLang="en-US" sz="1400"/>
        </a:p>
      </dgm:t>
    </dgm:pt>
    <dgm:pt modelId="{CF054361-FD11-414A-9E66-A453A2878FFC}">
      <dgm:prSet phldrT="[テキスト]" custT="1"/>
      <dgm:spPr/>
      <dgm:t>
        <a:bodyPr/>
        <a:lstStyle/>
        <a:p>
          <a:endParaRPr lang="en-US" altLang="ja-JP" sz="1800" dirty="0">
            <a:solidFill>
              <a:srgbClr val="000000"/>
            </a:solidFill>
          </a:endParaRPr>
        </a:p>
        <a:p>
          <a:endParaRPr lang="en-US" altLang="ja-JP" sz="1800" dirty="0">
            <a:solidFill>
              <a:srgbClr val="000000"/>
            </a:solidFill>
          </a:endParaRPr>
        </a:p>
        <a:p>
          <a:r>
            <a:rPr lang="en-US" altLang="ja-JP" sz="1800" dirty="0">
              <a:solidFill>
                <a:srgbClr val="000000"/>
              </a:solidFill>
            </a:rPr>
            <a:t>Assume that Test generator creates </a:t>
          </a:r>
          <a:r>
            <a:rPr lang="en-US" altLang="ja-JP" sz="1800" b="1" u="sng" dirty="0">
              <a:solidFill>
                <a:srgbClr val="000000"/>
              </a:solidFill>
            </a:rPr>
            <a:t>highway road </a:t>
          </a:r>
          <a:r>
            <a:rPr lang="en-US" altLang="ja-JP" sz="1800" b="0" u="none" dirty="0">
              <a:solidFill>
                <a:srgbClr val="000000"/>
              </a:solidFill>
            </a:rPr>
            <a:t>for testing AI’s lane keeping functionality </a:t>
          </a:r>
        </a:p>
        <a:p>
          <a:endParaRPr lang="en-US" altLang="ja-JP" sz="1800" dirty="0">
            <a:solidFill>
              <a:srgbClr val="000000"/>
            </a:solidFill>
          </a:endParaRPr>
        </a:p>
        <a:p>
          <a:endParaRPr kumimoji="1" lang="ja-JP" altLang="en-US" sz="1800"/>
        </a:p>
      </dgm:t>
    </dgm:pt>
    <dgm:pt modelId="{C18DF39D-A112-214F-A5AC-136FE564A326}" type="parTrans" cxnId="{3473C99B-8E6F-5745-8BE9-1A6F9702BAA7}">
      <dgm:prSet/>
      <dgm:spPr/>
      <dgm:t>
        <a:bodyPr/>
        <a:lstStyle/>
        <a:p>
          <a:endParaRPr kumimoji="1" lang="ja-JP" altLang="en-US" sz="4800"/>
        </a:p>
      </dgm:t>
    </dgm:pt>
    <dgm:pt modelId="{2FADA225-6420-BC41-93E8-C45A9D8B8514}" type="sibTrans" cxnId="{3473C99B-8E6F-5745-8BE9-1A6F9702BAA7}">
      <dgm:prSet/>
      <dgm:spPr/>
      <dgm:t>
        <a:bodyPr/>
        <a:lstStyle/>
        <a:p>
          <a:endParaRPr kumimoji="1" lang="ja-JP" altLang="en-US" sz="4800"/>
        </a:p>
      </dgm:t>
    </dgm:pt>
    <dgm:pt modelId="{CE21ADDB-BE4D-1447-BB63-12900ED7887B}" type="pres">
      <dgm:prSet presAssocID="{079C3EAB-B6C5-1746-BD82-8AE6063BC8A9}" presName="linearFlow" presStyleCnt="0">
        <dgm:presLayoutVars>
          <dgm:resizeHandles val="exact"/>
        </dgm:presLayoutVars>
      </dgm:prSet>
      <dgm:spPr/>
    </dgm:pt>
    <dgm:pt modelId="{FFE4542C-9D19-C841-BEEB-FDDA2AF1D4E5}" type="pres">
      <dgm:prSet presAssocID="{6986AD14-A4E0-694A-9342-A787E2AF1B60}" presName="node" presStyleLbl="node1" presStyleIdx="0" presStyleCnt="3" custScaleX="687092">
        <dgm:presLayoutVars>
          <dgm:bulletEnabled val="1"/>
        </dgm:presLayoutVars>
      </dgm:prSet>
      <dgm:spPr/>
    </dgm:pt>
    <dgm:pt modelId="{F3644012-316C-0347-89CF-7BD723D65AF3}" type="pres">
      <dgm:prSet presAssocID="{03BD4C4B-5618-A145-9293-F6D4AD8995E1}" presName="sibTrans" presStyleLbl="sibTrans2D1" presStyleIdx="0" presStyleCnt="2"/>
      <dgm:spPr/>
    </dgm:pt>
    <dgm:pt modelId="{DB581215-6F57-4D43-895D-E66EECFFB817}" type="pres">
      <dgm:prSet presAssocID="{03BD4C4B-5618-A145-9293-F6D4AD8995E1}" presName="connectorText" presStyleLbl="sibTrans2D1" presStyleIdx="0" presStyleCnt="2"/>
      <dgm:spPr/>
    </dgm:pt>
    <dgm:pt modelId="{F4B3216D-D592-B641-BEEA-64A5ABC231FA}" type="pres">
      <dgm:prSet presAssocID="{D7A65202-0497-694B-B1BA-2785E3FBD9C3}" presName="node" presStyleLbl="node1" presStyleIdx="1" presStyleCnt="3" custScaleX="687092">
        <dgm:presLayoutVars>
          <dgm:bulletEnabled val="1"/>
        </dgm:presLayoutVars>
      </dgm:prSet>
      <dgm:spPr/>
    </dgm:pt>
    <dgm:pt modelId="{A2D59169-2793-B446-96C1-C86C5609A0F7}" type="pres">
      <dgm:prSet presAssocID="{BE2CB0A4-D3AD-EC49-BFAB-94611C859845}" presName="sibTrans" presStyleLbl="sibTrans2D1" presStyleIdx="1" presStyleCnt="2"/>
      <dgm:spPr/>
    </dgm:pt>
    <dgm:pt modelId="{A6271C76-814F-3E4E-AAE4-AFE8AA3B39BA}" type="pres">
      <dgm:prSet presAssocID="{BE2CB0A4-D3AD-EC49-BFAB-94611C859845}" presName="connectorText" presStyleLbl="sibTrans2D1" presStyleIdx="1" presStyleCnt="2"/>
      <dgm:spPr/>
    </dgm:pt>
    <dgm:pt modelId="{07E9250D-27F6-3847-A59B-1257C2D3C3D8}" type="pres">
      <dgm:prSet presAssocID="{CF054361-FD11-414A-9E66-A453A2878FFC}" presName="node" presStyleLbl="node1" presStyleIdx="2" presStyleCnt="3" custScaleX="687092" custLinFactNeighborX="954">
        <dgm:presLayoutVars>
          <dgm:bulletEnabled val="1"/>
        </dgm:presLayoutVars>
      </dgm:prSet>
      <dgm:spPr/>
    </dgm:pt>
  </dgm:ptLst>
  <dgm:cxnLst>
    <dgm:cxn modelId="{80A06114-BB86-DF4F-82FD-C604EDAE6905}" type="presOf" srcId="{03BD4C4B-5618-A145-9293-F6D4AD8995E1}" destId="{DB581215-6F57-4D43-895D-E66EECFFB817}" srcOrd="1" destOrd="0" presId="urn:microsoft.com/office/officeart/2005/8/layout/process2"/>
    <dgm:cxn modelId="{67DA3737-C4A2-9244-9CF5-50A9687EBE8D}" type="presOf" srcId="{6986AD14-A4E0-694A-9342-A787E2AF1B60}" destId="{FFE4542C-9D19-C841-BEEB-FDDA2AF1D4E5}" srcOrd="0" destOrd="0" presId="urn:microsoft.com/office/officeart/2005/8/layout/process2"/>
    <dgm:cxn modelId="{38F87D5D-EEB9-6440-98C3-5FEFF4CC51F3}" type="presOf" srcId="{D7A65202-0497-694B-B1BA-2785E3FBD9C3}" destId="{F4B3216D-D592-B641-BEEA-64A5ABC231FA}" srcOrd="0" destOrd="0" presId="urn:microsoft.com/office/officeart/2005/8/layout/process2"/>
    <dgm:cxn modelId="{7FCE3E74-ACC9-C548-A525-1303E8899C43}" type="presOf" srcId="{079C3EAB-B6C5-1746-BD82-8AE6063BC8A9}" destId="{CE21ADDB-BE4D-1447-BB63-12900ED7887B}" srcOrd="0" destOrd="0" presId="urn:microsoft.com/office/officeart/2005/8/layout/process2"/>
    <dgm:cxn modelId="{0B93E283-7506-CE45-878F-2367EDEAE59A}" type="presOf" srcId="{03BD4C4B-5618-A145-9293-F6D4AD8995E1}" destId="{F3644012-316C-0347-89CF-7BD723D65AF3}" srcOrd="0" destOrd="0" presId="urn:microsoft.com/office/officeart/2005/8/layout/process2"/>
    <dgm:cxn modelId="{32DFFD85-16B6-B642-AAE0-8EBE4B7C708F}" srcId="{079C3EAB-B6C5-1746-BD82-8AE6063BC8A9}" destId="{6986AD14-A4E0-694A-9342-A787E2AF1B60}" srcOrd="0" destOrd="0" parTransId="{502E030E-3376-D54A-A77D-63826A5267D2}" sibTransId="{03BD4C4B-5618-A145-9293-F6D4AD8995E1}"/>
    <dgm:cxn modelId="{03100A8B-BD99-E849-9EAF-5C1D8FB7C3D4}" type="presOf" srcId="{BE2CB0A4-D3AD-EC49-BFAB-94611C859845}" destId="{A2D59169-2793-B446-96C1-C86C5609A0F7}" srcOrd="0" destOrd="0" presId="urn:microsoft.com/office/officeart/2005/8/layout/process2"/>
    <dgm:cxn modelId="{5AF9C18E-3002-9946-9FAC-CF80FE295689}" srcId="{079C3EAB-B6C5-1746-BD82-8AE6063BC8A9}" destId="{D7A65202-0497-694B-B1BA-2785E3FBD9C3}" srcOrd="1" destOrd="0" parTransId="{04F8F4B6-51FF-E642-9C5D-DD9393DE3783}" sibTransId="{BE2CB0A4-D3AD-EC49-BFAB-94611C859845}"/>
    <dgm:cxn modelId="{3473C99B-8E6F-5745-8BE9-1A6F9702BAA7}" srcId="{079C3EAB-B6C5-1746-BD82-8AE6063BC8A9}" destId="{CF054361-FD11-414A-9E66-A453A2878FFC}" srcOrd="2" destOrd="0" parTransId="{C18DF39D-A112-214F-A5AC-136FE564A326}" sibTransId="{2FADA225-6420-BC41-93E8-C45A9D8B8514}"/>
    <dgm:cxn modelId="{3F85D6CB-0D5A-C145-9D9C-26FF36D382E6}" type="presOf" srcId="{BE2CB0A4-D3AD-EC49-BFAB-94611C859845}" destId="{A6271C76-814F-3E4E-AAE4-AFE8AA3B39BA}" srcOrd="1" destOrd="0" presId="urn:microsoft.com/office/officeart/2005/8/layout/process2"/>
    <dgm:cxn modelId="{5007DCFE-9BE8-8C4C-AF41-2FD71F9595A9}" type="presOf" srcId="{CF054361-FD11-414A-9E66-A453A2878FFC}" destId="{07E9250D-27F6-3847-A59B-1257C2D3C3D8}" srcOrd="0" destOrd="0" presId="urn:microsoft.com/office/officeart/2005/8/layout/process2"/>
    <dgm:cxn modelId="{CDC5A75E-FF89-6342-9DDF-3AE3F738875C}" type="presParOf" srcId="{CE21ADDB-BE4D-1447-BB63-12900ED7887B}" destId="{FFE4542C-9D19-C841-BEEB-FDDA2AF1D4E5}" srcOrd="0" destOrd="0" presId="urn:microsoft.com/office/officeart/2005/8/layout/process2"/>
    <dgm:cxn modelId="{5A3A69E8-02DA-7744-A8A2-AD731D49DE3C}" type="presParOf" srcId="{CE21ADDB-BE4D-1447-BB63-12900ED7887B}" destId="{F3644012-316C-0347-89CF-7BD723D65AF3}" srcOrd="1" destOrd="0" presId="urn:microsoft.com/office/officeart/2005/8/layout/process2"/>
    <dgm:cxn modelId="{4BEB92B9-3A86-AC4F-B762-EC6FF607C424}" type="presParOf" srcId="{F3644012-316C-0347-89CF-7BD723D65AF3}" destId="{DB581215-6F57-4D43-895D-E66EECFFB817}" srcOrd="0" destOrd="0" presId="urn:microsoft.com/office/officeart/2005/8/layout/process2"/>
    <dgm:cxn modelId="{904B5D0E-DA26-F543-91D2-E6A02B067C04}" type="presParOf" srcId="{CE21ADDB-BE4D-1447-BB63-12900ED7887B}" destId="{F4B3216D-D592-B641-BEEA-64A5ABC231FA}" srcOrd="2" destOrd="0" presId="urn:microsoft.com/office/officeart/2005/8/layout/process2"/>
    <dgm:cxn modelId="{D6409A45-99B3-5F46-BC76-5C6FCD2BAC49}" type="presParOf" srcId="{CE21ADDB-BE4D-1447-BB63-12900ED7887B}" destId="{A2D59169-2793-B446-96C1-C86C5609A0F7}" srcOrd="3" destOrd="0" presId="urn:microsoft.com/office/officeart/2005/8/layout/process2"/>
    <dgm:cxn modelId="{C575060E-C234-A94C-9985-4D3E73389732}" type="presParOf" srcId="{A2D59169-2793-B446-96C1-C86C5609A0F7}" destId="{A6271C76-814F-3E4E-AAE4-AFE8AA3B39BA}" srcOrd="0" destOrd="0" presId="urn:microsoft.com/office/officeart/2005/8/layout/process2"/>
    <dgm:cxn modelId="{B7E55A3C-AE05-004A-B210-8EC66CD0E023}" type="presParOf" srcId="{CE21ADDB-BE4D-1447-BB63-12900ED7887B}" destId="{07E9250D-27F6-3847-A59B-1257C2D3C3D8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36248D-58B3-44CA-AF8A-84471B909490}" type="doc">
      <dgm:prSet loTypeId="urn:microsoft.com/office/officeart/2005/8/layout/process2" loCatId="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6611E14-43F1-4390-89CF-9FF884CC1248}">
      <dgm:prSet/>
      <dgm:spPr/>
      <dgm:t>
        <a:bodyPr/>
        <a:lstStyle/>
        <a:p>
          <a:pPr algn="l"/>
          <a:r>
            <a:rPr lang="en-US" dirty="0"/>
            <a:t>Need to develop a method which orders generated test courses by difficultly levels that are determined by  information from both courses and AI tested result</a:t>
          </a:r>
        </a:p>
      </dgm:t>
    </dgm:pt>
    <dgm:pt modelId="{649339B8-376A-42CA-803D-2AF049F4F538}" type="parTrans" cxnId="{832791AF-4244-46A0-A8C3-C39EF90DD0C4}">
      <dgm:prSet/>
      <dgm:spPr/>
      <dgm:t>
        <a:bodyPr/>
        <a:lstStyle/>
        <a:p>
          <a:pPr algn="l"/>
          <a:endParaRPr lang="en-US"/>
        </a:p>
      </dgm:t>
    </dgm:pt>
    <dgm:pt modelId="{454B35AE-765D-4D18-A87B-6D569F1D0DD8}" type="sibTrans" cxnId="{832791AF-4244-46A0-A8C3-C39EF90DD0C4}">
      <dgm:prSet/>
      <dgm:spPr/>
      <dgm:t>
        <a:bodyPr/>
        <a:lstStyle/>
        <a:p>
          <a:pPr algn="l"/>
          <a:endParaRPr lang="en-US"/>
        </a:p>
      </dgm:t>
    </dgm:pt>
    <dgm:pt modelId="{591FC295-4A3A-4BD3-8CC5-E0D04026A65E}">
      <dgm:prSet/>
      <dgm:spPr/>
      <dgm:t>
        <a:bodyPr/>
        <a:lstStyle/>
        <a:p>
          <a:pPr algn="l"/>
          <a:r>
            <a:rPr kumimoji="1" lang="en-US" dirty="0"/>
            <a:t>AI Developer can check the maturity level of AI and  AI’s weak </a:t>
          </a:r>
          <a:r>
            <a:rPr lang="en-US" dirty="0"/>
            <a:t>operations would be exposed </a:t>
          </a:r>
          <a:r>
            <a:rPr kumimoji="1" lang="en-US" dirty="0"/>
            <a:t> </a:t>
          </a:r>
          <a:endParaRPr lang="en-US" dirty="0"/>
        </a:p>
      </dgm:t>
    </dgm:pt>
    <dgm:pt modelId="{CF08E7A1-10BE-474C-8953-656EB5DB7435}" type="parTrans" cxnId="{3A29F286-42EF-48EA-BEAD-B2390897D9B2}">
      <dgm:prSet/>
      <dgm:spPr/>
      <dgm:t>
        <a:bodyPr/>
        <a:lstStyle/>
        <a:p>
          <a:pPr algn="l"/>
          <a:endParaRPr lang="en-US"/>
        </a:p>
      </dgm:t>
    </dgm:pt>
    <dgm:pt modelId="{693FCA95-E7C4-43D2-B3AA-0815F801BD37}" type="sibTrans" cxnId="{3A29F286-42EF-48EA-BEAD-B2390897D9B2}">
      <dgm:prSet/>
      <dgm:spPr/>
      <dgm:t>
        <a:bodyPr/>
        <a:lstStyle/>
        <a:p>
          <a:pPr algn="l"/>
          <a:endParaRPr lang="en-US"/>
        </a:p>
      </dgm:t>
    </dgm:pt>
    <dgm:pt modelId="{1C45655F-AD5A-4F77-AD55-A1C03D7F3947}">
      <dgm:prSet/>
      <dgm:spPr/>
      <dgm:t>
        <a:bodyPr/>
        <a:lstStyle/>
        <a:p>
          <a:pPr algn="l"/>
          <a:r>
            <a:rPr kumimoji="1" lang="en-US" dirty="0"/>
            <a:t>Evaluation should consider not only information from positions but also AI’s driving data such as vehicle’s velocity</a:t>
          </a:r>
          <a:r>
            <a:rPr lang="en-US" dirty="0"/>
            <a:t>, </a:t>
          </a:r>
          <a:r>
            <a:rPr kumimoji="1" lang="en-US" dirty="0"/>
            <a:t> steering angle, test succeed or fail etc. because it is hard to determine difficulty level only with information from courses</a:t>
          </a:r>
          <a:endParaRPr lang="en-US" dirty="0"/>
        </a:p>
      </dgm:t>
    </dgm:pt>
    <dgm:pt modelId="{68C714B1-9C95-4B4E-BAF2-2C8450AD3C79}" type="sibTrans" cxnId="{A916A70C-3536-457F-9D34-84058A274D2C}">
      <dgm:prSet/>
      <dgm:spPr/>
      <dgm:t>
        <a:bodyPr/>
        <a:lstStyle/>
        <a:p>
          <a:pPr algn="l"/>
          <a:endParaRPr lang="en-US"/>
        </a:p>
      </dgm:t>
    </dgm:pt>
    <dgm:pt modelId="{B47E37BA-3797-4F4E-BF95-07B307F9B2D3}" type="parTrans" cxnId="{A916A70C-3536-457F-9D34-84058A274D2C}">
      <dgm:prSet/>
      <dgm:spPr/>
      <dgm:t>
        <a:bodyPr/>
        <a:lstStyle/>
        <a:p>
          <a:pPr algn="l"/>
          <a:endParaRPr lang="en-US"/>
        </a:p>
      </dgm:t>
    </dgm:pt>
    <dgm:pt modelId="{F530FE43-E083-1D4D-9EB3-22A756FD163F}" type="pres">
      <dgm:prSet presAssocID="{9D36248D-58B3-44CA-AF8A-84471B909490}" presName="linearFlow" presStyleCnt="0">
        <dgm:presLayoutVars>
          <dgm:resizeHandles val="exact"/>
        </dgm:presLayoutVars>
      </dgm:prSet>
      <dgm:spPr/>
    </dgm:pt>
    <dgm:pt modelId="{9A239A4C-4E38-404F-86EF-D96D66007F83}" type="pres">
      <dgm:prSet presAssocID="{1C45655F-AD5A-4F77-AD55-A1C03D7F3947}" presName="node" presStyleLbl="node1" presStyleIdx="0" presStyleCnt="3">
        <dgm:presLayoutVars>
          <dgm:bulletEnabled val="1"/>
        </dgm:presLayoutVars>
      </dgm:prSet>
      <dgm:spPr/>
    </dgm:pt>
    <dgm:pt modelId="{69A18565-D32F-1C42-BF62-19CB59CB167E}" type="pres">
      <dgm:prSet presAssocID="{68C714B1-9C95-4B4E-BAF2-2C8450AD3C79}" presName="sibTrans" presStyleLbl="sibTrans2D1" presStyleIdx="0" presStyleCnt="2"/>
      <dgm:spPr/>
    </dgm:pt>
    <dgm:pt modelId="{13A071F5-5A99-8445-BDD6-557A0451833A}" type="pres">
      <dgm:prSet presAssocID="{68C714B1-9C95-4B4E-BAF2-2C8450AD3C79}" presName="connectorText" presStyleLbl="sibTrans2D1" presStyleIdx="0" presStyleCnt="2"/>
      <dgm:spPr/>
    </dgm:pt>
    <dgm:pt modelId="{ED044FDF-B023-BA47-84B2-8EBED1D2A195}" type="pres">
      <dgm:prSet presAssocID="{C6611E14-43F1-4390-89CF-9FF884CC1248}" presName="node" presStyleLbl="node1" presStyleIdx="1" presStyleCnt="3">
        <dgm:presLayoutVars>
          <dgm:bulletEnabled val="1"/>
        </dgm:presLayoutVars>
      </dgm:prSet>
      <dgm:spPr/>
    </dgm:pt>
    <dgm:pt modelId="{04EAC319-AEB0-6E4D-B81A-6F9F01271EF2}" type="pres">
      <dgm:prSet presAssocID="{454B35AE-765D-4D18-A87B-6D569F1D0DD8}" presName="sibTrans" presStyleLbl="sibTrans2D1" presStyleIdx="1" presStyleCnt="2"/>
      <dgm:spPr/>
    </dgm:pt>
    <dgm:pt modelId="{FB0400EC-6F74-5042-9C64-DB1FCADEBE93}" type="pres">
      <dgm:prSet presAssocID="{454B35AE-765D-4D18-A87B-6D569F1D0DD8}" presName="connectorText" presStyleLbl="sibTrans2D1" presStyleIdx="1" presStyleCnt="2"/>
      <dgm:spPr/>
    </dgm:pt>
    <dgm:pt modelId="{E1F5E7BC-8FE1-C44D-967C-CE2F85E1D0D6}" type="pres">
      <dgm:prSet presAssocID="{591FC295-4A3A-4BD3-8CC5-E0D04026A65E}" presName="node" presStyleLbl="node1" presStyleIdx="2" presStyleCnt="3">
        <dgm:presLayoutVars>
          <dgm:bulletEnabled val="1"/>
        </dgm:presLayoutVars>
      </dgm:prSet>
      <dgm:spPr/>
    </dgm:pt>
  </dgm:ptLst>
  <dgm:cxnLst>
    <dgm:cxn modelId="{A916A70C-3536-457F-9D34-84058A274D2C}" srcId="{9D36248D-58B3-44CA-AF8A-84471B909490}" destId="{1C45655F-AD5A-4F77-AD55-A1C03D7F3947}" srcOrd="0" destOrd="0" parTransId="{B47E37BA-3797-4F4E-BF95-07B307F9B2D3}" sibTransId="{68C714B1-9C95-4B4E-BAF2-2C8450AD3C79}"/>
    <dgm:cxn modelId="{5AF3981F-F05B-C144-BA6C-067B3F42A846}" type="presOf" srcId="{C6611E14-43F1-4390-89CF-9FF884CC1248}" destId="{ED044FDF-B023-BA47-84B2-8EBED1D2A195}" srcOrd="0" destOrd="0" presId="urn:microsoft.com/office/officeart/2005/8/layout/process2"/>
    <dgm:cxn modelId="{BBD0D933-EABD-504D-A8F4-590FBC636200}" type="presOf" srcId="{68C714B1-9C95-4B4E-BAF2-2C8450AD3C79}" destId="{13A071F5-5A99-8445-BDD6-557A0451833A}" srcOrd="1" destOrd="0" presId="urn:microsoft.com/office/officeart/2005/8/layout/process2"/>
    <dgm:cxn modelId="{55C40458-053C-A447-8B22-DA1B894E5E85}" type="presOf" srcId="{591FC295-4A3A-4BD3-8CC5-E0D04026A65E}" destId="{E1F5E7BC-8FE1-C44D-967C-CE2F85E1D0D6}" srcOrd="0" destOrd="0" presId="urn:microsoft.com/office/officeart/2005/8/layout/process2"/>
    <dgm:cxn modelId="{B7BE6160-9E3B-BF4B-94FE-616E75A86646}" type="presOf" srcId="{454B35AE-765D-4D18-A87B-6D569F1D0DD8}" destId="{FB0400EC-6F74-5042-9C64-DB1FCADEBE93}" srcOrd="1" destOrd="0" presId="urn:microsoft.com/office/officeart/2005/8/layout/process2"/>
    <dgm:cxn modelId="{3A29F286-42EF-48EA-BEAD-B2390897D9B2}" srcId="{9D36248D-58B3-44CA-AF8A-84471B909490}" destId="{591FC295-4A3A-4BD3-8CC5-E0D04026A65E}" srcOrd="2" destOrd="0" parTransId="{CF08E7A1-10BE-474C-8953-656EB5DB7435}" sibTransId="{693FCA95-E7C4-43D2-B3AA-0815F801BD37}"/>
    <dgm:cxn modelId="{832791AF-4244-46A0-A8C3-C39EF90DD0C4}" srcId="{9D36248D-58B3-44CA-AF8A-84471B909490}" destId="{C6611E14-43F1-4390-89CF-9FF884CC1248}" srcOrd="1" destOrd="0" parTransId="{649339B8-376A-42CA-803D-2AF049F4F538}" sibTransId="{454B35AE-765D-4D18-A87B-6D569F1D0DD8}"/>
    <dgm:cxn modelId="{3041EEC9-BAEC-AC4D-A0F1-F18E5DE096B4}" type="presOf" srcId="{68C714B1-9C95-4B4E-BAF2-2C8450AD3C79}" destId="{69A18565-D32F-1C42-BF62-19CB59CB167E}" srcOrd="0" destOrd="0" presId="urn:microsoft.com/office/officeart/2005/8/layout/process2"/>
    <dgm:cxn modelId="{06DD29D4-AAC8-A94E-BA79-717A7135F451}" type="presOf" srcId="{454B35AE-765D-4D18-A87B-6D569F1D0DD8}" destId="{04EAC319-AEB0-6E4D-B81A-6F9F01271EF2}" srcOrd="0" destOrd="0" presId="urn:microsoft.com/office/officeart/2005/8/layout/process2"/>
    <dgm:cxn modelId="{5BF587D8-A976-9E46-BE56-F9353968E68C}" type="presOf" srcId="{1C45655F-AD5A-4F77-AD55-A1C03D7F3947}" destId="{9A239A4C-4E38-404F-86EF-D96D66007F83}" srcOrd="0" destOrd="0" presId="urn:microsoft.com/office/officeart/2005/8/layout/process2"/>
    <dgm:cxn modelId="{EAA95CE6-D4A0-FD4F-BF8B-D68B0A7BFA18}" type="presOf" srcId="{9D36248D-58B3-44CA-AF8A-84471B909490}" destId="{F530FE43-E083-1D4D-9EB3-22A756FD163F}" srcOrd="0" destOrd="0" presId="urn:microsoft.com/office/officeart/2005/8/layout/process2"/>
    <dgm:cxn modelId="{448268E8-CFD0-DF4E-B555-8C1B8902F4E0}" type="presParOf" srcId="{F530FE43-E083-1D4D-9EB3-22A756FD163F}" destId="{9A239A4C-4E38-404F-86EF-D96D66007F83}" srcOrd="0" destOrd="0" presId="urn:microsoft.com/office/officeart/2005/8/layout/process2"/>
    <dgm:cxn modelId="{3FF8D4C5-48CF-C947-803D-1ADEB196C52B}" type="presParOf" srcId="{F530FE43-E083-1D4D-9EB3-22A756FD163F}" destId="{69A18565-D32F-1C42-BF62-19CB59CB167E}" srcOrd="1" destOrd="0" presId="urn:microsoft.com/office/officeart/2005/8/layout/process2"/>
    <dgm:cxn modelId="{66CAB40A-3775-A743-BC08-66C18A7B1BF1}" type="presParOf" srcId="{69A18565-D32F-1C42-BF62-19CB59CB167E}" destId="{13A071F5-5A99-8445-BDD6-557A0451833A}" srcOrd="0" destOrd="0" presId="urn:microsoft.com/office/officeart/2005/8/layout/process2"/>
    <dgm:cxn modelId="{99D50928-6C11-C94F-B8DF-324F83B29186}" type="presParOf" srcId="{F530FE43-E083-1D4D-9EB3-22A756FD163F}" destId="{ED044FDF-B023-BA47-84B2-8EBED1D2A195}" srcOrd="2" destOrd="0" presId="urn:microsoft.com/office/officeart/2005/8/layout/process2"/>
    <dgm:cxn modelId="{0751C0D5-40A8-6449-AB17-0DE065310312}" type="presParOf" srcId="{F530FE43-E083-1D4D-9EB3-22A756FD163F}" destId="{04EAC319-AEB0-6E4D-B81A-6F9F01271EF2}" srcOrd="3" destOrd="0" presId="urn:microsoft.com/office/officeart/2005/8/layout/process2"/>
    <dgm:cxn modelId="{1B67F6EE-3B70-D54F-B310-30D8BE952BAE}" type="presParOf" srcId="{04EAC319-AEB0-6E4D-B81A-6F9F01271EF2}" destId="{FB0400EC-6F74-5042-9C64-DB1FCADEBE93}" srcOrd="0" destOrd="0" presId="urn:microsoft.com/office/officeart/2005/8/layout/process2"/>
    <dgm:cxn modelId="{4A0714B6-D382-1247-AD55-3939976E08BD}" type="presParOf" srcId="{F530FE43-E083-1D4D-9EB3-22A756FD163F}" destId="{E1F5E7BC-8FE1-C44D-967C-CE2F85E1D0D6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4542C-9D19-C841-BEEB-FDDA2AF1D4E5}">
      <dsp:nvSpPr>
        <dsp:cNvPr id="0" name=""/>
        <dsp:cNvSpPr/>
      </dsp:nvSpPr>
      <dsp:spPr>
        <a:xfrm>
          <a:off x="0" y="1823"/>
          <a:ext cx="8863350" cy="9329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ja-JP" sz="2000" kern="1200" dirty="0">
            <a:solidFill>
              <a:srgbClr val="000000"/>
            </a:solidFill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1800" kern="1200" dirty="0">
              <a:solidFill>
                <a:srgbClr val="000000"/>
              </a:solidFill>
            </a:rPr>
            <a:t>O</a:t>
          </a:r>
          <a:r>
            <a:rPr kumimoji="1" lang="en-US" altLang="ja-JP" sz="1800" kern="1200" dirty="0">
              <a:solidFill>
                <a:srgbClr val="000000"/>
              </a:solidFill>
            </a:rPr>
            <a:t>ur AI was </a:t>
          </a:r>
          <a:r>
            <a:rPr lang="en-US" altLang="ja-JP" sz="1800" kern="1200" dirty="0">
              <a:solidFill>
                <a:srgbClr val="000000"/>
              </a:solidFill>
            </a:rPr>
            <a:t>designed based</a:t>
          </a:r>
          <a:r>
            <a:rPr kumimoji="1" lang="en-US" altLang="ja-JP" sz="1800" kern="1200" dirty="0">
              <a:solidFill>
                <a:srgbClr val="000000"/>
              </a:solidFill>
            </a:rPr>
            <a:t> on “</a:t>
          </a:r>
          <a:r>
            <a:rPr lang="en-US" altLang="ja-JP" sz="1800" kern="1200" dirty="0"/>
            <a:t> lane keeping of self-driving cars”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1800" kern="1200" dirty="0">
              <a:solidFill>
                <a:srgbClr val="000000"/>
              </a:solidFill>
              <a:hlinkClick xmlns:r="http://schemas.openxmlformats.org/officeDocument/2006/relationships" r:id="rId1"/>
            </a:rPr>
            <a:t>https://ieeexplore.ieee.org/abstract/document/7995975</a:t>
          </a:r>
          <a:endParaRPr lang="en-US" altLang="ja-JP" sz="1800" kern="1200" dirty="0">
            <a:solidFill>
              <a:srgbClr val="000000"/>
            </a:solidFill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800" kern="1200"/>
        </a:p>
      </dsp:txBody>
      <dsp:txXfrm>
        <a:off x="27325" y="29148"/>
        <a:ext cx="8808700" cy="878279"/>
      </dsp:txXfrm>
    </dsp:sp>
    <dsp:sp modelId="{F3644012-316C-0347-89CF-7BD723D65AF3}">
      <dsp:nvSpPr>
        <dsp:cNvPr id="0" name=""/>
        <dsp:cNvSpPr/>
      </dsp:nvSpPr>
      <dsp:spPr>
        <a:xfrm rot="5400000">
          <a:off x="4256750" y="958076"/>
          <a:ext cx="349848" cy="4198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400" kern="1200"/>
        </a:p>
      </dsp:txBody>
      <dsp:txXfrm rot="-5400000">
        <a:off x="4305729" y="993061"/>
        <a:ext cx="251890" cy="244894"/>
      </dsp:txXfrm>
    </dsp:sp>
    <dsp:sp modelId="{F4B3216D-D592-B641-BEEA-64A5ABC231FA}">
      <dsp:nvSpPr>
        <dsp:cNvPr id="0" name=""/>
        <dsp:cNvSpPr/>
      </dsp:nvSpPr>
      <dsp:spPr>
        <a:xfrm>
          <a:off x="0" y="1401218"/>
          <a:ext cx="8863350" cy="9329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ja-JP" sz="1800" kern="1200" dirty="0">
            <a:solidFill>
              <a:srgbClr val="000000"/>
            </a:solidFill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1800" kern="1200" dirty="0">
              <a:solidFill>
                <a:srgbClr val="000000"/>
              </a:solidFill>
            </a:rPr>
            <a:t>Lane keeping functions play an active role in particularly </a:t>
          </a:r>
          <a:r>
            <a:rPr lang="en-US" altLang="ja-JP" sz="1800" b="1" u="sng" kern="1200" dirty="0">
              <a:solidFill>
                <a:srgbClr val="000000"/>
              </a:solidFill>
            </a:rPr>
            <a:t>highways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800" kern="1200"/>
        </a:p>
      </dsp:txBody>
      <dsp:txXfrm>
        <a:off x="27325" y="1428543"/>
        <a:ext cx="8808700" cy="878279"/>
      </dsp:txXfrm>
    </dsp:sp>
    <dsp:sp modelId="{A2D59169-2793-B446-96C1-C86C5609A0F7}">
      <dsp:nvSpPr>
        <dsp:cNvPr id="0" name=""/>
        <dsp:cNvSpPr/>
      </dsp:nvSpPr>
      <dsp:spPr>
        <a:xfrm rot="5400000">
          <a:off x="4256750" y="2357471"/>
          <a:ext cx="349848" cy="4198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400" kern="1200"/>
        </a:p>
      </dsp:txBody>
      <dsp:txXfrm rot="-5400000">
        <a:off x="4305729" y="2392456"/>
        <a:ext cx="251890" cy="244894"/>
      </dsp:txXfrm>
    </dsp:sp>
    <dsp:sp modelId="{07E9250D-27F6-3847-A59B-1257C2D3C3D8}">
      <dsp:nvSpPr>
        <dsp:cNvPr id="0" name=""/>
        <dsp:cNvSpPr/>
      </dsp:nvSpPr>
      <dsp:spPr>
        <a:xfrm>
          <a:off x="0" y="2800613"/>
          <a:ext cx="8863350" cy="9329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ja-JP" sz="1800" kern="1200" dirty="0">
            <a:solidFill>
              <a:srgbClr val="000000"/>
            </a:solidFill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ja-JP" sz="1800" kern="1200" dirty="0">
            <a:solidFill>
              <a:srgbClr val="000000"/>
            </a:solidFill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1800" kern="1200" dirty="0">
              <a:solidFill>
                <a:srgbClr val="000000"/>
              </a:solidFill>
            </a:rPr>
            <a:t>Assume that Test generator creates </a:t>
          </a:r>
          <a:r>
            <a:rPr lang="en-US" altLang="ja-JP" sz="1800" b="1" u="sng" kern="1200" dirty="0">
              <a:solidFill>
                <a:srgbClr val="000000"/>
              </a:solidFill>
            </a:rPr>
            <a:t>highway road </a:t>
          </a:r>
          <a:r>
            <a:rPr lang="en-US" altLang="ja-JP" sz="1800" b="0" u="none" kern="1200" dirty="0">
              <a:solidFill>
                <a:srgbClr val="000000"/>
              </a:solidFill>
            </a:rPr>
            <a:t>for testing AI’s lane keeping functionality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ja-JP" sz="1800" kern="1200" dirty="0">
            <a:solidFill>
              <a:srgbClr val="000000"/>
            </a:solidFill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800" kern="1200"/>
        </a:p>
      </dsp:txBody>
      <dsp:txXfrm>
        <a:off x="27325" y="2827938"/>
        <a:ext cx="8808700" cy="878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239A4C-4E38-404F-86EF-D96D66007F83}">
      <dsp:nvSpPr>
        <dsp:cNvPr id="0" name=""/>
        <dsp:cNvSpPr/>
      </dsp:nvSpPr>
      <dsp:spPr>
        <a:xfrm>
          <a:off x="125140" y="0"/>
          <a:ext cx="4848345" cy="12779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300" kern="1200" dirty="0"/>
            <a:t>Evaluation should consider not only information from positions but also AI’s driving data such as vehicle’s velocity</a:t>
          </a:r>
          <a:r>
            <a:rPr lang="en-US" sz="1300" kern="1200" dirty="0"/>
            <a:t>, </a:t>
          </a:r>
          <a:r>
            <a:rPr kumimoji="1" lang="en-US" sz="1300" kern="1200" dirty="0"/>
            <a:t> steering angle, test succeed or fail etc. because it is hard to determine difficulty level only with information from courses</a:t>
          </a:r>
          <a:endParaRPr lang="en-US" sz="1300" kern="1200" dirty="0"/>
        </a:p>
      </dsp:txBody>
      <dsp:txXfrm>
        <a:off x="162571" y="37431"/>
        <a:ext cx="4773483" cy="1203120"/>
      </dsp:txXfrm>
    </dsp:sp>
    <dsp:sp modelId="{69A18565-D32F-1C42-BF62-19CB59CB167E}">
      <dsp:nvSpPr>
        <dsp:cNvPr id="0" name=""/>
        <dsp:cNvSpPr/>
      </dsp:nvSpPr>
      <dsp:spPr>
        <a:xfrm rot="5400000">
          <a:off x="2309691" y="1309931"/>
          <a:ext cx="479243" cy="57509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2376785" y="1357856"/>
        <a:ext cx="345056" cy="335470"/>
      </dsp:txXfrm>
    </dsp:sp>
    <dsp:sp modelId="{ED044FDF-B023-BA47-84B2-8EBED1D2A195}">
      <dsp:nvSpPr>
        <dsp:cNvPr id="0" name=""/>
        <dsp:cNvSpPr/>
      </dsp:nvSpPr>
      <dsp:spPr>
        <a:xfrm>
          <a:off x="125140" y="1916973"/>
          <a:ext cx="4848345" cy="12779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Need to develop a method which orders generated test courses by difficultly levels that are determined by  information from both courses and AI tested result</a:t>
          </a:r>
        </a:p>
      </dsp:txBody>
      <dsp:txXfrm>
        <a:off x="162571" y="1954404"/>
        <a:ext cx="4773483" cy="1203120"/>
      </dsp:txXfrm>
    </dsp:sp>
    <dsp:sp modelId="{04EAC319-AEB0-6E4D-B81A-6F9F01271EF2}">
      <dsp:nvSpPr>
        <dsp:cNvPr id="0" name=""/>
        <dsp:cNvSpPr/>
      </dsp:nvSpPr>
      <dsp:spPr>
        <a:xfrm rot="5400000">
          <a:off x="2309691" y="3226905"/>
          <a:ext cx="479243" cy="57509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2376785" y="3274830"/>
        <a:ext cx="345056" cy="335470"/>
      </dsp:txXfrm>
    </dsp:sp>
    <dsp:sp modelId="{E1F5E7BC-8FE1-C44D-967C-CE2F85E1D0D6}">
      <dsp:nvSpPr>
        <dsp:cNvPr id="0" name=""/>
        <dsp:cNvSpPr/>
      </dsp:nvSpPr>
      <dsp:spPr>
        <a:xfrm>
          <a:off x="125140" y="3833946"/>
          <a:ext cx="4848345" cy="12779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300" kern="1200" dirty="0"/>
            <a:t>AI Developer can check the maturity level of AI and  AI’s weak </a:t>
          </a:r>
          <a:r>
            <a:rPr lang="en-US" sz="1300" kern="1200" dirty="0"/>
            <a:t>operations would be exposed </a:t>
          </a:r>
          <a:r>
            <a:rPr kumimoji="1" lang="en-US" sz="1300" kern="1200" dirty="0"/>
            <a:t> </a:t>
          </a:r>
          <a:endParaRPr lang="en-US" sz="1300" kern="1200" dirty="0"/>
        </a:p>
      </dsp:txBody>
      <dsp:txXfrm>
        <a:off x="162571" y="3871377"/>
        <a:ext cx="4773483" cy="1203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3EA1D-BE26-6E4F-A25E-A7D2DFE00188}" type="datetimeFigureOut">
              <a:rPr kumimoji="1" lang="ja-JP" altLang="en-US" smtClean="0"/>
              <a:t>2020/3/18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84CE6-707D-9644-B371-933F49BB90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036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584CE6-707D-9644-B371-933F49BB904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1692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584CE6-707D-9644-B371-933F49BB904D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446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584CE6-707D-9644-B371-933F49BB904D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9943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584CE6-707D-9644-B371-933F49BB904D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00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A305F5-5CBB-2D46-9E96-6B2231B5E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449F61A-0403-2842-8235-3E924EDEE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CB9AEE-B4AC-934C-9F7E-9A079A56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966B-D99E-D546-8EE8-20653F7B7A35}" type="datetimeFigureOut">
              <a:rPr kumimoji="1" lang="ja-JP" altLang="en-US" smtClean="0"/>
              <a:t>2020/3/18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003810-9D75-C847-B7CD-43D36D766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611473-0855-EB4A-858C-E225896C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6E38-9A25-D142-8C5E-F27D14BDF3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0142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96E25F-99AC-9347-9EBF-053EDC09A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EBE08A5-51C5-A443-A1F5-4F0702E5A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6581DD-1117-1F40-937C-FBDD952E0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966B-D99E-D546-8EE8-20653F7B7A35}" type="datetimeFigureOut">
              <a:rPr kumimoji="1" lang="ja-JP" altLang="en-US" smtClean="0"/>
              <a:t>2020/3/18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268109-62D6-4D4E-9534-27D920E8A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C58806-A03A-3E46-847F-638B6EE36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6E38-9A25-D142-8C5E-F27D14BDF3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99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412074A-860D-1547-A0AD-FADBF3A26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A8E99BB-E996-7247-9439-1CAC7F97C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4F1643-A892-6A42-92C4-8F4F4B02F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966B-D99E-D546-8EE8-20653F7B7A35}" type="datetimeFigureOut">
              <a:rPr kumimoji="1" lang="ja-JP" altLang="en-US" smtClean="0"/>
              <a:t>2020/3/18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6C62D3-1783-9A49-821F-26FFFC9F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DA4B48-5706-C047-9CF7-C362F549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6E38-9A25-D142-8C5E-F27D14BDF3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81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A0CD6-CA15-214A-A9FA-559149C1C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3E43D6-1E01-A447-AFD2-D09E05445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A19CD0-10C5-EA4E-8541-95CD56A81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966B-D99E-D546-8EE8-20653F7B7A35}" type="datetimeFigureOut">
              <a:rPr kumimoji="1" lang="ja-JP" altLang="en-US" smtClean="0"/>
              <a:t>2020/3/18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D54C6F-7255-CE4E-ADD8-1149781C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0D7DCB-768A-D64B-AB50-81425EB7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6E38-9A25-D142-8C5E-F27D14BDF3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8736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01FFBE-7591-F74C-AE58-FF1F0549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C201660-0B3F-024D-A0AD-B6081A2F1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054228-31B2-5C4C-B9CA-3DE406505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966B-D99E-D546-8EE8-20653F7B7A35}" type="datetimeFigureOut">
              <a:rPr kumimoji="1" lang="ja-JP" altLang="en-US" smtClean="0"/>
              <a:t>2020/3/18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02893D-5F93-754D-99FF-C84D2F476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A7518C-F294-B446-8DE2-F8205109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6E38-9A25-D142-8C5E-F27D14BDF3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33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E81DDA-ED08-1B43-AEC9-313A54D77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3ACAFF-1128-0341-B201-0262D12CD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992E88A-1C49-6745-8CCD-22FC16D79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3AAF2D-B6D1-EF4B-B485-134D74BFB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966B-D99E-D546-8EE8-20653F7B7A35}" type="datetimeFigureOut">
              <a:rPr kumimoji="1" lang="ja-JP" altLang="en-US" smtClean="0"/>
              <a:t>2020/3/18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30B8A4-95C3-C045-A8FF-6C80CF17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77D380-74D3-3D4E-817C-15E264FCD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6E38-9A25-D142-8C5E-F27D14BDF3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189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0FEAC6-BC9E-3144-AC2D-46BFD9A7C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FE9FAD-9F39-4C48-8743-F748F11C6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566A645-0BE1-8942-B032-B1A5C7435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993063A-0384-E54C-8C43-6DFBDC9B1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2597506-DE37-2F41-99E2-28A155101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26C7C6A-0594-474A-83AC-8C98797D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966B-D99E-D546-8EE8-20653F7B7A35}" type="datetimeFigureOut">
              <a:rPr kumimoji="1" lang="ja-JP" altLang="en-US" smtClean="0"/>
              <a:t>2020/3/18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ED16F36-5442-BC4A-AD53-44C7BF692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12FD2D5-5361-FA47-8BDD-EC8A4AEF0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6E38-9A25-D142-8C5E-F27D14BDF3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3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78F475-0928-B347-9ACC-EDF562D1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3FF09B0-87CB-A949-A6AC-D989A582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966B-D99E-D546-8EE8-20653F7B7A35}" type="datetimeFigureOut">
              <a:rPr kumimoji="1" lang="ja-JP" altLang="en-US" smtClean="0"/>
              <a:t>2020/3/18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5B8619C-FED7-E643-AC71-377C3AFE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046B2BB-E3E4-0244-9513-E8503AB57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6E38-9A25-D142-8C5E-F27D14BDF3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962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C7A7B92-0023-DB4B-9245-2CC4A4CC5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966B-D99E-D546-8EE8-20653F7B7A35}" type="datetimeFigureOut">
              <a:rPr kumimoji="1" lang="ja-JP" altLang="en-US" smtClean="0"/>
              <a:t>2020/3/18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B1F38D4-05BB-3348-8810-BD5F03DB5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D9E70B2-422E-404E-896B-4CC3CEA9E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6E38-9A25-D142-8C5E-F27D14BDF3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502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B0AEC7-F441-5A44-BB02-AB73E679A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68987A-9400-3C4E-8184-2BA1E14E9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DEF0F40-C962-C843-ABA7-6FC32E19E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45C2EE-5D57-E447-8BD9-0ED10148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966B-D99E-D546-8EE8-20653F7B7A35}" type="datetimeFigureOut">
              <a:rPr kumimoji="1" lang="ja-JP" altLang="en-US" smtClean="0"/>
              <a:t>2020/3/18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133DB2-5FB2-C947-99E4-C69957309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A9E7DE-F041-6449-839C-99AD4599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6E38-9A25-D142-8C5E-F27D14BDF3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36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A1F090-9211-E042-ADE9-4DB615A9A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5B3D199-77C5-3446-A217-210D272B0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0CCA84B-FC5C-6B44-AC98-803E85CE2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DD5EC3-8652-F04B-A53C-3662F8026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966B-D99E-D546-8EE8-20653F7B7A35}" type="datetimeFigureOut">
              <a:rPr kumimoji="1" lang="ja-JP" altLang="en-US" smtClean="0"/>
              <a:t>2020/3/18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61939BB-C97F-AD47-8127-3AFB3820E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D4CA05-EC8F-5344-B5A1-81A87A3D6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6E38-9A25-D142-8C5E-F27D14BDF3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1248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54ED68B-5DEC-7B42-9E4E-1A8CB919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AF4B0D-E47B-A54A-A871-FA37C8158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9DC14B-F25F-CB49-9D8C-A782849C9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D966B-D99E-D546-8EE8-20653F7B7A35}" type="datetimeFigureOut">
              <a:rPr kumimoji="1" lang="ja-JP" altLang="en-US" smtClean="0"/>
              <a:t>2020/3/18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487AF0-7FD1-684F-9021-E7E759599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10DFDA-7AA6-D74E-87E7-F1776568E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6E38-9A25-D142-8C5E-F27D14BDF3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35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8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FCC47A-D349-D447-85CE-0FA532686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99615"/>
            <a:ext cx="12192000" cy="2764028"/>
          </a:xfrm>
        </p:spPr>
        <p:txBody>
          <a:bodyPr anchor="ctr">
            <a:noAutofit/>
          </a:bodyPr>
          <a:lstStyle/>
          <a:p>
            <a:br>
              <a:rPr lang="en-US" altLang="ja-JP" sz="4800" spc="-1" dirty="0">
                <a:latin typeface="+mn-lt"/>
                <a:cs typeface="Calibri Light" panose="020F0302020204030204" pitchFamily="34" charset="0"/>
              </a:rPr>
            </a:br>
            <a:r>
              <a:rPr lang="en-US" altLang="ja-JP" sz="4800" spc="-1" dirty="0">
                <a:latin typeface="+mn-lt"/>
                <a:cs typeface="Calibri Light" panose="020F0302020204030204" pitchFamily="34" charset="0"/>
              </a:rPr>
              <a:t>Search Based Software Engineering for Testing Autonomous Cars</a:t>
            </a:r>
            <a:br>
              <a:rPr lang="en-US" altLang="ja-JP" sz="4400" spc="-1" dirty="0">
                <a:latin typeface="+mn-lt"/>
                <a:cs typeface="Calibri Light" panose="020F0302020204030204" pitchFamily="34" charset="0"/>
              </a:rPr>
            </a:br>
            <a:br>
              <a:rPr lang="en-US" altLang="ja-JP" sz="4400" spc="-1" dirty="0">
                <a:latin typeface="+mn-lt"/>
                <a:cs typeface="Calibri Light" panose="020F0302020204030204" pitchFamily="34" charset="0"/>
              </a:rPr>
            </a:br>
            <a:r>
              <a:rPr lang="en-US" altLang="ja-JP" sz="4400" dirty="0">
                <a:latin typeface="+mn-lt"/>
              </a:rPr>
              <a:t>Test generator : Wiggling Road</a:t>
            </a:r>
            <a:br>
              <a:rPr lang="en-US" altLang="ja-JP" sz="4400" dirty="0">
                <a:latin typeface="+mn-lt"/>
              </a:rPr>
            </a:br>
            <a:br>
              <a:rPr lang="en-US" altLang="ja-JP" sz="4400" dirty="0">
                <a:latin typeface="+mn-lt"/>
              </a:rPr>
            </a:br>
            <a:endParaRPr kumimoji="1" lang="ja-JP" altLang="en-US" sz="4400">
              <a:latin typeface="+mn-lt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DD840C7-84B1-3B4A-8AE0-4C864F98A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519420"/>
            <a:ext cx="8258176" cy="631825"/>
          </a:xfrm>
        </p:spPr>
        <p:txBody>
          <a:bodyPr anchor="ctr">
            <a:noAutofit/>
          </a:bodyPr>
          <a:lstStyle/>
          <a:p>
            <a:r>
              <a:rPr lang="en-US" altLang="ja-JP" dirty="0"/>
              <a:t>Yuki </a:t>
            </a:r>
            <a:r>
              <a:rPr kumimoji="1" lang="en-US" altLang="ja-JP" dirty="0"/>
              <a:t>Okumura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1224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6502DF-42DC-874E-A656-9DFCF2804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ja-JP" sz="4000" b="1" u="sng" dirty="0"/>
              <a:t>Problem</a:t>
            </a:r>
            <a:r>
              <a:rPr kumimoji="1" lang="en-US" altLang="ja-JP" b="1" u="sng" dirty="0"/>
              <a:t> and further work</a:t>
            </a:r>
            <a:endParaRPr kumimoji="1" lang="ja-JP" altLang="en-US" b="1" u="sng"/>
          </a:p>
        </p:txBody>
      </p:sp>
      <p:graphicFrame>
        <p:nvGraphicFramePr>
          <p:cNvPr id="10" name="コンテンツ プレースホルダー 7">
            <a:extLst>
              <a:ext uri="{FF2B5EF4-FFF2-40B4-BE49-F238E27FC236}">
                <a16:creationId xmlns:a16="http://schemas.microsoft.com/office/drawing/2014/main" id="{E2C12755-693D-48A8-ACC7-D9E871099D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5507630"/>
              </p:ext>
            </p:extLst>
          </p:nvPr>
        </p:nvGraphicFramePr>
        <p:xfrm>
          <a:off x="-1" y="1513722"/>
          <a:ext cx="5098627" cy="5111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9FB4BB0-09A4-AF41-859D-7217B2F86FA4}"/>
              </a:ext>
            </a:extLst>
          </p:cNvPr>
          <p:cNvSpPr txBox="1"/>
          <p:nvPr/>
        </p:nvSpPr>
        <p:spPr>
          <a:xfrm>
            <a:off x="5113726" y="6440986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Easy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79BEC76-E791-8141-BCB9-215FC391193D}"/>
              </a:ext>
            </a:extLst>
          </p:cNvPr>
          <p:cNvSpPr txBox="1"/>
          <p:nvPr/>
        </p:nvSpPr>
        <p:spPr>
          <a:xfrm>
            <a:off x="11073115" y="644098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Difficult</a:t>
            </a:r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3FDE149-8B71-AC44-A9C0-2376CAED6CD2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>
            <a:off x="5800132" y="6625652"/>
            <a:ext cx="5272983" cy="0"/>
          </a:xfrm>
          <a:prstGeom prst="straightConnector1">
            <a:avLst/>
          </a:prstGeom>
          <a:ln w="349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CAA6D11-6727-7248-B094-D091D805F9EF}"/>
              </a:ext>
            </a:extLst>
          </p:cNvPr>
          <p:cNvSpPr/>
          <p:nvPr/>
        </p:nvSpPr>
        <p:spPr>
          <a:xfrm>
            <a:off x="6114275" y="1343909"/>
            <a:ext cx="5162170" cy="33921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AA008D7A-EA84-8A4E-AE88-3DEA83746D4A}"/>
              </a:ext>
            </a:extLst>
          </p:cNvPr>
          <p:cNvSpPr/>
          <p:nvPr/>
        </p:nvSpPr>
        <p:spPr>
          <a:xfrm>
            <a:off x="5006714" y="5686637"/>
            <a:ext cx="7155305" cy="104603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矢印 32">
            <a:extLst>
              <a:ext uri="{FF2B5EF4-FFF2-40B4-BE49-F238E27FC236}">
                <a16:creationId xmlns:a16="http://schemas.microsoft.com/office/drawing/2014/main" id="{4001AF5A-DC87-9B43-9DE4-9FC44A7E3B97}"/>
              </a:ext>
            </a:extLst>
          </p:cNvPr>
          <p:cNvSpPr/>
          <p:nvPr/>
        </p:nvSpPr>
        <p:spPr>
          <a:xfrm rot="5400000">
            <a:off x="8232561" y="5021597"/>
            <a:ext cx="701953" cy="53309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角丸四角形吹き出し 35">
            <a:extLst>
              <a:ext uri="{FF2B5EF4-FFF2-40B4-BE49-F238E27FC236}">
                <a16:creationId xmlns:a16="http://schemas.microsoft.com/office/drawing/2014/main" id="{A966216E-DCDA-F84A-97DF-5770F23047A6}"/>
              </a:ext>
            </a:extLst>
          </p:cNvPr>
          <p:cNvSpPr/>
          <p:nvPr/>
        </p:nvSpPr>
        <p:spPr>
          <a:xfrm>
            <a:off x="9414621" y="4779448"/>
            <a:ext cx="2626333" cy="817267"/>
          </a:xfrm>
          <a:prstGeom prst="wedgeRoundRectCallout">
            <a:avLst>
              <a:gd name="adj1" fmla="val -74484"/>
              <a:gd name="adj2" fmla="val 138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Require more data and require ordering method </a:t>
            </a:r>
            <a:endParaRPr lang="ja-JP" altLang="en-US">
              <a:solidFill>
                <a:schemeClr val="tx1"/>
              </a:solidFill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1B0595DF-AED0-6347-94C8-B90D277895A1}"/>
              </a:ext>
            </a:extLst>
          </p:cNvPr>
          <p:cNvGrpSpPr/>
          <p:nvPr/>
        </p:nvGrpSpPr>
        <p:grpSpPr>
          <a:xfrm>
            <a:off x="6156047" y="1413770"/>
            <a:ext cx="5098626" cy="3253449"/>
            <a:chOff x="41275" y="1573322"/>
            <a:chExt cx="12109450" cy="5208588"/>
          </a:xfrm>
        </p:grpSpPr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AD56256A-22DF-3E4A-AE72-A0378F1FF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275" y="1573322"/>
              <a:ext cx="3981450" cy="2563813"/>
            </a:xfrm>
            <a:prstGeom prst="rect">
              <a:avLst/>
            </a:prstGeom>
          </p:spPr>
        </p:pic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9672155A-F7A2-E84A-ADED-E2262BE59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105275" y="1573322"/>
              <a:ext cx="3981450" cy="2563813"/>
            </a:xfrm>
            <a:prstGeom prst="rect">
              <a:avLst/>
            </a:prstGeom>
          </p:spPr>
        </p:pic>
        <p:pic>
          <p:nvPicPr>
            <p:cNvPr id="34" name="図 33">
              <a:extLst>
                <a:ext uri="{FF2B5EF4-FFF2-40B4-BE49-F238E27FC236}">
                  <a16:creationId xmlns:a16="http://schemas.microsoft.com/office/drawing/2014/main" id="{D74C7AD6-FB66-674F-BE78-90AB9D559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169275" y="1573322"/>
              <a:ext cx="3981450" cy="2563813"/>
            </a:xfrm>
            <a:prstGeom prst="rect">
              <a:avLst/>
            </a:prstGeom>
          </p:spPr>
        </p:pic>
        <p:pic>
          <p:nvPicPr>
            <p:cNvPr id="35" name="図 34">
              <a:extLst>
                <a:ext uri="{FF2B5EF4-FFF2-40B4-BE49-F238E27FC236}">
                  <a16:creationId xmlns:a16="http://schemas.microsoft.com/office/drawing/2014/main" id="{4C2A573C-25EB-544A-AA94-0CF620D3A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1275" y="4218097"/>
              <a:ext cx="3981450" cy="2563813"/>
            </a:xfrm>
            <a:prstGeom prst="rect">
              <a:avLst/>
            </a:prstGeom>
          </p:spPr>
        </p:pic>
        <p:pic>
          <p:nvPicPr>
            <p:cNvPr id="37" name="図 36">
              <a:extLst>
                <a:ext uri="{FF2B5EF4-FFF2-40B4-BE49-F238E27FC236}">
                  <a16:creationId xmlns:a16="http://schemas.microsoft.com/office/drawing/2014/main" id="{7FD7D4B9-6BE4-FF4A-ACD8-4B2ECA09A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105275" y="4218097"/>
              <a:ext cx="3981450" cy="2563813"/>
            </a:xfrm>
            <a:prstGeom prst="rect">
              <a:avLst/>
            </a:prstGeom>
          </p:spPr>
        </p:pic>
        <p:pic>
          <p:nvPicPr>
            <p:cNvPr id="39" name="図 38">
              <a:extLst>
                <a:ext uri="{FF2B5EF4-FFF2-40B4-BE49-F238E27FC236}">
                  <a16:creationId xmlns:a16="http://schemas.microsoft.com/office/drawing/2014/main" id="{29700D3D-9A09-174C-9EFC-51F2CA340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169275" y="4218097"/>
              <a:ext cx="3981450" cy="2563813"/>
            </a:xfrm>
            <a:prstGeom prst="rect">
              <a:avLst/>
            </a:prstGeom>
          </p:spPr>
        </p:pic>
      </p:grpSp>
      <p:pic>
        <p:nvPicPr>
          <p:cNvPr id="40" name="図 39">
            <a:extLst>
              <a:ext uri="{FF2B5EF4-FFF2-40B4-BE49-F238E27FC236}">
                <a16:creationId xmlns:a16="http://schemas.microsoft.com/office/drawing/2014/main" id="{7CEE2470-2D38-994C-BA8F-E589661768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6208180" y="5697998"/>
            <a:ext cx="1229932" cy="792000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52414A65-9F16-D148-BA4C-4A3ECC9841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10972750" y="5704711"/>
            <a:ext cx="1229932" cy="792000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A986AF78-FFB0-064A-BA57-0A5BA84129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8538073" y="5701277"/>
            <a:ext cx="1229932" cy="792000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2F0BA27B-8ED6-3F42-9EBA-1619BAEF9F0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5019929" y="5703346"/>
            <a:ext cx="1229932" cy="792000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CEBC7428-4B0B-C747-AB77-B31096853FE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9766727" y="5698511"/>
            <a:ext cx="1229932" cy="792000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C905C1CF-2F98-4D4E-BFE3-CB236B1F1F2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7362053" y="5698512"/>
            <a:ext cx="1229932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7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B97B76FA-16C1-E84A-8FEC-1B56541F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4000" b="1" u="sng" dirty="0"/>
              <a:t>Motivation</a:t>
            </a:r>
            <a:endParaRPr kumimoji="1" lang="ja-JP" altLang="en-US" sz="4000" b="1" u="sng"/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6C7806C0-15D1-8449-AF7C-1329015A5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187" y="3092970"/>
            <a:ext cx="10756841" cy="29383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19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ja-JP" sz="1900" dirty="0">
              <a:solidFill>
                <a:srgbClr val="000000"/>
              </a:solidFill>
            </a:endParaRPr>
          </a:p>
          <a:p>
            <a:endParaRPr kumimoji="1" lang="en-US" altLang="ja-JP" sz="19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ja-JP" sz="19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ja-JP" sz="19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ja-JP" sz="19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ja-JP" sz="19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ja-JP" sz="19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ja-JP" sz="19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ja-JP" sz="19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ja-JP" sz="1900" dirty="0">
              <a:solidFill>
                <a:srgbClr val="000000"/>
              </a:solidFill>
            </a:endParaRPr>
          </a:p>
          <a:p>
            <a:endParaRPr kumimoji="1" lang="en-US" altLang="ja-JP" sz="1900" dirty="0">
              <a:solidFill>
                <a:srgbClr val="000000"/>
              </a:solidFill>
            </a:endParaRPr>
          </a:p>
        </p:txBody>
      </p:sp>
      <p:graphicFrame>
        <p:nvGraphicFramePr>
          <p:cNvPr id="7" name="図表 6">
            <a:extLst>
              <a:ext uri="{FF2B5EF4-FFF2-40B4-BE49-F238E27FC236}">
                <a16:creationId xmlns:a16="http://schemas.microsoft.com/office/drawing/2014/main" id="{0B9B8E50-F4FA-074F-94FE-6F32FCCACA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6798386"/>
              </p:ext>
            </p:extLst>
          </p:nvPr>
        </p:nvGraphicFramePr>
        <p:xfrm>
          <a:off x="267110" y="2625213"/>
          <a:ext cx="8863350" cy="3735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9" name="図 78" descr="森の中の高速道路&#10;&#10;自動的に生成された説明">
            <a:extLst>
              <a:ext uri="{FF2B5EF4-FFF2-40B4-BE49-F238E27FC236}">
                <a16:creationId xmlns:a16="http://schemas.microsoft.com/office/drawing/2014/main" id="{AF5EA7B8-2AAE-8343-ABE2-E0AE12FF86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3392" y="3697654"/>
            <a:ext cx="3128657" cy="3128657"/>
          </a:xfrm>
          <a:prstGeom prst="rect">
            <a:avLst/>
          </a:prstGeom>
        </p:spPr>
      </p:pic>
      <p:pic>
        <p:nvPicPr>
          <p:cNvPr id="10" name="図 9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E34E192C-137D-BB45-912B-9D475548A8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19745" y="1372300"/>
            <a:ext cx="2597068" cy="18943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DB0927CD-AE04-844B-9724-C1C1BBFB5513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7772400" y="2319494"/>
            <a:ext cx="1247345" cy="947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16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E8B6EE-D377-134F-85D7-0116E16C9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ja-JP" sz="4000" b="1" u="sng" dirty="0">
                <a:solidFill>
                  <a:srgbClr val="000000"/>
                </a:solidFill>
              </a:rPr>
              <a:t>Test generating </a:t>
            </a:r>
            <a:r>
              <a:rPr kumimoji="1" lang="en-US" altLang="ja-JP" sz="4000" b="1" u="sng" dirty="0"/>
              <a:t>Conditions</a:t>
            </a:r>
            <a:endParaRPr kumimoji="1" lang="ja-JP" altLang="en-US" sz="4000" b="1" u="sng"/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E5BAFD59-20FD-9041-8425-66A010BC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1987353"/>
            <a:ext cx="7660706" cy="45435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kumimoji="1" lang="en-US" altLang="ja-JP" sz="1400" u="sng" dirty="0">
              <a:solidFill>
                <a:srgbClr val="000000"/>
              </a:solidFill>
            </a:endParaRPr>
          </a:p>
          <a:p>
            <a:r>
              <a:rPr lang="en-US" altLang="ja-JP" sz="1400" dirty="0">
                <a:solidFill>
                  <a:srgbClr val="000000"/>
                </a:solidFill>
              </a:rPr>
              <a:t> Creates 16 </a:t>
            </a:r>
            <a:r>
              <a:rPr kumimoji="1" lang="en-US" altLang="ja-JP" sz="1400" dirty="0">
                <a:solidFill>
                  <a:srgbClr val="000000"/>
                </a:solidFill>
              </a:rPr>
              <a:t>positions</a:t>
            </a:r>
          </a:p>
          <a:p>
            <a:pPr marL="0" indent="0">
              <a:buNone/>
            </a:pPr>
            <a:endParaRPr kumimoji="1" lang="en-US" altLang="ja-JP" sz="1400" dirty="0">
              <a:solidFill>
                <a:srgbClr val="000000"/>
              </a:solidFill>
            </a:endParaRPr>
          </a:p>
          <a:p>
            <a:r>
              <a:rPr lang="en-US" altLang="ja-JP" sz="1400" dirty="0">
                <a:solidFill>
                  <a:srgbClr val="000000"/>
                </a:solidFill>
              </a:rPr>
              <a:t> Road Widths are  3,5 m which is the same width with real highway road</a:t>
            </a:r>
          </a:p>
          <a:p>
            <a:pPr marL="0" indent="0">
              <a:buNone/>
            </a:pPr>
            <a:endParaRPr kumimoji="1" lang="en-US" altLang="ja-JP" sz="1400" dirty="0">
              <a:solidFill>
                <a:srgbClr val="000000"/>
              </a:solidFill>
            </a:endParaRPr>
          </a:p>
          <a:p>
            <a:r>
              <a:rPr kumimoji="1" lang="en-US" altLang="ja-JP" sz="1400" dirty="0">
                <a:solidFill>
                  <a:srgbClr val="000000"/>
                </a:solidFill>
              </a:rPr>
              <a:t> Start and Goal </a:t>
            </a:r>
            <a:r>
              <a:rPr lang="en-US" altLang="ja-JP" sz="1400" dirty="0">
                <a:solidFill>
                  <a:srgbClr val="000000"/>
                </a:solidFill>
              </a:rPr>
              <a:t>are</a:t>
            </a:r>
            <a:r>
              <a:rPr kumimoji="1" lang="en-US" altLang="ja-JP" sz="1400" dirty="0">
                <a:solidFill>
                  <a:srgbClr val="000000"/>
                </a:solidFill>
              </a:rPr>
              <a:t> fixed </a:t>
            </a:r>
            <a:r>
              <a:rPr lang="en-US" altLang="ja-JP" sz="1400" dirty="0">
                <a:solidFill>
                  <a:srgbClr val="000000"/>
                </a:solidFill>
              </a:rPr>
              <a:t>positions</a:t>
            </a:r>
            <a:endParaRPr kumimoji="1" lang="en-US" altLang="ja-JP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kumimoji="1" lang="en-US" altLang="ja-JP" sz="1400" dirty="0">
              <a:solidFill>
                <a:srgbClr val="000000"/>
              </a:solidFill>
            </a:endParaRPr>
          </a:p>
          <a:p>
            <a:r>
              <a:rPr kumimoji="1" lang="en-US" altLang="ja-JP" sz="1400" dirty="0">
                <a:solidFill>
                  <a:srgbClr val="000000"/>
                </a:solidFill>
              </a:rPr>
              <a:t> 2nd position is also a fixed position </a:t>
            </a:r>
            <a:r>
              <a:rPr lang="en-US" altLang="ja-JP" sz="1400" dirty="0">
                <a:solidFill>
                  <a:srgbClr val="000000"/>
                </a:solidFill>
              </a:rPr>
              <a:t>to generate at least one straight road</a:t>
            </a:r>
          </a:p>
          <a:p>
            <a:pPr marL="0" indent="0">
              <a:buNone/>
            </a:pPr>
            <a:endParaRPr kumimoji="1" lang="en-US" altLang="ja-JP" sz="1400" dirty="0">
              <a:solidFill>
                <a:srgbClr val="000000"/>
              </a:solidFill>
            </a:endParaRPr>
          </a:p>
          <a:p>
            <a:r>
              <a:rPr lang="en-US" altLang="ja-JP" sz="1400" dirty="0">
                <a:solidFill>
                  <a:srgbClr val="000000"/>
                </a:solidFill>
              </a:rPr>
              <a:t> Other positions are generated randomly </a:t>
            </a:r>
          </a:p>
          <a:p>
            <a:pPr marL="0" indent="0">
              <a:buNone/>
            </a:pPr>
            <a:r>
              <a:rPr lang="en-US" altLang="ja-JP" sz="1400" dirty="0">
                <a:solidFill>
                  <a:srgbClr val="000000"/>
                </a:solidFill>
              </a:rPr>
              <a:t>       Reason of Random :  I set a goal to order courses by course’s difficulty</a:t>
            </a:r>
          </a:p>
          <a:p>
            <a:pPr marL="0" indent="0">
              <a:buNone/>
            </a:pPr>
            <a:endParaRPr lang="en-US" altLang="ja-JP" sz="1400" dirty="0">
              <a:solidFill>
                <a:srgbClr val="000000"/>
              </a:solidFill>
            </a:endParaRPr>
          </a:p>
          <a:p>
            <a:r>
              <a:rPr lang="en-US" altLang="ja-JP" sz="1400" dirty="0">
                <a:solidFill>
                  <a:srgbClr val="000000"/>
                </a:solidFill>
              </a:rPr>
              <a:t> Single lane road and no static and dynamic objects to avoid too complex situations</a:t>
            </a:r>
          </a:p>
          <a:p>
            <a:pPr marL="0" indent="0">
              <a:buNone/>
            </a:pPr>
            <a:r>
              <a:rPr lang="ja-JP" altLang="en-US" sz="1400">
                <a:solidFill>
                  <a:srgbClr val="000000"/>
                </a:solidFill>
              </a:rPr>
              <a:t>　→</a:t>
            </a:r>
            <a:r>
              <a:rPr lang="en-US" altLang="ja-JP" sz="1400" dirty="0">
                <a:solidFill>
                  <a:srgbClr val="000000"/>
                </a:solidFill>
              </a:rPr>
              <a:t>but a number of lanes should be increased as real highway usually has multiple    </a:t>
            </a:r>
          </a:p>
          <a:p>
            <a:pPr marL="0" indent="0">
              <a:buNone/>
            </a:pPr>
            <a:r>
              <a:rPr lang="en-US" altLang="ja-JP" sz="1400" dirty="0">
                <a:solidFill>
                  <a:srgbClr val="000000"/>
                </a:solidFill>
              </a:rPr>
              <a:t>         lanes and static and dynamic objects also should be considered in further step</a:t>
            </a:r>
            <a:endParaRPr lang="ja-JP" altLang="en-US" sz="1400" b="1"/>
          </a:p>
          <a:p>
            <a:pPr marL="0" indent="0">
              <a:buNone/>
            </a:pPr>
            <a:endParaRPr lang="en-US" altLang="ja-JP" sz="1400" dirty="0">
              <a:solidFill>
                <a:srgbClr val="000000"/>
              </a:solidFill>
            </a:endParaRPr>
          </a:p>
          <a:p>
            <a:endParaRPr lang="en-US" altLang="ja-JP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ja-JP" sz="1400" dirty="0">
                <a:solidFill>
                  <a:srgbClr val="000000"/>
                </a:solidFill>
              </a:rPr>
              <a:t> </a:t>
            </a:r>
            <a:endParaRPr kumimoji="1" lang="en-US" altLang="ja-JP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kumimoji="1" lang="en-US" altLang="ja-JP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kumimoji="1" lang="en-US" altLang="ja-JP" sz="1400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endParaRPr kumimoji="1" lang="ja-JP" altLang="en-US" sz="1400">
              <a:solidFill>
                <a:srgbClr val="000000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9BEE4CD-7E75-B244-8DCC-29F213CD1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827" y="3214756"/>
            <a:ext cx="3966883" cy="31934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角丸四角形吹き出し 5">
            <a:extLst>
              <a:ext uri="{FF2B5EF4-FFF2-40B4-BE49-F238E27FC236}">
                <a16:creationId xmlns:a16="http://schemas.microsoft.com/office/drawing/2014/main" id="{F066A885-C68D-494E-9F3D-D30545B3B495}"/>
              </a:ext>
            </a:extLst>
          </p:cNvPr>
          <p:cNvSpPr/>
          <p:nvPr/>
        </p:nvSpPr>
        <p:spPr>
          <a:xfrm>
            <a:off x="7366620" y="2449431"/>
            <a:ext cx="4788310" cy="673608"/>
          </a:xfrm>
          <a:prstGeom prst="wedgeRoundRectCallout">
            <a:avLst>
              <a:gd name="adj1" fmla="val -26586"/>
              <a:gd name="adj2" fmla="val 8147"/>
              <a:gd name="adj3" fmla="val 1666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b="1" dirty="0">
              <a:solidFill>
                <a:srgbClr val="000000"/>
              </a:solidFill>
            </a:endParaRPr>
          </a:p>
          <a:p>
            <a:pPr algn="ctr"/>
            <a:r>
              <a:rPr lang="en-US" altLang="ja-JP" b="1" u="sng" dirty="0" err="1">
                <a:solidFill>
                  <a:srgbClr val="000000"/>
                </a:solidFill>
              </a:rPr>
              <a:t>Drivebuild</a:t>
            </a:r>
            <a:r>
              <a:rPr lang="en-US" altLang="ja-JP" b="1" u="sng" dirty="0">
                <a:solidFill>
                  <a:srgbClr val="000000"/>
                </a:solidFill>
              </a:rPr>
              <a:t> Lane generation method</a:t>
            </a:r>
          </a:p>
          <a:p>
            <a:pPr algn="ctr"/>
            <a:r>
              <a:rPr lang="en-US" altLang="ja-JP" b="1" dirty="0">
                <a:solidFill>
                  <a:srgbClr val="000000"/>
                </a:solidFill>
              </a:rPr>
              <a:t>Lanes  =  Positions  +  Widths</a:t>
            </a:r>
          </a:p>
          <a:p>
            <a:pPr algn="ctr"/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1116886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B063C0-FE59-5E45-BB70-17F95A6DA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ja-JP" sz="4000" dirty="0"/>
              <a:t> </a:t>
            </a:r>
            <a:r>
              <a:rPr kumimoji="1" lang="en-US" altLang="ja-JP" sz="4000" b="1" u="sng" dirty="0"/>
              <a:t>Course Generation Algorithm</a:t>
            </a:r>
            <a:endParaRPr kumimoji="1" lang="ja-JP" altLang="en-US" sz="4000" b="1" u="sng"/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266AAC94-614E-DF43-9E8E-25638B30E6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altLang="ja-JP" u="sng" dirty="0"/>
              <a:t>Pseudo Code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7434F2-5744-004A-A03E-5E5BBA4FC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/>
              <a:t>1.       x = 0, y = 0, w = 3.5</a:t>
            </a:r>
          </a:p>
          <a:p>
            <a:pPr marL="0" indent="0">
              <a:buNone/>
            </a:pPr>
            <a:r>
              <a:rPr lang="en-US" altLang="ja-JP" sz="2000" dirty="0"/>
              <a:t>2.       x += 10, y = 0, w = 3.5</a:t>
            </a:r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3 ~ 15.</a:t>
            </a:r>
          </a:p>
          <a:p>
            <a:pPr marL="0" indent="0">
              <a:buNone/>
            </a:pPr>
            <a:r>
              <a:rPr lang="en-US" altLang="ja-JP" sz="2000" dirty="0"/>
              <a:t>          x += 10</a:t>
            </a:r>
          </a:p>
          <a:p>
            <a:pPr marL="0" indent="0">
              <a:buNone/>
            </a:pPr>
            <a:r>
              <a:rPr lang="en-US" altLang="ja-JP" sz="2000" dirty="0"/>
              <a:t>          y += </a:t>
            </a:r>
            <a:r>
              <a:rPr lang="en-US" altLang="ja-JP" sz="2000" dirty="0" err="1"/>
              <a:t>random.uniform</a:t>
            </a:r>
            <a:r>
              <a:rPr lang="en-US" altLang="ja-JP" sz="2000" dirty="0"/>
              <a:t>(-2,2)</a:t>
            </a:r>
          </a:p>
          <a:p>
            <a:pPr marL="0" indent="0">
              <a:buNone/>
            </a:pPr>
            <a:r>
              <a:rPr lang="en-US" altLang="ja-JP" sz="2000" dirty="0"/>
              <a:t>          w = 3.5</a:t>
            </a:r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16.     x = 165, y = 0, w = 3.5</a:t>
            </a:r>
          </a:p>
          <a:p>
            <a:pPr marL="0" indent="0">
              <a:buNone/>
            </a:pPr>
            <a:endParaRPr lang="ja-JP" altLang="en-US" sz="1600"/>
          </a:p>
          <a:p>
            <a:pPr marL="0" indent="0">
              <a:buNone/>
            </a:pPr>
            <a:r>
              <a:rPr kumimoji="1" lang="en-US" altLang="ja-JP" sz="1600" dirty="0"/>
              <a:t> </a:t>
            </a:r>
            <a:endParaRPr kumimoji="1" lang="ja-JP" altLang="en-US" sz="1600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23F833C4-0B2C-5147-9081-176057105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5155" y="1681163"/>
            <a:ext cx="5183188" cy="823912"/>
          </a:xfrm>
        </p:spPr>
        <p:txBody>
          <a:bodyPr anchor="ctr"/>
          <a:lstStyle/>
          <a:p>
            <a:pPr algn="ctr"/>
            <a:r>
              <a:rPr lang="en-US" altLang="ja-JP" u="sng" dirty="0"/>
              <a:t>Course Sample </a:t>
            </a:r>
            <a:endParaRPr kumimoji="1" lang="en-US" altLang="ja-JP" u="sng" dirty="0"/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AC7795CA-5F67-1448-9E6B-1191D750FC9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28678" y="2505075"/>
            <a:ext cx="5660596" cy="3684588"/>
          </a:xfrm>
          <a:ln>
            <a:solidFill>
              <a:schemeClr val="tx1"/>
            </a:solidFill>
          </a:ln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CD1D5D0-8FB0-B14E-8E1C-92A6839FCD6A}"/>
              </a:ext>
            </a:extLst>
          </p:cNvPr>
          <p:cNvSpPr txBox="1"/>
          <p:nvPr/>
        </p:nvSpPr>
        <p:spPr>
          <a:xfrm>
            <a:off x="7201549" y="6394897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Long : Wide = 4 : 1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876A656-600D-0842-AEC4-CD7C1F291027}"/>
              </a:ext>
            </a:extLst>
          </p:cNvPr>
          <p:cNvSpPr txBox="1"/>
          <p:nvPr/>
        </p:nvSpPr>
        <p:spPr>
          <a:xfrm>
            <a:off x="7535225" y="5019181"/>
            <a:ext cx="390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2.</a:t>
            </a:r>
          </a:p>
          <a:p>
            <a:r>
              <a:rPr lang="en-US" altLang="ja-JP" dirty="0"/>
              <a:t>1.</a:t>
            </a:r>
            <a:endParaRPr kumimoji="1" lang="en-US" altLang="ja-JP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7D2FC73C-5AB9-944C-8CD0-781300AA4B8F}"/>
              </a:ext>
            </a:extLst>
          </p:cNvPr>
          <p:cNvCxnSpPr>
            <a:cxnSpLocks/>
          </p:cNvCxnSpPr>
          <p:nvPr/>
        </p:nvCxnSpPr>
        <p:spPr>
          <a:xfrm>
            <a:off x="7866328" y="5478271"/>
            <a:ext cx="1292648" cy="323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B2FD307-30FE-A04A-ACBF-2F98CFC91A66}"/>
              </a:ext>
            </a:extLst>
          </p:cNvPr>
          <p:cNvCxnSpPr>
            <a:cxnSpLocks/>
          </p:cNvCxnSpPr>
          <p:nvPr/>
        </p:nvCxnSpPr>
        <p:spPr>
          <a:xfrm>
            <a:off x="7866328" y="5184127"/>
            <a:ext cx="1327336" cy="455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2E51155-8366-144E-8610-5ABE0BE2377A}"/>
              </a:ext>
            </a:extLst>
          </p:cNvPr>
          <p:cNvSpPr txBox="1"/>
          <p:nvPr/>
        </p:nvSpPr>
        <p:spPr>
          <a:xfrm>
            <a:off x="7730432" y="2694640"/>
            <a:ext cx="500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16.</a:t>
            </a:r>
          </a:p>
          <a:p>
            <a:endParaRPr kumimoji="1" lang="en-US" altLang="ja-JP" dirty="0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B94B1AC-D48C-BB47-8237-B15DCDDC9095}"/>
              </a:ext>
            </a:extLst>
          </p:cNvPr>
          <p:cNvCxnSpPr>
            <a:cxnSpLocks/>
          </p:cNvCxnSpPr>
          <p:nvPr/>
        </p:nvCxnSpPr>
        <p:spPr>
          <a:xfrm flipV="1">
            <a:off x="8120368" y="2669118"/>
            <a:ext cx="1073296" cy="180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右中かっこ 29">
            <a:extLst>
              <a:ext uri="{FF2B5EF4-FFF2-40B4-BE49-F238E27FC236}">
                <a16:creationId xmlns:a16="http://schemas.microsoft.com/office/drawing/2014/main" id="{018EF97D-0130-3849-8B86-244205CAC223}"/>
              </a:ext>
            </a:extLst>
          </p:cNvPr>
          <p:cNvSpPr/>
          <p:nvPr/>
        </p:nvSpPr>
        <p:spPr>
          <a:xfrm>
            <a:off x="9679942" y="3006727"/>
            <a:ext cx="614942" cy="247154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01CF932-FA1E-D140-93A1-F1A792215011}"/>
              </a:ext>
            </a:extLst>
          </p:cNvPr>
          <p:cNvSpPr txBox="1"/>
          <p:nvPr/>
        </p:nvSpPr>
        <p:spPr>
          <a:xfrm>
            <a:off x="10451362" y="4113618"/>
            <a:ext cx="923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 ~ 15.</a:t>
            </a:r>
          </a:p>
          <a:p>
            <a:endParaRPr kumimoji="1" lang="en-US" altLang="ja-JP" dirty="0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62D53DFB-CF4E-0E4F-8FA7-600DBCF30D9E}"/>
              </a:ext>
            </a:extLst>
          </p:cNvPr>
          <p:cNvSpPr/>
          <p:nvPr/>
        </p:nvSpPr>
        <p:spPr>
          <a:xfrm>
            <a:off x="9827176" y="6416741"/>
            <a:ext cx="108000" cy="108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rgbClr val="0000A7"/>
                </a:solidFill>
              </a:ln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D60F3928-20A7-144A-B7C7-60E744C89240}"/>
              </a:ext>
            </a:extLst>
          </p:cNvPr>
          <p:cNvSpPr/>
          <p:nvPr/>
        </p:nvSpPr>
        <p:spPr>
          <a:xfrm>
            <a:off x="9827176" y="6669013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rgbClr val="0000A7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EDAE9B9-C91B-EF41-A36D-B45E4CB318F7}"/>
              </a:ext>
            </a:extLst>
          </p:cNvPr>
          <p:cNvSpPr txBox="1"/>
          <p:nvPr/>
        </p:nvSpPr>
        <p:spPr>
          <a:xfrm>
            <a:off x="9924587" y="6341885"/>
            <a:ext cx="1225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: fixed position</a:t>
            </a:r>
            <a:endParaRPr kumimoji="1" lang="ja-JP" altLang="en-US" sz="12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E24DE7B-22FF-5141-BB2A-92D60A29CEBF}"/>
              </a:ext>
            </a:extLst>
          </p:cNvPr>
          <p:cNvSpPr txBox="1"/>
          <p:nvPr/>
        </p:nvSpPr>
        <p:spPr>
          <a:xfrm>
            <a:off x="9920873" y="6594644"/>
            <a:ext cx="2345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: randomly generated  position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18952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2506D2-3601-6442-9C3D-752CBD630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ja-JP" b="1" u="sng"/>
              <a:t>Generated</a:t>
            </a:r>
            <a:r>
              <a:rPr kumimoji="1" lang="en-US" altLang="ja-JP" b="1" u="sng" dirty="0"/>
              <a:t> </a:t>
            </a:r>
            <a:r>
              <a:rPr lang="en-US" altLang="ja-JP" b="1" u="sng" dirty="0"/>
              <a:t>C</a:t>
            </a:r>
            <a:r>
              <a:rPr kumimoji="1" lang="en-US" altLang="ja-JP" b="1" u="sng" dirty="0"/>
              <a:t>ourse</a:t>
            </a:r>
            <a:r>
              <a:rPr lang="en-US" altLang="ja-JP" b="1" u="sng" dirty="0"/>
              <a:t> </a:t>
            </a:r>
            <a:r>
              <a:rPr kumimoji="1" lang="en-US" altLang="ja-JP" b="1" u="sng" dirty="0"/>
              <a:t>Samples </a:t>
            </a:r>
            <a:endParaRPr kumimoji="1" lang="ja-JP" altLang="en-US" b="1" u="sng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C7536C6-7F2B-CD4C-AEB8-9889A5519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" y="1573322"/>
            <a:ext cx="3981450" cy="256381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A39C257-10A2-3B40-8BCE-CE85D9E79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275" y="1573322"/>
            <a:ext cx="3981450" cy="256381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E78314F-C4FA-BC46-BBFF-E400AF77D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9275" y="1573322"/>
            <a:ext cx="3981450" cy="256381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D251CA8E-64A3-A843-89BF-D3ABDC5948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75" y="4218097"/>
            <a:ext cx="3981450" cy="2563813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CD9F9FA-5925-3045-BF5C-0D7210A517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5275" y="4218097"/>
            <a:ext cx="3981450" cy="256381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93185139-A5F5-9443-B54B-81F47B108A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9275" y="4218097"/>
            <a:ext cx="3981450" cy="256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00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C70A33-A686-3F48-946C-4A4C8FC42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pPr algn="ctr"/>
            <a:r>
              <a:rPr lang="en-US" altLang="ja-JP" b="1" dirty="0"/>
              <a:t>Suggestion 1 for Evaluation </a:t>
            </a:r>
            <a:br>
              <a:rPr lang="en-US" altLang="ja-JP" b="1" u="sng" dirty="0"/>
            </a:br>
            <a:r>
              <a:rPr lang="en-US" altLang="ja-JP" b="1" u="sng" dirty="0"/>
              <a:t>Direct Distance of two positions</a:t>
            </a:r>
            <a:br>
              <a:rPr lang="en-US" altLang="ja-JP" b="1" u="sng" dirty="0"/>
            </a:br>
            <a:br>
              <a:rPr lang="en-US" altLang="ja-JP" b="1" u="sng" dirty="0"/>
            </a:br>
            <a:endParaRPr kumimoji="1" lang="ja-JP" altLang="en-US" b="1" u="sng"/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A4DE5E26-0DAD-5F43-A701-D0C34EB68DD9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08038" y="1831503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u="sng" dirty="0"/>
              <a:t>Conditions</a:t>
            </a:r>
          </a:p>
          <a:p>
            <a:r>
              <a:rPr lang="en-US" altLang="ja-JP" sz="1800" dirty="0"/>
              <a:t>Total: 15 distances </a:t>
            </a:r>
            <a:endParaRPr kumimoji="1" lang="en-US" altLang="ja-JP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800" dirty="0"/>
              <a:t>Calculate</a:t>
            </a:r>
          </a:p>
          <a:p>
            <a:pPr marL="0" indent="0">
              <a:buNone/>
            </a:pPr>
            <a:r>
              <a:rPr lang="en-US" altLang="ja-JP" sz="1800" dirty="0"/>
              <a:t>      </a:t>
            </a:r>
            <a:r>
              <a:rPr kumimoji="1" lang="en-US" altLang="ja-JP" sz="1800" dirty="0"/>
              <a:t>Sum of distances, Mean of </a:t>
            </a:r>
            <a:r>
              <a:rPr lang="en-US" altLang="ja-JP" sz="1800" dirty="0"/>
              <a:t>d</a:t>
            </a:r>
            <a:r>
              <a:rPr kumimoji="1" lang="en-US" altLang="ja-JP" sz="1800" dirty="0"/>
              <a:t>istances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lang="en-US" altLang="ja-JP" sz="2400" u="sng" dirty="0"/>
              <a:t>Calculation</a:t>
            </a:r>
            <a:r>
              <a:rPr kumimoji="1" lang="en-US" altLang="ja-JP" sz="2400" u="sng" dirty="0"/>
              <a:t>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800" dirty="0"/>
          </a:p>
          <a:p>
            <a:endParaRPr kumimoji="1" lang="en-US" altLang="ja-JP" sz="1800" dirty="0"/>
          </a:p>
        </p:txBody>
      </p:sp>
      <p:pic>
        <p:nvPicPr>
          <p:cNvPr id="49" name="図 48">
            <a:extLst>
              <a:ext uri="{FF2B5EF4-FFF2-40B4-BE49-F238E27FC236}">
                <a16:creationId xmlns:a16="http://schemas.microsoft.com/office/drawing/2014/main" id="{134B8073-CC87-4B4E-BDDB-745EDA770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2" y="4545595"/>
            <a:ext cx="3962400" cy="2159000"/>
          </a:xfrm>
          <a:prstGeom prst="rect">
            <a:avLst/>
          </a:prstGeom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86B50DE4-4C0E-1541-B3DB-0FA667E62DC1}"/>
              </a:ext>
            </a:extLst>
          </p:cNvPr>
          <p:cNvGrpSpPr/>
          <p:nvPr/>
        </p:nvGrpSpPr>
        <p:grpSpPr>
          <a:xfrm>
            <a:off x="5980670" y="3052119"/>
            <a:ext cx="5683976" cy="3597804"/>
            <a:chOff x="4680856" y="320328"/>
            <a:chExt cx="6865927" cy="4469160"/>
          </a:xfrm>
        </p:grpSpPr>
        <p:pic>
          <p:nvPicPr>
            <p:cNvPr id="51" name="図 50" descr="文字と写真のスクリーンショット&#10;&#10;自動的に生成された説明">
              <a:extLst>
                <a:ext uri="{FF2B5EF4-FFF2-40B4-BE49-F238E27FC236}">
                  <a16:creationId xmlns:a16="http://schemas.microsoft.com/office/drawing/2014/main" id="{2D2D5C59-FD3E-A54C-BCCD-46A1492F8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80856" y="320328"/>
              <a:ext cx="6865927" cy="4469160"/>
            </a:xfrm>
            <a:prstGeom prst="rect">
              <a:avLst/>
            </a:prstGeom>
          </p:spPr>
        </p:pic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4B03F0DF-BB9F-9C4C-8812-5D692EC43AA8}"/>
                </a:ext>
              </a:extLst>
            </p:cNvPr>
            <p:cNvCxnSpPr>
              <a:cxnSpLocks/>
            </p:cNvCxnSpPr>
            <p:nvPr/>
          </p:nvCxnSpPr>
          <p:spPr>
            <a:xfrm>
              <a:off x="8362122" y="477078"/>
              <a:ext cx="808383" cy="55659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6BCC3A27-3861-A947-8DC4-22A76F48CA29}"/>
                </a:ext>
              </a:extLst>
            </p:cNvPr>
            <p:cNvCxnSpPr>
              <a:cxnSpLocks/>
            </p:cNvCxnSpPr>
            <p:nvPr/>
          </p:nvCxnSpPr>
          <p:spPr>
            <a:xfrm>
              <a:off x="8213654" y="3857971"/>
              <a:ext cx="108000" cy="276707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E5FEA8A3-1697-8045-A40B-F6C5736086D8}"/>
                </a:ext>
              </a:extLst>
            </p:cNvPr>
            <p:cNvCxnSpPr>
              <a:cxnSpLocks/>
            </p:cNvCxnSpPr>
            <p:nvPr/>
          </p:nvCxnSpPr>
          <p:spPr>
            <a:xfrm>
              <a:off x="8313046" y="4076631"/>
              <a:ext cx="0" cy="22877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C6B06560-00AF-9540-B4C1-CEACA08898A4}"/>
              </a:ext>
            </a:extLst>
          </p:cNvPr>
          <p:cNvSpPr/>
          <p:nvPr/>
        </p:nvSpPr>
        <p:spPr>
          <a:xfrm>
            <a:off x="3366966" y="1579410"/>
            <a:ext cx="7177266" cy="984040"/>
          </a:xfrm>
          <a:prstGeom prst="flowChartAlternate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schemeClr val="bg1"/>
              </a:solidFill>
            </a:endParaRPr>
          </a:p>
          <a:p>
            <a:pPr algn="ctr"/>
            <a:r>
              <a:rPr lang="en-US" altLang="ja-JP" dirty="0">
                <a:solidFill>
                  <a:schemeClr val="bg1"/>
                </a:solidFill>
              </a:rPr>
              <a:t>※ I suggest three evaluation methods since there are no clear evaluation methods exist for test course </a:t>
            </a:r>
            <a:endParaRPr lang="ja-JP" altLang="en-US">
              <a:solidFill>
                <a:schemeClr val="bg1"/>
              </a:solidFill>
            </a:endParaRPr>
          </a:p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662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B3722257-BC53-E44B-85CB-B34576571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6875" y="1090004"/>
            <a:ext cx="3251200" cy="21336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E5C9273-CEAB-3B4B-9FC9-B3C88E06D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b="1" dirty="0"/>
              <a:t>Suggestion 2 for Evaluation </a:t>
            </a:r>
            <a:br>
              <a:rPr lang="en-US" altLang="ja-JP" b="1" dirty="0"/>
            </a:br>
            <a:r>
              <a:rPr lang="en-US" altLang="ja-JP" b="1" u="sng" dirty="0"/>
              <a:t>Angle of a position from start point</a:t>
            </a:r>
            <a:br>
              <a:rPr lang="en-US" altLang="ja-JP" b="1" dirty="0"/>
            </a:br>
            <a:endParaRPr kumimoji="1" lang="ja-JP" altLang="en-US" b="1"/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24C5FF28-73BE-E049-8D19-919EAEB99A13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4989" y="1520141"/>
            <a:ext cx="5953340" cy="5260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u="sng" dirty="0"/>
              <a:t>Conditions</a:t>
            </a:r>
          </a:p>
          <a:p>
            <a:r>
              <a:rPr lang="en-US" altLang="ja-JP" sz="1800" dirty="0"/>
              <a:t>Total : 13 angle values</a:t>
            </a:r>
          </a:p>
          <a:p>
            <a:pPr marL="0" indent="0">
              <a:buNone/>
            </a:pPr>
            <a:r>
              <a:rPr lang="ja-JP" altLang="en-US" sz="1800"/>
              <a:t>→</a:t>
            </a:r>
            <a:r>
              <a:rPr lang="en-US" altLang="ja-JP" sz="1800" dirty="0"/>
              <a:t> except 2nd and goal position  </a:t>
            </a:r>
          </a:p>
          <a:p>
            <a:pPr marL="0" indent="0">
              <a:buNone/>
            </a:pPr>
            <a:r>
              <a:rPr lang="en-US" altLang="ja-JP" sz="1800" dirty="0"/>
              <a:t>     because the angle is always 0°</a:t>
            </a:r>
          </a:p>
          <a:p>
            <a:r>
              <a:rPr lang="en-US" altLang="ja-JP" sz="1800" dirty="0"/>
              <a:t>Calculate</a:t>
            </a:r>
          </a:p>
          <a:p>
            <a:pPr marL="0" indent="0">
              <a:buNone/>
            </a:pPr>
            <a:r>
              <a:rPr lang="en-US" altLang="ja-JP" sz="1800" dirty="0"/>
              <a:t>   Sum of angles, </a:t>
            </a:r>
            <a:r>
              <a:rPr kumimoji="1" lang="en-US" altLang="ja-JP" sz="1800" dirty="0"/>
              <a:t>Mean of angles</a:t>
            </a:r>
          </a:p>
          <a:p>
            <a:pPr marL="0" indent="0">
              <a:buNone/>
            </a:pPr>
            <a:r>
              <a:rPr lang="en-US" altLang="ja-JP" sz="1800" dirty="0"/>
              <a:t>   Sum of absolute angles, Mean of absolute angles</a:t>
            </a:r>
          </a:p>
          <a:p>
            <a:r>
              <a:rPr lang="en-US" altLang="ja-JP" sz="1800" dirty="0"/>
              <a:t>Left is negative,  Center is </a:t>
            </a:r>
            <a:r>
              <a:rPr lang="ja-JP" altLang="en-US" sz="1800"/>
              <a:t>０</a:t>
            </a:r>
            <a:r>
              <a:rPr lang="en-US" altLang="ja-JP" sz="1800" dirty="0"/>
              <a:t>°, Right is positive</a:t>
            </a:r>
          </a:p>
          <a:p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 </a:t>
            </a:r>
          </a:p>
          <a:p>
            <a:pPr marL="0" indent="0">
              <a:buNone/>
            </a:pPr>
            <a:r>
              <a:rPr lang="en-US" altLang="ja-JP" sz="2400" u="sng" dirty="0"/>
              <a:t>Why absolute value?</a:t>
            </a:r>
          </a:p>
          <a:p>
            <a:pPr marL="0" indent="0">
              <a:buNone/>
            </a:pPr>
            <a:r>
              <a:rPr lang="en-US" altLang="ja-JP" sz="1800" dirty="0"/>
              <a:t>Angles change both positive and negative because the center has set as 0°</a:t>
            </a:r>
          </a:p>
          <a:p>
            <a:pPr marL="0" indent="0">
              <a:buNone/>
            </a:pPr>
            <a:endParaRPr lang="en-US" altLang="ja-JP" sz="1800" dirty="0"/>
          </a:p>
          <a:p>
            <a:endParaRPr kumimoji="1" lang="en-US" altLang="ja-JP" sz="1800" dirty="0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A63917E2-464A-AF48-B46F-5F3D741E03C4}"/>
              </a:ext>
            </a:extLst>
          </p:cNvPr>
          <p:cNvGrpSpPr/>
          <p:nvPr/>
        </p:nvGrpSpPr>
        <p:grpSpPr>
          <a:xfrm>
            <a:off x="6403577" y="3252615"/>
            <a:ext cx="5334655" cy="3605385"/>
            <a:chOff x="5398986" y="357809"/>
            <a:chExt cx="5334655" cy="3605385"/>
          </a:xfrm>
        </p:grpSpPr>
        <p:pic>
          <p:nvPicPr>
            <p:cNvPr id="51" name="図 50">
              <a:extLst>
                <a:ext uri="{FF2B5EF4-FFF2-40B4-BE49-F238E27FC236}">
                  <a16:creationId xmlns:a16="http://schemas.microsoft.com/office/drawing/2014/main" id="{6F56A805-66C8-CD42-A35F-1EFE8BB3B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8986" y="357809"/>
              <a:ext cx="5334655" cy="3605385"/>
            </a:xfrm>
            <a:prstGeom prst="rect">
              <a:avLst/>
            </a:prstGeom>
          </p:spPr>
        </p:pic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93D720C2-DFD5-9D42-9243-AA22E2962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30437" y="914233"/>
              <a:ext cx="476241" cy="2696897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円弧 59">
              <a:extLst>
                <a:ext uri="{FF2B5EF4-FFF2-40B4-BE49-F238E27FC236}">
                  <a16:creationId xmlns:a16="http://schemas.microsoft.com/office/drawing/2014/main" id="{E44B4AE5-F38B-E140-B53C-830CF7E2987C}"/>
                </a:ext>
              </a:extLst>
            </p:cNvPr>
            <p:cNvSpPr/>
            <p:nvPr/>
          </p:nvSpPr>
          <p:spPr>
            <a:xfrm rot="20138015">
              <a:off x="7958718" y="1040143"/>
              <a:ext cx="739012" cy="595865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395BF10C-5A82-244D-8446-126858921AD0}"/>
                </a:ext>
              </a:extLst>
            </p:cNvPr>
            <p:cNvSpPr txBox="1"/>
            <p:nvPr/>
          </p:nvSpPr>
          <p:spPr>
            <a:xfrm>
              <a:off x="8247971" y="651106"/>
              <a:ext cx="337185" cy="304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err="1"/>
                <a:t>θ</a:t>
              </a:r>
              <a:endParaRPr kumimoji="1" lang="ja-JP" altLang="en-US" sz="1600"/>
            </a:p>
          </p:txBody>
        </p:sp>
      </p:grp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F2E19D4-989C-154B-A4AF-D61D973C3097}"/>
              </a:ext>
            </a:extLst>
          </p:cNvPr>
          <p:cNvSpPr/>
          <p:nvPr/>
        </p:nvSpPr>
        <p:spPr>
          <a:xfrm>
            <a:off x="8873304" y="496775"/>
            <a:ext cx="2938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u="sng" dirty="0"/>
              <a:t>Calculation method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F9CFF07F-7CAC-DE4E-ABC0-F163FFC1BE8C}"/>
              </a:ext>
            </a:extLst>
          </p:cNvPr>
          <p:cNvGrpSpPr/>
          <p:nvPr/>
        </p:nvGrpSpPr>
        <p:grpSpPr>
          <a:xfrm>
            <a:off x="809470" y="4782349"/>
            <a:ext cx="3984802" cy="689341"/>
            <a:chOff x="809470" y="4641734"/>
            <a:chExt cx="3984802" cy="689341"/>
          </a:xfrm>
        </p:grpSpPr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69007BA6-2BD2-874E-B01F-C4103FFFC0BF}"/>
                </a:ext>
              </a:extLst>
            </p:cNvPr>
            <p:cNvCxnSpPr>
              <a:cxnSpLocks/>
            </p:cNvCxnSpPr>
            <p:nvPr/>
          </p:nvCxnSpPr>
          <p:spPr>
            <a:xfrm>
              <a:off x="1344119" y="5156616"/>
              <a:ext cx="277817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F71D1E14-58DD-D042-9796-C8B0B23B46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8176" y="4641734"/>
              <a:ext cx="0" cy="52076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0BFC7DA3-83A0-AB4D-A1B5-3327A137F44F}"/>
                </a:ext>
              </a:extLst>
            </p:cNvPr>
            <p:cNvSpPr txBox="1"/>
            <p:nvPr/>
          </p:nvSpPr>
          <p:spPr>
            <a:xfrm>
              <a:off x="809470" y="4961743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-90°</a:t>
              </a:r>
              <a:endParaRPr kumimoji="1" lang="ja-JP" altLang="en-US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9B94DB59-25BB-6844-926D-FE4068690F1E}"/>
                </a:ext>
              </a:extLst>
            </p:cNvPr>
            <p:cNvSpPr txBox="1"/>
            <p:nvPr/>
          </p:nvSpPr>
          <p:spPr>
            <a:xfrm>
              <a:off x="4122293" y="4961743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90°</a:t>
              </a:r>
              <a:endParaRPr kumimoji="1" lang="ja-JP" altLang="en-US"/>
            </a:p>
          </p:txBody>
        </p:sp>
      </p:grp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6A8AB45-0748-EE45-BC7C-5C09CA30A0B7}"/>
              </a:ext>
            </a:extLst>
          </p:cNvPr>
          <p:cNvSpPr txBox="1"/>
          <p:nvPr/>
        </p:nvSpPr>
        <p:spPr>
          <a:xfrm>
            <a:off x="2620395" y="449190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0°</a:t>
            </a:r>
            <a:endParaRPr kumimoji="1" lang="ja-JP" altLang="en-US"/>
          </a:p>
        </p:txBody>
      </p:sp>
      <p:sp>
        <p:nvSpPr>
          <p:cNvPr id="11" name="円形吹き出し 10">
            <a:extLst>
              <a:ext uri="{FF2B5EF4-FFF2-40B4-BE49-F238E27FC236}">
                <a16:creationId xmlns:a16="http://schemas.microsoft.com/office/drawing/2014/main" id="{8F7853B9-D22B-0845-8D13-478638E1B98A}"/>
              </a:ext>
            </a:extLst>
          </p:cNvPr>
          <p:cNvSpPr/>
          <p:nvPr/>
        </p:nvSpPr>
        <p:spPr>
          <a:xfrm>
            <a:off x="6042458" y="1719699"/>
            <a:ext cx="2520778" cy="612648"/>
          </a:xfrm>
          <a:prstGeom prst="wedgeEllipseCallout">
            <a:avLst>
              <a:gd name="adj1" fmla="val 62517"/>
              <a:gd name="adj2" fmla="val 76619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Use Arc </a:t>
            </a:r>
            <a:r>
              <a:rPr kumimoji="1" lang="en-US" altLang="ja-JP" dirty="0" err="1">
                <a:solidFill>
                  <a:sysClr val="windowText" lastClr="000000"/>
                </a:solidFill>
              </a:rPr>
              <a:t>tanθ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597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FFDE2-FFC1-A34D-961A-E8AEF763C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21" y="365125"/>
            <a:ext cx="11872210" cy="1325563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altLang="ja-JP" b="1" dirty="0"/>
              <a:t>Suggestion 3 for Evaluation </a:t>
            </a:r>
            <a:br>
              <a:rPr lang="en-US" altLang="ja-JP" b="1" dirty="0"/>
            </a:br>
            <a:r>
              <a:rPr lang="en-US" altLang="ja-JP" sz="3600" b="1" u="sng" dirty="0"/>
              <a:t>Angle of a position from previous 2 positions</a:t>
            </a:r>
            <a:br>
              <a:rPr lang="en-US" altLang="ja-JP" b="1" dirty="0"/>
            </a:br>
            <a:endParaRPr kumimoji="1" lang="ja-JP" altLang="en-US" b="1"/>
          </a:p>
        </p:txBody>
      </p: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B2DED5D8-BC48-7A4E-9BC3-59F3774237FB}"/>
              </a:ext>
            </a:extLst>
          </p:cNvPr>
          <p:cNvGrpSpPr/>
          <p:nvPr/>
        </p:nvGrpSpPr>
        <p:grpSpPr>
          <a:xfrm>
            <a:off x="2706627" y="5042272"/>
            <a:ext cx="2519016" cy="1824900"/>
            <a:chOff x="8513985" y="4841158"/>
            <a:chExt cx="3601815" cy="2016842"/>
          </a:xfrm>
        </p:grpSpPr>
        <p:pic>
          <p:nvPicPr>
            <p:cNvPr id="15" name="図 14" descr="ナイフ, テーブル が含まれている画像&#10;&#10;自動的に生成された説明">
              <a:extLst>
                <a:ext uri="{FF2B5EF4-FFF2-40B4-BE49-F238E27FC236}">
                  <a16:creationId xmlns:a16="http://schemas.microsoft.com/office/drawing/2014/main" id="{D40E5F98-CD9C-EC43-8BFD-65D65A731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40489" y="4841158"/>
              <a:ext cx="3575311" cy="2016842"/>
            </a:xfrm>
            <a:prstGeom prst="rect">
              <a:avLst/>
            </a:prstGeom>
          </p:spPr>
        </p:pic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AFB8F543-94FA-6B4F-8459-D0AEED0D00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13985" y="5168347"/>
              <a:ext cx="1743197" cy="0"/>
            </a:xfrm>
            <a:prstGeom prst="line">
              <a:avLst/>
            </a:prstGeom>
            <a:ln w="222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30A7285B-B394-3342-9981-FDB1C3C734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52545" y="5180674"/>
              <a:ext cx="1663255" cy="0"/>
            </a:xfrm>
            <a:prstGeom prst="line">
              <a:avLst/>
            </a:prstGeom>
            <a:ln w="222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7D3B1AF-076D-BD42-9599-7845D841647C}"/>
              </a:ext>
            </a:extLst>
          </p:cNvPr>
          <p:cNvGrpSpPr/>
          <p:nvPr/>
        </p:nvGrpSpPr>
        <p:grpSpPr>
          <a:xfrm>
            <a:off x="6468232" y="2160150"/>
            <a:ext cx="5117233" cy="3808069"/>
            <a:chOff x="5871795" y="556366"/>
            <a:chExt cx="5562869" cy="3620975"/>
          </a:xfrm>
        </p:grpSpPr>
        <p:pic>
          <p:nvPicPr>
            <p:cNvPr id="17" name="図 16" descr="文字と写真のスクリーンショット&#10;&#10;自動的に生成された説明">
              <a:extLst>
                <a:ext uri="{FF2B5EF4-FFF2-40B4-BE49-F238E27FC236}">
                  <a16:creationId xmlns:a16="http://schemas.microsoft.com/office/drawing/2014/main" id="{C69041C0-F5F3-B54E-AA5C-1E57FC6AC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71795" y="556366"/>
              <a:ext cx="5562869" cy="3620975"/>
            </a:xfrm>
            <a:prstGeom prst="rect">
              <a:avLst/>
            </a:prstGeom>
          </p:spPr>
        </p:pic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24E39545-4AD1-8D43-8EF9-0F964438AF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08372" y="3043565"/>
              <a:ext cx="927651" cy="793716"/>
            </a:xfrm>
            <a:prstGeom prst="line">
              <a:avLst/>
            </a:prstGeom>
            <a:ln w="222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4C275D95-34C2-844A-8478-05829374AE7B}"/>
                </a:ext>
              </a:extLst>
            </p:cNvPr>
            <p:cNvCxnSpPr>
              <a:cxnSpLocks/>
            </p:cNvCxnSpPr>
            <p:nvPr/>
          </p:nvCxnSpPr>
          <p:spPr>
            <a:xfrm>
              <a:off x="8581546" y="2871960"/>
              <a:ext cx="0" cy="808797"/>
            </a:xfrm>
            <a:prstGeom prst="line">
              <a:avLst/>
            </a:prstGeom>
            <a:ln w="222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F118E868-2C8E-CA4D-B751-61AFC00FA3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34213" y="1172110"/>
              <a:ext cx="966053" cy="793431"/>
            </a:xfrm>
            <a:prstGeom prst="line">
              <a:avLst/>
            </a:prstGeom>
            <a:ln w="222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BAC1DB6B-9C8E-E64F-9DFF-773DD57F9A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3085" y="915019"/>
              <a:ext cx="524521" cy="1067900"/>
            </a:xfrm>
            <a:prstGeom prst="line">
              <a:avLst/>
            </a:prstGeom>
            <a:ln w="222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円弧 72">
              <a:extLst>
                <a:ext uri="{FF2B5EF4-FFF2-40B4-BE49-F238E27FC236}">
                  <a16:creationId xmlns:a16="http://schemas.microsoft.com/office/drawing/2014/main" id="{8E20DED5-7B1B-8F40-9C37-FD7CF6E4739E}"/>
                </a:ext>
              </a:extLst>
            </p:cNvPr>
            <p:cNvSpPr/>
            <p:nvPr/>
          </p:nvSpPr>
          <p:spPr>
            <a:xfrm rot="16200000">
              <a:off x="8361093" y="2798560"/>
              <a:ext cx="423187" cy="70030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47045C38-D5AD-484F-81E7-ACEF0C2231F5}"/>
                </a:ext>
              </a:extLst>
            </p:cNvPr>
            <p:cNvSpPr txBox="1"/>
            <p:nvPr/>
          </p:nvSpPr>
          <p:spPr>
            <a:xfrm>
              <a:off x="8077080" y="265349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err="1"/>
                <a:t>θ</a:t>
              </a:r>
              <a:endParaRPr kumimoji="1" lang="ja-JP" altLang="en-US" sz="1600"/>
            </a:p>
          </p:txBody>
        </p:sp>
        <p:sp>
          <p:nvSpPr>
            <p:cNvPr id="75" name="円弧 74">
              <a:extLst>
                <a:ext uri="{FF2B5EF4-FFF2-40B4-BE49-F238E27FC236}">
                  <a16:creationId xmlns:a16="http://schemas.microsoft.com/office/drawing/2014/main" id="{964F90AB-B66C-E44C-8B5C-EBE757E0C0E3}"/>
                </a:ext>
              </a:extLst>
            </p:cNvPr>
            <p:cNvSpPr/>
            <p:nvPr/>
          </p:nvSpPr>
          <p:spPr>
            <a:xfrm>
              <a:off x="9062527" y="1213817"/>
              <a:ext cx="384835" cy="31650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BE2205FF-C420-0543-AAD1-97D95ED51602}"/>
                </a:ext>
              </a:extLst>
            </p:cNvPr>
            <p:cNvSpPr txBox="1"/>
            <p:nvPr/>
          </p:nvSpPr>
          <p:spPr>
            <a:xfrm>
              <a:off x="9336920" y="92827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err="1"/>
                <a:t>θ</a:t>
              </a:r>
              <a:endParaRPr kumimoji="1" lang="ja-JP" altLang="en-US" sz="1600"/>
            </a:p>
          </p:txBody>
        </p:sp>
      </p:grpSp>
      <p:pic>
        <p:nvPicPr>
          <p:cNvPr id="7" name="図 6">
            <a:extLst>
              <a:ext uri="{FF2B5EF4-FFF2-40B4-BE49-F238E27FC236}">
                <a16:creationId xmlns:a16="http://schemas.microsoft.com/office/drawing/2014/main" id="{D003C1FC-755E-8C46-9561-CE676BC351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96" y="4920336"/>
            <a:ext cx="2352784" cy="1980202"/>
          </a:xfrm>
          <a:prstGeom prst="rect">
            <a:avLst/>
          </a:prstGeom>
        </p:spPr>
      </p:pic>
      <p:sp>
        <p:nvSpPr>
          <p:cNvPr id="30" name="テキスト プレースホルダー 7">
            <a:extLst>
              <a:ext uri="{FF2B5EF4-FFF2-40B4-BE49-F238E27FC236}">
                <a16:creationId xmlns:a16="http://schemas.microsoft.com/office/drawing/2014/main" id="{CFDD96DC-2958-2846-A2C6-CF523FA94077}"/>
              </a:ext>
            </a:extLst>
          </p:cNvPr>
          <p:cNvSpPr txBox="1">
            <a:spLocks/>
          </p:cNvSpPr>
          <p:nvPr/>
        </p:nvSpPr>
        <p:spPr>
          <a:xfrm>
            <a:off x="0" y="1712590"/>
            <a:ext cx="5953340" cy="52604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u="sng" dirty="0"/>
              <a:t>Conditions</a:t>
            </a:r>
          </a:p>
          <a:p>
            <a:r>
              <a:rPr lang="en-US" altLang="ja-JP" sz="1800" dirty="0"/>
              <a:t>Total : 14 angles because calculation is available from the 3rd position</a:t>
            </a:r>
          </a:p>
          <a:p>
            <a:r>
              <a:rPr lang="en-US" altLang="ja-JP" sz="1800" dirty="0"/>
              <a:t>Calculate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00" dirty="0"/>
              <a:t>     Sum of angles, Mean of angles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00" dirty="0"/>
              <a:t>     Sum of absolute angles, Mean of absolute angles</a:t>
            </a:r>
          </a:p>
          <a:p>
            <a:r>
              <a:rPr lang="en-US" altLang="ja-JP" sz="1800" dirty="0"/>
              <a:t>Left is negative,  Center is </a:t>
            </a:r>
            <a:r>
              <a:rPr lang="ja-JP" altLang="en-US" sz="1800"/>
              <a:t>０</a:t>
            </a:r>
            <a:r>
              <a:rPr lang="en-US" altLang="ja-JP" sz="1800" dirty="0"/>
              <a:t>°, Right is positive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lang="en-US" altLang="ja-JP" sz="2400" dirty="0"/>
              <a:t> </a:t>
            </a:r>
            <a:r>
              <a:rPr lang="en-US" altLang="ja-JP" sz="2400" u="sng" dirty="0"/>
              <a:t>Calculation method</a:t>
            </a:r>
          </a:p>
          <a:p>
            <a:pPr marL="0" indent="0">
              <a:buNone/>
            </a:pPr>
            <a:r>
              <a:rPr lang="en-US" altLang="ja-JP" sz="1800" dirty="0"/>
              <a:t>												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00" dirty="0"/>
              <a:t>		</a:t>
            </a:r>
          </a:p>
          <a:p>
            <a:pPr lvl="8"/>
            <a:endParaRPr lang="en-US" altLang="ja-JP" sz="800" dirty="0"/>
          </a:p>
        </p:txBody>
      </p:sp>
      <p:sp>
        <p:nvSpPr>
          <p:cNvPr id="19" name="円形吹き出し 18">
            <a:extLst>
              <a:ext uri="{FF2B5EF4-FFF2-40B4-BE49-F238E27FC236}">
                <a16:creationId xmlns:a16="http://schemas.microsoft.com/office/drawing/2014/main" id="{DC5A6AD1-22FE-2446-A9C6-2670254565B9}"/>
              </a:ext>
            </a:extLst>
          </p:cNvPr>
          <p:cNvSpPr/>
          <p:nvPr/>
        </p:nvSpPr>
        <p:spPr>
          <a:xfrm>
            <a:off x="5705970" y="6131357"/>
            <a:ext cx="2520778" cy="612648"/>
          </a:xfrm>
          <a:prstGeom prst="wedgeEllipseCallout">
            <a:avLst>
              <a:gd name="adj1" fmla="val -80489"/>
              <a:gd name="adj2" fmla="val -2384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Use Arc </a:t>
            </a:r>
            <a:r>
              <a:rPr kumimoji="1" lang="en-US" altLang="ja-JP" dirty="0" err="1">
                <a:solidFill>
                  <a:sysClr val="windowText" lastClr="000000"/>
                </a:solidFill>
              </a:rPr>
              <a:t>tanθ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853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6D6D3D-C5FD-5746-BDD7-DD8370ECD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pPr algn="ctr"/>
            <a:r>
              <a:rPr kumimoji="1" lang="en-US" altLang="ja-JP" sz="4000" b="1" u="sng" dirty="0"/>
              <a:t>Evaluation</a:t>
            </a:r>
            <a:r>
              <a:rPr kumimoji="1" lang="en-US" altLang="ja-JP" b="1" u="sng" dirty="0"/>
              <a:t> Result </a:t>
            </a:r>
            <a:endParaRPr kumimoji="1" lang="ja-JP" altLang="en-US" b="1" u="sng"/>
          </a:p>
        </p:txBody>
      </p:sp>
      <p:graphicFrame>
        <p:nvGraphicFramePr>
          <p:cNvPr id="38" name="表 37">
            <a:extLst>
              <a:ext uri="{FF2B5EF4-FFF2-40B4-BE49-F238E27FC236}">
                <a16:creationId xmlns:a16="http://schemas.microsoft.com/office/drawing/2014/main" id="{F0C0EDA0-B809-EC47-9E0B-C165519F3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29201"/>
              </p:ext>
            </p:extLst>
          </p:nvPr>
        </p:nvGraphicFramePr>
        <p:xfrm>
          <a:off x="291548" y="1192694"/>
          <a:ext cx="11608906" cy="5344044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083496">
                  <a:extLst>
                    <a:ext uri="{9D8B030D-6E8A-4147-A177-3AD203B41FA5}">
                      <a16:colId xmlns:a16="http://schemas.microsoft.com/office/drawing/2014/main" val="3443011958"/>
                    </a:ext>
                  </a:extLst>
                </a:gridCol>
                <a:gridCol w="1052541">
                  <a:extLst>
                    <a:ext uri="{9D8B030D-6E8A-4147-A177-3AD203B41FA5}">
                      <a16:colId xmlns:a16="http://schemas.microsoft.com/office/drawing/2014/main" val="3820881147"/>
                    </a:ext>
                  </a:extLst>
                </a:gridCol>
                <a:gridCol w="1052541">
                  <a:extLst>
                    <a:ext uri="{9D8B030D-6E8A-4147-A177-3AD203B41FA5}">
                      <a16:colId xmlns:a16="http://schemas.microsoft.com/office/drawing/2014/main" val="307924337"/>
                    </a:ext>
                  </a:extLst>
                </a:gridCol>
                <a:gridCol w="1052541">
                  <a:extLst>
                    <a:ext uri="{9D8B030D-6E8A-4147-A177-3AD203B41FA5}">
                      <a16:colId xmlns:a16="http://schemas.microsoft.com/office/drawing/2014/main" val="2650367905"/>
                    </a:ext>
                  </a:extLst>
                </a:gridCol>
                <a:gridCol w="1052541">
                  <a:extLst>
                    <a:ext uri="{9D8B030D-6E8A-4147-A177-3AD203B41FA5}">
                      <a16:colId xmlns:a16="http://schemas.microsoft.com/office/drawing/2014/main" val="306608738"/>
                    </a:ext>
                  </a:extLst>
                </a:gridCol>
                <a:gridCol w="1052541">
                  <a:extLst>
                    <a:ext uri="{9D8B030D-6E8A-4147-A177-3AD203B41FA5}">
                      <a16:colId xmlns:a16="http://schemas.microsoft.com/office/drawing/2014/main" val="4047527488"/>
                    </a:ext>
                  </a:extLst>
                </a:gridCol>
                <a:gridCol w="1052541">
                  <a:extLst>
                    <a:ext uri="{9D8B030D-6E8A-4147-A177-3AD203B41FA5}">
                      <a16:colId xmlns:a16="http://schemas.microsoft.com/office/drawing/2014/main" val="726874605"/>
                    </a:ext>
                  </a:extLst>
                </a:gridCol>
                <a:gridCol w="1052541">
                  <a:extLst>
                    <a:ext uri="{9D8B030D-6E8A-4147-A177-3AD203B41FA5}">
                      <a16:colId xmlns:a16="http://schemas.microsoft.com/office/drawing/2014/main" val="4274212294"/>
                    </a:ext>
                  </a:extLst>
                </a:gridCol>
                <a:gridCol w="1052541">
                  <a:extLst>
                    <a:ext uri="{9D8B030D-6E8A-4147-A177-3AD203B41FA5}">
                      <a16:colId xmlns:a16="http://schemas.microsoft.com/office/drawing/2014/main" val="2073460338"/>
                    </a:ext>
                  </a:extLst>
                </a:gridCol>
                <a:gridCol w="1052541">
                  <a:extLst>
                    <a:ext uri="{9D8B030D-6E8A-4147-A177-3AD203B41FA5}">
                      <a16:colId xmlns:a16="http://schemas.microsoft.com/office/drawing/2014/main" val="583902505"/>
                    </a:ext>
                  </a:extLst>
                </a:gridCol>
                <a:gridCol w="1052541">
                  <a:extLst>
                    <a:ext uri="{9D8B030D-6E8A-4147-A177-3AD203B41FA5}">
                      <a16:colId xmlns:a16="http://schemas.microsoft.com/office/drawing/2014/main" val="2208555072"/>
                    </a:ext>
                  </a:extLst>
                </a:gridCol>
              </a:tblGrid>
              <a:tr h="48824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1" i="0" u="none" strike="noStrike">
                        <a:solidFill>
                          <a:srgbClr val="000000"/>
                        </a:solidFill>
                        <a:effectLst/>
                        <a:latin typeface="游ゴシック Light" panose="020B0300000000000000" pitchFamily="34" charset="-128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Direct Distance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Angle of a position from  Start position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Angle of a position from previous 2 positions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206254"/>
                  </a:ext>
                </a:extLst>
              </a:tr>
              <a:tr h="48824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Sum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Mean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Sum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Mean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Absolute Sum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Absolute Mean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Sum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Mean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Absolute Sum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Absolute Mean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229930"/>
                  </a:ext>
                </a:extLst>
              </a:tr>
              <a:tr h="727926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1" i="0" u="none" strike="noStrike">
                        <a:solidFill>
                          <a:srgbClr val="000000"/>
                        </a:solidFill>
                        <a:effectLst/>
                        <a:latin typeface="游ゴシック Light" panose="020B0300000000000000" pitchFamily="34" charset="-128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167.666</a:t>
                      </a:r>
                      <a:endParaRPr lang="en-US" altLang="ja-JP" sz="1100" b="0" i="0" u="none" strike="noStrike" dirty="0">
                        <a:solidFill>
                          <a:srgbClr val="212121"/>
                        </a:solidFill>
                        <a:effectLst/>
                        <a:latin typeface="+mn-lt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11.177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52.424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4.032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52.424</a:t>
                      </a:r>
                      <a:endParaRPr lang="en-US" altLang="ja-JP" sz="1100" b="0" i="0" u="none" strike="noStrike" dirty="0">
                        <a:solidFill>
                          <a:srgbClr val="212121"/>
                        </a:solidFill>
                        <a:effectLst/>
                        <a:latin typeface="+mn-lt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4.032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-19.830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-1.416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52.424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3.494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5116902"/>
                  </a:ext>
                </a:extLst>
              </a:tr>
              <a:tr h="727926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1" i="0" u="none" strike="noStrike">
                        <a:solidFill>
                          <a:srgbClr val="000000"/>
                        </a:solidFill>
                        <a:effectLst/>
                        <a:latin typeface="游ゴシック Light" panose="020B0300000000000000" pitchFamily="34" charset="-128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166.756</a:t>
                      </a:r>
                      <a:endParaRPr lang="en-US" altLang="ja-JP" sz="1100" b="0" i="0" u="none" strike="noStrike" dirty="0">
                        <a:solidFill>
                          <a:srgbClr val="212121"/>
                        </a:solidFill>
                        <a:effectLst/>
                        <a:latin typeface="+mn-lt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11.117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-14.800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-1.138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24.081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1.852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13.197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0.942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24.081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1.605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899011"/>
                  </a:ext>
                </a:extLst>
              </a:tr>
              <a:tr h="727926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1" i="0" u="none" strike="noStrike">
                        <a:solidFill>
                          <a:srgbClr val="000000"/>
                        </a:solidFill>
                        <a:effectLst/>
                        <a:latin typeface="游ゴシック Light" panose="020B0300000000000000" pitchFamily="34" charset="-128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166.317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11.087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35.788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2.752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35.788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2.752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-4.045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-0.288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35.788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2.385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991171"/>
                  </a:ext>
                </a:extLst>
              </a:tr>
              <a:tr h="727926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1" i="0" u="none" strike="noStrike">
                        <a:solidFill>
                          <a:srgbClr val="000000"/>
                        </a:solidFill>
                        <a:effectLst/>
                        <a:latin typeface="游ゴシック Light" panose="020B0300000000000000" pitchFamily="34" charset="-128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165.785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11.052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-3.655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-0.281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10.148</a:t>
                      </a:r>
                      <a:endParaRPr lang="en-US" altLang="ja-JP" sz="1100" b="0" i="0" u="none" strike="noStrike" dirty="0">
                        <a:solidFill>
                          <a:srgbClr val="212121"/>
                        </a:solidFill>
                        <a:effectLst/>
                        <a:latin typeface="+mn-lt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0.699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0.049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10.148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0.676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807091"/>
                  </a:ext>
                </a:extLst>
              </a:tr>
              <a:tr h="727926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1" i="0" u="none" strike="noStrike">
                        <a:solidFill>
                          <a:srgbClr val="000000"/>
                        </a:solidFill>
                        <a:effectLst/>
                        <a:latin typeface="游ゴシック Light" panose="020B0300000000000000" pitchFamily="34" charset="-128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166.0169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11.067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5.089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0.391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11.982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0.921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0.364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0.026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11.982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0.798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1443966"/>
                  </a:ext>
                </a:extLst>
              </a:tr>
              <a:tr h="727926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1" i="0" u="none" strike="noStrike">
                        <a:solidFill>
                          <a:srgbClr val="000000"/>
                        </a:solidFill>
                        <a:effectLst/>
                        <a:latin typeface="游ゴシック Light" panose="020B0300000000000000" pitchFamily="34" charset="-128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167.463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11.164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-43.921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-3.378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43.921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3.378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20.353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43.921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2.928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 Light" panose="020B0300000000000000" pitchFamily="34" charset="-128"/>
                      </a:endParaRPr>
                    </a:p>
                  </a:txBody>
                  <a:tcPr marL="5421" marR="5421" marT="54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607500"/>
                  </a:ext>
                </a:extLst>
              </a:tr>
            </a:tbl>
          </a:graphicData>
        </a:graphic>
      </p:graphicFrame>
      <p:pic>
        <p:nvPicPr>
          <p:cNvPr id="10" name="図 9">
            <a:extLst>
              <a:ext uri="{FF2B5EF4-FFF2-40B4-BE49-F238E27FC236}">
                <a16:creationId xmlns:a16="http://schemas.microsoft.com/office/drawing/2014/main" id="{A89EB956-EC86-C845-8F59-4CAA71474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68" y="2185060"/>
            <a:ext cx="1131461" cy="72859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9BEF0C9-F4FE-F84F-89D9-9C7219A30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868" y="2925528"/>
            <a:ext cx="1131461" cy="728593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56261D41-69A9-844C-99FC-FE41E66FBB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399" y="3654121"/>
            <a:ext cx="1131461" cy="728593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160E541D-8D08-0B4B-8540-D4BECE2B9F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868" y="4394589"/>
            <a:ext cx="1131461" cy="72859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16C52585-244A-0442-A188-44BF865587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392" y="5111307"/>
            <a:ext cx="1131461" cy="728593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9F5CAF17-3A66-6342-B5B0-9915B97213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523" y="5839900"/>
            <a:ext cx="1131461" cy="72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22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717</Words>
  <Application>Microsoft Macintosh PowerPoint</Application>
  <PresentationFormat>ワイド画面</PresentationFormat>
  <Paragraphs>202</Paragraphs>
  <Slides>10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 Search Based Software Engineering for Testing Autonomous Cars  Test generator : Wiggling Road  </vt:lpstr>
      <vt:lpstr>Motivation</vt:lpstr>
      <vt:lpstr>Test generating Conditions</vt:lpstr>
      <vt:lpstr> Course Generation Algorithm</vt:lpstr>
      <vt:lpstr>Generated Course Samples </vt:lpstr>
      <vt:lpstr>Suggestion 1 for Evaluation  Direct Distance of two positions  </vt:lpstr>
      <vt:lpstr>Suggestion 2 for Evaluation  Angle of a position from start point </vt:lpstr>
      <vt:lpstr>Suggestion 3 for Evaluation  Angle of a position from previous 2 positions </vt:lpstr>
      <vt:lpstr>Evaluation Result </vt:lpstr>
      <vt:lpstr>Problem and further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Search Based Software Engineering for Testing Autonomous Cars  Test generator : Wiggling Road  </dc:title>
  <dc:creator>奥村 祐生</dc:creator>
  <cp:lastModifiedBy>奥村 祐生</cp:lastModifiedBy>
  <cp:revision>4</cp:revision>
  <dcterms:created xsi:type="dcterms:W3CDTF">2020-03-18T20:45:30Z</dcterms:created>
  <dcterms:modified xsi:type="dcterms:W3CDTF">2020-03-18T21:11:40Z</dcterms:modified>
</cp:coreProperties>
</file>