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4"/>
  </p:notesMasterIdLst>
  <p:sldIdLst>
    <p:sldId id="257" r:id="rId3"/>
    <p:sldId id="258" r:id="rId4"/>
    <p:sldId id="263" r:id="rId5"/>
    <p:sldId id="259" r:id="rId6"/>
    <p:sldId id="260" r:id="rId7"/>
    <p:sldId id="261" r:id="rId8"/>
    <p:sldId id="262" r:id="rId9"/>
    <p:sldId id="264" r:id="rId10"/>
    <p:sldId id="289" r:id="rId11"/>
    <p:sldId id="292" r:id="rId12"/>
    <p:sldId id="265" r:id="rId13"/>
    <p:sldId id="266" r:id="rId14"/>
    <p:sldId id="267" r:id="rId15"/>
    <p:sldId id="268" r:id="rId16"/>
    <p:sldId id="269" r:id="rId17"/>
    <p:sldId id="293" r:id="rId18"/>
    <p:sldId id="270" r:id="rId19"/>
    <p:sldId id="290" r:id="rId20"/>
    <p:sldId id="271" r:id="rId21"/>
    <p:sldId id="272" r:id="rId22"/>
    <p:sldId id="273" r:id="rId23"/>
    <p:sldId id="274" r:id="rId24"/>
    <p:sldId id="276" r:id="rId25"/>
    <p:sldId id="275" r:id="rId26"/>
    <p:sldId id="278" r:id="rId27"/>
    <p:sldId id="277" r:id="rId28"/>
    <p:sldId id="279" r:id="rId29"/>
    <p:sldId id="280" r:id="rId30"/>
    <p:sldId id="281" r:id="rId31"/>
    <p:sldId id="282" r:id="rId32"/>
    <p:sldId id="283" r:id="rId33"/>
    <p:sldId id="284" r:id="rId34"/>
    <p:sldId id="285" r:id="rId35"/>
    <p:sldId id="286" r:id="rId36"/>
    <p:sldId id="288" r:id="rId37"/>
    <p:sldId id="291" r:id="rId38"/>
    <p:sldId id="295" r:id="rId39"/>
    <p:sldId id="296" r:id="rId40"/>
    <p:sldId id="297" r:id="rId41"/>
    <p:sldId id="298" r:id="rId42"/>
    <p:sldId id="299" r:id="rId4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292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showGuides="1">
      <p:cViewPr varScale="1">
        <p:scale>
          <a:sx n="112" d="100"/>
          <a:sy n="112" d="100"/>
        </p:scale>
        <p:origin x="180" y="108"/>
      </p:cViewPr>
      <p:guideLst>
        <p:guide orient="horz" pos="2205"/>
        <p:guide pos="292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8CA021-29DD-4153-925F-6D4A05DF5561}" type="datetimeFigureOut">
              <a:rPr kumimoji="1" lang="ja-JP" altLang="en-US" smtClean="0"/>
              <a:t>2015/8/18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210AAA-F60C-4793-8CF6-8B3A97DC8BAA}" type="slidenum">
              <a:rPr kumimoji="1" lang="ja-JP" altLang="en-US" smtClean="0"/>
              <a:t>‹#›</a:t>
            </a:fld>
            <a:endParaRPr kumimoji="1" lang="ja-JP" altLang="en-US"/>
          </a:p>
        </p:txBody>
      </p:sp>
    </p:spTree>
    <p:extLst>
      <p:ext uri="{BB962C8B-B14F-4D97-AF65-F5344CB8AC3E}">
        <p14:creationId xmlns:p14="http://schemas.microsoft.com/office/powerpoint/2010/main" val="29756673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き裂が存在せず連続性のある要素では，オリジナル節点と同じ位置にファントム節点があり完全拘束している状態で存在しています．これは通常の</a:t>
            </a:r>
            <a:r>
              <a:rPr kumimoji="1" lang="en-US" altLang="ja-JP" dirty="0" smtClean="0"/>
              <a:t>FEM</a:t>
            </a:r>
            <a:r>
              <a:rPr kumimoji="1" lang="ja-JP" altLang="en-US" dirty="0" smtClean="0"/>
              <a:t>と同じ計算が可能です．一方，不連続性のある要素では，先ほど述べたき裂進展基準に達するとオリジナル節点とファントム節点の完全拘束が解け分離し，き裂開口変位分オリジナル節点とファントム節点の距離が開きます．このとき，き裂を境界線にして要素が分断されます．分断されたとき分離されたオリジナル節点とファントム節点を用いてもとの要素形状を保った要素が</a:t>
            </a:r>
            <a:r>
              <a:rPr kumimoji="1" lang="en-US" altLang="ja-JP" dirty="0" smtClean="0"/>
              <a:t>2</a:t>
            </a:r>
            <a:r>
              <a:rPr kumimoji="1" lang="ja-JP" altLang="en-US" dirty="0" smtClean="0"/>
              <a:t>つ形成されます．ファントム節点で補った領域は変位が</a:t>
            </a:r>
            <a:r>
              <a:rPr kumimoji="1" lang="en-US" altLang="ja-JP" dirty="0" smtClean="0"/>
              <a:t>0</a:t>
            </a:r>
            <a:r>
              <a:rPr kumimoji="1" lang="ja-JP" altLang="en-US" dirty="0" smtClean="0"/>
              <a:t>のため，</a:t>
            </a:r>
            <a:r>
              <a:rPr kumimoji="1" lang="en-US" altLang="ja-JP" dirty="0" smtClean="0"/>
              <a:t>2</a:t>
            </a:r>
            <a:r>
              <a:rPr kumimoji="1" lang="ja-JP" altLang="en-US" dirty="0" err="1" smtClean="0"/>
              <a:t>つの</a:t>
            </a:r>
            <a:r>
              <a:rPr kumimoji="1" lang="ja-JP" altLang="en-US" dirty="0" smtClean="0"/>
              <a:t>要素を連続性のある要素のように計算し足し合わせることで元の</a:t>
            </a:r>
            <a:r>
              <a:rPr kumimoji="1" lang="en-US" altLang="ja-JP" dirty="0" smtClean="0"/>
              <a:t>1</a:t>
            </a:r>
            <a:r>
              <a:rPr kumimoji="1" lang="ja-JP" altLang="en-US" dirty="0" err="1" smtClean="0"/>
              <a:t>つの</a:t>
            </a:r>
            <a:r>
              <a:rPr kumimoji="1" lang="ja-JP" altLang="en-US" dirty="0" smtClean="0"/>
              <a:t>要素を計算したことになります．このファントム節点を用いた時の変位ベクトルはこちらの式のようにあらわせます．</a:t>
            </a:r>
            <a:endParaRPr kumimoji="1" lang="en-US" altLang="ja-JP" dirty="0" smtClean="0"/>
          </a:p>
          <a:p>
            <a:endParaRPr kumimoji="1" lang="en-US" altLang="ja-JP" dirty="0" smtClean="0"/>
          </a:p>
          <a:p>
            <a:r>
              <a:rPr kumimoji="1" lang="ja-JP" altLang="en-US" dirty="0" smtClean="0"/>
              <a:t>ファントム節点はすべてのオリジナル節点に完全拘束されて存在しています．通常の連続性のある要素では完全拘束されたままなので，通常の</a:t>
            </a:r>
            <a:r>
              <a:rPr kumimoji="1" lang="en-US" altLang="ja-JP" dirty="0" smtClean="0"/>
              <a:t>FEM</a:t>
            </a:r>
            <a:r>
              <a:rPr kumimoji="1" lang="ja-JP" altLang="en-US" dirty="0" smtClean="0"/>
              <a:t>の計算と同じです．不連続性のある要素の場合，オリジナルの要素が亀裂で分断されます．ここで，もとの要素の形を保つために，オリジナルの節点に完全拘束されていたファントム節点が亀裂面で分断されたオリジナル要素を補うために分断されてなくなった節点部分にファントム節点が入ります．こうすることで分断されてしまった要素が連続性のある要素と同じ扱いにすることができます．あとはヘビサイド関数によってオリジナル要素の領域のみ選択することで変位ジャンプを表すことができます．この分割された要素同士の高低差が亀裂開口変位と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80F3080B-7398-4F8B-8DD2-81ED2CC9100F}" type="slidenum">
              <a:rPr kumimoji="1" lang="ja-JP" altLang="en-US" smtClean="0"/>
              <a:t>18</a:t>
            </a:fld>
            <a:endParaRPr kumimoji="1" lang="ja-JP" altLang="en-US"/>
          </a:p>
        </p:txBody>
      </p:sp>
    </p:spTree>
    <p:extLst>
      <p:ext uri="{BB962C8B-B14F-4D97-AF65-F5344CB8AC3E}">
        <p14:creationId xmlns:p14="http://schemas.microsoft.com/office/powerpoint/2010/main" val="3096968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で損傷と述べているものは，２種類あります．一つ目は静水圧損傷と呼ばれるものです．こちらの損傷は３軸応力度が大きい方が損傷が発生しやすくなる傾向にあるというのが．（３軸応力度が高い方が損傷を発生とみなす相当塑性ひずみが急激に低下する．）これは一般的な３軸応力度と相当塑性ひずみの関係です．この値は実験と整合性が取れるように調節したこのグラフの値をインプットしました．</a:t>
            </a:r>
            <a:endParaRPr kumimoji="1" lang="en-US" altLang="ja-JP" dirty="0" smtClean="0"/>
          </a:p>
          <a:p>
            <a:r>
              <a:rPr kumimoji="1" lang="en-US" altLang="ja-JP" dirty="0" smtClean="0"/>
              <a:t>2</a:t>
            </a:r>
            <a:r>
              <a:rPr kumimoji="1" lang="ja-JP" altLang="en-US" dirty="0" smtClean="0"/>
              <a:t>つ目のせん断損傷（すべり損傷）では，静水圧損傷の傾向とは逆でせん断応力比が小さいほど純粋なせん断応力状態になり，せん断損傷が発生しやすくなります．こちらはせん断応力比と相当塑性ひずみの一般的な関係です．こちらの値も実験と整合性が取れるように調節したこのグラフの値をインプットしました．損傷発生基準は静水圧損傷，せん断損傷どちらも相当塑性ひずみ履歴がインプットされたグラフのラインに重なるまたは超えた瞬間に損傷が発生するという設定になっております．</a:t>
            </a:r>
            <a:endParaRPr kumimoji="1" lang="en-US" altLang="ja-JP" dirty="0" smtClean="0"/>
          </a:p>
          <a:p>
            <a:r>
              <a:rPr kumimoji="1" lang="ja-JP" altLang="en-US" dirty="0" smtClean="0"/>
              <a:t>では結果にうつります．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80F3080B-7398-4F8B-8DD2-81ED2CC9100F}" type="slidenum">
              <a:rPr kumimoji="1" lang="ja-JP" altLang="en-US" smtClean="0"/>
              <a:t>36</a:t>
            </a:fld>
            <a:endParaRPr kumimoji="1" lang="ja-JP" altLang="en-US"/>
          </a:p>
        </p:txBody>
      </p:sp>
    </p:spTree>
    <p:extLst>
      <p:ext uri="{BB962C8B-B14F-4D97-AF65-F5344CB8AC3E}">
        <p14:creationId xmlns:p14="http://schemas.microsoft.com/office/powerpoint/2010/main" val="1837779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2" descr="图片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4" y="1052515"/>
            <a:ext cx="8207375" cy="960437"/>
          </a:xfrm>
        </p:spPr>
        <p:txBody>
          <a:bodyPr/>
          <a:lstStyle>
            <a:lvl1pPr algn="r">
              <a:defRPr sz="2550">
                <a:solidFill>
                  <a:schemeClr val="tx1"/>
                </a:solidFill>
              </a:defRPr>
            </a:lvl1pPr>
          </a:lstStyle>
          <a:p>
            <a:pPr lvl="0"/>
            <a:r>
              <a:rPr lang="ja-JP" altLang="en-US" noProof="0" smtClean="0"/>
              <a:t>マスター タイトルの書式設定</a:t>
            </a:r>
            <a:endParaRPr lang="zh-CN" altLang="ja-JP" noProof="0" smtClean="0"/>
          </a:p>
        </p:txBody>
      </p:sp>
      <p:sp>
        <p:nvSpPr>
          <p:cNvPr id="2052" name="Rectangle 31"/>
          <p:cNvSpPr>
            <a:spLocks noGrp="1" noChangeArrowheads="1"/>
          </p:cNvSpPr>
          <p:nvPr>
            <p:ph type="subTitle" idx="1"/>
          </p:nvPr>
        </p:nvSpPr>
        <p:spPr>
          <a:xfrm>
            <a:off x="468314" y="2012950"/>
            <a:ext cx="8207375" cy="407988"/>
          </a:xfrm>
        </p:spPr>
        <p:txBody>
          <a:bodyPr anchor="ctr"/>
          <a:lstStyle>
            <a:lvl1pPr marL="0" indent="0" algn="r">
              <a:buFont typeface="Wingdings" panose="05000000000000000000" pitchFamily="2" charset="2"/>
              <a:buNone/>
              <a:defRPr sz="1350"/>
            </a:lvl1pPr>
          </a:lstStyle>
          <a:p>
            <a:pPr lvl="0"/>
            <a:r>
              <a:rPr lang="ja-JP" altLang="en-US" noProof="0" smtClean="0"/>
              <a:t>マスター サブタイトルの書式設定</a:t>
            </a:r>
            <a:endParaRPr lang="zh-CN" altLang="ja-JP" noProof="0" smtClean="0"/>
          </a:p>
        </p:txBody>
      </p:sp>
    </p:spTree>
    <p:extLst>
      <p:ext uri="{BB962C8B-B14F-4D97-AF65-F5344CB8AC3E}">
        <p14:creationId xmlns:p14="http://schemas.microsoft.com/office/powerpoint/2010/main" val="380964501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159931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4639" y="188913"/>
            <a:ext cx="2051050" cy="6119812"/>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68314" y="188913"/>
            <a:ext cx="6003925" cy="6119812"/>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130015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ja-JP" altLang="en-US"/>
          </a:p>
        </p:txBody>
      </p:sp>
    </p:spTree>
    <p:extLst>
      <p:ext uri="{BB962C8B-B14F-4D97-AF65-F5344CB8AC3E}">
        <p14:creationId xmlns:p14="http://schemas.microsoft.com/office/powerpoint/2010/main" val="1804275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1325563"/>
          </a:xfrm>
          <a:prstGeom prst="rect">
            <a:avLst/>
          </a:prstGeom>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628650" y="1825625"/>
            <a:ext cx="7886700" cy="4351338"/>
          </a:xfrm>
          <a:prstGeom prst="rect">
            <a:avLst/>
          </a:prstGeo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4096470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40"/>
            <a:ext cx="7886700" cy="2852737"/>
          </a:xfrm>
          <a:prstGeom prst="rect">
            <a:avLst/>
          </a:prstGeom>
        </p:spPr>
        <p:txBody>
          <a:bodyPr anchor="b"/>
          <a:lstStyle>
            <a:lvl1pPr>
              <a:defRPr sz="4500"/>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23888" y="4589465"/>
            <a:ext cx="7886700" cy="1500187"/>
          </a:xfrm>
          <a:prstGeom prst="rect">
            <a:avLst/>
          </a:prstGeo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ja-JP" altLang="en-US" smtClean="0"/>
              <a:t>マスター テキストの書式設定</a:t>
            </a:r>
          </a:p>
        </p:txBody>
      </p:sp>
    </p:spTree>
    <p:extLst>
      <p:ext uri="{BB962C8B-B14F-4D97-AF65-F5344CB8AC3E}">
        <p14:creationId xmlns:p14="http://schemas.microsoft.com/office/powerpoint/2010/main" val="2790475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1325563"/>
          </a:xfrm>
          <a:prstGeom prst="rect">
            <a:avLst/>
          </a:prstGeom>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628650" y="1825625"/>
            <a:ext cx="3867150" cy="4351338"/>
          </a:xfrm>
          <a:prstGeom prst="rect">
            <a:avLst/>
          </a:prstGeo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825625"/>
            <a:ext cx="3867150" cy="4351338"/>
          </a:xfrm>
          <a:prstGeom prst="rect">
            <a:avLst/>
          </a:prstGeo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366118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7"/>
            <a:ext cx="7886700" cy="1325563"/>
          </a:xfrm>
          <a:prstGeom prst="rect">
            <a:avLst/>
          </a:prstGeom>
        </p:spPr>
        <p:txBody>
          <a:body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30239" y="1681163"/>
            <a:ext cx="3868737"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30239" y="2505075"/>
            <a:ext cx="3868737" cy="3684588"/>
          </a:xfrm>
          <a:prstGeom prst="rect">
            <a:avLst/>
          </a:prstGeo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29150" y="1681163"/>
            <a:ext cx="3887788"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a:prstGeom prst="rect">
            <a:avLst/>
          </a:prstGeo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947807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1325563"/>
          </a:xfrm>
          <a:prstGeom prst="rect">
            <a:avLst/>
          </a:prstGeom>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37654991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35524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9" y="457200"/>
            <a:ext cx="2949575" cy="1600200"/>
          </a:xfrm>
          <a:prstGeom prst="rect">
            <a:avLst/>
          </a:prstGeom>
        </p:spPr>
        <p:txBody>
          <a:bodyPr anchor="b"/>
          <a:lstStyle>
            <a:lvl1pPr>
              <a:defRPr sz="2400"/>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87788" y="987427"/>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30239" y="2057400"/>
            <a:ext cx="2949575"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Tree>
    <p:extLst>
      <p:ext uri="{BB962C8B-B14F-4D97-AF65-F5344CB8AC3E}">
        <p14:creationId xmlns:p14="http://schemas.microsoft.com/office/powerpoint/2010/main" val="940658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sz="3200"/>
            </a:lvl1pPr>
          </a:lstStyle>
          <a:p>
            <a:r>
              <a:rPr lang="ja-JP" altLang="en-US" dirty="0" smtClean="0"/>
              <a:t>マスター タイトルの書式設定</a:t>
            </a:r>
            <a:endParaRPr lang="ja-JP" altLang="en-US" dirty="0"/>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868705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9" y="457200"/>
            <a:ext cx="2949575" cy="1600200"/>
          </a:xfrm>
          <a:prstGeom prst="rect">
            <a:avLst/>
          </a:prstGeom>
        </p:spPr>
        <p:txBody>
          <a:bodyPr anchor="b"/>
          <a:lstStyle>
            <a:lvl1pPr>
              <a:defRPr sz="2400"/>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3887788" y="987427"/>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ja-JP" altLang="en-US" noProof="0" dirty="0" smtClean="0"/>
              <a:t>図を追加</a:t>
            </a:r>
          </a:p>
        </p:txBody>
      </p:sp>
      <p:sp>
        <p:nvSpPr>
          <p:cNvPr id="4" name="テキスト プレースホルダー 3"/>
          <p:cNvSpPr>
            <a:spLocks noGrp="1"/>
          </p:cNvSpPr>
          <p:nvPr>
            <p:ph type="body" sz="half" idx="2"/>
          </p:nvPr>
        </p:nvSpPr>
        <p:spPr>
          <a:xfrm>
            <a:off x="630239" y="2057400"/>
            <a:ext cx="2949575"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Tree>
    <p:extLst>
      <p:ext uri="{BB962C8B-B14F-4D97-AF65-F5344CB8AC3E}">
        <p14:creationId xmlns:p14="http://schemas.microsoft.com/office/powerpoint/2010/main" val="31238434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1325563"/>
          </a:xfrm>
          <a:prstGeom prst="rect">
            <a:avLst/>
          </a:prstGeom>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628650" y="1825625"/>
            <a:ext cx="7886700" cy="4351338"/>
          </a:xfrm>
          <a:prstGeom prst="rect">
            <a:avLst/>
          </a:prstGeo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4194836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6" y="365125"/>
            <a:ext cx="1971675" cy="5811838"/>
          </a:xfrm>
          <a:prstGeom prst="rect">
            <a:avLst/>
          </a:prstGeo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628651" y="365125"/>
            <a:ext cx="5762625" cy="5811838"/>
          </a:xfrm>
          <a:prstGeom prst="rect">
            <a:avLst/>
          </a:prstGeo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203993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40"/>
            <a:ext cx="7886700" cy="2852737"/>
          </a:xfrm>
        </p:spPr>
        <p:txBody>
          <a:bodyPr anchor="b"/>
          <a:lstStyle>
            <a:lvl1pPr>
              <a:defRPr sz="4500"/>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23888" y="4589465"/>
            <a:ext cx="78867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ja-JP" altLang="en-US" smtClean="0"/>
              <a:t>マスター テキストの書式設定</a:t>
            </a:r>
          </a:p>
        </p:txBody>
      </p:sp>
    </p:spTree>
    <p:extLst>
      <p:ext uri="{BB962C8B-B14F-4D97-AF65-F5344CB8AC3E}">
        <p14:creationId xmlns:p14="http://schemas.microsoft.com/office/powerpoint/2010/main" val="2069463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68314" y="1125538"/>
            <a:ext cx="4027487" cy="518318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125538"/>
            <a:ext cx="4027488" cy="518318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4007894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7"/>
            <a:ext cx="7886700" cy="1325563"/>
          </a:xfrm>
        </p:spPr>
        <p:txBody>
          <a:body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30239" y="1681163"/>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30239" y="2505075"/>
            <a:ext cx="386873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068161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276589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4053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9" y="457200"/>
            <a:ext cx="2949575" cy="1600200"/>
          </a:xfrm>
        </p:spPr>
        <p:txBody>
          <a:bodyPr anchor="b"/>
          <a:lstStyle>
            <a:lvl1pPr>
              <a:defRPr sz="2400"/>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87788"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Tree>
    <p:extLst>
      <p:ext uri="{BB962C8B-B14F-4D97-AF65-F5344CB8AC3E}">
        <p14:creationId xmlns:p14="http://schemas.microsoft.com/office/powerpoint/2010/main" val="699119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9" y="457200"/>
            <a:ext cx="2949575" cy="1600200"/>
          </a:xfrm>
        </p:spPr>
        <p:txBody>
          <a:bodyPr anchor="b"/>
          <a:lstStyle>
            <a:lvl1pPr>
              <a:defRPr sz="2400"/>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3887788" y="987427"/>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ja-JP" altLang="en-US" noProof="0" dirty="0" smtClean="0"/>
              <a:t>図を追加</a:t>
            </a:r>
          </a:p>
        </p:txBody>
      </p:sp>
      <p:sp>
        <p:nvSpPr>
          <p:cNvPr id="4" name="テキスト プレースホルダー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Tree>
    <p:extLst>
      <p:ext uri="{BB962C8B-B14F-4D97-AF65-F5344CB8AC3E}">
        <p14:creationId xmlns:p14="http://schemas.microsoft.com/office/powerpoint/2010/main" val="521103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图片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1"/>
          <p:cNvSpPr>
            <a:spLocks noGrp="1" noChangeArrowheads="1"/>
          </p:cNvSpPr>
          <p:nvPr>
            <p:ph type="body" idx="1"/>
          </p:nvPr>
        </p:nvSpPr>
        <p:spPr bwMode="auto">
          <a:xfrm>
            <a:off x="468314" y="1125538"/>
            <a:ext cx="8207375" cy="518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ja-JP" smtClean="0"/>
              <a:t>マスタ　テキストの書式設定</a:t>
            </a:r>
          </a:p>
          <a:p>
            <a:pPr lvl="1"/>
            <a:r>
              <a:rPr lang="zh-CN" altLang="ja-JP" smtClean="0"/>
              <a:t>第</a:t>
            </a:r>
            <a:r>
              <a:rPr lang="ja-JP" altLang="zh-CN" smtClean="0"/>
              <a:t>2</a:t>
            </a:r>
            <a:r>
              <a:rPr lang="zh-CN" altLang="ja-JP" smtClean="0"/>
              <a:t>レベル</a:t>
            </a:r>
          </a:p>
          <a:p>
            <a:pPr lvl="2"/>
            <a:r>
              <a:rPr lang="zh-CN" altLang="ja-JP" smtClean="0"/>
              <a:t>第</a:t>
            </a:r>
            <a:r>
              <a:rPr lang="ja-JP" altLang="zh-CN" smtClean="0"/>
              <a:t>3</a:t>
            </a:r>
            <a:r>
              <a:rPr lang="zh-CN" altLang="ja-JP" smtClean="0"/>
              <a:t>レベル</a:t>
            </a:r>
          </a:p>
          <a:p>
            <a:pPr lvl="3"/>
            <a:r>
              <a:rPr lang="zh-CN" altLang="ja-JP" smtClean="0"/>
              <a:t>第</a:t>
            </a:r>
            <a:r>
              <a:rPr lang="ja-JP" altLang="zh-CN" smtClean="0"/>
              <a:t>4</a:t>
            </a:r>
            <a:r>
              <a:rPr lang="zh-CN" altLang="ja-JP" smtClean="0"/>
              <a:t>レベル</a:t>
            </a:r>
          </a:p>
        </p:txBody>
      </p:sp>
      <p:sp>
        <p:nvSpPr>
          <p:cNvPr id="1028" name="Rectangle 27"/>
          <p:cNvSpPr>
            <a:spLocks noGrp="1" noChangeArrowheads="1"/>
          </p:cNvSpPr>
          <p:nvPr>
            <p:ph type="title"/>
          </p:nvPr>
        </p:nvSpPr>
        <p:spPr bwMode="auto">
          <a:xfrm>
            <a:off x="468314" y="188914"/>
            <a:ext cx="82073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ja-JP" dirty="0" smtClean="0"/>
              <a:t>マスタ　 タイトルの書式設定</a:t>
            </a:r>
          </a:p>
        </p:txBody>
      </p:sp>
    </p:spTree>
    <p:extLst>
      <p:ext uri="{BB962C8B-B14F-4D97-AF65-F5344CB8AC3E}">
        <p14:creationId xmlns:p14="http://schemas.microsoft.com/office/powerpoint/2010/main" val="441307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kumimoji="1" sz="3200" b="1" kern="1200">
          <a:solidFill>
            <a:schemeClr val="bg1"/>
          </a:solidFill>
          <a:latin typeface="+mj-lt"/>
          <a:ea typeface="+mj-ea"/>
          <a:cs typeface="+mj-cs"/>
        </a:defRPr>
      </a:lvl1pPr>
      <a:lvl2pPr algn="l" rtl="0" eaLnBrk="1" fontAlgn="base" hangingPunct="1">
        <a:spcBef>
          <a:spcPct val="0"/>
        </a:spcBef>
        <a:spcAft>
          <a:spcPct val="0"/>
        </a:spcAft>
        <a:defRPr kumimoji="1" sz="1950" b="1">
          <a:solidFill>
            <a:schemeClr val="bg1"/>
          </a:solidFill>
          <a:latin typeface="Times New Roman" panose="02020603050405020304" pitchFamily="18" charset="0"/>
          <a:ea typeface="メイリオ" panose="020B0604030504040204" pitchFamily="50" charset="-128"/>
        </a:defRPr>
      </a:lvl2pPr>
      <a:lvl3pPr algn="l" rtl="0" eaLnBrk="1" fontAlgn="base" hangingPunct="1">
        <a:spcBef>
          <a:spcPct val="0"/>
        </a:spcBef>
        <a:spcAft>
          <a:spcPct val="0"/>
        </a:spcAft>
        <a:defRPr kumimoji="1" sz="1950" b="1">
          <a:solidFill>
            <a:schemeClr val="bg1"/>
          </a:solidFill>
          <a:latin typeface="Times New Roman" panose="02020603050405020304" pitchFamily="18" charset="0"/>
          <a:ea typeface="メイリオ" panose="020B0604030504040204" pitchFamily="50" charset="-128"/>
        </a:defRPr>
      </a:lvl3pPr>
      <a:lvl4pPr algn="l" rtl="0" eaLnBrk="1" fontAlgn="base" hangingPunct="1">
        <a:spcBef>
          <a:spcPct val="0"/>
        </a:spcBef>
        <a:spcAft>
          <a:spcPct val="0"/>
        </a:spcAft>
        <a:defRPr kumimoji="1" sz="1950" b="1">
          <a:solidFill>
            <a:schemeClr val="bg1"/>
          </a:solidFill>
          <a:latin typeface="Times New Roman" panose="02020603050405020304" pitchFamily="18" charset="0"/>
          <a:ea typeface="メイリオ" panose="020B0604030504040204" pitchFamily="50" charset="-128"/>
        </a:defRPr>
      </a:lvl4pPr>
      <a:lvl5pPr algn="l" rtl="0" eaLnBrk="1" fontAlgn="base" hangingPunct="1">
        <a:spcBef>
          <a:spcPct val="0"/>
        </a:spcBef>
        <a:spcAft>
          <a:spcPct val="0"/>
        </a:spcAft>
        <a:defRPr kumimoji="1" sz="1950" b="1">
          <a:solidFill>
            <a:schemeClr val="bg1"/>
          </a:solidFill>
          <a:latin typeface="Times New Roman" panose="02020603050405020304" pitchFamily="18" charset="0"/>
          <a:ea typeface="メイリオ" panose="020B0604030504040204" pitchFamily="50" charset="-128"/>
        </a:defRPr>
      </a:lvl5pPr>
      <a:lvl6pPr marL="342900" algn="l" rtl="0" eaLnBrk="1" fontAlgn="base" hangingPunct="1">
        <a:spcBef>
          <a:spcPct val="0"/>
        </a:spcBef>
        <a:spcAft>
          <a:spcPct val="0"/>
        </a:spcAft>
        <a:defRPr kumimoji="1" sz="1950" b="1">
          <a:solidFill>
            <a:schemeClr val="bg1"/>
          </a:solidFill>
          <a:latin typeface="Arial" panose="020B0604020202020204" pitchFamily="34" charset="0"/>
          <a:ea typeface="ＭＳ Ｐゴシック" panose="020B0600070205080204" pitchFamily="50" charset="-128"/>
        </a:defRPr>
      </a:lvl6pPr>
      <a:lvl7pPr marL="685800" algn="l" rtl="0" eaLnBrk="1" fontAlgn="base" hangingPunct="1">
        <a:spcBef>
          <a:spcPct val="0"/>
        </a:spcBef>
        <a:spcAft>
          <a:spcPct val="0"/>
        </a:spcAft>
        <a:defRPr kumimoji="1" sz="1950" b="1">
          <a:solidFill>
            <a:schemeClr val="bg1"/>
          </a:solidFill>
          <a:latin typeface="Arial" panose="020B0604020202020204" pitchFamily="34" charset="0"/>
          <a:ea typeface="ＭＳ Ｐゴシック" panose="020B0600070205080204" pitchFamily="50" charset="-128"/>
        </a:defRPr>
      </a:lvl7pPr>
      <a:lvl8pPr marL="1028700" algn="l" rtl="0" eaLnBrk="1" fontAlgn="base" hangingPunct="1">
        <a:spcBef>
          <a:spcPct val="0"/>
        </a:spcBef>
        <a:spcAft>
          <a:spcPct val="0"/>
        </a:spcAft>
        <a:defRPr kumimoji="1" sz="1950" b="1">
          <a:solidFill>
            <a:schemeClr val="bg1"/>
          </a:solidFill>
          <a:latin typeface="Arial" panose="020B0604020202020204" pitchFamily="34" charset="0"/>
          <a:ea typeface="ＭＳ Ｐゴシック" panose="020B0600070205080204" pitchFamily="50" charset="-128"/>
        </a:defRPr>
      </a:lvl8pPr>
      <a:lvl9pPr marL="1371600" algn="l" rtl="0" eaLnBrk="1" fontAlgn="base" hangingPunct="1">
        <a:spcBef>
          <a:spcPct val="0"/>
        </a:spcBef>
        <a:spcAft>
          <a:spcPct val="0"/>
        </a:spcAft>
        <a:defRPr kumimoji="1" sz="1950" b="1">
          <a:solidFill>
            <a:schemeClr val="bg1"/>
          </a:solidFill>
          <a:latin typeface="Arial" panose="020B0604020202020204" pitchFamily="34" charset="0"/>
          <a:ea typeface="ＭＳ Ｐゴシック" panose="020B0600070205080204" pitchFamily="50" charset="-128"/>
        </a:defRPr>
      </a:lvl9pPr>
    </p:titleStyle>
    <p:bodyStyle>
      <a:lvl1pPr marL="257175" indent="-257175" algn="l" rtl="0" eaLnBrk="1" fontAlgn="base" hangingPunct="1">
        <a:lnSpc>
          <a:spcPct val="120000"/>
        </a:lnSpc>
        <a:spcBef>
          <a:spcPct val="20000"/>
        </a:spcBef>
        <a:spcAft>
          <a:spcPct val="0"/>
        </a:spcAft>
        <a:buClr>
          <a:schemeClr val="accent1"/>
        </a:buClr>
        <a:buFont typeface="Wingdings" panose="05000000000000000000" pitchFamily="2" charset="2"/>
        <a:buChar char="n"/>
        <a:defRPr kumimoji="1" sz="1500" b="1" kern="1200">
          <a:solidFill>
            <a:schemeClr val="tx1"/>
          </a:solidFill>
          <a:latin typeface="+mn-lt"/>
          <a:ea typeface="+mn-ea"/>
          <a:cs typeface="+mn-cs"/>
        </a:defRPr>
      </a:lvl1pPr>
      <a:lvl2pPr marL="557213" indent="-214313" algn="l" rtl="0" eaLnBrk="1" fontAlgn="base" hangingPunct="1">
        <a:lnSpc>
          <a:spcPct val="120000"/>
        </a:lnSpc>
        <a:spcBef>
          <a:spcPct val="20000"/>
        </a:spcBef>
        <a:spcAft>
          <a:spcPct val="0"/>
        </a:spcAft>
        <a:buClr>
          <a:schemeClr val="accent1"/>
        </a:buClr>
        <a:buFont typeface="Wingdings" panose="05000000000000000000" pitchFamily="2" charset="2"/>
        <a:buChar char="n"/>
        <a:defRPr kumimoji="1" b="1" kern="1200">
          <a:solidFill>
            <a:schemeClr val="tx1"/>
          </a:solidFill>
          <a:latin typeface="+mn-lt"/>
          <a:ea typeface="+mn-ea"/>
          <a:cs typeface="+mn-cs"/>
        </a:defRPr>
      </a:lvl2pPr>
      <a:lvl3pPr marL="857250" indent="-171450" algn="l" rtl="0" eaLnBrk="1" fontAlgn="base" hangingPunct="1">
        <a:lnSpc>
          <a:spcPct val="120000"/>
        </a:lnSpc>
        <a:spcBef>
          <a:spcPct val="20000"/>
        </a:spcBef>
        <a:spcAft>
          <a:spcPct val="0"/>
        </a:spcAft>
        <a:buClr>
          <a:schemeClr val="accent2"/>
        </a:buClr>
        <a:buFont typeface="Wingdings" panose="05000000000000000000" pitchFamily="2" charset="2"/>
        <a:buChar char="n"/>
        <a:defRPr kumimoji="1" sz="1200" b="1" kern="1200">
          <a:solidFill>
            <a:schemeClr val="tx1"/>
          </a:solidFill>
          <a:latin typeface="+mn-lt"/>
          <a:ea typeface="+mn-ea"/>
          <a:cs typeface="+mn-cs"/>
        </a:defRPr>
      </a:lvl3pPr>
      <a:lvl4pPr marL="1200150" indent="-171450" algn="l" rtl="0" eaLnBrk="1" fontAlgn="base" hangingPunct="1">
        <a:lnSpc>
          <a:spcPct val="120000"/>
        </a:lnSpc>
        <a:spcBef>
          <a:spcPct val="20000"/>
        </a:spcBef>
        <a:spcAft>
          <a:spcPct val="0"/>
        </a:spcAft>
        <a:buClr>
          <a:schemeClr val="hlink"/>
        </a:buClr>
        <a:buFont typeface="Wingdings" panose="05000000000000000000" pitchFamily="2" charset="2"/>
        <a:buChar char="n"/>
        <a:defRPr kumimoji="1" sz="1050" b="1" kern="1200">
          <a:solidFill>
            <a:schemeClr val="tx1"/>
          </a:solidFill>
          <a:latin typeface="+mn-lt"/>
          <a:ea typeface="+mn-ea"/>
          <a:cs typeface="+mn-cs"/>
        </a:defRPr>
      </a:lvl4pPr>
      <a:lvl5pPr marL="1543050" indent="-171450" algn="l" rtl="0" eaLnBrk="1" fontAlgn="base" hangingPunct="1">
        <a:spcBef>
          <a:spcPct val="20000"/>
        </a:spcBef>
        <a:spcAft>
          <a:spcPct val="0"/>
        </a:spcAft>
        <a:buChar char="»"/>
        <a:defRPr kumimoji="1" kern="1200">
          <a:solidFill>
            <a:schemeClr val="tx1"/>
          </a:solidFill>
          <a:latin typeface="+mn-lt"/>
          <a:ea typeface="华文细黑"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图片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27286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kumimoji="1" sz="1950" b="1" kern="1200">
          <a:solidFill>
            <a:schemeClr val="bg1"/>
          </a:solidFill>
          <a:latin typeface="+mj-lt"/>
          <a:ea typeface="+mj-ea"/>
          <a:cs typeface="+mj-cs"/>
        </a:defRPr>
      </a:lvl1pPr>
      <a:lvl2pPr algn="l" rtl="0" eaLnBrk="1" fontAlgn="base" hangingPunct="1">
        <a:spcBef>
          <a:spcPct val="0"/>
        </a:spcBef>
        <a:spcAft>
          <a:spcPct val="0"/>
        </a:spcAft>
        <a:defRPr kumimoji="1" sz="1950" b="1">
          <a:solidFill>
            <a:schemeClr val="bg1"/>
          </a:solidFill>
          <a:latin typeface="Arial" panose="020B0604020202020204" pitchFamily="34" charset="0"/>
          <a:ea typeface="SimHei" panose="02010609060101010101" pitchFamily="49" charset="-122"/>
        </a:defRPr>
      </a:lvl2pPr>
      <a:lvl3pPr algn="l" rtl="0" eaLnBrk="1" fontAlgn="base" hangingPunct="1">
        <a:spcBef>
          <a:spcPct val="0"/>
        </a:spcBef>
        <a:spcAft>
          <a:spcPct val="0"/>
        </a:spcAft>
        <a:defRPr kumimoji="1" sz="1950" b="1">
          <a:solidFill>
            <a:schemeClr val="bg1"/>
          </a:solidFill>
          <a:latin typeface="Arial" panose="020B0604020202020204" pitchFamily="34" charset="0"/>
          <a:ea typeface="SimHei" panose="02010609060101010101" pitchFamily="49" charset="-122"/>
        </a:defRPr>
      </a:lvl3pPr>
      <a:lvl4pPr algn="l" rtl="0" eaLnBrk="1" fontAlgn="base" hangingPunct="1">
        <a:spcBef>
          <a:spcPct val="0"/>
        </a:spcBef>
        <a:spcAft>
          <a:spcPct val="0"/>
        </a:spcAft>
        <a:defRPr kumimoji="1" sz="1950" b="1">
          <a:solidFill>
            <a:schemeClr val="bg1"/>
          </a:solidFill>
          <a:latin typeface="Arial" panose="020B0604020202020204" pitchFamily="34" charset="0"/>
          <a:ea typeface="SimHei" panose="02010609060101010101" pitchFamily="49" charset="-122"/>
        </a:defRPr>
      </a:lvl4pPr>
      <a:lvl5pPr algn="l" rtl="0" eaLnBrk="1" fontAlgn="base" hangingPunct="1">
        <a:spcBef>
          <a:spcPct val="0"/>
        </a:spcBef>
        <a:spcAft>
          <a:spcPct val="0"/>
        </a:spcAft>
        <a:defRPr kumimoji="1" sz="1950" b="1">
          <a:solidFill>
            <a:schemeClr val="bg1"/>
          </a:solidFill>
          <a:latin typeface="Arial" panose="020B0604020202020204" pitchFamily="34" charset="0"/>
          <a:ea typeface="SimHei" panose="02010609060101010101" pitchFamily="49" charset="-122"/>
        </a:defRPr>
      </a:lvl5pPr>
      <a:lvl6pPr marL="342900" algn="l" rtl="0" eaLnBrk="1" fontAlgn="base" hangingPunct="1">
        <a:spcBef>
          <a:spcPct val="0"/>
        </a:spcBef>
        <a:spcAft>
          <a:spcPct val="0"/>
        </a:spcAft>
        <a:defRPr kumimoji="1" sz="1950" b="1">
          <a:solidFill>
            <a:schemeClr val="bg1"/>
          </a:solidFill>
          <a:latin typeface="Arial" panose="020B0604020202020204" pitchFamily="34" charset="0"/>
          <a:ea typeface="SimHei" panose="02010609060101010101" pitchFamily="49" charset="-122"/>
        </a:defRPr>
      </a:lvl6pPr>
      <a:lvl7pPr marL="685800" algn="l" rtl="0" eaLnBrk="1" fontAlgn="base" hangingPunct="1">
        <a:spcBef>
          <a:spcPct val="0"/>
        </a:spcBef>
        <a:spcAft>
          <a:spcPct val="0"/>
        </a:spcAft>
        <a:defRPr kumimoji="1" sz="1950" b="1">
          <a:solidFill>
            <a:schemeClr val="bg1"/>
          </a:solidFill>
          <a:latin typeface="Arial" panose="020B0604020202020204" pitchFamily="34" charset="0"/>
          <a:ea typeface="SimHei" panose="02010609060101010101" pitchFamily="49" charset="-122"/>
        </a:defRPr>
      </a:lvl7pPr>
      <a:lvl8pPr marL="1028700" algn="l" rtl="0" eaLnBrk="1" fontAlgn="base" hangingPunct="1">
        <a:spcBef>
          <a:spcPct val="0"/>
        </a:spcBef>
        <a:spcAft>
          <a:spcPct val="0"/>
        </a:spcAft>
        <a:defRPr kumimoji="1" sz="1950" b="1">
          <a:solidFill>
            <a:schemeClr val="bg1"/>
          </a:solidFill>
          <a:latin typeface="Arial" panose="020B0604020202020204" pitchFamily="34" charset="0"/>
          <a:ea typeface="SimHei" panose="02010609060101010101" pitchFamily="49" charset="-122"/>
        </a:defRPr>
      </a:lvl8pPr>
      <a:lvl9pPr marL="1371600" algn="l" rtl="0" eaLnBrk="1" fontAlgn="base" hangingPunct="1">
        <a:spcBef>
          <a:spcPct val="0"/>
        </a:spcBef>
        <a:spcAft>
          <a:spcPct val="0"/>
        </a:spcAft>
        <a:defRPr kumimoji="1" sz="1950" b="1">
          <a:solidFill>
            <a:schemeClr val="bg1"/>
          </a:solidFill>
          <a:latin typeface="Arial" panose="020B0604020202020204" pitchFamily="34" charset="0"/>
          <a:ea typeface="SimHei" panose="02010609060101010101" pitchFamily="49" charset="-122"/>
        </a:defRPr>
      </a:lvl9pPr>
    </p:titleStyle>
    <p:bodyStyle>
      <a:lvl1pPr marL="257175" indent="-257175" algn="l" rtl="0" eaLnBrk="1" fontAlgn="base" hangingPunct="1">
        <a:lnSpc>
          <a:spcPct val="120000"/>
        </a:lnSpc>
        <a:spcBef>
          <a:spcPct val="20000"/>
        </a:spcBef>
        <a:spcAft>
          <a:spcPct val="0"/>
        </a:spcAft>
        <a:buClr>
          <a:schemeClr val="accent1"/>
        </a:buClr>
        <a:buFont typeface="Wingdings" panose="05000000000000000000" pitchFamily="2" charset="2"/>
        <a:buChar char="n"/>
        <a:defRPr kumimoji="1" sz="1500" b="1" kern="1200">
          <a:solidFill>
            <a:schemeClr val="tx1"/>
          </a:solidFill>
          <a:latin typeface="+mn-lt"/>
          <a:ea typeface="+mn-ea"/>
          <a:cs typeface="+mn-cs"/>
        </a:defRPr>
      </a:lvl1pPr>
      <a:lvl2pPr marL="557213" indent="-214313" algn="l" rtl="0" eaLnBrk="1" fontAlgn="base" hangingPunct="1">
        <a:lnSpc>
          <a:spcPct val="120000"/>
        </a:lnSpc>
        <a:spcBef>
          <a:spcPct val="20000"/>
        </a:spcBef>
        <a:spcAft>
          <a:spcPct val="0"/>
        </a:spcAft>
        <a:buClr>
          <a:schemeClr val="accent1"/>
        </a:buClr>
        <a:buFont typeface="Wingdings" panose="05000000000000000000" pitchFamily="2" charset="2"/>
        <a:buChar char="n"/>
        <a:defRPr kumimoji="1" b="1" kern="1200">
          <a:solidFill>
            <a:schemeClr val="tx1"/>
          </a:solidFill>
          <a:latin typeface="+mn-lt"/>
          <a:ea typeface="+mn-ea"/>
          <a:cs typeface="+mn-cs"/>
        </a:defRPr>
      </a:lvl2pPr>
      <a:lvl3pPr marL="857250" indent="-171450" algn="l" rtl="0" eaLnBrk="1" fontAlgn="base" hangingPunct="1">
        <a:lnSpc>
          <a:spcPct val="120000"/>
        </a:lnSpc>
        <a:spcBef>
          <a:spcPct val="20000"/>
        </a:spcBef>
        <a:spcAft>
          <a:spcPct val="0"/>
        </a:spcAft>
        <a:buClr>
          <a:schemeClr val="accent2"/>
        </a:buClr>
        <a:buFont typeface="Wingdings" panose="05000000000000000000" pitchFamily="2" charset="2"/>
        <a:buChar char="n"/>
        <a:defRPr kumimoji="1" sz="1200" b="1" kern="1200">
          <a:solidFill>
            <a:schemeClr val="tx1"/>
          </a:solidFill>
          <a:latin typeface="+mn-lt"/>
          <a:ea typeface="+mn-ea"/>
          <a:cs typeface="+mn-cs"/>
        </a:defRPr>
      </a:lvl3pPr>
      <a:lvl4pPr marL="1200150" indent="-171450" algn="l" rtl="0" eaLnBrk="1" fontAlgn="base" hangingPunct="1">
        <a:lnSpc>
          <a:spcPct val="120000"/>
        </a:lnSpc>
        <a:spcBef>
          <a:spcPct val="20000"/>
        </a:spcBef>
        <a:spcAft>
          <a:spcPct val="0"/>
        </a:spcAft>
        <a:buClr>
          <a:schemeClr val="hlink"/>
        </a:buClr>
        <a:buFont typeface="Wingdings" panose="05000000000000000000" pitchFamily="2" charset="2"/>
        <a:buChar char="n"/>
        <a:defRPr kumimoji="1" sz="1050" b="1" kern="1200">
          <a:solidFill>
            <a:schemeClr val="tx1"/>
          </a:solidFill>
          <a:latin typeface="+mn-lt"/>
          <a:ea typeface="+mn-ea"/>
          <a:cs typeface="+mn-cs"/>
        </a:defRPr>
      </a:lvl4pPr>
      <a:lvl5pPr marL="1543050" indent="-171450" algn="l" rtl="0" eaLnBrk="1" fontAlgn="base" hangingPunct="1">
        <a:spcBef>
          <a:spcPct val="20000"/>
        </a:spcBef>
        <a:spcAft>
          <a:spcPct val="0"/>
        </a:spcAft>
        <a:buChar char="»"/>
        <a:defRPr kumimoji="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3" Type="http://schemas.openxmlformats.org/officeDocument/2006/relationships/image" Target="../media/image710.png"/><Relationship Id="rId12" Type="http://schemas.openxmlformats.org/officeDocument/2006/relationships/image" Target="../media/image6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2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20.png"/><Relationship Id="rId4" Type="http://schemas.openxmlformats.org/officeDocument/2006/relationships/image" Target="../media/image68.png"/></Relationships>
</file>

<file path=ppt/slides/_rels/slide2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2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3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87.emf"/><Relationship Id="rId3" Type="http://schemas.openxmlformats.org/officeDocument/2006/relationships/notesSlide" Target="../notesSlides/notesSlide2.xml"/><Relationship Id="rId7" Type="http://schemas.openxmlformats.org/officeDocument/2006/relationships/image" Target="../media/image87.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6.wmf"/><Relationship Id="rId4" Type="http://schemas.openxmlformats.org/officeDocument/2006/relationships/oleObject" Target="../embeddings/oleObject1.bin"/><Relationship Id="rId9" Type="http://schemas.openxmlformats.org/officeDocument/2006/relationships/image" Target="../media/image88.emf"/></Relationships>
</file>

<file path=ppt/slides/_rels/slide3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2197" y="195434"/>
            <a:ext cx="8207375" cy="574675"/>
          </a:xfrm>
        </p:spPr>
        <p:txBody>
          <a:bodyPr/>
          <a:lstStyle/>
          <a:p>
            <a:r>
              <a:rPr kumimoji="1" lang="en-US" altLang="ja-JP" sz="3200" dirty="0" smtClean="0"/>
              <a:t>1.DCB</a:t>
            </a:r>
            <a:r>
              <a:rPr kumimoji="1" lang="ja-JP" altLang="en-US" sz="3200" dirty="0" smtClean="0"/>
              <a:t>試験解析　解析条件</a:t>
            </a:r>
            <a:endParaRPr kumimoji="1" lang="ja-JP" altLang="en-US" sz="3200" dirty="0"/>
          </a:p>
        </p:txBody>
      </p:sp>
      <p:grpSp>
        <p:nvGrpSpPr>
          <p:cNvPr id="15" name="グループ化 14"/>
          <p:cNvGrpSpPr/>
          <p:nvPr/>
        </p:nvGrpSpPr>
        <p:grpSpPr>
          <a:xfrm>
            <a:off x="89217" y="896059"/>
            <a:ext cx="8881988" cy="1585424"/>
            <a:chOff x="185854" y="894170"/>
            <a:chExt cx="8881988" cy="1585424"/>
          </a:xfrm>
        </p:grpSpPr>
        <p:sp>
          <p:nvSpPr>
            <p:cNvPr id="4" name="テキスト ボックス 3"/>
            <p:cNvSpPr txBox="1"/>
            <p:nvPr/>
          </p:nvSpPr>
          <p:spPr>
            <a:xfrm>
              <a:off x="185854" y="996176"/>
              <a:ext cx="877163" cy="369332"/>
            </a:xfrm>
            <a:prstGeom prst="rect">
              <a:avLst/>
            </a:prstGeom>
            <a:noFill/>
          </p:spPr>
          <p:txBody>
            <a:bodyPr wrap="none" rtlCol="0">
              <a:spAutoFit/>
            </a:bodyPr>
            <a:lstStyle/>
            <a:p>
              <a:r>
                <a:rPr kumimoji="1" lang="ja-JP" altLang="en-US" dirty="0" smtClean="0"/>
                <a:t>モデル</a:t>
              </a:r>
              <a:endParaRPr kumimoji="1" lang="ja-JP" altLang="en-US" dirty="0"/>
            </a:p>
          </p:txBody>
        </p:sp>
        <p:grpSp>
          <p:nvGrpSpPr>
            <p:cNvPr id="43" name="グループ化 42"/>
            <p:cNvGrpSpPr/>
            <p:nvPr/>
          </p:nvGrpSpPr>
          <p:grpSpPr>
            <a:xfrm>
              <a:off x="1063017" y="1365508"/>
              <a:ext cx="7054455" cy="928080"/>
              <a:chOff x="688208" y="1776762"/>
              <a:chExt cx="7054455" cy="928080"/>
            </a:xfrm>
          </p:grpSpPr>
          <p:sp>
            <p:nvSpPr>
              <p:cNvPr id="5" name="正方形/長方形 4"/>
              <p:cNvSpPr/>
              <p:nvPr/>
            </p:nvSpPr>
            <p:spPr bwMode="auto">
              <a:xfrm>
                <a:off x="1401336" y="1776762"/>
                <a:ext cx="6341327" cy="550125"/>
              </a:xfrm>
              <a:prstGeom prst="rect">
                <a:avLst/>
              </a:prstGeom>
              <a:solidFill>
                <a:schemeClr val="accent2">
                  <a:lumMod val="20000"/>
                  <a:lumOff val="80000"/>
                </a:schemeClr>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cxnSp>
            <p:nvCxnSpPr>
              <p:cNvPr id="7" name="直線コネクタ 6"/>
              <p:cNvCxnSpPr>
                <a:stCxn id="5" idx="1"/>
                <a:endCxn id="5" idx="3"/>
              </p:cNvCxnSpPr>
              <p:nvPr/>
            </p:nvCxnSpPr>
            <p:spPr bwMode="auto">
              <a:xfrm>
                <a:off x="1401336" y="2051825"/>
                <a:ext cx="6341327" cy="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コネクタ 19"/>
              <p:cNvCxnSpPr/>
              <p:nvPr/>
            </p:nvCxnSpPr>
            <p:spPr bwMode="auto">
              <a:xfrm>
                <a:off x="1401336" y="2326887"/>
                <a:ext cx="0" cy="19328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コネクタ 22"/>
              <p:cNvCxnSpPr/>
              <p:nvPr/>
            </p:nvCxnSpPr>
            <p:spPr bwMode="auto">
              <a:xfrm>
                <a:off x="7742662" y="2326887"/>
                <a:ext cx="0" cy="19328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コネクタ 24"/>
              <p:cNvCxnSpPr/>
              <p:nvPr/>
            </p:nvCxnSpPr>
            <p:spPr bwMode="auto">
              <a:xfrm>
                <a:off x="1401336" y="2423531"/>
                <a:ext cx="6341326" cy="0"/>
              </a:xfrm>
              <a:prstGeom prst="line">
                <a:avLst/>
              </a:prstGeom>
              <a:solidFill>
                <a:schemeClr val="accent1"/>
              </a:solidFill>
              <a:ln w="9525"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テキスト ボックス 27"/>
              <p:cNvSpPr txBox="1"/>
              <p:nvPr/>
            </p:nvSpPr>
            <p:spPr>
              <a:xfrm>
                <a:off x="4277687" y="2335510"/>
                <a:ext cx="588623" cy="369332"/>
              </a:xfrm>
              <a:prstGeom prst="rect">
                <a:avLst/>
              </a:prstGeom>
              <a:noFill/>
            </p:spPr>
            <p:txBody>
              <a:bodyPr wrap="none" rtlCol="0">
                <a:spAutoFit/>
              </a:bodyPr>
              <a:lstStyle/>
              <a:p>
                <a:r>
                  <a:rPr kumimoji="1" lang="en-US" altLang="ja-JP" dirty="0" smtClean="0"/>
                  <a:t>0.36</a:t>
                </a:r>
                <a:endParaRPr kumimoji="1" lang="ja-JP" altLang="en-US" dirty="0"/>
              </a:p>
            </p:txBody>
          </p:sp>
          <p:cxnSp>
            <p:nvCxnSpPr>
              <p:cNvPr id="30" name="直線コネクタ 29"/>
              <p:cNvCxnSpPr>
                <a:endCxn id="5" idx="1"/>
              </p:cNvCxnSpPr>
              <p:nvPr/>
            </p:nvCxnSpPr>
            <p:spPr bwMode="auto">
              <a:xfrm>
                <a:off x="1167161" y="2051824"/>
                <a:ext cx="234175"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コネクタ 32"/>
              <p:cNvCxnSpPr/>
              <p:nvPr/>
            </p:nvCxnSpPr>
            <p:spPr bwMode="auto">
              <a:xfrm>
                <a:off x="1167160" y="2323168"/>
                <a:ext cx="234175"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コネクタ 34"/>
              <p:cNvCxnSpPr/>
              <p:nvPr/>
            </p:nvCxnSpPr>
            <p:spPr bwMode="auto">
              <a:xfrm flipH="1">
                <a:off x="1276831" y="2051823"/>
                <a:ext cx="2" cy="271345"/>
              </a:xfrm>
              <a:prstGeom prst="line">
                <a:avLst/>
              </a:prstGeom>
              <a:solidFill>
                <a:schemeClr val="accent1"/>
              </a:solidFill>
              <a:ln w="9525"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テキスト ボックス 41"/>
              <p:cNvSpPr txBox="1"/>
              <p:nvPr/>
            </p:nvSpPr>
            <p:spPr>
              <a:xfrm>
                <a:off x="688208" y="2002829"/>
                <a:ext cx="588623" cy="369332"/>
              </a:xfrm>
              <a:prstGeom prst="rect">
                <a:avLst/>
              </a:prstGeom>
              <a:noFill/>
            </p:spPr>
            <p:txBody>
              <a:bodyPr wrap="none" rtlCol="0">
                <a:spAutoFit/>
              </a:bodyPr>
              <a:lstStyle/>
              <a:p>
                <a:r>
                  <a:rPr kumimoji="1" lang="en-US" altLang="ja-JP" dirty="0" smtClean="0"/>
                  <a:t>0.01</a:t>
                </a:r>
                <a:endParaRPr kumimoji="1" lang="ja-JP" altLang="en-US" dirty="0"/>
              </a:p>
            </p:txBody>
          </p:sp>
        </p:grpSp>
        <p:cxnSp>
          <p:nvCxnSpPr>
            <p:cNvPr id="9" name="直線矢印コネクタ 8"/>
            <p:cNvCxnSpPr/>
            <p:nvPr/>
          </p:nvCxnSpPr>
          <p:spPr bwMode="auto">
            <a:xfrm flipH="1" flipV="1">
              <a:off x="1776144" y="1084198"/>
              <a:ext cx="2" cy="29896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矢印コネクタ 20"/>
            <p:cNvCxnSpPr/>
            <p:nvPr/>
          </p:nvCxnSpPr>
          <p:spPr bwMode="auto">
            <a:xfrm flipH="1">
              <a:off x="1768244" y="1907282"/>
              <a:ext cx="11001" cy="34634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テキスト ボックス 15"/>
            <p:cNvSpPr txBox="1"/>
            <p:nvPr/>
          </p:nvSpPr>
          <p:spPr>
            <a:xfrm>
              <a:off x="1768244" y="894170"/>
              <a:ext cx="1915909" cy="369332"/>
            </a:xfrm>
            <a:prstGeom prst="rect">
              <a:avLst/>
            </a:prstGeom>
            <a:noFill/>
          </p:spPr>
          <p:txBody>
            <a:bodyPr wrap="none" rtlCol="0">
              <a:spAutoFit/>
            </a:bodyPr>
            <a:lstStyle/>
            <a:p>
              <a:r>
                <a:rPr kumimoji="1" lang="en-US" altLang="ja-JP" dirty="0" smtClean="0"/>
                <a:t>Displacement 0.03</a:t>
              </a:r>
              <a:endParaRPr kumimoji="1" lang="ja-JP" altLang="en-US" dirty="0"/>
            </a:p>
          </p:txBody>
        </p:sp>
        <p:sp>
          <p:nvSpPr>
            <p:cNvPr id="27" name="テキスト ボックス 26"/>
            <p:cNvSpPr txBox="1"/>
            <p:nvPr/>
          </p:nvSpPr>
          <p:spPr>
            <a:xfrm>
              <a:off x="1773046" y="2110262"/>
              <a:ext cx="1915909" cy="369332"/>
            </a:xfrm>
            <a:prstGeom prst="rect">
              <a:avLst/>
            </a:prstGeom>
            <a:noFill/>
          </p:spPr>
          <p:txBody>
            <a:bodyPr wrap="none" rtlCol="0">
              <a:spAutoFit/>
            </a:bodyPr>
            <a:lstStyle/>
            <a:p>
              <a:r>
                <a:rPr kumimoji="1" lang="en-US" altLang="ja-JP" dirty="0" smtClean="0"/>
                <a:t>Displacement 0.03</a:t>
              </a:r>
              <a:endParaRPr kumimoji="1" lang="ja-JP" altLang="en-US" dirty="0"/>
            </a:p>
          </p:txBody>
        </p:sp>
        <p:sp>
          <p:nvSpPr>
            <p:cNvPr id="17" name="二等辺三角形 16"/>
            <p:cNvSpPr/>
            <p:nvPr/>
          </p:nvSpPr>
          <p:spPr bwMode="auto">
            <a:xfrm rot="16200000">
              <a:off x="8121138" y="1311461"/>
              <a:ext cx="138013" cy="123518"/>
            </a:xfrm>
            <a:prstGeom prst="triangle">
              <a:avLst/>
            </a:prstGeom>
            <a:no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29" name="二等辺三角形 28"/>
            <p:cNvSpPr/>
            <p:nvPr/>
          </p:nvSpPr>
          <p:spPr bwMode="auto">
            <a:xfrm rot="16200000">
              <a:off x="8117424" y="1471295"/>
              <a:ext cx="138013" cy="123518"/>
            </a:xfrm>
            <a:prstGeom prst="triangle">
              <a:avLst/>
            </a:prstGeom>
            <a:no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31" name="二等辺三角形 30"/>
            <p:cNvSpPr/>
            <p:nvPr/>
          </p:nvSpPr>
          <p:spPr bwMode="auto">
            <a:xfrm rot="16200000">
              <a:off x="8117424" y="1634843"/>
              <a:ext cx="138013" cy="123518"/>
            </a:xfrm>
            <a:prstGeom prst="triangle">
              <a:avLst/>
            </a:prstGeom>
            <a:no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32" name="二等辺三角形 31"/>
            <p:cNvSpPr/>
            <p:nvPr/>
          </p:nvSpPr>
          <p:spPr bwMode="auto">
            <a:xfrm rot="16200000">
              <a:off x="8124858" y="1790965"/>
              <a:ext cx="138013" cy="123518"/>
            </a:xfrm>
            <a:prstGeom prst="triangle">
              <a:avLst/>
            </a:prstGeom>
            <a:no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19" name="テキスト ボックス 18"/>
            <p:cNvSpPr txBox="1"/>
            <p:nvPr/>
          </p:nvSpPr>
          <p:spPr>
            <a:xfrm>
              <a:off x="8241975" y="1428306"/>
              <a:ext cx="825867" cy="369332"/>
            </a:xfrm>
            <a:prstGeom prst="rect">
              <a:avLst/>
            </a:prstGeom>
            <a:noFill/>
          </p:spPr>
          <p:txBody>
            <a:bodyPr wrap="none" rtlCol="0">
              <a:spAutoFit/>
            </a:bodyPr>
            <a:lstStyle/>
            <a:p>
              <a:r>
                <a:rPr kumimoji="1" lang="en-US" altLang="ja-JP" dirty="0" smtClean="0"/>
                <a:t>Pinned</a:t>
              </a:r>
              <a:endParaRPr kumimoji="1" lang="ja-JP" altLang="en-US" dirty="0"/>
            </a:p>
          </p:txBody>
        </p:sp>
      </p:gr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407" y="2758986"/>
            <a:ext cx="7749864" cy="475008"/>
          </a:xfrm>
          <a:prstGeom prst="rect">
            <a:avLst/>
          </a:prstGeom>
        </p:spPr>
      </p:pic>
      <p:sp>
        <p:nvSpPr>
          <p:cNvPr id="10" name="テキスト ボックス 9"/>
          <p:cNvSpPr txBox="1"/>
          <p:nvPr/>
        </p:nvSpPr>
        <p:spPr>
          <a:xfrm>
            <a:off x="151030" y="3254689"/>
            <a:ext cx="3531736" cy="1477328"/>
          </a:xfrm>
          <a:prstGeom prst="rect">
            <a:avLst/>
          </a:prstGeom>
          <a:noFill/>
        </p:spPr>
        <p:txBody>
          <a:bodyPr wrap="none" rtlCol="0">
            <a:spAutoFit/>
          </a:bodyPr>
          <a:lstStyle/>
          <a:p>
            <a:r>
              <a:rPr kumimoji="1" lang="en-US" altLang="ja-JP" dirty="0" err="1" smtClean="0"/>
              <a:t>Abaqus</a:t>
            </a:r>
            <a:r>
              <a:rPr kumimoji="1" lang="en-US" altLang="ja-JP" dirty="0" smtClean="0"/>
              <a:t>/CAE student edition 6.14-2</a:t>
            </a:r>
          </a:p>
          <a:p>
            <a:r>
              <a:rPr lang="ja-JP" altLang="en-US" dirty="0" smtClean="0"/>
              <a:t>節点数　</a:t>
            </a:r>
            <a:r>
              <a:rPr lang="en-US" altLang="ja-JP" dirty="0" smtClean="0"/>
              <a:t>293</a:t>
            </a:r>
          </a:p>
          <a:p>
            <a:r>
              <a:rPr kumimoji="1" lang="ja-JP" altLang="en-US" dirty="0" smtClean="0"/>
              <a:t>要素数　</a:t>
            </a:r>
            <a:r>
              <a:rPr kumimoji="1" lang="en-US" altLang="ja-JP" dirty="0" smtClean="0"/>
              <a:t>72</a:t>
            </a:r>
          </a:p>
          <a:p>
            <a:r>
              <a:rPr lang="ja-JP" altLang="en-US" dirty="0" smtClean="0"/>
              <a:t>要素タイプ</a:t>
            </a:r>
            <a:r>
              <a:rPr lang="ja-JP" altLang="en-US" dirty="0"/>
              <a:t>　</a:t>
            </a:r>
            <a:r>
              <a:rPr lang="ja-JP" altLang="en-US" dirty="0" smtClean="0"/>
              <a:t>平面応力</a:t>
            </a:r>
            <a:endParaRPr lang="en-US" altLang="ja-JP" dirty="0" smtClean="0"/>
          </a:p>
          <a:p>
            <a:r>
              <a:rPr lang="ja-JP" altLang="en-US" dirty="0" smtClean="0"/>
              <a:t>　　　　　　</a:t>
            </a:r>
            <a:r>
              <a:rPr lang="en-US" altLang="ja-JP" dirty="0" smtClean="0"/>
              <a:t>8</a:t>
            </a:r>
            <a:r>
              <a:rPr lang="ja-JP" altLang="en-US" dirty="0" smtClean="0"/>
              <a:t>節点</a:t>
            </a:r>
            <a:r>
              <a:rPr lang="en-US" altLang="ja-JP" dirty="0" smtClean="0"/>
              <a:t>4</a:t>
            </a:r>
            <a:r>
              <a:rPr lang="ja-JP" altLang="en-US" dirty="0" smtClean="0"/>
              <a:t>変形</a:t>
            </a:r>
            <a:r>
              <a:rPr lang="en-US" altLang="ja-JP" dirty="0" smtClean="0"/>
              <a:t>2</a:t>
            </a:r>
            <a:r>
              <a:rPr lang="ja-JP" altLang="en-US" dirty="0" smtClean="0"/>
              <a:t>次要素</a:t>
            </a:r>
            <a:endParaRPr kumimoji="1" lang="ja-JP" altLang="en-US" dirty="0"/>
          </a:p>
        </p:txBody>
      </p:sp>
      <p:sp>
        <p:nvSpPr>
          <p:cNvPr id="12" name="テキスト ボックス 11"/>
          <p:cNvSpPr txBox="1"/>
          <p:nvPr/>
        </p:nvSpPr>
        <p:spPr>
          <a:xfrm>
            <a:off x="0" y="2430712"/>
            <a:ext cx="2608406" cy="369332"/>
          </a:xfrm>
          <a:prstGeom prst="rect">
            <a:avLst/>
          </a:prstGeom>
          <a:noFill/>
        </p:spPr>
        <p:txBody>
          <a:bodyPr wrap="none" rtlCol="0">
            <a:spAutoFit/>
          </a:bodyPr>
          <a:lstStyle/>
          <a:p>
            <a:r>
              <a:rPr kumimoji="1" lang="ja-JP" altLang="en-US" dirty="0" smtClean="0"/>
              <a:t>解析モデル　</a:t>
            </a:r>
            <a:r>
              <a:rPr lang="en-US" altLang="ja-JP" dirty="0"/>
              <a:t>2</a:t>
            </a:r>
            <a:r>
              <a:rPr lang="ja-JP" altLang="en-US" dirty="0"/>
              <a:t>次元</a:t>
            </a:r>
            <a:r>
              <a:rPr lang="ja-JP" altLang="en-US" dirty="0" smtClean="0"/>
              <a:t>平面</a:t>
            </a:r>
            <a:endParaRPr lang="ja-JP" altLang="en-US" dirty="0"/>
          </a:p>
        </p:txBody>
      </p:sp>
      <p:graphicFrame>
        <p:nvGraphicFramePr>
          <p:cNvPr id="14" name="表 13"/>
          <p:cNvGraphicFramePr>
            <a:graphicFrameLocks noGrp="1"/>
          </p:cNvGraphicFramePr>
          <p:nvPr>
            <p:extLst>
              <p:ext uri="{D42A27DB-BD31-4B8C-83A1-F6EECF244321}">
                <p14:modId xmlns:p14="http://schemas.microsoft.com/office/powerpoint/2010/main" val="3621904352"/>
              </p:ext>
            </p:extLst>
          </p:nvPr>
        </p:nvGraphicFramePr>
        <p:xfrm>
          <a:off x="55780" y="4765070"/>
          <a:ext cx="4102277" cy="1986915"/>
        </p:xfrm>
        <a:graphic>
          <a:graphicData uri="http://schemas.openxmlformats.org/drawingml/2006/table">
            <a:tbl>
              <a:tblPr>
                <a:tableStyleId>{5C22544A-7EE6-4342-B048-85BDC9FD1C3A}</a:tableStyleId>
              </a:tblPr>
              <a:tblGrid>
                <a:gridCol w="3438951"/>
                <a:gridCol w="663326"/>
              </a:tblGrid>
              <a:tr h="254235">
                <a:tc>
                  <a:txBody>
                    <a:bodyPr/>
                    <a:lstStyle/>
                    <a:p>
                      <a:pPr algn="ctr" fontAlgn="ctr"/>
                      <a:r>
                        <a:rPr lang="ja-JP" altLang="en-US" sz="1800" u="none" strike="noStrike" dirty="0">
                          <a:effectLst/>
                        </a:rPr>
                        <a:t>材料</a:t>
                      </a:r>
                      <a:r>
                        <a:rPr lang="ja-JP" altLang="en-US" sz="1800" u="none" strike="noStrike" dirty="0" smtClean="0">
                          <a:effectLst/>
                        </a:rPr>
                        <a:t>特性</a:t>
                      </a:r>
                      <a:r>
                        <a:rPr lang="en-US" altLang="ja-JP" sz="1800" u="none" strike="noStrike" dirty="0" smtClean="0">
                          <a:effectLst/>
                        </a:rPr>
                        <a:t>(</a:t>
                      </a:r>
                      <a:r>
                        <a:rPr lang="ja-JP" altLang="en-US" sz="1800" u="none" strike="noStrike" dirty="0" smtClean="0">
                          <a:effectLst/>
                        </a:rPr>
                        <a:t>アルミ</a:t>
                      </a:r>
                      <a:r>
                        <a:rPr lang="en-US" altLang="ja-JP" sz="1800" u="none" strike="noStrike" dirty="0" smtClean="0">
                          <a:effectLst/>
                        </a:rPr>
                        <a:t>)</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800" u="none" strike="noStrike" dirty="0">
                          <a:effectLst/>
                        </a:rPr>
                        <a:t>　</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4235">
                <a:tc>
                  <a:txBody>
                    <a:bodyPr/>
                    <a:lstStyle/>
                    <a:p>
                      <a:pPr algn="ctr" fontAlgn="ctr"/>
                      <a:r>
                        <a:rPr lang="ja-JP" altLang="en-US" sz="1800" u="none" strike="noStrike" dirty="0">
                          <a:effectLst/>
                        </a:rPr>
                        <a:t>ヤング率</a:t>
                      </a:r>
                      <a:r>
                        <a:rPr lang="en-US" altLang="ja-JP" sz="1800" u="none" strike="noStrike" dirty="0">
                          <a:effectLst/>
                        </a:rPr>
                        <a:t>(</a:t>
                      </a:r>
                      <a:r>
                        <a:rPr lang="en-US" sz="1800" u="none" strike="noStrike" dirty="0" err="1">
                          <a:effectLst/>
                        </a:rPr>
                        <a:t>Gpa</a:t>
                      </a:r>
                      <a:r>
                        <a:rPr lang="en-US" sz="1800" u="none" strike="noStrike" dirty="0">
                          <a:effectLst/>
                        </a:rPr>
                        <a:t>)</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altLang="ja-JP" sz="1800" u="none" strike="noStrike">
                          <a:effectLst/>
                        </a:rPr>
                        <a:t>70</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T w="12700" cap="flat" cmpd="sng" algn="ctr">
                      <a:solidFill>
                        <a:schemeClr val="tx1"/>
                      </a:solidFill>
                      <a:prstDash val="solid"/>
                      <a:round/>
                      <a:headEnd type="none" w="med" len="med"/>
                      <a:tailEnd type="none" w="med" len="med"/>
                    </a:lnT>
                  </a:tcPr>
                </a:tc>
              </a:tr>
              <a:tr h="254235">
                <a:tc>
                  <a:txBody>
                    <a:bodyPr/>
                    <a:lstStyle/>
                    <a:p>
                      <a:pPr algn="ctr" fontAlgn="ctr"/>
                      <a:r>
                        <a:rPr lang="ja-JP" altLang="en-US" sz="1800" u="none" strike="noStrike" dirty="0">
                          <a:effectLst/>
                        </a:rPr>
                        <a:t>ポアソン比</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1800" u="none" strike="noStrike">
                          <a:effectLst/>
                        </a:rPr>
                        <a:t>0.33</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254235">
                <a:tc>
                  <a:txBody>
                    <a:bodyPr/>
                    <a:lstStyle/>
                    <a:p>
                      <a:pPr algn="ctr" fontAlgn="ctr"/>
                      <a:r>
                        <a:rPr lang="ja-JP" altLang="en-US" sz="1800" u="none" strike="noStrike" dirty="0">
                          <a:effectLst/>
                        </a:rPr>
                        <a:t>最大公称応力：モード</a:t>
                      </a:r>
                      <a:r>
                        <a:rPr lang="en-US" altLang="ja-JP" sz="1800" u="none" strike="noStrike" dirty="0">
                          <a:effectLst/>
                        </a:rPr>
                        <a:t>Ⅰ(</a:t>
                      </a:r>
                      <a:r>
                        <a:rPr lang="en-US" altLang="ja-JP" sz="1800" u="none" strike="noStrike" dirty="0" err="1">
                          <a:effectLst/>
                        </a:rPr>
                        <a:t>Mpa</a:t>
                      </a:r>
                      <a:r>
                        <a:rPr lang="en-US" altLang="ja-JP" sz="1800" u="none" strike="noStrike" dirty="0">
                          <a:effectLst/>
                        </a:rPr>
                        <a:t>)</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1800" u="none" strike="noStrike" dirty="0">
                          <a:effectLst/>
                        </a:rPr>
                        <a:t>8</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254235">
                <a:tc>
                  <a:txBody>
                    <a:bodyPr/>
                    <a:lstStyle/>
                    <a:p>
                      <a:pPr algn="ctr" fontAlgn="ctr"/>
                      <a:r>
                        <a:rPr lang="ja-JP" altLang="en-US" sz="1800" u="none" strike="noStrike" dirty="0">
                          <a:effectLst/>
                        </a:rPr>
                        <a:t>最大公称応力：モード</a:t>
                      </a:r>
                      <a:r>
                        <a:rPr lang="en-US" altLang="ja-JP" sz="1800" u="none" strike="noStrike" dirty="0">
                          <a:effectLst/>
                        </a:rPr>
                        <a:t>Ⅱ(</a:t>
                      </a:r>
                      <a:r>
                        <a:rPr lang="en-US" altLang="ja-JP" sz="1800" u="none" strike="noStrike" dirty="0" err="1">
                          <a:effectLst/>
                        </a:rPr>
                        <a:t>Mpa</a:t>
                      </a:r>
                      <a:r>
                        <a:rPr lang="en-US" altLang="ja-JP" sz="1800" u="none" strike="noStrike" dirty="0">
                          <a:effectLst/>
                        </a:rPr>
                        <a:t>)</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1800" u="none" strike="noStrike" dirty="0">
                          <a:effectLst/>
                        </a:rPr>
                        <a:t>7</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254235">
                <a:tc>
                  <a:txBody>
                    <a:bodyPr/>
                    <a:lstStyle/>
                    <a:p>
                      <a:pPr algn="ctr" fontAlgn="ctr"/>
                      <a:r>
                        <a:rPr lang="ja-JP" altLang="en-US" sz="1800" u="none" strike="noStrike" dirty="0">
                          <a:effectLst/>
                        </a:rPr>
                        <a:t>最大公称応力：モード</a:t>
                      </a:r>
                      <a:r>
                        <a:rPr lang="en-US" altLang="ja-JP" sz="1800" u="none" strike="noStrike" dirty="0">
                          <a:effectLst/>
                        </a:rPr>
                        <a:t>Ⅲ(</a:t>
                      </a:r>
                      <a:r>
                        <a:rPr lang="en-US" altLang="ja-JP" sz="1800" u="none" strike="noStrike" dirty="0" err="1">
                          <a:effectLst/>
                        </a:rPr>
                        <a:t>Mpa</a:t>
                      </a:r>
                      <a:r>
                        <a:rPr lang="en-US" altLang="ja-JP" sz="1800" u="none" strike="noStrike" dirty="0">
                          <a:effectLst/>
                        </a:rPr>
                        <a:t>)</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1800" u="none" strike="noStrike" dirty="0">
                          <a:effectLst/>
                        </a:rPr>
                        <a:t>7</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254235">
                <a:tc>
                  <a:txBody>
                    <a:bodyPr/>
                    <a:lstStyle/>
                    <a:p>
                      <a:pPr algn="ctr" fontAlgn="ctr"/>
                      <a:r>
                        <a:rPr lang="ja-JP" altLang="en-US" sz="1800" u="none" strike="noStrike" dirty="0">
                          <a:effectLst/>
                        </a:rPr>
                        <a:t>臨界エネルギー解放率</a:t>
                      </a:r>
                      <a:r>
                        <a:rPr lang="en-US" altLang="ja-JP" sz="1800" u="none" strike="noStrike" dirty="0">
                          <a:effectLst/>
                        </a:rPr>
                        <a:t>(N/m)</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US" altLang="ja-JP" sz="1800" u="none" strike="noStrike" dirty="0">
                          <a:effectLst/>
                        </a:rPr>
                        <a:t>0.01</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B w="12700" cap="flat" cmpd="sng" algn="ctr">
                      <a:solidFill>
                        <a:schemeClr val="tx1"/>
                      </a:solidFill>
                      <a:prstDash val="solid"/>
                      <a:round/>
                      <a:headEnd type="none" w="med" len="med"/>
                      <a:tailEnd type="none" w="med" len="med"/>
                    </a:lnB>
                  </a:tcPr>
                </a:tc>
              </a:tr>
            </a:tbl>
          </a:graphicData>
        </a:graphic>
      </p:graphicFrame>
      <p:sp>
        <p:nvSpPr>
          <p:cNvPr id="36" name="コンテンツ プレースホルダー 2"/>
          <p:cNvSpPr>
            <a:spLocks noGrp="1"/>
          </p:cNvSpPr>
          <p:nvPr>
            <p:ph idx="1"/>
          </p:nvPr>
        </p:nvSpPr>
        <p:spPr>
          <a:xfrm>
            <a:off x="3627743" y="3228255"/>
            <a:ext cx="5612694" cy="353126"/>
          </a:xfrm>
        </p:spPr>
        <p:txBody>
          <a:bodyPr/>
          <a:lstStyle/>
          <a:p>
            <a:r>
              <a:rPr kumimoji="1" lang="ja-JP" altLang="en-US" sz="1800" b="0" dirty="0" smtClean="0"/>
              <a:t>繊維と樹脂の界面には</a:t>
            </a:r>
            <a:r>
              <a:rPr kumimoji="1" lang="en-US" altLang="ja-JP" sz="1800" b="0" dirty="0" smtClean="0"/>
              <a:t>cohesive element</a:t>
            </a:r>
            <a:r>
              <a:rPr kumimoji="1" lang="ja-JP" altLang="en-US" sz="1800" b="0" dirty="0" smtClean="0"/>
              <a:t>を挿入</a:t>
            </a:r>
            <a:r>
              <a:rPr lang="ja-JP" altLang="en-US" sz="1800" b="0" dirty="0" smtClean="0"/>
              <a:t>した．</a:t>
            </a:r>
            <a:endParaRPr kumimoji="1" lang="ja-JP" altLang="en-US" sz="1800" b="0" dirty="0"/>
          </a:p>
        </p:txBody>
      </p:sp>
      <p:pic>
        <p:nvPicPr>
          <p:cNvPr id="37" name="コンテンツ プレースホルダー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4824" y="4284354"/>
            <a:ext cx="3766766" cy="2501984"/>
          </a:xfrm>
          <a:prstGeom prst="rect">
            <a:avLst/>
          </a:prstGeom>
        </p:spPr>
      </p:pic>
      <p:sp>
        <p:nvSpPr>
          <p:cNvPr id="38" name="テキスト ボックス 37"/>
          <p:cNvSpPr txBox="1"/>
          <p:nvPr/>
        </p:nvSpPr>
        <p:spPr>
          <a:xfrm>
            <a:off x="3833808" y="4032063"/>
            <a:ext cx="2574616" cy="369332"/>
          </a:xfrm>
          <a:prstGeom prst="rect">
            <a:avLst/>
          </a:prstGeom>
          <a:noFill/>
        </p:spPr>
        <p:txBody>
          <a:bodyPr wrap="none" rtlCol="0">
            <a:spAutoFit/>
          </a:bodyPr>
          <a:lstStyle/>
          <a:p>
            <a:pPr eaLnBrk="0" fontAlgn="base" hangingPunct="0">
              <a:spcBef>
                <a:spcPct val="0"/>
              </a:spcBef>
              <a:spcAft>
                <a:spcPct val="0"/>
              </a:spcAft>
            </a:pPr>
            <a:r>
              <a:rPr lang="en-US" altLang="ja-JP" dirty="0">
                <a:solidFill>
                  <a:srgbClr val="000000"/>
                </a:solidFill>
                <a:ea typeface="ＭＳ Ｐゴシック" panose="020B0600070205080204" pitchFamily="50" charset="-128"/>
              </a:rPr>
              <a:t>Traction</a:t>
            </a:r>
            <a:r>
              <a:rPr lang="ja-JP" altLang="en-US" dirty="0">
                <a:solidFill>
                  <a:srgbClr val="000000"/>
                </a:solidFill>
                <a:latin typeface="メイリオ"/>
              </a:rPr>
              <a:t>の軟化：</a:t>
            </a:r>
            <a:r>
              <a:rPr lang="ja-JP" altLang="en-US" dirty="0" smtClean="0">
                <a:solidFill>
                  <a:srgbClr val="000000"/>
                </a:solidFill>
                <a:latin typeface="メイリオ"/>
              </a:rPr>
              <a:t>楕円則</a:t>
            </a:r>
            <a:endParaRPr lang="en-US" altLang="ja-JP" dirty="0">
              <a:solidFill>
                <a:srgbClr val="000000"/>
              </a:solidFill>
              <a:latin typeface="メイリオ"/>
            </a:endParaRPr>
          </a:p>
        </p:txBody>
      </p:sp>
      <p:sp>
        <p:nvSpPr>
          <p:cNvPr id="39" name="テキスト ボックス 38"/>
          <p:cNvSpPr txBox="1"/>
          <p:nvPr/>
        </p:nvSpPr>
        <p:spPr>
          <a:xfrm>
            <a:off x="6435184" y="3776522"/>
            <a:ext cx="2902618" cy="646331"/>
          </a:xfrm>
          <a:prstGeom prst="rect">
            <a:avLst/>
          </a:prstGeom>
          <a:noFill/>
        </p:spPr>
        <p:txBody>
          <a:bodyPr wrap="square" rtlCol="0">
            <a:spAutoFit/>
          </a:bodyPr>
          <a:lstStyle/>
          <a:p>
            <a:pPr eaLnBrk="0" fontAlgn="base" hangingPunct="0">
              <a:spcBef>
                <a:spcPct val="0"/>
              </a:spcBef>
              <a:spcAft>
                <a:spcPct val="0"/>
              </a:spcAft>
            </a:pPr>
            <a:r>
              <a:rPr lang="ja-JP" altLang="en-US" dirty="0">
                <a:solidFill>
                  <a:srgbClr val="000000"/>
                </a:solidFill>
                <a:latin typeface="メイリオ"/>
              </a:rPr>
              <a:t>混合モードのエネルギー</a:t>
            </a:r>
            <a:r>
              <a:rPr lang="ja-JP" altLang="en-US" dirty="0" smtClean="0">
                <a:solidFill>
                  <a:srgbClr val="000000"/>
                </a:solidFill>
                <a:latin typeface="メイリオ"/>
              </a:rPr>
              <a:t>関係式</a:t>
            </a:r>
            <a:endParaRPr lang="en-US" altLang="ja-JP" dirty="0">
              <a:solidFill>
                <a:srgbClr val="000000"/>
              </a:solidFill>
              <a:latin typeface="メイリオ"/>
            </a:endParaRPr>
          </a:p>
        </p:txBody>
      </p:sp>
    </p:spTree>
    <p:extLst>
      <p:ext uri="{BB962C8B-B14F-4D97-AF65-F5344CB8AC3E}">
        <p14:creationId xmlns:p14="http://schemas.microsoft.com/office/powerpoint/2010/main" val="3985865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1238"/>
            <a:ext cx="3492865" cy="5183187"/>
          </a:xfrm>
        </p:spPr>
      </p:pic>
      <p:sp>
        <p:nvSpPr>
          <p:cNvPr id="5" name="テキスト ボックス 4"/>
          <p:cNvSpPr txBox="1"/>
          <p:nvPr/>
        </p:nvSpPr>
        <p:spPr>
          <a:xfrm>
            <a:off x="3590925" y="1104900"/>
            <a:ext cx="4108817" cy="1754326"/>
          </a:xfrm>
          <a:prstGeom prst="rect">
            <a:avLst/>
          </a:prstGeom>
          <a:noFill/>
        </p:spPr>
        <p:txBody>
          <a:bodyPr wrap="none" rtlCol="0">
            <a:spAutoFit/>
          </a:bodyPr>
          <a:lstStyle/>
          <a:p>
            <a:r>
              <a:rPr lang="ja-JP" altLang="en-US" dirty="0" smtClean="0"/>
              <a:t>機械的：損傷</a:t>
            </a:r>
            <a:endParaRPr lang="en-US" altLang="ja-JP" dirty="0" smtClean="0"/>
          </a:p>
          <a:p>
            <a:r>
              <a:rPr kumimoji="1" lang="ja-JP" altLang="en-US" dirty="0" smtClean="0"/>
              <a:t>損傷発展，損傷安定化チェック入れる</a:t>
            </a:r>
            <a:endParaRPr kumimoji="1" lang="en-US" altLang="ja-JP" dirty="0" smtClean="0"/>
          </a:p>
          <a:p>
            <a:r>
              <a:rPr lang="ja-JP" altLang="en-US" dirty="0" smtClean="0"/>
              <a:t>基準：</a:t>
            </a:r>
            <a:r>
              <a:rPr lang="en-US" altLang="ja-JP" dirty="0" smtClean="0"/>
              <a:t>2</a:t>
            </a:r>
            <a:r>
              <a:rPr lang="ja-JP" altLang="en-US" dirty="0" smtClean="0"/>
              <a:t>次力</a:t>
            </a:r>
            <a:endParaRPr lang="en-US" altLang="ja-JP" dirty="0" smtClean="0"/>
          </a:p>
          <a:p>
            <a:r>
              <a:rPr kumimoji="1" lang="ja-JP" altLang="en-US" dirty="0" smtClean="0"/>
              <a:t>最大公称応力：垂直　</a:t>
            </a:r>
            <a:r>
              <a:rPr kumimoji="1" lang="en-US" altLang="ja-JP" dirty="0" smtClean="0"/>
              <a:t>8M</a:t>
            </a:r>
          </a:p>
          <a:p>
            <a:r>
              <a:rPr lang="en-US" altLang="ja-JP" dirty="0"/>
              <a:t>	</a:t>
            </a:r>
            <a:r>
              <a:rPr lang="ja-JP" altLang="en-US" dirty="0"/>
              <a:t>　</a:t>
            </a:r>
            <a:r>
              <a:rPr lang="ja-JP" altLang="en-US" dirty="0" smtClean="0"/>
              <a:t>　　せん断</a:t>
            </a:r>
            <a:r>
              <a:rPr lang="en-US" altLang="ja-JP" dirty="0" smtClean="0"/>
              <a:t>‐1</a:t>
            </a:r>
            <a:r>
              <a:rPr lang="ja-JP" altLang="en-US" dirty="0" smtClean="0"/>
              <a:t>　</a:t>
            </a:r>
            <a:r>
              <a:rPr lang="en-US" altLang="ja-JP" dirty="0" smtClean="0"/>
              <a:t>7M</a:t>
            </a:r>
          </a:p>
          <a:p>
            <a:r>
              <a:rPr kumimoji="1" lang="ja-JP" altLang="en-US" dirty="0"/>
              <a:t>　</a:t>
            </a:r>
            <a:r>
              <a:rPr kumimoji="1" lang="ja-JP" altLang="en-US" dirty="0" smtClean="0"/>
              <a:t>　　　　　　せん断</a:t>
            </a:r>
            <a:r>
              <a:rPr kumimoji="1" lang="en-US" altLang="ja-JP" dirty="0" smtClean="0"/>
              <a:t>‐2</a:t>
            </a:r>
            <a:r>
              <a:rPr kumimoji="1" lang="ja-JP" altLang="en-US" dirty="0" smtClean="0"/>
              <a:t>　</a:t>
            </a:r>
            <a:r>
              <a:rPr kumimoji="1" lang="en-US" altLang="ja-JP" dirty="0" smtClean="0"/>
              <a:t>7M</a:t>
            </a:r>
            <a:endParaRPr kumimoji="1"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2865" y="2859226"/>
            <a:ext cx="3455523" cy="2939773"/>
          </a:xfrm>
          <a:prstGeom prst="rect">
            <a:avLst/>
          </a:prstGeom>
        </p:spPr>
      </p:pic>
      <p:sp>
        <p:nvSpPr>
          <p:cNvPr id="7" name="テキスト ボックス 6"/>
          <p:cNvSpPr txBox="1"/>
          <p:nvPr/>
        </p:nvSpPr>
        <p:spPr>
          <a:xfrm>
            <a:off x="6985730" y="2854107"/>
            <a:ext cx="2204450" cy="646331"/>
          </a:xfrm>
          <a:prstGeom prst="rect">
            <a:avLst/>
          </a:prstGeom>
          <a:noFill/>
        </p:spPr>
        <p:txBody>
          <a:bodyPr wrap="none" rtlCol="0">
            <a:spAutoFit/>
          </a:bodyPr>
          <a:lstStyle/>
          <a:p>
            <a:r>
              <a:rPr kumimoji="1" lang="ja-JP" altLang="en-US" dirty="0" smtClean="0"/>
              <a:t>タイプ：エネルギ</a:t>
            </a:r>
            <a:endParaRPr kumimoji="1" lang="en-US" altLang="ja-JP" dirty="0" smtClean="0"/>
          </a:p>
          <a:p>
            <a:r>
              <a:rPr lang="ja-JP" altLang="en-US" dirty="0" smtClean="0"/>
              <a:t>破壊エネルギ：</a:t>
            </a:r>
            <a:r>
              <a:rPr lang="en-US" altLang="ja-JP" dirty="0" smtClean="0"/>
              <a:t>0.01</a:t>
            </a:r>
            <a:endParaRPr kumimoji="1" lang="ja-JP" altLang="en-US" dirty="0"/>
          </a:p>
        </p:txBody>
      </p:sp>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2218" y="5903872"/>
            <a:ext cx="2248214" cy="581106"/>
          </a:xfrm>
          <a:prstGeom prst="rect">
            <a:avLst/>
          </a:prstGeom>
        </p:spPr>
      </p:pic>
      <p:sp>
        <p:nvSpPr>
          <p:cNvPr id="9" name="テキスト ボックス 8"/>
          <p:cNvSpPr txBox="1"/>
          <p:nvPr/>
        </p:nvSpPr>
        <p:spPr>
          <a:xfrm>
            <a:off x="6181725" y="6009759"/>
            <a:ext cx="1742785" cy="369332"/>
          </a:xfrm>
          <a:prstGeom prst="rect">
            <a:avLst/>
          </a:prstGeom>
          <a:noFill/>
        </p:spPr>
        <p:txBody>
          <a:bodyPr wrap="none" rtlCol="0">
            <a:spAutoFit/>
          </a:bodyPr>
          <a:lstStyle/>
          <a:p>
            <a:r>
              <a:rPr kumimoji="1" lang="ja-JP" altLang="en-US" dirty="0" smtClean="0"/>
              <a:t>粘性係数：</a:t>
            </a:r>
            <a:r>
              <a:rPr kumimoji="1" lang="en-US" altLang="ja-JP" dirty="0" smtClean="0"/>
              <a:t>0.01</a:t>
            </a:r>
            <a:endParaRPr kumimoji="1" lang="ja-JP" altLang="en-US" dirty="0"/>
          </a:p>
        </p:txBody>
      </p:sp>
    </p:spTree>
    <p:extLst>
      <p:ext uri="{BB962C8B-B14F-4D97-AF65-F5344CB8AC3E}">
        <p14:creationId xmlns:p14="http://schemas.microsoft.com/office/powerpoint/2010/main" val="2210753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境界条件</a:t>
            </a:r>
            <a:endParaRPr kumimoji="1" lang="ja-JP" altLang="en-US" sz="3200"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767588"/>
            <a:ext cx="1725152" cy="2330468"/>
          </a:xfrm>
        </p:spPr>
      </p:pic>
      <p:sp>
        <p:nvSpPr>
          <p:cNvPr id="8" name="テキスト ボックス 7"/>
          <p:cNvSpPr txBox="1"/>
          <p:nvPr/>
        </p:nvSpPr>
        <p:spPr>
          <a:xfrm>
            <a:off x="1901858" y="3888655"/>
            <a:ext cx="6726521" cy="2308324"/>
          </a:xfrm>
          <a:prstGeom prst="rect">
            <a:avLst/>
          </a:prstGeom>
          <a:noFill/>
        </p:spPr>
        <p:txBody>
          <a:bodyPr wrap="none" rtlCol="0">
            <a:spAutoFit/>
          </a:bodyPr>
          <a:lstStyle/>
          <a:p>
            <a:r>
              <a:rPr lang="ja-JP" altLang="en-US" dirty="0" smtClean="0"/>
              <a:t>モジュール：荷重</a:t>
            </a:r>
            <a:endParaRPr lang="en-US" altLang="ja-JP" dirty="0" smtClean="0"/>
          </a:p>
          <a:p>
            <a:r>
              <a:rPr kumimoji="1" lang="ja-JP" altLang="en-US" dirty="0" smtClean="0"/>
              <a:t>境界条件の作成</a:t>
            </a:r>
            <a:endParaRPr kumimoji="1" lang="en-US" altLang="ja-JP" dirty="0" smtClean="0"/>
          </a:p>
          <a:p>
            <a:r>
              <a:rPr lang="ja-JP" altLang="en-US" dirty="0" smtClean="0"/>
              <a:t>カテゴリ：機械的</a:t>
            </a:r>
            <a:endParaRPr lang="en-US" altLang="ja-JP" dirty="0" smtClean="0"/>
          </a:p>
          <a:p>
            <a:r>
              <a:rPr kumimoji="1" lang="ja-JP" altLang="en-US" dirty="0" smtClean="0"/>
              <a:t>対称</a:t>
            </a:r>
            <a:r>
              <a:rPr kumimoji="1" lang="en-US" altLang="ja-JP" dirty="0" smtClean="0"/>
              <a:t>/</a:t>
            </a:r>
            <a:r>
              <a:rPr kumimoji="1" lang="ja-JP" altLang="en-US" dirty="0" smtClean="0"/>
              <a:t>反対称</a:t>
            </a:r>
            <a:r>
              <a:rPr kumimoji="1" lang="en-US" altLang="ja-JP" dirty="0" smtClean="0"/>
              <a:t>/</a:t>
            </a:r>
            <a:r>
              <a:rPr kumimoji="1" lang="ja-JP" altLang="en-US" dirty="0" smtClean="0"/>
              <a:t>完全固定</a:t>
            </a:r>
            <a:endParaRPr kumimoji="1" lang="en-US" altLang="ja-JP" dirty="0" smtClean="0"/>
          </a:p>
          <a:p>
            <a:r>
              <a:rPr lang="ja-JP" altLang="en-US" dirty="0" smtClean="0"/>
              <a:t>上図の赤いラインの部分を選択</a:t>
            </a:r>
            <a:endParaRPr lang="en-US" altLang="ja-JP" dirty="0" smtClean="0"/>
          </a:p>
          <a:p>
            <a:r>
              <a:rPr kumimoji="1" lang="en-US" altLang="ja-JP" dirty="0" smtClean="0"/>
              <a:t>2</a:t>
            </a:r>
            <a:r>
              <a:rPr kumimoji="1" lang="ja-JP" altLang="en-US" dirty="0" smtClean="0"/>
              <a:t>辺同時に選択の場合は</a:t>
            </a:r>
            <a:r>
              <a:rPr lang="en-US" altLang="ja-JP" dirty="0" smtClean="0"/>
              <a:t>1</a:t>
            </a:r>
            <a:r>
              <a:rPr lang="ja-JP" altLang="en-US" dirty="0" smtClean="0"/>
              <a:t>辺選択したのち</a:t>
            </a:r>
            <a:r>
              <a:rPr lang="en-US" altLang="ja-JP" dirty="0" smtClean="0"/>
              <a:t>shift+</a:t>
            </a:r>
            <a:r>
              <a:rPr lang="ja-JP" altLang="en-US" dirty="0" smtClean="0"/>
              <a:t>クリックをすれば</a:t>
            </a:r>
            <a:endParaRPr lang="en-US" altLang="ja-JP" dirty="0" smtClean="0"/>
          </a:p>
          <a:p>
            <a:r>
              <a:rPr lang="ja-JP" altLang="en-US" dirty="0" smtClean="0"/>
              <a:t>選択</a:t>
            </a:r>
            <a:r>
              <a:rPr kumimoji="1" lang="ja-JP" altLang="en-US" dirty="0" smtClean="0"/>
              <a:t>可能→</a:t>
            </a:r>
            <a:r>
              <a:rPr kumimoji="1" lang="en-US" altLang="ja-JP" dirty="0" err="1" smtClean="0"/>
              <a:t>xsym</a:t>
            </a:r>
            <a:r>
              <a:rPr kumimoji="1" lang="ja-JP" altLang="en-US" dirty="0" smtClean="0"/>
              <a:t>条件</a:t>
            </a:r>
            <a:endParaRPr kumimoji="1" lang="en-US" altLang="ja-JP" dirty="0" smtClean="0"/>
          </a:p>
          <a:p>
            <a:endParaRPr kumimoji="1" lang="ja-JP" altLang="en-US" dirty="0"/>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998486"/>
            <a:ext cx="7765104" cy="2769102"/>
          </a:xfrm>
          <a:prstGeom prst="rect">
            <a:avLst/>
          </a:prstGeom>
        </p:spPr>
      </p:pic>
    </p:spTree>
    <p:extLst>
      <p:ext uri="{BB962C8B-B14F-4D97-AF65-F5344CB8AC3E}">
        <p14:creationId xmlns:p14="http://schemas.microsoft.com/office/powerpoint/2010/main" val="2203837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992091"/>
            <a:ext cx="5334000" cy="3096321"/>
          </a:xfr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88413"/>
            <a:ext cx="2039227" cy="2769588"/>
          </a:xfrm>
          <a:prstGeom prst="rect">
            <a:avLst/>
          </a:prstGeom>
        </p:spPr>
      </p:pic>
      <p:sp>
        <p:nvSpPr>
          <p:cNvPr id="7" name="テキスト ボックス 6"/>
          <p:cNvSpPr txBox="1"/>
          <p:nvPr/>
        </p:nvSpPr>
        <p:spPr>
          <a:xfrm>
            <a:off x="5519603" y="1104590"/>
            <a:ext cx="3185487" cy="1477328"/>
          </a:xfrm>
          <a:prstGeom prst="rect">
            <a:avLst/>
          </a:prstGeom>
          <a:noFill/>
        </p:spPr>
        <p:txBody>
          <a:bodyPr wrap="none" rtlCol="0">
            <a:spAutoFit/>
          </a:bodyPr>
          <a:lstStyle/>
          <a:p>
            <a:r>
              <a:rPr kumimoji="1" lang="ja-JP" altLang="en-US" dirty="0" smtClean="0"/>
              <a:t>境界条件の選択</a:t>
            </a:r>
            <a:endParaRPr kumimoji="1" lang="en-US" altLang="ja-JP" dirty="0" smtClean="0"/>
          </a:p>
          <a:p>
            <a:r>
              <a:rPr lang="ja-JP" altLang="en-US" dirty="0" smtClean="0"/>
              <a:t>カテゴリ：機械的</a:t>
            </a:r>
            <a:endParaRPr lang="en-US" altLang="ja-JP" dirty="0" smtClean="0"/>
          </a:p>
          <a:p>
            <a:r>
              <a:rPr kumimoji="1" lang="ja-JP" altLang="en-US" dirty="0" smtClean="0"/>
              <a:t>変位</a:t>
            </a:r>
            <a:r>
              <a:rPr kumimoji="1" lang="en-US" altLang="ja-JP" dirty="0" smtClean="0"/>
              <a:t>/</a:t>
            </a:r>
            <a:r>
              <a:rPr kumimoji="1" lang="ja-JP" altLang="en-US" dirty="0" smtClean="0"/>
              <a:t>回転</a:t>
            </a:r>
            <a:endParaRPr kumimoji="1" lang="en-US" altLang="ja-JP" dirty="0" smtClean="0"/>
          </a:p>
          <a:p>
            <a:r>
              <a:rPr lang="ja-JP" altLang="en-US" dirty="0" smtClean="0"/>
              <a:t>左図の赤丸の部分をクリック</a:t>
            </a:r>
            <a:endParaRPr lang="en-US" altLang="ja-JP" dirty="0" smtClean="0"/>
          </a:p>
          <a:p>
            <a:r>
              <a:rPr kumimoji="1" lang="en-US" altLang="ja-JP" dirty="0" smtClean="0"/>
              <a:t>U2</a:t>
            </a:r>
            <a:r>
              <a:rPr kumimoji="1" lang="ja-JP" altLang="en-US" dirty="0" smtClean="0"/>
              <a:t>：</a:t>
            </a:r>
            <a:r>
              <a:rPr kumimoji="1" lang="en-US" altLang="ja-JP" dirty="0" smtClean="0"/>
              <a:t>0.03</a:t>
            </a:r>
            <a:endParaRPr kumimoji="1" lang="ja-JP" altLang="en-US" dirty="0"/>
          </a:p>
        </p:txBody>
      </p:sp>
      <p:sp>
        <p:nvSpPr>
          <p:cNvPr id="8" name="円/楕円 7"/>
          <p:cNvSpPr/>
          <p:nvPr/>
        </p:nvSpPr>
        <p:spPr bwMode="auto">
          <a:xfrm>
            <a:off x="85725" y="2828925"/>
            <a:ext cx="209550" cy="161925"/>
          </a:xfrm>
          <a:prstGeom prst="ellipse">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0580" y="3551619"/>
            <a:ext cx="2828925" cy="3306381"/>
          </a:xfrm>
          <a:prstGeom prst="rect">
            <a:avLst/>
          </a:prstGeom>
        </p:spPr>
      </p:pic>
      <p:sp>
        <p:nvSpPr>
          <p:cNvPr id="11" name="円/楕円 10"/>
          <p:cNvSpPr/>
          <p:nvPr/>
        </p:nvSpPr>
        <p:spPr bwMode="auto">
          <a:xfrm>
            <a:off x="6419850" y="4433712"/>
            <a:ext cx="209550" cy="161925"/>
          </a:xfrm>
          <a:prstGeom prst="ellipse">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12" name="テキスト ボックス 11"/>
          <p:cNvSpPr txBox="1"/>
          <p:nvPr/>
        </p:nvSpPr>
        <p:spPr>
          <a:xfrm>
            <a:off x="3833545" y="5767212"/>
            <a:ext cx="2262158" cy="646331"/>
          </a:xfrm>
          <a:prstGeom prst="rect">
            <a:avLst/>
          </a:prstGeom>
          <a:noFill/>
        </p:spPr>
        <p:txBody>
          <a:bodyPr wrap="none" rtlCol="0">
            <a:spAutoFit/>
          </a:bodyPr>
          <a:lstStyle/>
          <a:p>
            <a:r>
              <a:rPr kumimoji="1" lang="ja-JP" altLang="en-US" dirty="0" smtClean="0"/>
              <a:t>上記</a:t>
            </a:r>
            <a:r>
              <a:rPr lang="ja-JP" altLang="en-US" dirty="0" smtClean="0"/>
              <a:t>と同様の手順で</a:t>
            </a:r>
            <a:endParaRPr lang="en-US" altLang="ja-JP" dirty="0" smtClean="0"/>
          </a:p>
          <a:p>
            <a:r>
              <a:rPr kumimoji="1" lang="en-US" altLang="ja-JP" dirty="0" smtClean="0"/>
              <a:t>U2</a:t>
            </a:r>
            <a:r>
              <a:rPr kumimoji="1" lang="ja-JP" altLang="en-US" dirty="0" smtClean="0"/>
              <a:t>：</a:t>
            </a:r>
            <a:r>
              <a:rPr kumimoji="1" lang="en-US" altLang="ja-JP" dirty="0" smtClean="0"/>
              <a:t>-0.03</a:t>
            </a:r>
            <a:endParaRPr kumimoji="1" lang="ja-JP" altLang="en-US" dirty="0"/>
          </a:p>
        </p:txBody>
      </p:sp>
    </p:spTree>
    <p:extLst>
      <p:ext uri="{BB962C8B-B14F-4D97-AF65-F5344CB8AC3E}">
        <p14:creationId xmlns:p14="http://schemas.microsoft.com/office/powerpoint/2010/main" val="3812595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メッシュ</a:t>
            </a:r>
            <a:endParaRPr kumimoji="1" lang="ja-JP" altLang="en-US" sz="3200" dirty="0"/>
          </a:p>
        </p:txBody>
      </p:sp>
      <p:sp>
        <p:nvSpPr>
          <p:cNvPr id="7" name="テキスト ボックス 6"/>
          <p:cNvSpPr txBox="1"/>
          <p:nvPr/>
        </p:nvSpPr>
        <p:spPr>
          <a:xfrm>
            <a:off x="5958513" y="3429000"/>
            <a:ext cx="3185487" cy="1477328"/>
          </a:xfrm>
          <a:prstGeom prst="rect">
            <a:avLst/>
          </a:prstGeom>
          <a:noFill/>
        </p:spPr>
        <p:txBody>
          <a:bodyPr wrap="none" rtlCol="0">
            <a:spAutoFit/>
          </a:bodyPr>
          <a:lstStyle/>
          <a:p>
            <a:r>
              <a:rPr kumimoji="1" lang="ja-JP" altLang="en-US" dirty="0" smtClean="0"/>
              <a:t>モジュール：メッシュ</a:t>
            </a:r>
            <a:endParaRPr kumimoji="1" lang="en-US" altLang="ja-JP" dirty="0" smtClean="0"/>
          </a:p>
          <a:p>
            <a:r>
              <a:rPr lang="ja-JP" altLang="en-US" dirty="0" smtClean="0"/>
              <a:t>オブジェクト：アセンブリ</a:t>
            </a:r>
            <a:endParaRPr kumimoji="1" lang="en-US" altLang="ja-JP" dirty="0" smtClean="0"/>
          </a:p>
          <a:p>
            <a:r>
              <a:rPr lang="ja-JP" altLang="en-US" dirty="0" smtClean="0"/>
              <a:t>パートインスタンスのシード</a:t>
            </a:r>
            <a:endParaRPr lang="en-US" altLang="ja-JP" dirty="0" smtClean="0"/>
          </a:p>
          <a:p>
            <a:r>
              <a:rPr lang="ja-JP" altLang="en-US" dirty="0" smtClean="0"/>
              <a:t>モデル全体を選択</a:t>
            </a:r>
            <a:endParaRPr lang="en-US" altLang="ja-JP" dirty="0" smtClean="0"/>
          </a:p>
          <a:p>
            <a:r>
              <a:rPr kumimoji="1" lang="ja-JP" altLang="en-US" dirty="0" smtClean="0"/>
              <a:t>近似全体サイズ：</a:t>
            </a:r>
            <a:r>
              <a:rPr kumimoji="1" lang="en-US" altLang="ja-JP" dirty="0" smtClean="0"/>
              <a:t>0.01</a:t>
            </a:r>
            <a:endParaRPr kumimoji="1" lang="ja-JP" altLang="en-US" dirty="0"/>
          </a:p>
        </p:txBody>
      </p:sp>
      <p:pic>
        <p:nvPicPr>
          <p:cNvPr id="9" name="コンテンツ プレースホルダー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 y="1018299"/>
            <a:ext cx="7362827" cy="2387451"/>
          </a:xfrm>
        </p:spPr>
      </p:pic>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4650" y="4858908"/>
            <a:ext cx="6229350" cy="1999092"/>
          </a:xfrm>
          <a:prstGeom prst="rect">
            <a:avLst/>
          </a:prstGeom>
        </p:spPr>
      </p:pic>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804" y="4858908"/>
            <a:ext cx="515846" cy="1128881"/>
          </a:xfrm>
          <a:prstGeom prst="rect">
            <a:avLst/>
          </a:prstGeom>
        </p:spPr>
      </p:pic>
      <p:sp>
        <p:nvSpPr>
          <p:cNvPr id="13" name="テキスト ボックス 12"/>
          <p:cNvSpPr txBox="1"/>
          <p:nvPr/>
        </p:nvSpPr>
        <p:spPr>
          <a:xfrm>
            <a:off x="180975" y="5119790"/>
            <a:ext cx="2031325" cy="1477328"/>
          </a:xfrm>
          <a:prstGeom prst="rect">
            <a:avLst/>
          </a:prstGeom>
          <a:noFill/>
        </p:spPr>
        <p:txBody>
          <a:bodyPr wrap="none" rtlCol="0">
            <a:spAutoFit/>
          </a:bodyPr>
          <a:lstStyle/>
          <a:p>
            <a:r>
              <a:rPr kumimoji="1" lang="ja-JP" altLang="en-US" dirty="0" smtClean="0"/>
              <a:t>エッジのシード</a:t>
            </a:r>
            <a:endParaRPr kumimoji="1" lang="en-US" altLang="ja-JP" dirty="0" smtClean="0"/>
          </a:p>
          <a:p>
            <a:r>
              <a:rPr lang="ja-JP" altLang="en-US" dirty="0" smtClean="0"/>
              <a:t>赤線を選択</a:t>
            </a:r>
            <a:endParaRPr lang="en-US" altLang="ja-JP" dirty="0" smtClean="0"/>
          </a:p>
          <a:p>
            <a:r>
              <a:rPr kumimoji="1" lang="ja-JP" altLang="en-US" dirty="0" smtClean="0"/>
              <a:t>方法：数によって</a:t>
            </a:r>
            <a:endParaRPr kumimoji="1" lang="en-US" altLang="ja-JP" dirty="0" smtClean="0"/>
          </a:p>
          <a:p>
            <a:r>
              <a:rPr lang="ja-JP" altLang="en-US" dirty="0" smtClean="0"/>
              <a:t>バイアス：なし</a:t>
            </a:r>
            <a:endParaRPr lang="en-US" altLang="ja-JP" dirty="0" smtClean="0"/>
          </a:p>
          <a:p>
            <a:r>
              <a:rPr kumimoji="1" lang="ja-JP" altLang="en-US" dirty="0" smtClean="0"/>
              <a:t>要素数：</a:t>
            </a:r>
            <a:r>
              <a:rPr kumimoji="1" lang="en-US" altLang="ja-JP" dirty="0" smtClean="0"/>
              <a:t>2</a:t>
            </a:r>
            <a:endParaRPr kumimoji="1" lang="ja-JP" altLang="en-US" dirty="0"/>
          </a:p>
        </p:txBody>
      </p:sp>
    </p:spTree>
    <p:extLst>
      <p:ext uri="{BB962C8B-B14F-4D97-AF65-F5344CB8AC3E}">
        <p14:creationId xmlns:p14="http://schemas.microsoft.com/office/powerpoint/2010/main" val="4223586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23615"/>
            <a:ext cx="3754469" cy="2872110"/>
          </a:xfrm>
        </p:spPr>
      </p:pic>
      <p:sp>
        <p:nvSpPr>
          <p:cNvPr id="5" name="テキスト ボックス 4"/>
          <p:cNvSpPr txBox="1"/>
          <p:nvPr/>
        </p:nvSpPr>
        <p:spPr>
          <a:xfrm>
            <a:off x="4895850" y="1266825"/>
            <a:ext cx="3647152" cy="1477328"/>
          </a:xfrm>
          <a:prstGeom prst="rect">
            <a:avLst/>
          </a:prstGeom>
          <a:noFill/>
        </p:spPr>
        <p:txBody>
          <a:bodyPr wrap="none" rtlCol="0">
            <a:spAutoFit/>
          </a:bodyPr>
          <a:lstStyle/>
          <a:p>
            <a:r>
              <a:rPr kumimoji="1" lang="ja-JP" altLang="en-US" dirty="0" smtClean="0"/>
              <a:t>メッシュコントロールの割り当て</a:t>
            </a:r>
            <a:endParaRPr kumimoji="1" lang="en-US" altLang="ja-JP" dirty="0" smtClean="0"/>
          </a:p>
          <a:p>
            <a:r>
              <a:rPr kumimoji="1" lang="ja-JP" altLang="en-US" dirty="0" smtClean="0"/>
              <a:t>モデル全体を選択</a:t>
            </a:r>
            <a:endParaRPr kumimoji="1" lang="en-US" altLang="ja-JP" dirty="0" smtClean="0"/>
          </a:p>
          <a:p>
            <a:r>
              <a:rPr lang="ja-JP" altLang="en-US" dirty="0" smtClean="0"/>
              <a:t>要素形状：</a:t>
            </a:r>
            <a:r>
              <a:rPr lang="en-US" altLang="ja-JP" dirty="0" smtClean="0"/>
              <a:t>4</a:t>
            </a:r>
            <a:r>
              <a:rPr lang="ja-JP" altLang="en-US" dirty="0" smtClean="0"/>
              <a:t>辺形</a:t>
            </a:r>
            <a:endParaRPr lang="en-US" altLang="ja-JP" dirty="0" smtClean="0"/>
          </a:p>
          <a:p>
            <a:r>
              <a:rPr kumimoji="1" lang="ja-JP" altLang="en-US" dirty="0" smtClean="0"/>
              <a:t>テクニック：フリー</a:t>
            </a:r>
            <a:endParaRPr kumimoji="1" lang="en-US" altLang="ja-JP" dirty="0" smtClean="0"/>
          </a:p>
          <a:p>
            <a:r>
              <a:rPr lang="ja-JP" altLang="en-US" dirty="0" smtClean="0"/>
              <a:t>アルゴリズム：</a:t>
            </a:r>
            <a:r>
              <a:rPr lang="en-US" altLang="ja-JP" dirty="0" smtClean="0"/>
              <a:t>Advancing front</a:t>
            </a:r>
            <a:endParaRPr kumimoji="1"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4469" y="2744153"/>
            <a:ext cx="5393063" cy="3043665"/>
          </a:xfrm>
          <a:prstGeom prst="rect">
            <a:avLst/>
          </a:prstGeom>
        </p:spPr>
      </p:pic>
      <p:sp>
        <p:nvSpPr>
          <p:cNvPr id="7" name="テキスト ボックス 6"/>
          <p:cNvSpPr txBox="1"/>
          <p:nvPr/>
        </p:nvSpPr>
        <p:spPr>
          <a:xfrm>
            <a:off x="619125" y="4010025"/>
            <a:ext cx="2954655" cy="1477328"/>
          </a:xfrm>
          <a:prstGeom prst="rect">
            <a:avLst/>
          </a:prstGeom>
          <a:noFill/>
        </p:spPr>
        <p:txBody>
          <a:bodyPr wrap="none" rtlCol="0">
            <a:spAutoFit/>
          </a:bodyPr>
          <a:lstStyle/>
          <a:p>
            <a:r>
              <a:rPr kumimoji="1" lang="ja-JP" altLang="en-US" dirty="0" smtClean="0"/>
              <a:t>要素タイプの割り当て</a:t>
            </a:r>
            <a:endParaRPr kumimoji="1" lang="en-US" altLang="ja-JP" dirty="0" smtClean="0"/>
          </a:p>
          <a:p>
            <a:r>
              <a:rPr lang="ja-JP" altLang="en-US" dirty="0" smtClean="0"/>
              <a:t>ファミリ：平面応力</a:t>
            </a:r>
            <a:endParaRPr lang="en-US" altLang="ja-JP" dirty="0" smtClean="0"/>
          </a:p>
          <a:p>
            <a:r>
              <a:rPr kumimoji="1" lang="ja-JP" altLang="en-US" dirty="0" smtClean="0"/>
              <a:t>ジオメトリ次数：</a:t>
            </a:r>
            <a:r>
              <a:rPr kumimoji="1" lang="en-US" altLang="ja-JP" dirty="0" smtClean="0"/>
              <a:t>2</a:t>
            </a:r>
            <a:r>
              <a:rPr kumimoji="1" lang="ja-JP" altLang="en-US" dirty="0" smtClean="0"/>
              <a:t>次</a:t>
            </a:r>
            <a:endParaRPr kumimoji="1" lang="en-US" altLang="ja-JP" dirty="0" smtClean="0"/>
          </a:p>
          <a:p>
            <a:r>
              <a:rPr lang="ja-JP" altLang="en-US" dirty="0" smtClean="0"/>
              <a:t>タブ：</a:t>
            </a:r>
            <a:r>
              <a:rPr lang="en-US" altLang="ja-JP" dirty="0" smtClean="0"/>
              <a:t>4</a:t>
            </a:r>
            <a:r>
              <a:rPr lang="ja-JP" altLang="en-US" dirty="0" smtClean="0"/>
              <a:t>辺形</a:t>
            </a:r>
            <a:endParaRPr lang="en-US" altLang="ja-JP" dirty="0" smtClean="0"/>
          </a:p>
          <a:p>
            <a:r>
              <a:rPr kumimoji="1" lang="ja-JP" altLang="en-US" dirty="0" smtClean="0"/>
              <a:t>低減積分のチェックを外す</a:t>
            </a:r>
            <a:endParaRPr kumimoji="1" lang="ja-JP" altLang="en-US" dirty="0"/>
          </a:p>
        </p:txBody>
      </p:sp>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60" y="5648126"/>
            <a:ext cx="540410" cy="1209874"/>
          </a:xfrm>
          <a:prstGeom prst="rect">
            <a:avLst/>
          </a:prstGeom>
        </p:spPr>
      </p:pic>
      <p:sp>
        <p:nvSpPr>
          <p:cNvPr id="9" name="テキスト ボックス 8"/>
          <p:cNvSpPr txBox="1"/>
          <p:nvPr/>
        </p:nvSpPr>
        <p:spPr>
          <a:xfrm>
            <a:off x="619125" y="5705229"/>
            <a:ext cx="3416320" cy="646331"/>
          </a:xfrm>
          <a:prstGeom prst="rect">
            <a:avLst/>
          </a:prstGeom>
          <a:noFill/>
        </p:spPr>
        <p:txBody>
          <a:bodyPr wrap="none" rtlCol="0">
            <a:spAutoFit/>
          </a:bodyPr>
          <a:lstStyle/>
          <a:p>
            <a:r>
              <a:rPr lang="ja-JP" altLang="en-US" dirty="0" smtClean="0"/>
              <a:t>パートインスタンスのメッシュ</a:t>
            </a:r>
            <a:endParaRPr lang="en-US" altLang="ja-JP" dirty="0" smtClean="0"/>
          </a:p>
          <a:p>
            <a:r>
              <a:rPr kumimoji="1" lang="ja-JP" altLang="en-US" dirty="0" smtClean="0"/>
              <a:t>モデル全体を選択し完了</a:t>
            </a:r>
            <a:endParaRPr kumimoji="1" lang="ja-JP" altLang="en-US" dirty="0"/>
          </a:p>
        </p:txBody>
      </p:sp>
      <p:pic>
        <p:nvPicPr>
          <p:cNvPr id="11" name="図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66158" y="6018138"/>
            <a:ext cx="3353268" cy="333422"/>
          </a:xfrm>
          <a:prstGeom prst="rect">
            <a:avLst/>
          </a:prstGeom>
        </p:spPr>
      </p:pic>
      <p:pic>
        <p:nvPicPr>
          <p:cNvPr id="12" name="図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7954" y="6370610"/>
            <a:ext cx="6614973" cy="428625"/>
          </a:xfrm>
          <a:prstGeom prst="rect">
            <a:avLst/>
          </a:prstGeom>
        </p:spPr>
      </p:pic>
    </p:spTree>
    <p:extLst>
      <p:ext uri="{BB962C8B-B14F-4D97-AF65-F5344CB8AC3E}">
        <p14:creationId xmlns:p14="http://schemas.microsoft.com/office/powerpoint/2010/main" val="2347170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ジョブ</a:t>
            </a:r>
            <a:endParaRPr kumimoji="1" lang="ja-JP" altLang="en-US" sz="3200" dirty="0"/>
          </a:p>
        </p:txBody>
      </p:sp>
      <p:pic>
        <p:nvPicPr>
          <p:cNvPr id="7" name="コンテンツ プレースホルダー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84713"/>
            <a:ext cx="6437883" cy="3434887"/>
          </a:xfrm>
        </p:spPr>
      </p:pic>
      <p:sp>
        <p:nvSpPr>
          <p:cNvPr id="8" name="テキスト ボックス 7"/>
          <p:cNvSpPr txBox="1"/>
          <p:nvPr/>
        </p:nvSpPr>
        <p:spPr>
          <a:xfrm>
            <a:off x="6667500" y="1400175"/>
            <a:ext cx="2262158" cy="1754326"/>
          </a:xfrm>
          <a:prstGeom prst="rect">
            <a:avLst/>
          </a:prstGeom>
          <a:noFill/>
        </p:spPr>
        <p:txBody>
          <a:bodyPr wrap="none" rtlCol="0">
            <a:spAutoFit/>
          </a:bodyPr>
          <a:lstStyle/>
          <a:p>
            <a:r>
              <a:rPr kumimoji="1" lang="ja-JP" altLang="en-US" dirty="0" smtClean="0"/>
              <a:t>モジュール：ジョブ</a:t>
            </a:r>
            <a:endParaRPr kumimoji="1" lang="en-US" altLang="ja-JP" dirty="0" smtClean="0"/>
          </a:p>
          <a:p>
            <a:r>
              <a:rPr lang="ja-JP" altLang="en-US" dirty="0" smtClean="0"/>
              <a:t>ジョブの作成</a:t>
            </a:r>
            <a:endParaRPr lang="en-US" altLang="ja-JP" dirty="0" smtClean="0"/>
          </a:p>
          <a:p>
            <a:r>
              <a:rPr kumimoji="1" lang="ja-JP" altLang="en-US" dirty="0" smtClean="0"/>
              <a:t>モデルを選択</a:t>
            </a:r>
            <a:endParaRPr kumimoji="1" lang="en-US" altLang="ja-JP" dirty="0" smtClean="0"/>
          </a:p>
          <a:p>
            <a:r>
              <a:rPr lang="ja-JP" altLang="en-US" dirty="0" smtClean="0"/>
              <a:t>ジョブの編集</a:t>
            </a:r>
            <a:endParaRPr lang="en-US" altLang="ja-JP" dirty="0" smtClean="0"/>
          </a:p>
          <a:p>
            <a:r>
              <a:rPr lang="ja-JP" altLang="en-US" dirty="0" smtClean="0"/>
              <a:t>“</a:t>
            </a:r>
            <a:r>
              <a:rPr lang="en-US" altLang="ja-JP" dirty="0" smtClean="0"/>
              <a:t>ok</a:t>
            </a:r>
            <a:r>
              <a:rPr lang="ja-JP" altLang="en-US" dirty="0" smtClean="0"/>
              <a:t>”をクリック</a:t>
            </a:r>
            <a:endParaRPr lang="en-US" altLang="ja-JP" dirty="0" smtClean="0"/>
          </a:p>
          <a:p>
            <a:endParaRPr kumimoji="1" lang="en-US" altLang="ja-JP" dirty="0" smtClean="0"/>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2213" y="1227739"/>
            <a:ext cx="3291230" cy="3297621"/>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5942" y="3514258"/>
            <a:ext cx="3458058" cy="3343742"/>
          </a:xfrm>
          <a:prstGeom prst="rect">
            <a:avLst/>
          </a:prstGeom>
        </p:spPr>
      </p:pic>
      <p:sp>
        <p:nvSpPr>
          <p:cNvPr id="12" name="テキスト ボックス 11"/>
          <p:cNvSpPr txBox="1"/>
          <p:nvPr/>
        </p:nvSpPr>
        <p:spPr>
          <a:xfrm>
            <a:off x="1411289" y="4549676"/>
            <a:ext cx="4086375" cy="2308324"/>
          </a:xfrm>
          <a:prstGeom prst="rect">
            <a:avLst/>
          </a:prstGeom>
          <a:noFill/>
        </p:spPr>
        <p:txBody>
          <a:bodyPr wrap="none" rtlCol="0">
            <a:spAutoFit/>
          </a:bodyPr>
          <a:lstStyle/>
          <a:p>
            <a:r>
              <a:rPr kumimoji="1" lang="ja-JP" altLang="en-US" dirty="0" smtClean="0"/>
              <a:t>モデルツリー</a:t>
            </a:r>
            <a:endParaRPr kumimoji="1" lang="en-US" altLang="ja-JP" dirty="0" smtClean="0"/>
          </a:p>
          <a:p>
            <a:pPr marL="285750" indent="-285750">
              <a:buFont typeface="Wingdings" panose="05000000000000000000" pitchFamily="2" charset="2"/>
              <a:buChar char="n"/>
            </a:pPr>
            <a:r>
              <a:rPr kumimoji="1" lang="ja-JP" altLang="en-US" dirty="0" smtClean="0"/>
              <a:t>解析</a:t>
            </a:r>
            <a:endParaRPr kumimoji="1" lang="en-US" altLang="ja-JP" dirty="0" smtClean="0"/>
          </a:p>
          <a:p>
            <a:pPr marL="742950" lvl="1" indent="-285750">
              <a:buFont typeface="Wingdings" panose="05000000000000000000" pitchFamily="2" charset="2"/>
              <a:buChar char="n"/>
            </a:pPr>
            <a:r>
              <a:rPr kumimoji="1" lang="ja-JP" altLang="en-US" dirty="0" smtClean="0"/>
              <a:t>ジョブ</a:t>
            </a:r>
            <a:endParaRPr kumimoji="1" lang="en-US" altLang="ja-JP" dirty="0" smtClean="0"/>
          </a:p>
          <a:p>
            <a:pPr marL="1200150" lvl="2" indent="-285750">
              <a:buFont typeface="Wingdings" panose="05000000000000000000" pitchFamily="2" charset="2"/>
              <a:buChar char="n"/>
            </a:pPr>
            <a:r>
              <a:rPr lang="ja-JP" altLang="en-US" dirty="0" smtClean="0"/>
              <a:t>ジョブ名</a:t>
            </a:r>
            <a:endParaRPr lang="en-US" altLang="ja-JP" dirty="0" smtClean="0"/>
          </a:p>
          <a:p>
            <a:pPr lvl="2"/>
            <a:r>
              <a:rPr kumimoji="1" lang="ja-JP" altLang="en-US" dirty="0" smtClean="0"/>
              <a:t>右クリック</a:t>
            </a:r>
            <a:endParaRPr kumimoji="1" lang="en-US" altLang="ja-JP" dirty="0" smtClean="0"/>
          </a:p>
          <a:p>
            <a:pPr lvl="2"/>
            <a:r>
              <a:rPr lang="ja-JP" altLang="en-US" dirty="0" smtClean="0"/>
              <a:t>“ジョブの投入”</a:t>
            </a:r>
            <a:endParaRPr lang="en-US" altLang="ja-JP" dirty="0" smtClean="0"/>
          </a:p>
          <a:p>
            <a:pPr lvl="2"/>
            <a:r>
              <a:rPr kumimoji="1" lang="ja-JP" altLang="en-US" dirty="0" smtClean="0">
                <a:solidFill>
                  <a:srgbClr val="FF0000"/>
                </a:solidFill>
              </a:rPr>
              <a:t>解析スタート</a:t>
            </a:r>
            <a:endParaRPr kumimoji="1" lang="en-US" altLang="ja-JP" dirty="0" smtClean="0">
              <a:solidFill>
                <a:srgbClr val="FF0000"/>
              </a:solidFill>
            </a:endParaRPr>
          </a:p>
          <a:p>
            <a:pPr lvl="2"/>
            <a:r>
              <a:rPr kumimoji="1" lang="ja-JP" altLang="en-US" dirty="0" smtClean="0"/>
              <a:t>解析終了後　“結果”クリック</a:t>
            </a:r>
            <a:endParaRPr kumimoji="1" lang="ja-JP" altLang="en-US" dirty="0"/>
          </a:p>
        </p:txBody>
      </p:sp>
    </p:spTree>
    <p:extLst>
      <p:ext uri="{BB962C8B-B14F-4D97-AF65-F5344CB8AC3E}">
        <p14:creationId xmlns:p14="http://schemas.microsoft.com/office/powerpoint/2010/main" val="3426005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a:t>
            </a:r>
            <a:r>
              <a:rPr kumimoji="1" lang="ja-JP" altLang="en-US" dirty="0" smtClean="0"/>
              <a:t>限目の移行</a:t>
            </a:r>
            <a:endParaRPr kumimoji="1" lang="ja-JP" altLang="en-US" dirty="0"/>
          </a:p>
        </p:txBody>
      </p:sp>
      <p:sp>
        <p:nvSpPr>
          <p:cNvPr id="5" name="テキスト ボックス 4"/>
          <p:cNvSpPr txBox="1"/>
          <p:nvPr/>
        </p:nvSpPr>
        <p:spPr>
          <a:xfrm>
            <a:off x="4768856" y="1068388"/>
            <a:ext cx="4224233" cy="1477328"/>
          </a:xfrm>
          <a:prstGeom prst="rect">
            <a:avLst/>
          </a:prstGeom>
          <a:noFill/>
        </p:spPr>
        <p:txBody>
          <a:bodyPr wrap="none" rtlCol="0">
            <a:spAutoFit/>
          </a:bodyPr>
          <a:lstStyle/>
          <a:p>
            <a:r>
              <a:rPr kumimoji="1" lang="en-US" altLang="ja-JP" dirty="0" smtClean="0"/>
              <a:t>1</a:t>
            </a:r>
            <a:r>
              <a:rPr kumimoji="1" lang="ja-JP" altLang="en-US" dirty="0" smtClean="0"/>
              <a:t>限目の</a:t>
            </a:r>
            <a:r>
              <a:rPr kumimoji="1" lang="en-US" altLang="ja-JP" dirty="0" smtClean="0"/>
              <a:t>CAE</a:t>
            </a:r>
            <a:r>
              <a:rPr kumimoji="1" lang="ja-JP" altLang="en-US" dirty="0" smtClean="0"/>
              <a:t>ファイルをそのまま用いる</a:t>
            </a:r>
            <a:endParaRPr kumimoji="1" lang="en-US" altLang="ja-JP" dirty="0" smtClean="0"/>
          </a:p>
          <a:p>
            <a:r>
              <a:rPr kumimoji="1" lang="ja-JP" altLang="en-US" dirty="0" smtClean="0"/>
              <a:t>赤枠のモデルの部分をダブルクリック</a:t>
            </a:r>
            <a:endParaRPr kumimoji="1" lang="en-US" altLang="ja-JP" dirty="0" smtClean="0"/>
          </a:p>
          <a:p>
            <a:r>
              <a:rPr lang="ja-JP" altLang="en-US" dirty="0" smtClean="0"/>
              <a:t>モデル属性の編集画面が出てくるので</a:t>
            </a:r>
            <a:endParaRPr lang="en-US" altLang="ja-JP" dirty="0" smtClean="0"/>
          </a:p>
          <a:p>
            <a:r>
              <a:rPr kumimoji="1" lang="ja-JP" altLang="en-US" dirty="0" smtClean="0"/>
              <a:t>そのまま“</a:t>
            </a:r>
            <a:r>
              <a:rPr kumimoji="1" lang="en-US" altLang="ja-JP" dirty="0" smtClean="0"/>
              <a:t>ok</a:t>
            </a:r>
            <a:r>
              <a:rPr kumimoji="1" lang="ja-JP" altLang="en-US" dirty="0" smtClean="0"/>
              <a:t>”を選択</a:t>
            </a:r>
            <a:endParaRPr kumimoji="1" lang="en-US" altLang="ja-JP" dirty="0" smtClean="0"/>
          </a:p>
          <a:p>
            <a:r>
              <a:rPr lang="ja-JP" altLang="en-US" dirty="0" smtClean="0"/>
              <a:t>新しくモデルを作成可能になる．</a:t>
            </a:r>
            <a:endParaRPr kumimoji="1" lang="ja-JP" altLang="en-US" dirty="0"/>
          </a:p>
        </p:txBody>
      </p:sp>
      <p:pic>
        <p:nvPicPr>
          <p:cNvPr id="7" name="コンテンツ プレースホルダー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68388"/>
            <a:ext cx="4768856" cy="5183187"/>
          </a:xfrm>
        </p:spPr>
      </p:pic>
    </p:spTree>
    <p:extLst>
      <p:ext uri="{BB962C8B-B14F-4D97-AF65-F5344CB8AC3E}">
        <p14:creationId xmlns:p14="http://schemas.microsoft.com/office/powerpoint/2010/main" val="1657602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2</a:t>
            </a:r>
            <a:r>
              <a:rPr lang="ja-JP" altLang="en-US" sz="2800" dirty="0" err="1" smtClean="0"/>
              <a:t>．</a:t>
            </a:r>
            <a:r>
              <a:rPr lang="en-US" altLang="ja-JP" sz="2800" dirty="0" smtClean="0"/>
              <a:t>XFEM(</a:t>
            </a:r>
            <a:r>
              <a:rPr lang="en-US" altLang="ja-JP" sz="2800" dirty="0" err="1" smtClean="0"/>
              <a:t>eXtended</a:t>
            </a:r>
            <a:r>
              <a:rPr lang="en-US" altLang="ja-JP" sz="2800" dirty="0" smtClean="0"/>
              <a:t> Finite Element Method)</a:t>
            </a:r>
            <a:r>
              <a:rPr lang="ja-JP" altLang="en-US" sz="2800" dirty="0" smtClean="0"/>
              <a:t>解析</a:t>
            </a:r>
            <a:endParaRPr kumimoji="1" lang="ja-JP" altLang="en-US" sz="2800" dirty="0"/>
          </a:p>
        </p:txBody>
      </p:sp>
      <p:grpSp>
        <p:nvGrpSpPr>
          <p:cNvPr id="86" name="グループ化 85"/>
          <p:cNvGrpSpPr/>
          <p:nvPr/>
        </p:nvGrpSpPr>
        <p:grpSpPr>
          <a:xfrm>
            <a:off x="3465831" y="1137503"/>
            <a:ext cx="2212340" cy="3920949"/>
            <a:chOff x="219073" y="892190"/>
            <a:chExt cx="2212340" cy="3920949"/>
          </a:xfrm>
        </p:grpSpPr>
        <p:grpSp>
          <p:nvGrpSpPr>
            <p:cNvPr id="71" name="グループ化 70"/>
            <p:cNvGrpSpPr/>
            <p:nvPr/>
          </p:nvGrpSpPr>
          <p:grpSpPr>
            <a:xfrm>
              <a:off x="219073" y="1459425"/>
              <a:ext cx="2212340" cy="3353714"/>
              <a:chOff x="219073" y="1049850"/>
              <a:chExt cx="2212340" cy="3353714"/>
            </a:xfrm>
          </p:grpSpPr>
          <p:grpSp>
            <p:nvGrpSpPr>
              <p:cNvPr id="69" name="グループ化 68"/>
              <p:cNvGrpSpPr/>
              <p:nvPr/>
            </p:nvGrpSpPr>
            <p:grpSpPr>
              <a:xfrm>
                <a:off x="381000" y="1049850"/>
                <a:ext cx="2050413" cy="3353714"/>
                <a:chOff x="828675" y="1173675"/>
                <a:chExt cx="2050413" cy="3353714"/>
              </a:xfrm>
            </p:grpSpPr>
            <p:grpSp>
              <p:nvGrpSpPr>
                <p:cNvPr id="62" name="グループ化 61"/>
                <p:cNvGrpSpPr/>
                <p:nvPr/>
              </p:nvGrpSpPr>
              <p:grpSpPr>
                <a:xfrm>
                  <a:off x="828675" y="1200148"/>
                  <a:ext cx="2050413" cy="3327241"/>
                  <a:chOff x="0" y="1076323"/>
                  <a:chExt cx="2050413" cy="3327241"/>
                </a:xfrm>
              </p:grpSpPr>
              <p:grpSp>
                <p:nvGrpSpPr>
                  <p:cNvPr id="51" name="グループ化 50"/>
                  <p:cNvGrpSpPr/>
                  <p:nvPr/>
                </p:nvGrpSpPr>
                <p:grpSpPr>
                  <a:xfrm>
                    <a:off x="0" y="1076323"/>
                    <a:ext cx="2050413" cy="3327241"/>
                    <a:chOff x="822721" y="1257298"/>
                    <a:chExt cx="2050413" cy="3327241"/>
                  </a:xfrm>
                </p:grpSpPr>
                <p:grpSp>
                  <p:nvGrpSpPr>
                    <p:cNvPr id="48" name="グループ化 47"/>
                    <p:cNvGrpSpPr/>
                    <p:nvPr/>
                  </p:nvGrpSpPr>
                  <p:grpSpPr>
                    <a:xfrm>
                      <a:off x="822721" y="1257298"/>
                      <a:ext cx="1615679" cy="3076577"/>
                      <a:chOff x="822721" y="1257298"/>
                      <a:chExt cx="1615679" cy="3076577"/>
                    </a:xfrm>
                  </p:grpSpPr>
                  <p:grpSp>
                    <p:nvGrpSpPr>
                      <p:cNvPr id="39" name="グループ化 38"/>
                      <p:cNvGrpSpPr/>
                      <p:nvPr/>
                    </p:nvGrpSpPr>
                    <p:grpSpPr>
                      <a:xfrm>
                        <a:off x="822721" y="1257298"/>
                        <a:ext cx="1615679" cy="3076577"/>
                        <a:chOff x="822721" y="1257298"/>
                        <a:chExt cx="1615679" cy="3076577"/>
                      </a:xfrm>
                    </p:grpSpPr>
                    <p:grpSp>
                      <p:nvGrpSpPr>
                        <p:cNvPr id="28" name="グループ化 27"/>
                        <p:cNvGrpSpPr/>
                        <p:nvPr/>
                      </p:nvGrpSpPr>
                      <p:grpSpPr>
                        <a:xfrm>
                          <a:off x="822721" y="1257298"/>
                          <a:ext cx="1374576" cy="2886077"/>
                          <a:chOff x="660796" y="1257298"/>
                          <a:chExt cx="1374576" cy="2886077"/>
                        </a:xfrm>
                      </p:grpSpPr>
                      <p:sp>
                        <p:nvSpPr>
                          <p:cNvPr id="27" name="フリーフォーム 26"/>
                          <p:cNvSpPr/>
                          <p:nvPr/>
                        </p:nvSpPr>
                        <p:spPr bwMode="auto">
                          <a:xfrm>
                            <a:off x="968572" y="2238374"/>
                            <a:ext cx="1066800" cy="923925"/>
                          </a:xfrm>
                          <a:custGeom>
                            <a:avLst/>
                            <a:gdLst>
                              <a:gd name="connsiteX0" fmla="*/ 1038225 w 1057275"/>
                              <a:gd name="connsiteY0" fmla="*/ 28575 h 923925"/>
                              <a:gd name="connsiteX1" fmla="*/ 1057275 w 1057275"/>
                              <a:gd name="connsiteY1" fmla="*/ 923925 h 923925"/>
                              <a:gd name="connsiteX2" fmla="*/ 0 w 1057275"/>
                              <a:gd name="connsiteY2" fmla="*/ 857250 h 923925"/>
                              <a:gd name="connsiteX3" fmla="*/ 190500 w 1057275"/>
                              <a:gd name="connsiteY3" fmla="*/ 762000 h 923925"/>
                              <a:gd name="connsiteX4" fmla="*/ 295275 w 1057275"/>
                              <a:gd name="connsiteY4" fmla="*/ 609600 h 923925"/>
                              <a:gd name="connsiteX5" fmla="*/ 304800 w 1057275"/>
                              <a:gd name="connsiteY5" fmla="*/ 333375 h 923925"/>
                              <a:gd name="connsiteX6" fmla="*/ 180975 w 1057275"/>
                              <a:gd name="connsiteY6" fmla="*/ 123825 h 923925"/>
                              <a:gd name="connsiteX7" fmla="*/ 9525 w 1057275"/>
                              <a:gd name="connsiteY7" fmla="*/ 57150 h 923925"/>
                              <a:gd name="connsiteX8" fmla="*/ 114300 w 1057275"/>
                              <a:gd name="connsiteY8" fmla="*/ 0 h 923925"/>
                              <a:gd name="connsiteX9" fmla="*/ 1038225 w 1057275"/>
                              <a:gd name="connsiteY9" fmla="*/ 28575 h 923925"/>
                              <a:gd name="connsiteX0" fmla="*/ 1038225 w 1057275"/>
                              <a:gd name="connsiteY0" fmla="*/ 28575 h 923925"/>
                              <a:gd name="connsiteX1" fmla="*/ 1057275 w 1057275"/>
                              <a:gd name="connsiteY1" fmla="*/ 923925 h 923925"/>
                              <a:gd name="connsiteX2" fmla="*/ 0 w 1057275"/>
                              <a:gd name="connsiteY2" fmla="*/ 857250 h 923925"/>
                              <a:gd name="connsiteX3" fmla="*/ 190500 w 1057275"/>
                              <a:gd name="connsiteY3" fmla="*/ 762000 h 923925"/>
                              <a:gd name="connsiteX4" fmla="*/ 295275 w 1057275"/>
                              <a:gd name="connsiteY4" fmla="*/ 609600 h 923925"/>
                              <a:gd name="connsiteX5" fmla="*/ 304800 w 1057275"/>
                              <a:gd name="connsiteY5" fmla="*/ 333375 h 923925"/>
                              <a:gd name="connsiteX6" fmla="*/ 171450 w 1057275"/>
                              <a:gd name="connsiteY6" fmla="*/ 161925 h 923925"/>
                              <a:gd name="connsiteX7" fmla="*/ 9525 w 1057275"/>
                              <a:gd name="connsiteY7" fmla="*/ 57150 h 923925"/>
                              <a:gd name="connsiteX8" fmla="*/ 114300 w 1057275"/>
                              <a:gd name="connsiteY8" fmla="*/ 0 h 923925"/>
                              <a:gd name="connsiteX9" fmla="*/ 1038225 w 1057275"/>
                              <a:gd name="connsiteY9" fmla="*/ 28575 h 923925"/>
                              <a:gd name="connsiteX0" fmla="*/ 1038225 w 1057275"/>
                              <a:gd name="connsiteY0" fmla="*/ 28575 h 923925"/>
                              <a:gd name="connsiteX1" fmla="*/ 1057275 w 1057275"/>
                              <a:gd name="connsiteY1" fmla="*/ 923925 h 923925"/>
                              <a:gd name="connsiteX2" fmla="*/ 0 w 1057275"/>
                              <a:gd name="connsiteY2" fmla="*/ 857250 h 923925"/>
                              <a:gd name="connsiteX3" fmla="*/ 190500 w 1057275"/>
                              <a:gd name="connsiteY3" fmla="*/ 762000 h 923925"/>
                              <a:gd name="connsiteX4" fmla="*/ 295275 w 1057275"/>
                              <a:gd name="connsiteY4" fmla="*/ 609600 h 923925"/>
                              <a:gd name="connsiteX5" fmla="*/ 304800 w 1057275"/>
                              <a:gd name="connsiteY5" fmla="*/ 333375 h 923925"/>
                              <a:gd name="connsiteX6" fmla="*/ 171450 w 1057275"/>
                              <a:gd name="connsiteY6" fmla="*/ 161925 h 923925"/>
                              <a:gd name="connsiteX7" fmla="*/ 9525 w 1057275"/>
                              <a:gd name="connsiteY7" fmla="*/ 57150 h 923925"/>
                              <a:gd name="connsiteX8" fmla="*/ 114300 w 1057275"/>
                              <a:gd name="connsiteY8" fmla="*/ 0 h 923925"/>
                              <a:gd name="connsiteX9" fmla="*/ 1038225 w 1057275"/>
                              <a:gd name="connsiteY9" fmla="*/ 28575 h 923925"/>
                              <a:gd name="connsiteX0" fmla="*/ 1047750 w 1057275"/>
                              <a:gd name="connsiteY0" fmla="*/ 9525 h 923925"/>
                              <a:gd name="connsiteX1" fmla="*/ 1057275 w 1057275"/>
                              <a:gd name="connsiteY1" fmla="*/ 923925 h 923925"/>
                              <a:gd name="connsiteX2" fmla="*/ 0 w 1057275"/>
                              <a:gd name="connsiteY2" fmla="*/ 857250 h 923925"/>
                              <a:gd name="connsiteX3" fmla="*/ 190500 w 1057275"/>
                              <a:gd name="connsiteY3" fmla="*/ 762000 h 923925"/>
                              <a:gd name="connsiteX4" fmla="*/ 295275 w 1057275"/>
                              <a:gd name="connsiteY4" fmla="*/ 609600 h 923925"/>
                              <a:gd name="connsiteX5" fmla="*/ 304800 w 1057275"/>
                              <a:gd name="connsiteY5" fmla="*/ 333375 h 923925"/>
                              <a:gd name="connsiteX6" fmla="*/ 171450 w 1057275"/>
                              <a:gd name="connsiteY6" fmla="*/ 161925 h 923925"/>
                              <a:gd name="connsiteX7" fmla="*/ 9525 w 1057275"/>
                              <a:gd name="connsiteY7" fmla="*/ 57150 h 923925"/>
                              <a:gd name="connsiteX8" fmla="*/ 114300 w 1057275"/>
                              <a:gd name="connsiteY8" fmla="*/ 0 h 923925"/>
                              <a:gd name="connsiteX9" fmla="*/ 1047750 w 1057275"/>
                              <a:gd name="connsiteY9" fmla="*/ 9525 h 923925"/>
                              <a:gd name="connsiteX0" fmla="*/ 1047750 w 1057275"/>
                              <a:gd name="connsiteY0" fmla="*/ 9525 h 923925"/>
                              <a:gd name="connsiteX1" fmla="*/ 1057275 w 1057275"/>
                              <a:gd name="connsiteY1" fmla="*/ 923925 h 923925"/>
                              <a:gd name="connsiteX2" fmla="*/ 0 w 1057275"/>
                              <a:gd name="connsiteY2" fmla="*/ 857250 h 923925"/>
                              <a:gd name="connsiteX3" fmla="*/ 190500 w 1057275"/>
                              <a:gd name="connsiteY3" fmla="*/ 762000 h 923925"/>
                              <a:gd name="connsiteX4" fmla="*/ 295275 w 1057275"/>
                              <a:gd name="connsiteY4" fmla="*/ 609600 h 923925"/>
                              <a:gd name="connsiteX5" fmla="*/ 285750 w 1057275"/>
                              <a:gd name="connsiteY5" fmla="*/ 333375 h 923925"/>
                              <a:gd name="connsiteX6" fmla="*/ 171450 w 1057275"/>
                              <a:gd name="connsiteY6" fmla="*/ 161925 h 923925"/>
                              <a:gd name="connsiteX7" fmla="*/ 9525 w 1057275"/>
                              <a:gd name="connsiteY7" fmla="*/ 57150 h 923925"/>
                              <a:gd name="connsiteX8" fmla="*/ 114300 w 1057275"/>
                              <a:gd name="connsiteY8" fmla="*/ 0 h 923925"/>
                              <a:gd name="connsiteX9" fmla="*/ 1047750 w 1057275"/>
                              <a:gd name="connsiteY9" fmla="*/ 9525 h 923925"/>
                              <a:gd name="connsiteX0" fmla="*/ 1047750 w 1057275"/>
                              <a:gd name="connsiteY0" fmla="*/ 9525 h 923925"/>
                              <a:gd name="connsiteX1" fmla="*/ 1057275 w 1057275"/>
                              <a:gd name="connsiteY1" fmla="*/ 923925 h 923925"/>
                              <a:gd name="connsiteX2" fmla="*/ 0 w 1057275"/>
                              <a:gd name="connsiteY2" fmla="*/ 857250 h 923925"/>
                              <a:gd name="connsiteX3" fmla="*/ 190500 w 1057275"/>
                              <a:gd name="connsiteY3" fmla="*/ 762000 h 923925"/>
                              <a:gd name="connsiteX4" fmla="*/ 276225 w 1057275"/>
                              <a:gd name="connsiteY4" fmla="*/ 609600 h 923925"/>
                              <a:gd name="connsiteX5" fmla="*/ 285750 w 1057275"/>
                              <a:gd name="connsiteY5" fmla="*/ 333375 h 923925"/>
                              <a:gd name="connsiteX6" fmla="*/ 171450 w 1057275"/>
                              <a:gd name="connsiteY6" fmla="*/ 161925 h 923925"/>
                              <a:gd name="connsiteX7" fmla="*/ 9525 w 1057275"/>
                              <a:gd name="connsiteY7" fmla="*/ 57150 h 923925"/>
                              <a:gd name="connsiteX8" fmla="*/ 114300 w 1057275"/>
                              <a:gd name="connsiteY8" fmla="*/ 0 h 923925"/>
                              <a:gd name="connsiteX9" fmla="*/ 1047750 w 1057275"/>
                              <a:gd name="connsiteY9" fmla="*/ 9525 h 923925"/>
                              <a:gd name="connsiteX0" fmla="*/ 1057275 w 1066800"/>
                              <a:gd name="connsiteY0" fmla="*/ 9525 h 923925"/>
                              <a:gd name="connsiteX1" fmla="*/ 1066800 w 1066800"/>
                              <a:gd name="connsiteY1" fmla="*/ 923925 h 923925"/>
                              <a:gd name="connsiteX2" fmla="*/ 9525 w 1066800"/>
                              <a:gd name="connsiteY2" fmla="*/ 857250 h 923925"/>
                              <a:gd name="connsiteX3" fmla="*/ 200025 w 1066800"/>
                              <a:gd name="connsiteY3" fmla="*/ 762000 h 923925"/>
                              <a:gd name="connsiteX4" fmla="*/ 285750 w 1066800"/>
                              <a:gd name="connsiteY4" fmla="*/ 609600 h 923925"/>
                              <a:gd name="connsiteX5" fmla="*/ 295275 w 1066800"/>
                              <a:gd name="connsiteY5" fmla="*/ 333375 h 923925"/>
                              <a:gd name="connsiteX6" fmla="*/ 180975 w 1066800"/>
                              <a:gd name="connsiteY6" fmla="*/ 161925 h 923925"/>
                              <a:gd name="connsiteX7" fmla="*/ 0 w 1066800"/>
                              <a:gd name="connsiteY7" fmla="*/ 66675 h 923925"/>
                              <a:gd name="connsiteX8" fmla="*/ 123825 w 1066800"/>
                              <a:gd name="connsiteY8" fmla="*/ 0 h 923925"/>
                              <a:gd name="connsiteX9" fmla="*/ 1057275 w 1066800"/>
                              <a:gd name="connsiteY9" fmla="*/ 95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6800" h="923925">
                                <a:moveTo>
                                  <a:pt x="1057275" y="9525"/>
                                </a:moveTo>
                                <a:lnTo>
                                  <a:pt x="1066800" y="923925"/>
                                </a:lnTo>
                                <a:lnTo>
                                  <a:pt x="9525" y="857250"/>
                                </a:lnTo>
                                <a:lnTo>
                                  <a:pt x="200025" y="762000"/>
                                </a:lnTo>
                                <a:lnTo>
                                  <a:pt x="285750" y="609600"/>
                                </a:lnTo>
                                <a:lnTo>
                                  <a:pt x="295275" y="333375"/>
                                </a:lnTo>
                                <a:lnTo>
                                  <a:pt x="180975" y="161925"/>
                                </a:lnTo>
                                <a:lnTo>
                                  <a:pt x="0" y="66675"/>
                                </a:lnTo>
                                <a:lnTo>
                                  <a:pt x="123825" y="0"/>
                                </a:lnTo>
                                <a:lnTo>
                                  <a:pt x="1057275" y="9525"/>
                                </a:lnTo>
                                <a:close/>
                              </a:path>
                            </a:pathLst>
                          </a:custGeom>
                          <a:solidFill>
                            <a:schemeClr val="accent1">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26" name="正方形/長方形 25"/>
                          <p:cNvSpPr/>
                          <p:nvPr/>
                        </p:nvSpPr>
                        <p:spPr bwMode="auto">
                          <a:xfrm>
                            <a:off x="968573" y="3069828"/>
                            <a:ext cx="1060252" cy="1073547"/>
                          </a:xfrm>
                          <a:prstGeom prst="rect">
                            <a:avLst/>
                          </a:prstGeom>
                          <a:solidFill>
                            <a:schemeClr val="accent1">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25" name="正方形/長方形 24"/>
                          <p:cNvSpPr/>
                          <p:nvPr/>
                        </p:nvSpPr>
                        <p:spPr bwMode="auto">
                          <a:xfrm>
                            <a:off x="968573" y="1257298"/>
                            <a:ext cx="1060252" cy="1073547"/>
                          </a:xfrm>
                          <a:prstGeom prst="rect">
                            <a:avLst/>
                          </a:prstGeom>
                          <a:solidFill>
                            <a:schemeClr val="accent1">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cxnSp>
                        <p:nvCxnSpPr>
                          <p:cNvPr id="5" name="直線コネクタ 4"/>
                          <p:cNvCxnSpPr/>
                          <p:nvPr/>
                        </p:nvCxnSpPr>
                        <p:spPr bwMode="auto">
                          <a:xfrm>
                            <a:off x="962025" y="1257300"/>
                            <a:ext cx="1066800" cy="0"/>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コネクタ 13"/>
                          <p:cNvCxnSpPr/>
                          <p:nvPr/>
                        </p:nvCxnSpPr>
                        <p:spPr bwMode="auto">
                          <a:xfrm>
                            <a:off x="962025" y="4143375"/>
                            <a:ext cx="1066800" cy="0"/>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コネクタ 15"/>
                          <p:cNvCxnSpPr/>
                          <p:nvPr/>
                        </p:nvCxnSpPr>
                        <p:spPr bwMode="auto">
                          <a:xfrm>
                            <a:off x="2028825" y="1257300"/>
                            <a:ext cx="0" cy="2886075"/>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コネクタ 18"/>
                          <p:cNvCxnSpPr/>
                          <p:nvPr/>
                        </p:nvCxnSpPr>
                        <p:spPr bwMode="auto">
                          <a:xfrm flipH="1">
                            <a:off x="962024" y="1257300"/>
                            <a:ext cx="2" cy="1073547"/>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コネクタ 21"/>
                          <p:cNvCxnSpPr/>
                          <p:nvPr/>
                        </p:nvCxnSpPr>
                        <p:spPr bwMode="auto">
                          <a:xfrm flipH="1">
                            <a:off x="962024" y="3069828"/>
                            <a:ext cx="2" cy="1073547"/>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円弧 22"/>
                          <p:cNvSpPr/>
                          <p:nvPr/>
                        </p:nvSpPr>
                        <p:spPr bwMode="auto">
                          <a:xfrm rot="5400000">
                            <a:off x="599083" y="2392561"/>
                            <a:ext cx="738980" cy="615553"/>
                          </a:xfrm>
                          <a:prstGeom prst="arc">
                            <a:avLst>
                              <a:gd name="adj1" fmla="val 10747116"/>
                              <a:gd name="adj2" fmla="val 0"/>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grpSp>
                    <p:cxnSp>
                      <p:nvCxnSpPr>
                        <p:cNvPr id="30" name="直線コネクタ 29"/>
                        <p:cNvCxnSpPr/>
                        <p:nvPr/>
                      </p:nvCxnSpPr>
                      <p:spPr bwMode="auto">
                        <a:xfrm flipH="1">
                          <a:off x="1120972" y="4124325"/>
                          <a:ext cx="2978" cy="20955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線コネクタ 31"/>
                        <p:cNvCxnSpPr/>
                        <p:nvPr/>
                      </p:nvCxnSpPr>
                      <p:spPr bwMode="auto">
                        <a:xfrm flipH="1">
                          <a:off x="2187772" y="4124325"/>
                          <a:ext cx="2978" cy="20955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線コネクタ 33"/>
                        <p:cNvCxnSpPr/>
                        <p:nvPr/>
                      </p:nvCxnSpPr>
                      <p:spPr bwMode="auto">
                        <a:xfrm>
                          <a:off x="2187772" y="1257298"/>
                          <a:ext cx="250628" cy="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線コネクタ 37"/>
                        <p:cNvCxnSpPr/>
                        <p:nvPr/>
                      </p:nvCxnSpPr>
                      <p:spPr bwMode="auto">
                        <a:xfrm>
                          <a:off x="2159197" y="4143373"/>
                          <a:ext cx="250628" cy="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41" name="直線矢印コネクタ 40"/>
                      <p:cNvCxnSpPr/>
                      <p:nvPr/>
                    </p:nvCxnSpPr>
                    <p:spPr bwMode="auto">
                      <a:xfrm>
                        <a:off x="2313086" y="1257298"/>
                        <a:ext cx="0" cy="2886075"/>
                      </a:xfrm>
                      <a:prstGeom prst="straightConnector1">
                        <a:avLst/>
                      </a:prstGeom>
                      <a:solidFill>
                        <a:schemeClr val="accent1"/>
                      </a:solidFill>
                      <a:ln w="9525"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線矢印コネクタ 43"/>
                      <p:cNvCxnSpPr/>
                      <p:nvPr/>
                    </p:nvCxnSpPr>
                    <p:spPr bwMode="auto">
                      <a:xfrm flipH="1">
                        <a:off x="1120971" y="4267200"/>
                        <a:ext cx="1076326" cy="6746"/>
                      </a:xfrm>
                      <a:prstGeom prst="straightConnector1">
                        <a:avLst/>
                      </a:prstGeom>
                      <a:solidFill>
                        <a:schemeClr val="accent1"/>
                      </a:solidFill>
                      <a:ln w="9525"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 name="テキスト ボックス 48"/>
                    <p:cNvSpPr txBox="1"/>
                    <p:nvPr/>
                  </p:nvSpPr>
                  <p:spPr>
                    <a:xfrm>
                      <a:off x="2284511" y="2428875"/>
                      <a:ext cx="588623" cy="369332"/>
                    </a:xfrm>
                    <a:prstGeom prst="rect">
                      <a:avLst/>
                    </a:prstGeom>
                    <a:noFill/>
                  </p:spPr>
                  <p:txBody>
                    <a:bodyPr wrap="none" rtlCol="0">
                      <a:spAutoFit/>
                    </a:bodyPr>
                    <a:lstStyle/>
                    <a:p>
                      <a:r>
                        <a:rPr kumimoji="1" lang="en-US" altLang="ja-JP" dirty="0" smtClean="0"/>
                        <a:t>0.14</a:t>
                      </a:r>
                      <a:endParaRPr kumimoji="1" lang="ja-JP" altLang="en-US" dirty="0"/>
                    </a:p>
                  </p:txBody>
                </p:sp>
                <p:sp>
                  <p:nvSpPr>
                    <p:cNvPr id="50" name="テキスト ボックス 49"/>
                    <p:cNvSpPr txBox="1"/>
                    <p:nvPr/>
                  </p:nvSpPr>
                  <p:spPr>
                    <a:xfrm>
                      <a:off x="1417353" y="4215207"/>
                      <a:ext cx="588623" cy="369332"/>
                    </a:xfrm>
                    <a:prstGeom prst="rect">
                      <a:avLst/>
                    </a:prstGeom>
                    <a:noFill/>
                  </p:spPr>
                  <p:txBody>
                    <a:bodyPr wrap="none" rtlCol="0">
                      <a:spAutoFit/>
                    </a:bodyPr>
                    <a:lstStyle/>
                    <a:p>
                      <a:r>
                        <a:rPr kumimoji="1" lang="en-US" altLang="ja-JP" dirty="0" smtClean="0"/>
                        <a:t>0.04</a:t>
                      </a:r>
                      <a:endParaRPr kumimoji="1" lang="ja-JP" altLang="en-US" dirty="0"/>
                    </a:p>
                  </p:txBody>
                </p:sp>
              </p:grpSp>
              <p:grpSp>
                <p:nvGrpSpPr>
                  <p:cNvPr id="61" name="グループ化 60"/>
                  <p:cNvGrpSpPr/>
                  <p:nvPr/>
                </p:nvGrpSpPr>
                <p:grpSpPr>
                  <a:xfrm>
                    <a:off x="307775" y="2471934"/>
                    <a:ext cx="828486" cy="442715"/>
                    <a:chOff x="307775" y="2471934"/>
                    <a:chExt cx="828486" cy="442715"/>
                  </a:xfrm>
                </p:grpSpPr>
                <p:cxnSp>
                  <p:nvCxnSpPr>
                    <p:cNvPr id="53" name="直線矢印コネクタ 52"/>
                    <p:cNvCxnSpPr>
                      <a:endCxn id="27" idx="2"/>
                    </p:cNvCxnSpPr>
                    <p:nvPr/>
                  </p:nvCxnSpPr>
                  <p:spPr bwMode="auto">
                    <a:xfrm>
                      <a:off x="307775" y="2526803"/>
                      <a:ext cx="9526" cy="387846"/>
                    </a:xfrm>
                    <a:prstGeom prst="straightConnector1">
                      <a:avLst/>
                    </a:prstGeom>
                    <a:solidFill>
                      <a:schemeClr val="accent1"/>
                    </a:solidFill>
                    <a:ln w="9525"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テキスト ボックス 57"/>
                    <p:cNvSpPr txBox="1"/>
                    <p:nvPr/>
                  </p:nvSpPr>
                  <p:spPr>
                    <a:xfrm>
                      <a:off x="326424" y="2471934"/>
                      <a:ext cx="809837" cy="307777"/>
                    </a:xfrm>
                    <a:prstGeom prst="rect">
                      <a:avLst/>
                    </a:prstGeom>
                    <a:noFill/>
                  </p:spPr>
                  <p:txBody>
                    <a:bodyPr wrap="none" rtlCol="0">
                      <a:spAutoFit/>
                    </a:bodyPr>
                    <a:lstStyle/>
                    <a:p>
                      <a:r>
                        <a:rPr kumimoji="1" lang="en-US" altLang="ja-JP" sz="1400" dirty="0" smtClean="0"/>
                        <a:t>R=0.012</a:t>
                      </a:r>
                      <a:endParaRPr kumimoji="1" lang="ja-JP" altLang="en-US" sz="1400" dirty="0"/>
                    </a:p>
                  </p:txBody>
                </p:sp>
              </p:grpSp>
            </p:grpSp>
            <p:sp>
              <p:nvSpPr>
                <p:cNvPr id="63" name="二等辺三角形 62"/>
                <p:cNvSpPr/>
                <p:nvPr/>
              </p:nvSpPr>
              <p:spPr bwMode="auto">
                <a:xfrm rot="5400000">
                  <a:off x="1057902" y="1173675"/>
                  <a:ext cx="72000" cy="72000"/>
                </a:xfrm>
                <a:prstGeom prst="triangle">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64" name="二等辺三角形 63"/>
                <p:cNvSpPr/>
                <p:nvPr/>
              </p:nvSpPr>
              <p:spPr bwMode="auto">
                <a:xfrm rot="5400000">
                  <a:off x="1048377" y="1688025"/>
                  <a:ext cx="72000" cy="72000"/>
                </a:xfrm>
                <a:prstGeom prst="triangle">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65" name="二等辺三角形 64"/>
                <p:cNvSpPr/>
                <p:nvPr/>
              </p:nvSpPr>
              <p:spPr bwMode="auto">
                <a:xfrm rot="5400000">
                  <a:off x="1048377" y="2240475"/>
                  <a:ext cx="72000" cy="72000"/>
                </a:xfrm>
                <a:prstGeom prst="triangle">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66" name="二等辺三角形 65"/>
                <p:cNvSpPr/>
                <p:nvPr/>
              </p:nvSpPr>
              <p:spPr bwMode="auto">
                <a:xfrm rot="5400000">
                  <a:off x="1057902" y="3002475"/>
                  <a:ext cx="72000" cy="72000"/>
                </a:xfrm>
                <a:prstGeom prst="triangle">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67" name="二等辺三角形 66"/>
                <p:cNvSpPr/>
                <p:nvPr/>
              </p:nvSpPr>
              <p:spPr bwMode="auto">
                <a:xfrm rot="5400000">
                  <a:off x="1048377" y="4050225"/>
                  <a:ext cx="72000" cy="72000"/>
                </a:xfrm>
                <a:prstGeom prst="triangle">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68" name="二等辺三角形 67"/>
                <p:cNvSpPr/>
                <p:nvPr/>
              </p:nvSpPr>
              <p:spPr bwMode="auto">
                <a:xfrm rot="5400000">
                  <a:off x="1048377" y="3526350"/>
                  <a:ext cx="72000" cy="72000"/>
                </a:xfrm>
                <a:prstGeom prst="triangle">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grpSp>
          <p:sp>
            <p:nvSpPr>
              <p:cNvPr id="70" name="テキスト ボックス 69"/>
              <p:cNvSpPr txBox="1"/>
              <p:nvPr/>
            </p:nvSpPr>
            <p:spPr>
              <a:xfrm rot="16200000">
                <a:off x="-59208" y="2318045"/>
                <a:ext cx="864339" cy="307777"/>
              </a:xfrm>
              <a:prstGeom prst="rect">
                <a:avLst/>
              </a:prstGeom>
              <a:noFill/>
            </p:spPr>
            <p:txBody>
              <a:bodyPr wrap="none" rtlCol="0">
                <a:spAutoFit/>
              </a:bodyPr>
              <a:lstStyle/>
              <a:p>
                <a:r>
                  <a:rPr kumimoji="1" lang="en-US" altLang="ja-JP" sz="1400" dirty="0" smtClean="0"/>
                  <a:t>XSYMM</a:t>
                </a:r>
              </a:p>
            </p:txBody>
          </p:sp>
        </p:grpSp>
        <p:cxnSp>
          <p:nvCxnSpPr>
            <p:cNvPr id="73" name="直線矢印コネクタ 72"/>
            <p:cNvCxnSpPr/>
            <p:nvPr/>
          </p:nvCxnSpPr>
          <p:spPr bwMode="auto">
            <a:xfrm flipV="1">
              <a:off x="1560514" y="1197405"/>
              <a:ext cx="1584" cy="27000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直線矢印コネクタ 76"/>
            <p:cNvCxnSpPr/>
            <p:nvPr/>
          </p:nvCxnSpPr>
          <p:spPr bwMode="auto">
            <a:xfrm flipV="1">
              <a:off x="1754784" y="1206369"/>
              <a:ext cx="1584" cy="27000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直線矢印コネクタ 77"/>
            <p:cNvCxnSpPr/>
            <p:nvPr/>
          </p:nvCxnSpPr>
          <p:spPr bwMode="auto">
            <a:xfrm flipV="1">
              <a:off x="1360490" y="1197375"/>
              <a:ext cx="1584" cy="27000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直線矢印コネクタ 78"/>
            <p:cNvCxnSpPr/>
            <p:nvPr/>
          </p:nvCxnSpPr>
          <p:spPr bwMode="auto">
            <a:xfrm flipV="1">
              <a:off x="1155023" y="1199059"/>
              <a:ext cx="1584" cy="27000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線矢印コネクタ 79"/>
            <p:cNvCxnSpPr/>
            <p:nvPr/>
          </p:nvCxnSpPr>
          <p:spPr bwMode="auto">
            <a:xfrm flipV="1">
              <a:off x="935948" y="1199059"/>
              <a:ext cx="1584" cy="27000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直線矢印コネクタ 80"/>
            <p:cNvCxnSpPr/>
            <p:nvPr/>
          </p:nvCxnSpPr>
          <p:spPr bwMode="auto">
            <a:xfrm flipV="1">
              <a:off x="697823" y="1199059"/>
              <a:ext cx="1584" cy="27000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テキスト ボックス 81"/>
            <p:cNvSpPr txBox="1"/>
            <p:nvPr/>
          </p:nvSpPr>
          <p:spPr>
            <a:xfrm>
              <a:off x="428183" y="892190"/>
              <a:ext cx="1864613" cy="369332"/>
            </a:xfrm>
            <a:prstGeom prst="rect">
              <a:avLst/>
            </a:prstGeom>
            <a:noFill/>
          </p:spPr>
          <p:txBody>
            <a:bodyPr wrap="none" rtlCol="0">
              <a:spAutoFit/>
            </a:bodyPr>
            <a:lstStyle/>
            <a:p>
              <a:r>
                <a:rPr kumimoji="1" lang="en-US" altLang="ja-JP" dirty="0" smtClean="0"/>
                <a:t>displacement 0.15</a:t>
              </a:r>
            </a:p>
          </p:txBody>
        </p:sp>
        <p:sp>
          <p:nvSpPr>
            <p:cNvPr id="83" name="二等辺三角形 82"/>
            <p:cNvSpPr/>
            <p:nvPr/>
          </p:nvSpPr>
          <p:spPr bwMode="auto">
            <a:xfrm>
              <a:off x="810252" y="4393125"/>
              <a:ext cx="72000" cy="72000"/>
            </a:xfrm>
            <a:prstGeom prst="triangle">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84" name="二等辺三角形 83"/>
            <p:cNvSpPr/>
            <p:nvPr/>
          </p:nvSpPr>
          <p:spPr bwMode="auto">
            <a:xfrm>
              <a:off x="1591302" y="4393125"/>
              <a:ext cx="72000" cy="72000"/>
            </a:xfrm>
            <a:prstGeom prst="triangle">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85" name="二等辺三角形 84"/>
            <p:cNvSpPr/>
            <p:nvPr/>
          </p:nvSpPr>
          <p:spPr bwMode="auto">
            <a:xfrm>
              <a:off x="1191252" y="4393125"/>
              <a:ext cx="72000" cy="72000"/>
            </a:xfrm>
            <a:prstGeom prst="triangle">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grpSp>
      <p:graphicFrame>
        <p:nvGraphicFramePr>
          <p:cNvPr id="87" name="表 86"/>
          <p:cNvGraphicFramePr>
            <a:graphicFrameLocks noGrp="1"/>
          </p:cNvGraphicFramePr>
          <p:nvPr>
            <p:extLst>
              <p:ext uri="{D42A27DB-BD31-4B8C-83A1-F6EECF244321}">
                <p14:modId xmlns:p14="http://schemas.microsoft.com/office/powerpoint/2010/main" val="2149037595"/>
              </p:ext>
            </p:extLst>
          </p:nvPr>
        </p:nvGraphicFramePr>
        <p:xfrm>
          <a:off x="660352" y="5308142"/>
          <a:ext cx="3819624" cy="1419225"/>
        </p:xfrm>
        <a:graphic>
          <a:graphicData uri="http://schemas.openxmlformats.org/drawingml/2006/table">
            <a:tbl>
              <a:tblPr>
                <a:tableStyleId>{5C22544A-7EE6-4342-B048-85BDC9FD1C3A}</a:tableStyleId>
              </a:tblPr>
              <a:tblGrid>
                <a:gridCol w="3006205"/>
                <a:gridCol w="813419"/>
              </a:tblGrid>
              <a:tr h="250507">
                <a:tc>
                  <a:txBody>
                    <a:bodyPr/>
                    <a:lstStyle/>
                    <a:p>
                      <a:pPr algn="ctr" fontAlgn="ctr"/>
                      <a:r>
                        <a:rPr lang="ja-JP" altLang="en-US" sz="1800" u="none" strike="noStrike" dirty="0">
                          <a:effectLst/>
                        </a:rPr>
                        <a:t>材料特性</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800" u="none" strike="noStrike" dirty="0">
                          <a:effectLst/>
                        </a:rPr>
                        <a:t>　</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0507">
                <a:tc>
                  <a:txBody>
                    <a:bodyPr/>
                    <a:lstStyle/>
                    <a:p>
                      <a:pPr algn="ctr" fontAlgn="ctr"/>
                      <a:r>
                        <a:rPr lang="ja-JP" altLang="en-US" sz="1800" u="none" strike="noStrike" dirty="0">
                          <a:effectLst/>
                        </a:rPr>
                        <a:t>ヤング率</a:t>
                      </a:r>
                      <a:r>
                        <a:rPr lang="en-US" altLang="ja-JP" sz="1800" u="none" strike="noStrike" dirty="0">
                          <a:effectLst/>
                        </a:rPr>
                        <a:t>(</a:t>
                      </a:r>
                      <a:r>
                        <a:rPr lang="en-US" sz="1800" u="none" strike="noStrike" dirty="0" err="1">
                          <a:effectLst/>
                        </a:rPr>
                        <a:t>Gpa</a:t>
                      </a:r>
                      <a:r>
                        <a:rPr lang="en-US" sz="1800" u="none" strike="noStrike" dirty="0">
                          <a:effectLst/>
                        </a:rPr>
                        <a:t>)</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altLang="ja-JP" sz="1800" u="none" strike="noStrike">
                          <a:effectLst/>
                        </a:rPr>
                        <a:t>72</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T w="12700" cap="flat" cmpd="sng" algn="ctr">
                      <a:solidFill>
                        <a:schemeClr val="tx1"/>
                      </a:solidFill>
                      <a:prstDash val="solid"/>
                      <a:round/>
                      <a:headEnd type="none" w="med" len="med"/>
                      <a:tailEnd type="none" w="med" len="med"/>
                    </a:lnT>
                  </a:tcPr>
                </a:tc>
              </a:tr>
              <a:tr h="250507">
                <a:tc>
                  <a:txBody>
                    <a:bodyPr/>
                    <a:lstStyle/>
                    <a:p>
                      <a:pPr algn="ctr" fontAlgn="ctr"/>
                      <a:r>
                        <a:rPr lang="ja-JP" altLang="en-US" sz="1800" u="none" strike="noStrike" dirty="0">
                          <a:effectLst/>
                        </a:rPr>
                        <a:t>ポアソン比</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1800" u="none" strike="noStrike">
                          <a:effectLst/>
                        </a:rPr>
                        <a:t>0.17</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250507">
                <a:tc>
                  <a:txBody>
                    <a:bodyPr/>
                    <a:lstStyle/>
                    <a:p>
                      <a:pPr algn="ctr" fontAlgn="ctr"/>
                      <a:r>
                        <a:rPr lang="ja-JP" altLang="en-US" sz="1800" u="none" strike="noStrike" dirty="0">
                          <a:effectLst/>
                        </a:rPr>
                        <a:t>最大主応力</a:t>
                      </a:r>
                      <a:r>
                        <a:rPr lang="en-US" altLang="ja-JP" sz="1800" u="none" strike="noStrike" dirty="0">
                          <a:effectLst/>
                        </a:rPr>
                        <a:t>(</a:t>
                      </a:r>
                      <a:r>
                        <a:rPr lang="en-US" sz="1800" u="none" strike="noStrike" dirty="0" err="1">
                          <a:effectLst/>
                        </a:rPr>
                        <a:t>Gpa</a:t>
                      </a:r>
                      <a:r>
                        <a:rPr lang="en-US" sz="1800" u="none" strike="noStrike" dirty="0">
                          <a:effectLst/>
                        </a:rPr>
                        <a:t>)</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1800" u="none" strike="noStrike">
                          <a:effectLst/>
                        </a:rPr>
                        <a:t>2</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250507">
                <a:tc>
                  <a:txBody>
                    <a:bodyPr/>
                    <a:lstStyle/>
                    <a:p>
                      <a:pPr algn="ctr" fontAlgn="ctr"/>
                      <a:r>
                        <a:rPr lang="ja-JP" altLang="en-US" sz="1800" u="none" strike="noStrike" dirty="0">
                          <a:effectLst/>
                        </a:rPr>
                        <a:t>臨界エネルギー解放率</a:t>
                      </a:r>
                      <a:r>
                        <a:rPr lang="en-US" altLang="ja-JP" sz="1800" u="none" strike="noStrike" dirty="0">
                          <a:effectLst/>
                        </a:rPr>
                        <a:t>(N/m)</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US" altLang="ja-JP" sz="1800" u="none" strike="noStrike" dirty="0">
                          <a:effectLst/>
                        </a:rPr>
                        <a:t>3.6</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B w="12700" cap="flat" cmpd="sng" algn="ctr">
                      <a:solidFill>
                        <a:schemeClr val="tx1"/>
                      </a:solidFill>
                      <a:prstDash val="solid"/>
                      <a:round/>
                      <a:headEnd type="none" w="med" len="med"/>
                      <a:tailEnd type="none" w="med" len="med"/>
                    </a:lnB>
                  </a:tcPr>
                </a:tc>
              </a:tr>
            </a:tbl>
          </a:graphicData>
        </a:graphic>
      </p:graphicFrame>
      <p:pic>
        <p:nvPicPr>
          <p:cNvPr id="88" name="図 8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2875" y="1204912"/>
            <a:ext cx="1123949" cy="3853540"/>
          </a:xfrm>
          <a:prstGeom prst="rect">
            <a:avLst/>
          </a:prstGeom>
        </p:spPr>
      </p:pic>
      <p:sp>
        <p:nvSpPr>
          <p:cNvPr id="89" name="テキスト ボックス 88"/>
          <p:cNvSpPr txBox="1"/>
          <p:nvPr/>
        </p:nvSpPr>
        <p:spPr>
          <a:xfrm>
            <a:off x="5374138" y="5238653"/>
            <a:ext cx="3589444" cy="1477328"/>
          </a:xfrm>
          <a:prstGeom prst="rect">
            <a:avLst/>
          </a:prstGeom>
          <a:noFill/>
        </p:spPr>
        <p:txBody>
          <a:bodyPr wrap="none" rtlCol="0">
            <a:spAutoFit/>
          </a:bodyPr>
          <a:lstStyle/>
          <a:p>
            <a:r>
              <a:rPr kumimoji="1" lang="en-US" altLang="ja-JP" dirty="0" err="1" smtClean="0"/>
              <a:t>Abaqus</a:t>
            </a:r>
            <a:r>
              <a:rPr kumimoji="1" lang="en-US" altLang="ja-JP" dirty="0" smtClean="0"/>
              <a:t>/CAE student edition 6.14-2</a:t>
            </a:r>
          </a:p>
          <a:p>
            <a:r>
              <a:rPr lang="ja-JP" altLang="en-US" dirty="0" smtClean="0"/>
              <a:t>節点数　</a:t>
            </a:r>
            <a:r>
              <a:rPr lang="en-US" altLang="ja-JP" dirty="0" smtClean="0"/>
              <a:t>838</a:t>
            </a:r>
          </a:p>
          <a:p>
            <a:r>
              <a:rPr kumimoji="1" lang="ja-JP" altLang="en-US" dirty="0" smtClean="0"/>
              <a:t>要素数　</a:t>
            </a:r>
            <a:r>
              <a:rPr lang="en-US" altLang="ja-JP" dirty="0" smtClean="0"/>
              <a:t>791</a:t>
            </a:r>
            <a:endParaRPr kumimoji="1" lang="en-US" altLang="ja-JP" dirty="0" smtClean="0"/>
          </a:p>
          <a:p>
            <a:r>
              <a:rPr lang="ja-JP" altLang="en-US" dirty="0" smtClean="0"/>
              <a:t>要素タイプ</a:t>
            </a:r>
            <a:r>
              <a:rPr lang="ja-JP" altLang="en-US" dirty="0"/>
              <a:t>　</a:t>
            </a:r>
            <a:r>
              <a:rPr lang="ja-JP" altLang="en-US" dirty="0" smtClean="0"/>
              <a:t>平面応力</a:t>
            </a:r>
            <a:endParaRPr lang="en-US" altLang="ja-JP" dirty="0" smtClean="0"/>
          </a:p>
          <a:p>
            <a:r>
              <a:rPr lang="ja-JP" altLang="en-US" dirty="0" smtClean="0"/>
              <a:t>　　　　　　</a:t>
            </a:r>
            <a:r>
              <a:rPr lang="en-US" altLang="ja-JP" dirty="0" smtClean="0"/>
              <a:t>4</a:t>
            </a:r>
            <a:r>
              <a:rPr lang="ja-JP" altLang="en-US" dirty="0" smtClean="0"/>
              <a:t>節点</a:t>
            </a:r>
            <a:r>
              <a:rPr lang="en-US" altLang="ja-JP" dirty="0" smtClean="0"/>
              <a:t>4</a:t>
            </a:r>
            <a:r>
              <a:rPr lang="ja-JP" altLang="en-US" dirty="0" smtClean="0"/>
              <a:t>変形</a:t>
            </a:r>
            <a:r>
              <a:rPr lang="en-US" altLang="ja-JP" dirty="0"/>
              <a:t>1</a:t>
            </a:r>
            <a:r>
              <a:rPr lang="ja-JP" altLang="en-US" dirty="0" smtClean="0"/>
              <a:t>次要素</a:t>
            </a:r>
            <a:endParaRPr kumimoji="1" lang="ja-JP" altLang="en-US" dirty="0"/>
          </a:p>
        </p:txBody>
      </p:sp>
      <p:sp>
        <p:nvSpPr>
          <p:cNvPr id="90" name="テキスト ボックス 89"/>
          <p:cNvSpPr txBox="1"/>
          <p:nvPr/>
        </p:nvSpPr>
        <p:spPr>
          <a:xfrm>
            <a:off x="5724525" y="1204912"/>
            <a:ext cx="1338828" cy="369332"/>
          </a:xfrm>
          <a:prstGeom prst="rect">
            <a:avLst/>
          </a:prstGeom>
          <a:noFill/>
        </p:spPr>
        <p:txBody>
          <a:bodyPr wrap="none" rtlCol="0">
            <a:spAutoFit/>
          </a:bodyPr>
          <a:lstStyle/>
          <a:p>
            <a:r>
              <a:rPr lang="ja-JP" altLang="en-US" dirty="0" smtClean="0"/>
              <a:t>解析モデル</a:t>
            </a:r>
            <a:endParaRPr kumimoji="1" lang="ja-JP" altLang="en-US" dirty="0"/>
          </a:p>
        </p:txBody>
      </p:sp>
      <p:sp>
        <p:nvSpPr>
          <p:cNvPr id="91" name="テキスト ボックス 90"/>
          <p:cNvSpPr txBox="1"/>
          <p:nvPr/>
        </p:nvSpPr>
        <p:spPr>
          <a:xfrm>
            <a:off x="200025" y="1322169"/>
            <a:ext cx="3416320" cy="1200329"/>
          </a:xfrm>
          <a:prstGeom prst="rect">
            <a:avLst/>
          </a:prstGeom>
          <a:noFill/>
        </p:spPr>
        <p:txBody>
          <a:bodyPr wrap="none" rtlCol="0">
            <a:spAutoFit/>
          </a:bodyPr>
          <a:lstStyle/>
          <a:p>
            <a:r>
              <a:rPr kumimoji="1" lang="ja-JP" altLang="en-US" dirty="0" smtClean="0"/>
              <a:t>板の中心に円孔が存在する</a:t>
            </a:r>
            <a:endParaRPr kumimoji="1" lang="en-US" altLang="ja-JP" dirty="0" smtClean="0"/>
          </a:p>
          <a:p>
            <a:r>
              <a:rPr lang="ja-JP" altLang="en-US" dirty="0" smtClean="0"/>
              <a:t>モデルを上に引っ張った時の</a:t>
            </a:r>
            <a:endParaRPr lang="en-US" altLang="ja-JP" dirty="0" smtClean="0"/>
          </a:p>
          <a:p>
            <a:r>
              <a:rPr kumimoji="1" lang="ja-JP" altLang="en-US" dirty="0" smtClean="0"/>
              <a:t>状態を拡張有限要素法を用いて</a:t>
            </a:r>
            <a:endParaRPr kumimoji="1" lang="en-US" altLang="ja-JP" dirty="0" smtClean="0"/>
          </a:p>
          <a:p>
            <a:r>
              <a:rPr kumimoji="1" lang="ja-JP" altLang="en-US" dirty="0" smtClean="0"/>
              <a:t>解析</a:t>
            </a:r>
            <a:r>
              <a:rPr lang="ja-JP" altLang="en-US" dirty="0" smtClean="0"/>
              <a:t>を行った．</a:t>
            </a:r>
            <a:endParaRPr kumimoji="1" lang="en-US" altLang="ja-JP" dirty="0" smtClean="0"/>
          </a:p>
        </p:txBody>
      </p:sp>
    </p:spTree>
    <p:extLst>
      <p:ext uri="{BB962C8B-B14F-4D97-AF65-F5344CB8AC3E}">
        <p14:creationId xmlns:p14="http://schemas.microsoft.com/office/powerpoint/2010/main" val="1287286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1379" y="196495"/>
            <a:ext cx="8207375" cy="574675"/>
          </a:xfrm>
        </p:spPr>
        <p:txBody>
          <a:bodyPr/>
          <a:lstStyle/>
          <a:p>
            <a:r>
              <a:rPr kumimoji="1" lang="en-US" altLang="ja-JP" sz="3200" dirty="0" smtClean="0"/>
              <a:t>XFEM</a:t>
            </a:r>
            <a:r>
              <a:rPr kumimoji="1" lang="ja-JP" altLang="en-US" sz="3200" dirty="0" smtClean="0"/>
              <a:t>解析原理～ファントム節点～</a:t>
            </a:r>
            <a:endParaRPr kumimoji="1" lang="ja-JP" altLang="en-US" sz="3200" dirty="0"/>
          </a:p>
        </p:txBody>
      </p:sp>
      <p:sp>
        <p:nvSpPr>
          <p:cNvPr id="56" name="テキスト ボックス 55"/>
          <p:cNvSpPr txBox="1"/>
          <p:nvPr/>
        </p:nvSpPr>
        <p:spPr>
          <a:xfrm>
            <a:off x="127497" y="6595084"/>
            <a:ext cx="8818539" cy="253916"/>
          </a:xfrm>
          <a:prstGeom prst="rect">
            <a:avLst/>
          </a:prstGeom>
          <a:noFill/>
        </p:spPr>
        <p:txBody>
          <a:bodyPr wrap="square" rtlCol="0">
            <a:spAutoFit/>
          </a:bodyPr>
          <a:lstStyle/>
          <a:p>
            <a:r>
              <a:rPr kumimoji="1" lang="en-US" altLang="ja-JP" sz="1050" dirty="0" smtClean="0"/>
              <a:t>[2]</a:t>
            </a:r>
            <a:r>
              <a:rPr kumimoji="1" lang="en-US" altLang="ja-JP" sz="1050" dirty="0" err="1" smtClean="0"/>
              <a:t>Jeong-Hoon</a:t>
            </a:r>
            <a:r>
              <a:rPr kumimoji="1" lang="en-US" altLang="ja-JP" sz="1050" dirty="0" smtClean="0"/>
              <a:t> </a:t>
            </a:r>
            <a:r>
              <a:rPr kumimoji="1" lang="en-US" altLang="ja-JP" sz="1050" dirty="0" err="1" smtClean="0"/>
              <a:t>Song,Pedro</a:t>
            </a:r>
            <a:r>
              <a:rPr kumimoji="1" lang="en-US" altLang="ja-JP" sz="1050" dirty="0" smtClean="0"/>
              <a:t> </a:t>
            </a:r>
            <a:r>
              <a:rPr kumimoji="1" lang="en-US" altLang="ja-JP" sz="1050" dirty="0" err="1" smtClean="0"/>
              <a:t>M.A.Areias</a:t>
            </a:r>
            <a:r>
              <a:rPr lang="en-US" altLang="ja-JP" sz="1050" dirty="0"/>
              <a:t> </a:t>
            </a:r>
            <a:r>
              <a:rPr lang="en-US" altLang="ja-JP" sz="1050" dirty="0" smtClean="0"/>
              <a:t>and Ted </a:t>
            </a:r>
            <a:r>
              <a:rPr lang="en-US" altLang="ja-JP" sz="1050" dirty="0" err="1" smtClean="0"/>
              <a:t>Belytschko</a:t>
            </a:r>
            <a:r>
              <a:rPr lang="en-US" altLang="ja-JP" sz="1050" dirty="0" smtClean="0"/>
              <a:t> “A method for crack and shear band propagation with phantom nodes”</a:t>
            </a:r>
            <a:endParaRPr kumimoji="1" lang="ja-JP" altLang="en-US" sz="1050" dirty="0"/>
          </a:p>
        </p:txBody>
      </p:sp>
      <p:sp>
        <p:nvSpPr>
          <p:cNvPr id="102" name="テキスト ボックス 101"/>
          <p:cNvSpPr txBox="1"/>
          <p:nvPr/>
        </p:nvSpPr>
        <p:spPr>
          <a:xfrm>
            <a:off x="127497" y="2336193"/>
            <a:ext cx="3197495" cy="400110"/>
          </a:xfrm>
          <a:prstGeom prst="rect">
            <a:avLst/>
          </a:prstGeom>
          <a:noFill/>
        </p:spPr>
        <p:txBody>
          <a:bodyPr wrap="square" rtlCol="0">
            <a:spAutoFit/>
          </a:bodyPr>
          <a:lstStyle/>
          <a:p>
            <a:r>
              <a:rPr lang="ja-JP" altLang="en-US" sz="2000" b="1" dirty="0" smtClean="0"/>
              <a:t>き裂が存在する</a:t>
            </a:r>
            <a:r>
              <a:rPr kumimoji="1" lang="en-US" altLang="ja-JP" sz="2000" b="1" dirty="0" smtClean="0"/>
              <a:t>1</a:t>
            </a:r>
            <a:r>
              <a:rPr kumimoji="1" lang="ja-JP" altLang="en-US" sz="2000" b="1" dirty="0" smtClean="0"/>
              <a:t>要素</a:t>
            </a:r>
            <a:endParaRPr kumimoji="1" lang="ja-JP" altLang="en-US" sz="2000" b="1" dirty="0"/>
          </a:p>
        </p:txBody>
      </p:sp>
      <p:sp>
        <p:nvSpPr>
          <p:cNvPr id="8" name="テキスト ボックス 7"/>
          <p:cNvSpPr txBox="1"/>
          <p:nvPr/>
        </p:nvSpPr>
        <p:spPr>
          <a:xfrm>
            <a:off x="8352000" y="539427"/>
            <a:ext cx="961341" cy="461665"/>
          </a:xfrm>
          <a:prstGeom prst="rect">
            <a:avLst/>
          </a:prstGeom>
          <a:noFill/>
        </p:spPr>
        <p:txBody>
          <a:bodyPr wrap="square" rtlCol="0">
            <a:spAutoFit/>
          </a:bodyPr>
          <a:lstStyle/>
          <a:p>
            <a:r>
              <a:rPr lang="en-US" altLang="ja-JP" sz="2400" dirty="0" smtClean="0">
                <a:solidFill>
                  <a:schemeClr val="bg1"/>
                </a:solidFill>
              </a:rPr>
              <a:t>4</a:t>
            </a:r>
            <a:r>
              <a:rPr kumimoji="1" lang="en-US" altLang="ja-JP" sz="2400" dirty="0" smtClean="0">
                <a:solidFill>
                  <a:schemeClr val="bg1"/>
                </a:solidFill>
              </a:rPr>
              <a:t>/12</a:t>
            </a:r>
            <a:endParaRPr kumimoji="1" lang="ja-JP" altLang="en-US" dirty="0">
              <a:solidFill>
                <a:schemeClr val="bg1"/>
              </a:solidFill>
            </a:endParaRPr>
          </a:p>
        </p:txBody>
      </p:sp>
      <p:grpSp>
        <p:nvGrpSpPr>
          <p:cNvPr id="10" name="グループ化 9"/>
          <p:cNvGrpSpPr/>
          <p:nvPr/>
        </p:nvGrpSpPr>
        <p:grpSpPr>
          <a:xfrm>
            <a:off x="7561798" y="4257921"/>
            <a:ext cx="1388586" cy="523220"/>
            <a:chOff x="290288" y="1765092"/>
            <a:chExt cx="1388586" cy="523220"/>
          </a:xfrm>
        </p:grpSpPr>
        <p:sp>
          <p:nvSpPr>
            <p:cNvPr id="105" name="テキスト ボックス 104"/>
            <p:cNvSpPr txBox="1"/>
            <p:nvPr/>
          </p:nvSpPr>
          <p:spPr>
            <a:xfrm>
              <a:off x="420867" y="1765092"/>
              <a:ext cx="1258007" cy="523220"/>
            </a:xfrm>
            <a:prstGeom prst="rect">
              <a:avLst/>
            </a:prstGeom>
            <a:noFill/>
          </p:spPr>
          <p:txBody>
            <a:bodyPr wrap="square" rtlCol="0">
              <a:spAutoFit/>
            </a:bodyPr>
            <a:lstStyle/>
            <a:p>
              <a:r>
                <a:rPr kumimoji="1" lang="en-US" altLang="ja-JP" sz="1400" dirty="0" smtClean="0"/>
                <a:t>Original node</a:t>
              </a:r>
            </a:p>
            <a:p>
              <a:r>
                <a:rPr lang="en-US" altLang="ja-JP" sz="1400" dirty="0" smtClean="0"/>
                <a:t>Phantom node</a:t>
              </a:r>
              <a:endParaRPr kumimoji="1" lang="ja-JP" altLang="en-US" sz="1400" dirty="0"/>
            </a:p>
          </p:txBody>
        </p:sp>
        <p:sp>
          <p:nvSpPr>
            <p:cNvPr id="106" name="円/楕円 105"/>
            <p:cNvSpPr/>
            <p:nvPr/>
          </p:nvSpPr>
          <p:spPr bwMode="auto">
            <a:xfrm>
              <a:off x="293218" y="1875425"/>
              <a:ext cx="119411" cy="126735"/>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107" name="円/楕円 106"/>
            <p:cNvSpPr/>
            <p:nvPr/>
          </p:nvSpPr>
          <p:spPr bwMode="auto">
            <a:xfrm>
              <a:off x="290288" y="2073232"/>
              <a:ext cx="113633" cy="112483"/>
            </a:xfrm>
            <a:prstGeom prst="ellipse">
              <a:avLst/>
            </a:prstGeom>
            <a:solidFill>
              <a:schemeClr val="bg1"/>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grpSp>
      <p:grpSp>
        <p:nvGrpSpPr>
          <p:cNvPr id="251" name="グループ化 250"/>
          <p:cNvGrpSpPr/>
          <p:nvPr/>
        </p:nvGrpSpPr>
        <p:grpSpPr>
          <a:xfrm>
            <a:off x="568007" y="2690162"/>
            <a:ext cx="3793110" cy="2278104"/>
            <a:chOff x="494098" y="3995229"/>
            <a:chExt cx="3793110" cy="2278104"/>
          </a:xfrm>
        </p:grpSpPr>
        <p:sp>
          <p:nvSpPr>
            <p:cNvPr id="58" name="テキスト ボックス 57"/>
            <p:cNvSpPr txBox="1"/>
            <p:nvPr/>
          </p:nvSpPr>
          <p:spPr>
            <a:xfrm>
              <a:off x="2932627" y="4765229"/>
              <a:ext cx="1150026" cy="646331"/>
            </a:xfrm>
            <a:prstGeom prst="rect">
              <a:avLst/>
            </a:prstGeom>
            <a:noFill/>
          </p:spPr>
          <p:txBody>
            <a:bodyPr wrap="square" rtlCol="0">
              <a:spAutoFit/>
            </a:bodyPr>
            <a:lstStyle/>
            <a:p>
              <a:r>
                <a:rPr kumimoji="1" lang="en-US" altLang="ja-JP" dirty="0" smtClean="0"/>
                <a:t>Crack opening</a:t>
              </a:r>
              <a:endParaRPr kumimoji="1" lang="ja-JP" altLang="en-US" dirty="0"/>
            </a:p>
          </p:txBody>
        </p:sp>
        <p:grpSp>
          <p:nvGrpSpPr>
            <p:cNvPr id="181" name="グループ化 180"/>
            <p:cNvGrpSpPr/>
            <p:nvPr/>
          </p:nvGrpSpPr>
          <p:grpSpPr>
            <a:xfrm>
              <a:off x="494098" y="3995229"/>
              <a:ext cx="2483820" cy="2278104"/>
              <a:chOff x="1053000" y="4268549"/>
              <a:chExt cx="2483820" cy="2278104"/>
            </a:xfrm>
          </p:grpSpPr>
          <p:sp>
            <p:nvSpPr>
              <p:cNvPr id="182" name="フリーフォーム 181"/>
              <p:cNvSpPr/>
              <p:nvPr/>
            </p:nvSpPr>
            <p:spPr>
              <a:xfrm>
                <a:off x="2019719" y="5089490"/>
                <a:ext cx="1220874" cy="321547"/>
              </a:xfrm>
              <a:custGeom>
                <a:avLst/>
                <a:gdLst>
                  <a:gd name="connsiteX0" fmla="*/ 90435 w 1220874"/>
                  <a:gd name="connsiteY0" fmla="*/ 0 h 321547"/>
                  <a:gd name="connsiteX1" fmla="*/ 0 w 1220874"/>
                  <a:gd name="connsiteY1" fmla="*/ 321547 h 321547"/>
                  <a:gd name="connsiteX2" fmla="*/ 592852 w 1220874"/>
                  <a:gd name="connsiteY2" fmla="*/ 236136 h 321547"/>
                  <a:gd name="connsiteX3" fmla="*/ 959617 w 1220874"/>
                  <a:gd name="connsiteY3" fmla="*/ 190919 h 321547"/>
                  <a:gd name="connsiteX4" fmla="*/ 1145512 w 1220874"/>
                  <a:gd name="connsiteY4" fmla="*/ 145701 h 321547"/>
                  <a:gd name="connsiteX5" fmla="*/ 1220874 w 1220874"/>
                  <a:gd name="connsiteY5" fmla="*/ 100484 h 321547"/>
                  <a:gd name="connsiteX6" fmla="*/ 90435 w 1220874"/>
                  <a:gd name="connsiteY6" fmla="*/ 0 h 321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874" h="321547">
                    <a:moveTo>
                      <a:pt x="90435" y="0"/>
                    </a:moveTo>
                    <a:lnTo>
                      <a:pt x="0" y="321547"/>
                    </a:lnTo>
                    <a:lnTo>
                      <a:pt x="592852" y="236136"/>
                    </a:lnTo>
                    <a:lnTo>
                      <a:pt x="959617" y="190919"/>
                    </a:lnTo>
                    <a:lnTo>
                      <a:pt x="1145512" y="145701"/>
                    </a:lnTo>
                    <a:lnTo>
                      <a:pt x="1220874" y="100484"/>
                    </a:lnTo>
                    <a:lnTo>
                      <a:pt x="90435" y="0"/>
                    </a:lnTo>
                    <a:close/>
                  </a:path>
                </a:pathLst>
              </a:cu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3" name="フリーフォーム 182"/>
              <p:cNvSpPr/>
              <p:nvPr/>
            </p:nvSpPr>
            <p:spPr>
              <a:xfrm>
                <a:off x="1959429" y="5400989"/>
                <a:ext cx="1251019" cy="301451"/>
              </a:xfrm>
              <a:custGeom>
                <a:avLst/>
                <a:gdLst>
                  <a:gd name="connsiteX0" fmla="*/ 70338 w 1251019"/>
                  <a:gd name="connsiteY0" fmla="*/ 0 h 301451"/>
                  <a:gd name="connsiteX1" fmla="*/ 0 w 1251019"/>
                  <a:gd name="connsiteY1" fmla="*/ 301451 h 301451"/>
                  <a:gd name="connsiteX2" fmla="*/ 703384 w 1251019"/>
                  <a:gd name="connsiteY2" fmla="*/ 211015 h 301451"/>
                  <a:gd name="connsiteX3" fmla="*/ 1070149 w 1251019"/>
                  <a:gd name="connsiteY3" fmla="*/ 200967 h 301451"/>
                  <a:gd name="connsiteX4" fmla="*/ 1251019 w 1251019"/>
                  <a:gd name="connsiteY4" fmla="*/ 120580 h 301451"/>
                  <a:gd name="connsiteX5" fmla="*/ 653142 w 1251019"/>
                  <a:gd name="connsiteY5" fmla="*/ 35169 h 301451"/>
                  <a:gd name="connsiteX6" fmla="*/ 70338 w 1251019"/>
                  <a:gd name="connsiteY6" fmla="*/ 0 h 30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1019" h="301451">
                    <a:moveTo>
                      <a:pt x="70338" y="0"/>
                    </a:moveTo>
                    <a:lnTo>
                      <a:pt x="0" y="301451"/>
                    </a:lnTo>
                    <a:lnTo>
                      <a:pt x="703384" y="211015"/>
                    </a:lnTo>
                    <a:lnTo>
                      <a:pt x="1070149" y="200967"/>
                    </a:lnTo>
                    <a:lnTo>
                      <a:pt x="1251019" y="120580"/>
                    </a:lnTo>
                    <a:lnTo>
                      <a:pt x="653142" y="35169"/>
                    </a:lnTo>
                    <a:lnTo>
                      <a:pt x="70338" y="0"/>
                    </a:lnTo>
                    <a:close/>
                  </a:path>
                </a:pathLst>
              </a:cu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4" name="フリーフォーム 183"/>
              <p:cNvSpPr/>
              <p:nvPr/>
            </p:nvSpPr>
            <p:spPr>
              <a:xfrm>
                <a:off x="1959429" y="5521569"/>
                <a:ext cx="1396720" cy="346668"/>
              </a:xfrm>
              <a:custGeom>
                <a:avLst/>
                <a:gdLst>
                  <a:gd name="connsiteX0" fmla="*/ 0 w 1396720"/>
                  <a:gd name="connsiteY0" fmla="*/ 190919 h 346668"/>
                  <a:gd name="connsiteX1" fmla="*/ 683287 w 1396720"/>
                  <a:gd name="connsiteY1" fmla="*/ 251209 h 346668"/>
                  <a:gd name="connsiteX2" fmla="*/ 1115367 w 1396720"/>
                  <a:gd name="connsiteY2" fmla="*/ 286378 h 346668"/>
                  <a:gd name="connsiteX3" fmla="*/ 1326382 w 1396720"/>
                  <a:gd name="connsiteY3" fmla="*/ 346668 h 346668"/>
                  <a:gd name="connsiteX4" fmla="*/ 1396720 w 1396720"/>
                  <a:gd name="connsiteY4" fmla="*/ 40194 h 346668"/>
                  <a:gd name="connsiteX5" fmla="*/ 1276140 w 1396720"/>
                  <a:gd name="connsiteY5" fmla="*/ 0 h 346668"/>
                  <a:gd name="connsiteX6" fmla="*/ 1100294 w 1396720"/>
                  <a:gd name="connsiteY6" fmla="*/ 70339 h 346668"/>
                  <a:gd name="connsiteX7" fmla="*/ 658167 w 1396720"/>
                  <a:gd name="connsiteY7" fmla="*/ 90435 h 346668"/>
                  <a:gd name="connsiteX8" fmla="*/ 216039 w 1396720"/>
                  <a:gd name="connsiteY8" fmla="*/ 155750 h 346668"/>
                  <a:gd name="connsiteX9" fmla="*/ 0 w 1396720"/>
                  <a:gd name="connsiteY9" fmla="*/ 190919 h 346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96720" h="346668">
                    <a:moveTo>
                      <a:pt x="0" y="190919"/>
                    </a:moveTo>
                    <a:lnTo>
                      <a:pt x="683287" y="251209"/>
                    </a:lnTo>
                    <a:lnTo>
                      <a:pt x="1115367" y="286378"/>
                    </a:lnTo>
                    <a:lnTo>
                      <a:pt x="1326382" y="346668"/>
                    </a:lnTo>
                    <a:lnTo>
                      <a:pt x="1396720" y="40194"/>
                    </a:lnTo>
                    <a:lnTo>
                      <a:pt x="1276140" y="0"/>
                    </a:lnTo>
                    <a:lnTo>
                      <a:pt x="1100294" y="70339"/>
                    </a:lnTo>
                    <a:lnTo>
                      <a:pt x="658167" y="90435"/>
                    </a:lnTo>
                    <a:lnTo>
                      <a:pt x="216039" y="155750"/>
                    </a:lnTo>
                    <a:lnTo>
                      <a:pt x="0" y="190919"/>
                    </a:lnTo>
                    <a:close/>
                  </a:path>
                </a:pathLst>
              </a:cu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5" name="フリーフォーム 184"/>
              <p:cNvSpPr/>
              <p:nvPr/>
            </p:nvSpPr>
            <p:spPr>
              <a:xfrm>
                <a:off x="2105130" y="4918668"/>
                <a:ext cx="1240971" cy="266282"/>
              </a:xfrm>
              <a:custGeom>
                <a:avLst/>
                <a:gdLst>
                  <a:gd name="connsiteX0" fmla="*/ 0 w 1240971"/>
                  <a:gd name="connsiteY0" fmla="*/ 175847 h 266282"/>
                  <a:gd name="connsiteX1" fmla="*/ 708409 w 1240971"/>
                  <a:gd name="connsiteY1" fmla="*/ 236137 h 266282"/>
                  <a:gd name="connsiteX2" fmla="*/ 1115367 w 1240971"/>
                  <a:gd name="connsiteY2" fmla="*/ 266282 h 266282"/>
                  <a:gd name="connsiteX3" fmla="*/ 1190730 w 1240971"/>
                  <a:gd name="connsiteY3" fmla="*/ 226088 h 266282"/>
                  <a:gd name="connsiteX4" fmla="*/ 1240971 w 1240971"/>
                  <a:gd name="connsiteY4" fmla="*/ 0 h 266282"/>
                  <a:gd name="connsiteX5" fmla="*/ 1110343 w 1240971"/>
                  <a:gd name="connsiteY5" fmla="*/ 45218 h 266282"/>
                  <a:gd name="connsiteX6" fmla="*/ 577780 w 1240971"/>
                  <a:gd name="connsiteY6" fmla="*/ 85411 h 266282"/>
                  <a:gd name="connsiteX7" fmla="*/ 0 w 1240971"/>
                  <a:gd name="connsiteY7" fmla="*/ 175847 h 2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0971" h="266282">
                    <a:moveTo>
                      <a:pt x="0" y="175847"/>
                    </a:moveTo>
                    <a:lnTo>
                      <a:pt x="708409" y="236137"/>
                    </a:lnTo>
                    <a:lnTo>
                      <a:pt x="1115367" y="266282"/>
                    </a:lnTo>
                    <a:lnTo>
                      <a:pt x="1190730" y="226088"/>
                    </a:lnTo>
                    <a:lnTo>
                      <a:pt x="1240971" y="0"/>
                    </a:lnTo>
                    <a:lnTo>
                      <a:pt x="1110343" y="45218"/>
                    </a:lnTo>
                    <a:lnTo>
                      <a:pt x="577780" y="85411"/>
                    </a:lnTo>
                    <a:lnTo>
                      <a:pt x="0" y="175847"/>
                    </a:lnTo>
                    <a:close/>
                  </a:path>
                </a:pathLst>
              </a:cu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フリーフォーム 185"/>
              <p:cNvSpPr/>
              <p:nvPr/>
            </p:nvSpPr>
            <p:spPr>
              <a:xfrm>
                <a:off x="1783582" y="5727560"/>
                <a:ext cx="1497205" cy="778748"/>
              </a:xfrm>
              <a:custGeom>
                <a:avLst/>
                <a:gdLst>
                  <a:gd name="connsiteX0" fmla="*/ 160774 w 1497205"/>
                  <a:gd name="connsiteY0" fmla="*/ 0 h 778748"/>
                  <a:gd name="connsiteX1" fmla="*/ 0 w 1497205"/>
                  <a:gd name="connsiteY1" fmla="*/ 643095 h 778748"/>
                  <a:gd name="connsiteX2" fmla="*/ 713433 w 1497205"/>
                  <a:gd name="connsiteY2" fmla="*/ 693337 h 778748"/>
                  <a:gd name="connsiteX3" fmla="*/ 1205803 w 1497205"/>
                  <a:gd name="connsiteY3" fmla="*/ 723482 h 778748"/>
                  <a:gd name="connsiteX4" fmla="*/ 1361552 w 1497205"/>
                  <a:gd name="connsiteY4" fmla="*/ 778748 h 778748"/>
                  <a:gd name="connsiteX5" fmla="*/ 1497205 w 1497205"/>
                  <a:gd name="connsiteY5" fmla="*/ 135653 h 778748"/>
                  <a:gd name="connsiteX6" fmla="*/ 1276141 w 1497205"/>
                  <a:gd name="connsiteY6" fmla="*/ 70339 h 778748"/>
                  <a:gd name="connsiteX7" fmla="*/ 864159 w 1497205"/>
                  <a:gd name="connsiteY7" fmla="*/ 40194 h 778748"/>
                  <a:gd name="connsiteX8" fmla="*/ 160774 w 1497205"/>
                  <a:gd name="connsiteY8" fmla="*/ 0 h 77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205" h="778748">
                    <a:moveTo>
                      <a:pt x="160774" y="0"/>
                    </a:moveTo>
                    <a:lnTo>
                      <a:pt x="0" y="643095"/>
                    </a:lnTo>
                    <a:lnTo>
                      <a:pt x="713433" y="693337"/>
                    </a:lnTo>
                    <a:lnTo>
                      <a:pt x="1205803" y="723482"/>
                    </a:lnTo>
                    <a:lnTo>
                      <a:pt x="1361552" y="778748"/>
                    </a:lnTo>
                    <a:lnTo>
                      <a:pt x="1497205" y="135653"/>
                    </a:lnTo>
                    <a:lnTo>
                      <a:pt x="1276141" y="70339"/>
                    </a:lnTo>
                    <a:lnTo>
                      <a:pt x="864159" y="40194"/>
                    </a:lnTo>
                    <a:lnTo>
                      <a:pt x="160774" y="0"/>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7" name="フリーフォーム 186"/>
              <p:cNvSpPr/>
              <p:nvPr/>
            </p:nvSpPr>
            <p:spPr>
              <a:xfrm>
                <a:off x="2130251" y="4305719"/>
                <a:ext cx="1361551" cy="778747"/>
              </a:xfrm>
              <a:custGeom>
                <a:avLst/>
                <a:gdLst>
                  <a:gd name="connsiteX0" fmla="*/ 130628 w 1361551"/>
                  <a:gd name="connsiteY0" fmla="*/ 145701 h 778747"/>
                  <a:gd name="connsiteX1" fmla="*/ 678263 w 1361551"/>
                  <a:gd name="connsiteY1" fmla="*/ 60290 h 778747"/>
                  <a:gd name="connsiteX2" fmla="*/ 1110342 w 1361551"/>
                  <a:gd name="connsiteY2" fmla="*/ 55266 h 778747"/>
                  <a:gd name="connsiteX3" fmla="*/ 1361551 w 1361551"/>
                  <a:gd name="connsiteY3" fmla="*/ 0 h 778747"/>
                  <a:gd name="connsiteX4" fmla="*/ 1225898 w 1361551"/>
                  <a:gd name="connsiteY4" fmla="*/ 602901 h 778747"/>
                  <a:gd name="connsiteX5" fmla="*/ 1070149 w 1361551"/>
                  <a:gd name="connsiteY5" fmla="*/ 673239 h 778747"/>
                  <a:gd name="connsiteX6" fmla="*/ 658167 w 1361551"/>
                  <a:gd name="connsiteY6" fmla="*/ 703384 h 778747"/>
                  <a:gd name="connsiteX7" fmla="*/ 492369 w 1361551"/>
                  <a:gd name="connsiteY7" fmla="*/ 703384 h 778747"/>
                  <a:gd name="connsiteX8" fmla="*/ 0 w 1361551"/>
                  <a:gd name="connsiteY8" fmla="*/ 778747 h 778747"/>
                  <a:gd name="connsiteX9" fmla="*/ 130628 w 1361551"/>
                  <a:gd name="connsiteY9" fmla="*/ 145701 h 778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1551" h="778747">
                    <a:moveTo>
                      <a:pt x="130628" y="145701"/>
                    </a:moveTo>
                    <a:lnTo>
                      <a:pt x="678263" y="60290"/>
                    </a:lnTo>
                    <a:lnTo>
                      <a:pt x="1110342" y="55266"/>
                    </a:lnTo>
                    <a:lnTo>
                      <a:pt x="1361551" y="0"/>
                    </a:lnTo>
                    <a:lnTo>
                      <a:pt x="1225898" y="602901"/>
                    </a:lnTo>
                    <a:lnTo>
                      <a:pt x="1070149" y="673239"/>
                    </a:lnTo>
                    <a:lnTo>
                      <a:pt x="658167" y="703384"/>
                    </a:lnTo>
                    <a:lnTo>
                      <a:pt x="492369" y="703384"/>
                    </a:lnTo>
                    <a:lnTo>
                      <a:pt x="0" y="778747"/>
                    </a:lnTo>
                    <a:lnTo>
                      <a:pt x="130628" y="145701"/>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8" name="グループ化 187"/>
              <p:cNvGrpSpPr/>
              <p:nvPr/>
            </p:nvGrpSpPr>
            <p:grpSpPr>
              <a:xfrm>
                <a:off x="1053000" y="4268549"/>
                <a:ext cx="2483820" cy="2278104"/>
                <a:chOff x="1053000" y="4268549"/>
                <a:chExt cx="2483820" cy="2278104"/>
              </a:xfrm>
            </p:grpSpPr>
            <p:grpSp>
              <p:nvGrpSpPr>
                <p:cNvPr id="190" name="グループ化 189"/>
                <p:cNvGrpSpPr/>
                <p:nvPr/>
              </p:nvGrpSpPr>
              <p:grpSpPr>
                <a:xfrm>
                  <a:off x="1092885" y="4298302"/>
                  <a:ext cx="2402984" cy="2206390"/>
                  <a:chOff x="1092885" y="4298302"/>
                  <a:chExt cx="2402984" cy="2206390"/>
                </a:xfrm>
              </p:grpSpPr>
              <p:sp>
                <p:nvSpPr>
                  <p:cNvPr id="211" name="フリーフォーム 210"/>
                  <p:cNvSpPr/>
                  <p:nvPr/>
                </p:nvSpPr>
                <p:spPr>
                  <a:xfrm>
                    <a:off x="2115178" y="5174901"/>
                    <a:ext cx="1245996" cy="381837"/>
                  </a:xfrm>
                  <a:custGeom>
                    <a:avLst/>
                    <a:gdLst>
                      <a:gd name="connsiteX0" fmla="*/ 0 w 1245996"/>
                      <a:gd name="connsiteY0" fmla="*/ 226088 h 381837"/>
                      <a:gd name="connsiteX1" fmla="*/ 612949 w 1245996"/>
                      <a:gd name="connsiteY1" fmla="*/ 276330 h 381837"/>
                      <a:gd name="connsiteX2" fmla="*/ 1014884 w 1245996"/>
                      <a:gd name="connsiteY2" fmla="*/ 331596 h 381837"/>
                      <a:gd name="connsiteX3" fmla="*/ 1245996 w 1245996"/>
                      <a:gd name="connsiteY3" fmla="*/ 381837 h 381837"/>
                      <a:gd name="connsiteX4" fmla="*/ 1200778 w 1245996"/>
                      <a:gd name="connsiteY4" fmla="*/ 0 h 381837"/>
                      <a:gd name="connsiteX5" fmla="*/ 1034980 w 1245996"/>
                      <a:gd name="connsiteY5" fmla="*/ 70339 h 381837"/>
                      <a:gd name="connsiteX6" fmla="*/ 668215 w 1245996"/>
                      <a:gd name="connsiteY6" fmla="*/ 135653 h 381837"/>
                      <a:gd name="connsiteX7" fmla="*/ 371789 w 1245996"/>
                      <a:gd name="connsiteY7" fmla="*/ 170822 h 381837"/>
                      <a:gd name="connsiteX8" fmla="*/ 0 w 1245996"/>
                      <a:gd name="connsiteY8" fmla="*/ 226088 h 381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5996" h="381837">
                        <a:moveTo>
                          <a:pt x="0" y="226088"/>
                        </a:moveTo>
                        <a:lnTo>
                          <a:pt x="612949" y="276330"/>
                        </a:lnTo>
                        <a:lnTo>
                          <a:pt x="1014884" y="331596"/>
                        </a:lnTo>
                        <a:lnTo>
                          <a:pt x="1245996" y="381837"/>
                        </a:lnTo>
                        <a:lnTo>
                          <a:pt x="1200778" y="0"/>
                        </a:lnTo>
                        <a:lnTo>
                          <a:pt x="1034980" y="70339"/>
                        </a:lnTo>
                        <a:lnTo>
                          <a:pt x="668215" y="135653"/>
                        </a:lnTo>
                        <a:lnTo>
                          <a:pt x="371789" y="170822"/>
                        </a:lnTo>
                        <a:lnTo>
                          <a:pt x="0" y="226088"/>
                        </a:lnTo>
                        <a:close/>
                      </a:path>
                    </a:pathLst>
                  </a:custGeom>
                  <a:solidFill>
                    <a:schemeClr val="bg2"/>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2" name="平行四辺形 211"/>
                  <p:cNvSpPr/>
                  <p:nvPr/>
                </p:nvSpPr>
                <p:spPr>
                  <a:xfrm>
                    <a:off x="1258262" y="5086085"/>
                    <a:ext cx="854916" cy="636678"/>
                  </a:xfrm>
                  <a:prstGeom prst="parallelogram">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3" name="直線コネクタ 212"/>
                  <p:cNvCxnSpPr/>
                  <p:nvPr/>
                </p:nvCxnSpPr>
                <p:spPr>
                  <a:xfrm>
                    <a:off x="1799363" y="6359466"/>
                    <a:ext cx="673868" cy="61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a:off x="1954158" y="5714743"/>
                    <a:ext cx="673868" cy="61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V="1">
                    <a:off x="2111466" y="5005276"/>
                    <a:ext cx="576674" cy="837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H="1">
                    <a:off x="2677250" y="4368754"/>
                    <a:ext cx="142460" cy="6353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flipH="1">
                    <a:off x="3347893" y="4298678"/>
                    <a:ext cx="142460" cy="6353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2111466" y="5097055"/>
                    <a:ext cx="673868" cy="6178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flipH="1">
                    <a:off x="2482767" y="5792136"/>
                    <a:ext cx="142460" cy="6353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0" name="フリーフォーム 219"/>
                  <p:cNvSpPr/>
                  <p:nvPr/>
                </p:nvSpPr>
                <p:spPr>
                  <a:xfrm rot="223246">
                    <a:off x="2475722" y="6438121"/>
                    <a:ext cx="665584" cy="55984"/>
                  </a:xfrm>
                  <a:custGeom>
                    <a:avLst/>
                    <a:gdLst>
                      <a:gd name="connsiteX0" fmla="*/ 0 w 665584"/>
                      <a:gd name="connsiteY0" fmla="*/ 0 h 55984"/>
                      <a:gd name="connsiteX1" fmla="*/ 491413 w 665584"/>
                      <a:gd name="connsiteY1" fmla="*/ 12441 h 55984"/>
                      <a:gd name="connsiteX2" fmla="*/ 665584 w 665584"/>
                      <a:gd name="connsiteY2" fmla="*/ 55984 h 55984"/>
                    </a:gdLst>
                    <a:ahLst/>
                    <a:cxnLst>
                      <a:cxn ang="0">
                        <a:pos x="connsiteX0" y="connsiteY0"/>
                      </a:cxn>
                      <a:cxn ang="0">
                        <a:pos x="connsiteX1" y="connsiteY1"/>
                      </a:cxn>
                      <a:cxn ang="0">
                        <a:pos x="connsiteX2" y="connsiteY2"/>
                      </a:cxn>
                    </a:cxnLst>
                    <a:rect l="l" t="t" r="r" b="b"/>
                    <a:pathLst>
                      <a:path w="665584" h="55984">
                        <a:moveTo>
                          <a:pt x="0" y="0"/>
                        </a:moveTo>
                        <a:cubicBezTo>
                          <a:pt x="190241" y="1555"/>
                          <a:pt x="380482" y="3110"/>
                          <a:pt x="491413" y="12441"/>
                        </a:cubicBezTo>
                        <a:cubicBezTo>
                          <a:pt x="602344" y="21772"/>
                          <a:pt x="633964" y="38878"/>
                          <a:pt x="665584" y="55984"/>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フリーフォーム 220"/>
                  <p:cNvSpPr/>
                  <p:nvPr/>
                </p:nvSpPr>
                <p:spPr>
                  <a:xfrm rot="223246">
                    <a:off x="2623069" y="5798060"/>
                    <a:ext cx="665584" cy="55984"/>
                  </a:xfrm>
                  <a:custGeom>
                    <a:avLst/>
                    <a:gdLst>
                      <a:gd name="connsiteX0" fmla="*/ 0 w 665584"/>
                      <a:gd name="connsiteY0" fmla="*/ 0 h 55984"/>
                      <a:gd name="connsiteX1" fmla="*/ 491413 w 665584"/>
                      <a:gd name="connsiteY1" fmla="*/ 12441 h 55984"/>
                      <a:gd name="connsiteX2" fmla="*/ 665584 w 665584"/>
                      <a:gd name="connsiteY2" fmla="*/ 55984 h 55984"/>
                    </a:gdLst>
                    <a:ahLst/>
                    <a:cxnLst>
                      <a:cxn ang="0">
                        <a:pos x="connsiteX0" y="connsiteY0"/>
                      </a:cxn>
                      <a:cxn ang="0">
                        <a:pos x="connsiteX1" y="connsiteY1"/>
                      </a:cxn>
                      <a:cxn ang="0">
                        <a:pos x="connsiteX2" y="connsiteY2"/>
                      </a:cxn>
                    </a:cxnLst>
                    <a:rect l="l" t="t" r="r" b="b"/>
                    <a:pathLst>
                      <a:path w="665584" h="55984">
                        <a:moveTo>
                          <a:pt x="0" y="0"/>
                        </a:moveTo>
                        <a:cubicBezTo>
                          <a:pt x="190241" y="1555"/>
                          <a:pt x="380482" y="3110"/>
                          <a:pt x="491413" y="12441"/>
                        </a:cubicBezTo>
                        <a:cubicBezTo>
                          <a:pt x="602344" y="21772"/>
                          <a:pt x="633964" y="38878"/>
                          <a:pt x="665584" y="55984"/>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2" name="フリーフォーム 221"/>
                  <p:cNvSpPr/>
                  <p:nvPr/>
                </p:nvSpPr>
                <p:spPr>
                  <a:xfrm rot="223246">
                    <a:off x="2774464" y="5179131"/>
                    <a:ext cx="665584" cy="55984"/>
                  </a:xfrm>
                  <a:custGeom>
                    <a:avLst/>
                    <a:gdLst>
                      <a:gd name="connsiteX0" fmla="*/ 0 w 665584"/>
                      <a:gd name="connsiteY0" fmla="*/ 0 h 55984"/>
                      <a:gd name="connsiteX1" fmla="*/ 491413 w 665584"/>
                      <a:gd name="connsiteY1" fmla="*/ 12441 h 55984"/>
                      <a:gd name="connsiteX2" fmla="*/ 665584 w 665584"/>
                      <a:gd name="connsiteY2" fmla="*/ 55984 h 55984"/>
                    </a:gdLst>
                    <a:ahLst/>
                    <a:cxnLst>
                      <a:cxn ang="0">
                        <a:pos x="connsiteX0" y="connsiteY0"/>
                      </a:cxn>
                      <a:cxn ang="0">
                        <a:pos x="connsiteX1" y="connsiteY1"/>
                      </a:cxn>
                      <a:cxn ang="0">
                        <a:pos x="connsiteX2" y="connsiteY2"/>
                      </a:cxn>
                    </a:cxnLst>
                    <a:rect l="l" t="t" r="r" b="b"/>
                    <a:pathLst>
                      <a:path w="665584" h="55984">
                        <a:moveTo>
                          <a:pt x="0" y="0"/>
                        </a:moveTo>
                        <a:cubicBezTo>
                          <a:pt x="190241" y="1555"/>
                          <a:pt x="380482" y="3110"/>
                          <a:pt x="491413" y="12441"/>
                        </a:cubicBezTo>
                        <a:cubicBezTo>
                          <a:pt x="602344" y="21772"/>
                          <a:pt x="633964" y="38878"/>
                          <a:pt x="665584" y="55984"/>
                        </a:cubicBezTo>
                      </a:path>
                    </a:pathLst>
                  </a:cu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3" name="直線コネクタ 222"/>
                  <p:cNvCxnSpPr/>
                  <p:nvPr/>
                </p:nvCxnSpPr>
                <p:spPr>
                  <a:xfrm flipH="1">
                    <a:off x="2616910" y="5165245"/>
                    <a:ext cx="142460" cy="63533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4" name="平行四辺形 223"/>
                  <p:cNvSpPr/>
                  <p:nvPr/>
                </p:nvSpPr>
                <p:spPr>
                  <a:xfrm>
                    <a:off x="1418286" y="4456258"/>
                    <a:ext cx="854916" cy="636678"/>
                  </a:xfrm>
                  <a:prstGeom prst="parallelogra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平行四辺形 224"/>
                  <p:cNvSpPr/>
                  <p:nvPr/>
                </p:nvSpPr>
                <p:spPr>
                  <a:xfrm>
                    <a:off x="1092885" y="5722788"/>
                    <a:ext cx="854916" cy="636678"/>
                  </a:xfrm>
                  <a:prstGeom prst="parallelogra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6" name="直線コネクタ 225"/>
                  <p:cNvCxnSpPr/>
                  <p:nvPr/>
                </p:nvCxnSpPr>
                <p:spPr>
                  <a:xfrm flipH="1">
                    <a:off x="1254018" y="5088392"/>
                    <a:ext cx="159244" cy="638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1946627" y="5612050"/>
                    <a:ext cx="607370" cy="10834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H="1">
                    <a:off x="2539775" y="4999347"/>
                    <a:ext cx="142460" cy="63533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flipV="1">
                    <a:off x="2244483" y="4371305"/>
                    <a:ext cx="564031" cy="867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0" name="フリーフォーム 229"/>
                  <p:cNvSpPr/>
                  <p:nvPr/>
                </p:nvSpPr>
                <p:spPr>
                  <a:xfrm>
                    <a:off x="2811624" y="4298302"/>
                    <a:ext cx="684245" cy="74645"/>
                  </a:xfrm>
                  <a:custGeom>
                    <a:avLst/>
                    <a:gdLst>
                      <a:gd name="connsiteX0" fmla="*/ 0 w 684245"/>
                      <a:gd name="connsiteY0" fmla="*/ 74645 h 74645"/>
                      <a:gd name="connsiteX1" fmla="*/ 441649 w 684245"/>
                      <a:gd name="connsiteY1" fmla="*/ 62205 h 74645"/>
                      <a:gd name="connsiteX2" fmla="*/ 684245 w 684245"/>
                      <a:gd name="connsiteY2" fmla="*/ 0 h 74645"/>
                    </a:gdLst>
                    <a:ahLst/>
                    <a:cxnLst>
                      <a:cxn ang="0">
                        <a:pos x="connsiteX0" y="connsiteY0"/>
                      </a:cxn>
                      <a:cxn ang="0">
                        <a:pos x="connsiteX1" y="connsiteY1"/>
                      </a:cxn>
                      <a:cxn ang="0">
                        <a:pos x="connsiteX2" y="connsiteY2"/>
                      </a:cxn>
                    </a:cxnLst>
                    <a:rect l="l" t="t" r="r" b="b"/>
                    <a:pathLst>
                      <a:path w="684245" h="74645">
                        <a:moveTo>
                          <a:pt x="0" y="74645"/>
                        </a:moveTo>
                        <a:cubicBezTo>
                          <a:pt x="163804" y="74645"/>
                          <a:pt x="327608" y="74646"/>
                          <a:pt x="441649" y="62205"/>
                        </a:cubicBezTo>
                        <a:cubicBezTo>
                          <a:pt x="555690" y="49764"/>
                          <a:pt x="644849" y="11404"/>
                          <a:pt x="684245" y="0"/>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1" name="直線コネクタ 230"/>
                  <p:cNvCxnSpPr/>
                  <p:nvPr/>
                </p:nvCxnSpPr>
                <p:spPr>
                  <a:xfrm flipH="1">
                    <a:off x="3208469" y="4915376"/>
                    <a:ext cx="142460" cy="63533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2" name="フリーフォーム 231"/>
                  <p:cNvSpPr/>
                  <p:nvPr/>
                </p:nvSpPr>
                <p:spPr>
                  <a:xfrm>
                    <a:off x="2659231" y="4929674"/>
                    <a:ext cx="684245" cy="74645"/>
                  </a:xfrm>
                  <a:custGeom>
                    <a:avLst/>
                    <a:gdLst>
                      <a:gd name="connsiteX0" fmla="*/ 0 w 684245"/>
                      <a:gd name="connsiteY0" fmla="*/ 74645 h 74645"/>
                      <a:gd name="connsiteX1" fmla="*/ 441649 w 684245"/>
                      <a:gd name="connsiteY1" fmla="*/ 62205 h 74645"/>
                      <a:gd name="connsiteX2" fmla="*/ 684245 w 684245"/>
                      <a:gd name="connsiteY2" fmla="*/ 0 h 74645"/>
                    </a:gdLst>
                    <a:ahLst/>
                    <a:cxnLst>
                      <a:cxn ang="0">
                        <a:pos x="connsiteX0" y="connsiteY0"/>
                      </a:cxn>
                      <a:cxn ang="0">
                        <a:pos x="connsiteX1" y="connsiteY1"/>
                      </a:cxn>
                      <a:cxn ang="0">
                        <a:pos x="connsiteX2" y="connsiteY2"/>
                      </a:cxn>
                    </a:cxnLst>
                    <a:rect l="l" t="t" r="r" b="b"/>
                    <a:pathLst>
                      <a:path w="684245" h="74645">
                        <a:moveTo>
                          <a:pt x="0" y="74645"/>
                        </a:moveTo>
                        <a:cubicBezTo>
                          <a:pt x="163804" y="74645"/>
                          <a:pt x="327608" y="74646"/>
                          <a:pt x="441649" y="62205"/>
                        </a:cubicBezTo>
                        <a:cubicBezTo>
                          <a:pt x="555690" y="49764"/>
                          <a:pt x="644849" y="11404"/>
                          <a:pt x="684245" y="0"/>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3" name="フリーフォーム 232"/>
                  <p:cNvSpPr/>
                  <p:nvPr/>
                </p:nvSpPr>
                <p:spPr>
                  <a:xfrm>
                    <a:off x="2535243" y="5536244"/>
                    <a:ext cx="684245" cy="74645"/>
                  </a:xfrm>
                  <a:custGeom>
                    <a:avLst/>
                    <a:gdLst>
                      <a:gd name="connsiteX0" fmla="*/ 0 w 684245"/>
                      <a:gd name="connsiteY0" fmla="*/ 74645 h 74645"/>
                      <a:gd name="connsiteX1" fmla="*/ 441649 w 684245"/>
                      <a:gd name="connsiteY1" fmla="*/ 62205 h 74645"/>
                      <a:gd name="connsiteX2" fmla="*/ 684245 w 684245"/>
                      <a:gd name="connsiteY2" fmla="*/ 0 h 74645"/>
                    </a:gdLst>
                    <a:ahLst/>
                    <a:cxnLst>
                      <a:cxn ang="0">
                        <a:pos x="connsiteX0" y="connsiteY0"/>
                      </a:cxn>
                      <a:cxn ang="0">
                        <a:pos x="connsiteX1" y="connsiteY1"/>
                      </a:cxn>
                      <a:cxn ang="0">
                        <a:pos x="connsiteX2" y="connsiteY2"/>
                      </a:cxn>
                    </a:cxnLst>
                    <a:rect l="l" t="t" r="r" b="b"/>
                    <a:pathLst>
                      <a:path w="684245" h="74645">
                        <a:moveTo>
                          <a:pt x="0" y="74645"/>
                        </a:moveTo>
                        <a:cubicBezTo>
                          <a:pt x="163804" y="74645"/>
                          <a:pt x="327608" y="74646"/>
                          <a:pt x="441649" y="62205"/>
                        </a:cubicBezTo>
                        <a:cubicBezTo>
                          <a:pt x="555690" y="49764"/>
                          <a:pt x="644849" y="11404"/>
                          <a:pt x="684245" y="0"/>
                        </a:cubicBezTo>
                      </a:path>
                    </a:pathLst>
                  </a:cu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4" name="直線コネクタ 233"/>
                  <p:cNvCxnSpPr/>
                  <p:nvPr/>
                </p:nvCxnSpPr>
                <p:spPr>
                  <a:xfrm flipH="1">
                    <a:off x="3286226" y="5241944"/>
                    <a:ext cx="142460" cy="63533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5" name="直線コネクタ 234"/>
                  <p:cNvCxnSpPr/>
                  <p:nvPr/>
                </p:nvCxnSpPr>
                <p:spPr>
                  <a:xfrm flipH="1">
                    <a:off x="3135176" y="5869362"/>
                    <a:ext cx="142460" cy="6353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6" name="フリーフォーム 235"/>
                  <p:cNvSpPr/>
                  <p:nvPr/>
                </p:nvSpPr>
                <p:spPr>
                  <a:xfrm>
                    <a:off x="2034073" y="5399314"/>
                    <a:ext cx="1320504" cy="186613"/>
                  </a:xfrm>
                  <a:custGeom>
                    <a:avLst/>
                    <a:gdLst>
                      <a:gd name="connsiteX0" fmla="*/ 0 w 1320504"/>
                      <a:gd name="connsiteY0" fmla="*/ 0 h 186613"/>
                      <a:gd name="connsiteX1" fmla="*/ 665584 w 1320504"/>
                      <a:gd name="connsiteY1" fmla="*/ 49764 h 186613"/>
                      <a:gd name="connsiteX2" fmla="*/ 1231641 w 1320504"/>
                      <a:gd name="connsiteY2" fmla="*/ 130629 h 186613"/>
                      <a:gd name="connsiteX3" fmla="*/ 1318727 w 1320504"/>
                      <a:gd name="connsiteY3" fmla="*/ 186613 h 186613"/>
                    </a:gdLst>
                    <a:ahLst/>
                    <a:cxnLst>
                      <a:cxn ang="0">
                        <a:pos x="connsiteX0" y="connsiteY0"/>
                      </a:cxn>
                      <a:cxn ang="0">
                        <a:pos x="connsiteX1" y="connsiteY1"/>
                      </a:cxn>
                      <a:cxn ang="0">
                        <a:pos x="connsiteX2" y="connsiteY2"/>
                      </a:cxn>
                      <a:cxn ang="0">
                        <a:pos x="connsiteX3" y="connsiteY3"/>
                      </a:cxn>
                    </a:cxnLst>
                    <a:rect l="l" t="t" r="r" b="b"/>
                    <a:pathLst>
                      <a:path w="1320504" h="186613">
                        <a:moveTo>
                          <a:pt x="0" y="0"/>
                        </a:moveTo>
                        <a:cubicBezTo>
                          <a:pt x="230155" y="13996"/>
                          <a:pt x="460311" y="27993"/>
                          <a:pt x="665584" y="49764"/>
                        </a:cubicBezTo>
                        <a:cubicBezTo>
                          <a:pt x="870857" y="71535"/>
                          <a:pt x="1122784" y="107821"/>
                          <a:pt x="1231641" y="130629"/>
                        </a:cubicBezTo>
                        <a:cubicBezTo>
                          <a:pt x="1340498" y="153437"/>
                          <a:pt x="1318727" y="186613"/>
                          <a:pt x="1318727" y="186613"/>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ysClr val="windowText" lastClr="000000"/>
                        </a:solidFill>
                      </a:ln>
                      <a:solidFill>
                        <a:sysClr val="windowText" lastClr="000000"/>
                      </a:solidFill>
                    </a:endParaRPr>
                  </a:p>
                </p:txBody>
              </p:sp>
              <p:sp>
                <p:nvSpPr>
                  <p:cNvPr id="237" name="フリーフォーム 236"/>
                  <p:cNvSpPr/>
                  <p:nvPr/>
                </p:nvSpPr>
                <p:spPr>
                  <a:xfrm>
                    <a:off x="2040294" y="5150498"/>
                    <a:ext cx="1268963" cy="255037"/>
                  </a:xfrm>
                  <a:custGeom>
                    <a:avLst/>
                    <a:gdLst>
                      <a:gd name="connsiteX0" fmla="*/ 0 w 1268963"/>
                      <a:gd name="connsiteY0" fmla="*/ 255037 h 255037"/>
                      <a:gd name="connsiteX1" fmla="*/ 572277 w 1268963"/>
                      <a:gd name="connsiteY1" fmla="*/ 174171 h 255037"/>
                      <a:gd name="connsiteX2" fmla="*/ 1013926 w 1268963"/>
                      <a:gd name="connsiteY2" fmla="*/ 111967 h 255037"/>
                      <a:gd name="connsiteX3" fmla="*/ 1268963 w 1268963"/>
                      <a:gd name="connsiteY3" fmla="*/ 0 h 255037"/>
                    </a:gdLst>
                    <a:ahLst/>
                    <a:cxnLst>
                      <a:cxn ang="0">
                        <a:pos x="connsiteX0" y="connsiteY0"/>
                      </a:cxn>
                      <a:cxn ang="0">
                        <a:pos x="connsiteX1" y="connsiteY1"/>
                      </a:cxn>
                      <a:cxn ang="0">
                        <a:pos x="connsiteX2" y="connsiteY2"/>
                      </a:cxn>
                      <a:cxn ang="0">
                        <a:pos x="connsiteX3" y="connsiteY3"/>
                      </a:cxn>
                    </a:cxnLst>
                    <a:rect l="l" t="t" r="r" b="b"/>
                    <a:pathLst>
                      <a:path w="1268963" h="255037">
                        <a:moveTo>
                          <a:pt x="0" y="255037"/>
                        </a:moveTo>
                        <a:lnTo>
                          <a:pt x="572277" y="174171"/>
                        </a:lnTo>
                        <a:cubicBezTo>
                          <a:pt x="741265" y="150326"/>
                          <a:pt x="897812" y="140995"/>
                          <a:pt x="1013926" y="111967"/>
                        </a:cubicBezTo>
                        <a:cubicBezTo>
                          <a:pt x="1130040" y="82939"/>
                          <a:pt x="1167363" y="58057"/>
                          <a:pt x="126896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8" name="直線コネクタ 237"/>
                  <p:cNvCxnSpPr>
                    <a:stCxn id="237" idx="3"/>
                    <a:endCxn id="236" idx="3"/>
                  </p:cNvCxnSpPr>
                  <p:nvPr/>
                </p:nvCxnSpPr>
                <p:spPr>
                  <a:xfrm>
                    <a:off x="3309257" y="5150498"/>
                    <a:ext cx="43543" cy="4354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直線コネクタ 238"/>
                  <p:cNvCxnSpPr>
                    <a:endCxn id="237" idx="1"/>
                  </p:cNvCxnSpPr>
                  <p:nvPr/>
                </p:nvCxnSpPr>
                <p:spPr>
                  <a:xfrm flipH="1">
                    <a:off x="2612571" y="5010013"/>
                    <a:ext cx="72171" cy="3146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線コネクタ 239"/>
                  <p:cNvCxnSpPr/>
                  <p:nvPr/>
                </p:nvCxnSpPr>
                <p:spPr>
                  <a:xfrm flipH="1">
                    <a:off x="2620563" y="5449078"/>
                    <a:ext cx="74070" cy="327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1" name="円/楕円 190"/>
                <p:cNvSpPr/>
                <p:nvPr/>
              </p:nvSpPr>
              <p:spPr>
                <a:xfrm>
                  <a:off x="1520343" y="4412597"/>
                  <a:ext cx="95656" cy="930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円/楕円 191"/>
                <p:cNvSpPr/>
                <p:nvPr/>
              </p:nvSpPr>
              <p:spPr>
                <a:xfrm>
                  <a:off x="1361909" y="5037213"/>
                  <a:ext cx="95656" cy="930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円/楕円 192"/>
                <p:cNvSpPr/>
                <p:nvPr/>
              </p:nvSpPr>
              <p:spPr>
                <a:xfrm>
                  <a:off x="1199833" y="5664830"/>
                  <a:ext cx="95656" cy="930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円/楕円 193"/>
                <p:cNvSpPr/>
                <p:nvPr/>
              </p:nvSpPr>
              <p:spPr>
                <a:xfrm>
                  <a:off x="1053000" y="6312948"/>
                  <a:ext cx="95656" cy="930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円/楕円 194"/>
                <p:cNvSpPr/>
                <p:nvPr/>
              </p:nvSpPr>
              <p:spPr>
                <a:xfrm>
                  <a:off x="2215090" y="4413899"/>
                  <a:ext cx="95656" cy="930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6" name="円/楕円 195"/>
                <p:cNvSpPr/>
                <p:nvPr/>
              </p:nvSpPr>
              <p:spPr>
                <a:xfrm>
                  <a:off x="2766284" y="4328980"/>
                  <a:ext cx="95656" cy="930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円/楕円 196"/>
                <p:cNvSpPr/>
                <p:nvPr/>
              </p:nvSpPr>
              <p:spPr>
                <a:xfrm>
                  <a:off x="3441164" y="4268549"/>
                  <a:ext cx="95656" cy="930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円/楕円 197"/>
                <p:cNvSpPr/>
                <p:nvPr/>
              </p:nvSpPr>
              <p:spPr>
                <a:xfrm>
                  <a:off x="2068362" y="5037213"/>
                  <a:ext cx="95656" cy="930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円/楕円 198"/>
                <p:cNvSpPr/>
                <p:nvPr/>
              </p:nvSpPr>
              <p:spPr>
                <a:xfrm>
                  <a:off x="2636519" y="4951970"/>
                  <a:ext cx="95656" cy="930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円/楕円 199"/>
                <p:cNvSpPr/>
                <p:nvPr/>
              </p:nvSpPr>
              <p:spPr>
                <a:xfrm>
                  <a:off x="3283200" y="4886131"/>
                  <a:ext cx="95656" cy="930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1" name="円/楕円 200"/>
                <p:cNvSpPr/>
                <p:nvPr/>
              </p:nvSpPr>
              <p:spPr>
                <a:xfrm>
                  <a:off x="1906330" y="5664830"/>
                  <a:ext cx="95656" cy="930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2" name="円/楕円 201"/>
                <p:cNvSpPr/>
                <p:nvPr/>
              </p:nvSpPr>
              <p:spPr>
                <a:xfrm>
                  <a:off x="2577399" y="5736764"/>
                  <a:ext cx="95656" cy="930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円/楕円 202"/>
                <p:cNvSpPr/>
                <p:nvPr/>
              </p:nvSpPr>
              <p:spPr>
                <a:xfrm>
                  <a:off x="1750160" y="6312948"/>
                  <a:ext cx="95656" cy="930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円/楕円 203"/>
                <p:cNvSpPr/>
                <p:nvPr/>
              </p:nvSpPr>
              <p:spPr>
                <a:xfrm>
                  <a:off x="2440855" y="6374622"/>
                  <a:ext cx="95656" cy="930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5" name="円/楕円 204"/>
                <p:cNvSpPr/>
                <p:nvPr/>
              </p:nvSpPr>
              <p:spPr>
                <a:xfrm>
                  <a:off x="3219488" y="5820215"/>
                  <a:ext cx="95656" cy="930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6" name="円/楕円 205"/>
                <p:cNvSpPr/>
                <p:nvPr/>
              </p:nvSpPr>
              <p:spPr>
                <a:xfrm>
                  <a:off x="3083722" y="6453617"/>
                  <a:ext cx="95656" cy="930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7" name="円/楕円 206"/>
                <p:cNvSpPr/>
                <p:nvPr/>
              </p:nvSpPr>
              <p:spPr>
                <a:xfrm>
                  <a:off x="2496452" y="5569704"/>
                  <a:ext cx="95656" cy="930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8" name="円/楕円 207"/>
                <p:cNvSpPr/>
                <p:nvPr/>
              </p:nvSpPr>
              <p:spPr>
                <a:xfrm>
                  <a:off x="3171660" y="5490941"/>
                  <a:ext cx="95656" cy="930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円/楕円 208"/>
                <p:cNvSpPr/>
                <p:nvPr/>
              </p:nvSpPr>
              <p:spPr>
                <a:xfrm>
                  <a:off x="3377086" y="5209710"/>
                  <a:ext cx="95656" cy="930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0" name="円/楕円 209"/>
                <p:cNvSpPr/>
                <p:nvPr/>
              </p:nvSpPr>
              <p:spPr>
                <a:xfrm>
                  <a:off x="2712709" y="5114087"/>
                  <a:ext cx="95656" cy="930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89" name="直線コネクタ 188"/>
              <p:cNvCxnSpPr/>
              <p:nvPr/>
            </p:nvCxnSpPr>
            <p:spPr>
              <a:xfrm flipH="1">
                <a:off x="3300884" y="4899756"/>
                <a:ext cx="53916" cy="2751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2" name="直線矢印コネクタ 241"/>
            <p:cNvCxnSpPr/>
            <p:nvPr/>
          </p:nvCxnSpPr>
          <p:spPr bwMode="auto">
            <a:xfrm flipH="1">
              <a:off x="2553321" y="4490876"/>
              <a:ext cx="476323" cy="31953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5" name="テキスト ボックス 244"/>
            <p:cNvSpPr txBox="1"/>
            <p:nvPr/>
          </p:nvSpPr>
          <p:spPr>
            <a:xfrm>
              <a:off x="3050431" y="4237106"/>
              <a:ext cx="1236777" cy="369332"/>
            </a:xfrm>
            <a:prstGeom prst="rect">
              <a:avLst/>
            </a:prstGeom>
            <a:noFill/>
          </p:spPr>
          <p:txBody>
            <a:bodyPr wrap="square" rtlCol="0">
              <a:spAutoFit/>
            </a:bodyPr>
            <a:lstStyle/>
            <a:p>
              <a:r>
                <a:rPr kumimoji="1" lang="en-US" altLang="ja-JP" dirty="0" smtClean="0"/>
                <a:t>Element1</a:t>
              </a:r>
              <a:endParaRPr kumimoji="1" lang="ja-JP" altLang="en-US" dirty="0"/>
            </a:p>
          </p:txBody>
        </p:sp>
        <p:cxnSp>
          <p:nvCxnSpPr>
            <p:cNvPr id="246" name="直線矢印コネクタ 245"/>
            <p:cNvCxnSpPr/>
            <p:nvPr/>
          </p:nvCxnSpPr>
          <p:spPr bwMode="auto">
            <a:xfrm flipH="1" flipV="1">
              <a:off x="2601291" y="5409803"/>
              <a:ext cx="498909" cy="2522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0" name="テキスト ボックス 249"/>
            <p:cNvSpPr txBox="1"/>
            <p:nvPr/>
          </p:nvSpPr>
          <p:spPr>
            <a:xfrm>
              <a:off x="3065068" y="5513258"/>
              <a:ext cx="1164490" cy="369332"/>
            </a:xfrm>
            <a:prstGeom prst="rect">
              <a:avLst/>
            </a:prstGeom>
            <a:noFill/>
          </p:spPr>
          <p:txBody>
            <a:bodyPr wrap="square" rtlCol="0">
              <a:spAutoFit/>
            </a:bodyPr>
            <a:lstStyle/>
            <a:p>
              <a:r>
                <a:rPr kumimoji="1" lang="en-US" altLang="ja-JP" dirty="0" smtClean="0"/>
                <a:t>Element2</a:t>
              </a:r>
              <a:endParaRPr kumimoji="1" lang="ja-JP" altLang="en-US" dirty="0"/>
            </a:p>
          </p:txBody>
        </p:sp>
      </p:grpSp>
      <p:sp>
        <p:nvSpPr>
          <p:cNvPr id="252" name="テキスト ボックス 251"/>
          <p:cNvSpPr txBox="1"/>
          <p:nvPr/>
        </p:nvSpPr>
        <p:spPr>
          <a:xfrm>
            <a:off x="4364500" y="3112004"/>
            <a:ext cx="4860006" cy="1015663"/>
          </a:xfrm>
          <a:prstGeom prst="rect">
            <a:avLst/>
          </a:prstGeom>
          <a:noFill/>
        </p:spPr>
        <p:txBody>
          <a:bodyPr wrap="square" rtlCol="0">
            <a:spAutoFit/>
          </a:bodyPr>
          <a:lstStyle/>
          <a:p>
            <a:r>
              <a:rPr lang="ja-JP" altLang="en-US" sz="2000" dirty="0" smtClean="0"/>
              <a:t>元の要素がき裂を境界線になり</a:t>
            </a:r>
            <a:r>
              <a:rPr lang="ja-JP" altLang="en-US" sz="2000" dirty="0"/>
              <a:t>分割</a:t>
            </a:r>
            <a:endParaRPr lang="en-US" altLang="ja-JP" sz="2000" dirty="0"/>
          </a:p>
          <a:p>
            <a:r>
              <a:rPr lang="ja-JP" altLang="en-US" sz="2000" dirty="0"/>
              <a:t>分割</a:t>
            </a:r>
            <a:r>
              <a:rPr lang="ja-JP" altLang="en-US" sz="2000" dirty="0" smtClean="0"/>
              <a:t>した時に足りない節点をファントム節点が補う．</a:t>
            </a:r>
            <a:endParaRPr lang="en-US" altLang="ja-JP" sz="2000" dirty="0" smtClean="0"/>
          </a:p>
        </p:txBody>
      </p:sp>
      <p:grpSp>
        <p:nvGrpSpPr>
          <p:cNvPr id="14" name="グループ化 13"/>
          <p:cNvGrpSpPr/>
          <p:nvPr/>
        </p:nvGrpSpPr>
        <p:grpSpPr>
          <a:xfrm>
            <a:off x="883594" y="4998953"/>
            <a:ext cx="7587065" cy="1732606"/>
            <a:chOff x="1023042" y="4062254"/>
            <a:chExt cx="7587065" cy="1732606"/>
          </a:xfrm>
        </p:grpSpPr>
        <p:sp>
          <p:nvSpPr>
            <p:cNvPr id="179" name="正方形/長方形 178"/>
            <p:cNvSpPr/>
            <p:nvPr/>
          </p:nvSpPr>
          <p:spPr>
            <a:xfrm>
              <a:off x="1027136" y="4073215"/>
              <a:ext cx="1910989" cy="1310590"/>
            </a:xfrm>
            <a:prstGeom prst="rect">
              <a:avLst/>
            </a:prstGeom>
            <a:pattFill prst="wdUpDiag">
              <a:fgClr>
                <a:srgbClr val="5B9BD5"/>
              </a:fgClr>
              <a:bgClr>
                <a:schemeClr val="bg1"/>
              </a:bgClr>
            </a:patt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7" name="直線コネクタ 166"/>
            <p:cNvCxnSpPr/>
            <p:nvPr/>
          </p:nvCxnSpPr>
          <p:spPr>
            <a:xfrm>
              <a:off x="1325374" y="4081499"/>
              <a:ext cx="28599" cy="2813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flipV="1">
              <a:off x="1027136" y="4352549"/>
              <a:ext cx="326838" cy="277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flipV="1">
              <a:off x="1353974" y="4275086"/>
              <a:ext cx="844252" cy="774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flipV="1">
              <a:off x="2148855" y="4201903"/>
              <a:ext cx="788345" cy="780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a:off x="2164934" y="4062254"/>
              <a:ext cx="31442" cy="2242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2" name="フローチャート: 結合子 161"/>
            <p:cNvSpPr/>
            <p:nvPr/>
          </p:nvSpPr>
          <p:spPr>
            <a:xfrm>
              <a:off x="1284713" y="4284109"/>
              <a:ext cx="124243" cy="125335"/>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フローチャート: 結合子 162"/>
            <p:cNvSpPr/>
            <p:nvPr/>
          </p:nvSpPr>
          <p:spPr>
            <a:xfrm>
              <a:off x="2136104" y="4201903"/>
              <a:ext cx="124243" cy="125335"/>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4119343" y="4067733"/>
              <a:ext cx="1918162" cy="1321551"/>
              <a:chOff x="7843838" y="2338965"/>
              <a:chExt cx="2200162" cy="1507633"/>
            </a:xfrm>
          </p:grpSpPr>
          <p:sp>
            <p:nvSpPr>
              <p:cNvPr id="137" name="正方形/長方形 136"/>
              <p:cNvSpPr/>
              <p:nvPr/>
            </p:nvSpPr>
            <p:spPr>
              <a:xfrm>
                <a:off x="7848000" y="2361036"/>
                <a:ext cx="2196000" cy="828000"/>
              </a:xfrm>
              <a:prstGeom prst="rect">
                <a:avLst/>
              </a:prstGeom>
              <a:pattFill prst="wdUpDiag">
                <a:fgClr>
                  <a:srgbClr val="5B9BD5"/>
                </a:fgClr>
                <a:bgClr>
                  <a:schemeClr val="bg1"/>
                </a:bgClr>
              </a:patt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フリーフォーム 137"/>
              <p:cNvSpPr/>
              <p:nvPr/>
            </p:nvSpPr>
            <p:spPr>
              <a:xfrm>
                <a:off x="9024938" y="2867025"/>
                <a:ext cx="1016793" cy="333375"/>
              </a:xfrm>
              <a:custGeom>
                <a:avLst/>
                <a:gdLst>
                  <a:gd name="connsiteX0" fmla="*/ 1014412 w 1016793"/>
                  <a:gd name="connsiteY0" fmla="*/ 0 h 333375"/>
                  <a:gd name="connsiteX1" fmla="*/ 1016793 w 1016793"/>
                  <a:gd name="connsiteY1" fmla="*/ 333375 h 333375"/>
                  <a:gd name="connsiteX2" fmla="*/ 0 w 1016793"/>
                  <a:gd name="connsiteY2" fmla="*/ 319088 h 333375"/>
                  <a:gd name="connsiteX3" fmla="*/ 454818 w 1016793"/>
                  <a:gd name="connsiteY3" fmla="*/ 252413 h 333375"/>
                  <a:gd name="connsiteX4" fmla="*/ 781050 w 1016793"/>
                  <a:gd name="connsiteY4" fmla="*/ 142875 h 333375"/>
                  <a:gd name="connsiteX5" fmla="*/ 1014412 w 1016793"/>
                  <a:gd name="connsiteY5" fmla="*/ 0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793" h="333375">
                    <a:moveTo>
                      <a:pt x="1014412" y="0"/>
                    </a:moveTo>
                    <a:cubicBezTo>
                      <a:pt x="1015206" y="111125"/>
                      <a:pt x="1015999" y="222250"/>
                      <a:pt x="1016793" y="333375"/>
                    </a:cubicBezTo>
                    <a:lnTo>
                      <a:pt x="0" y="319088"/>
                    </a:lnTo>
                    <a:lnTo>
                      <a:pt x="454818" y="252413"/>
                    </a:lnTo>
                    <a:lnTo>
                      <a:pt x="781050" y="142875"/>
                    </a:lnTo>
                    <a:lnTo>
                      <a:pt x="101441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フリーフォーム 138"/>
              <p:cNvSpPr/>
              <p:nvPr/>
            </p:nvSpPr>
            <p:spPr>
              <a:xfrm>
                <a:off x="7843838" y="3105150"/>
                <a:ext cx="245268" cy="95250"/>
              </a:xfrm>
              <a:custGeom>
                <a:avLst/>
                <a:gdLst>
                  <a:gd name="connsiteX0" fmla="*/ 0 w 245268"/>
                  <a:gd name="connsiteY0" fmla="*/ 0 h 95250"/>
                  <a:gd name="connsiteX1" fmla="*/ 245268 w 245268"/>
                  <a:gd name="connsiteY1" fmla="*/ 95250 h 95250"/>
                  <a:gd name="connsiteX2" fmla="*/ 2381 w 245268"/>
                  <a:gd name="connsiteY2" fmla="*/ 95250 h 95250"/>
                  <a:gd name="connsiteX3" fmla="*/ 0 w 245268"/>
                  <a:gd name="connsiteY3" fmla="*/ 0 h 95250"/>
                </a:gdLst>
                <a:ahLst/>
                <a:cxnLst>
                  <a:cxn ang="0">
                    <a:pos x="connsiteX0" y="connsiteY0"/>
                  </a:cxn>
                  <a:cxn ang="0">
                    <a:pos x="connsiteX1" y="connsiteY1"/>
                  </a:cxn>
                  <a:cxn ang="0">
                    <a:pos x="connsiteX2" y="connsiteY2"/>
                  </a:cxn>
                  <a:cxn ang="0">
                    <a:pos x="connsiteX3" y="connsiteY3"/>
                  </a:cxn>
                </a:cxnLst>
                <a:rect l="l" t="t" r="r" b="b"/>
                <a:pathLst>
                  <a:path w="245268" h="95250">
                    <a:moveTo>
                      <a:pt x="0" y="0"/>
                    </a:moveTo>
                    <a:lnTo>
                      <a:pt x="245268" y="95250"/>
                    </a:lnTo>
                    <a:lnTo>
                      <a:pt x="2381" y="95250"/>
                    </a:lnTo>
                    <a:cubicBezTo>
                      <a:pt x="1587" y="65088"/>
                      <a:pt x="794" y="34925"/>
                      <a:pt x="0"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0" name="グループ化 139"/>
              <p:cNvGrpSpPr/>
              <p:nvPr/>
            </p:nvGrpSpPr>
            <p:grpSpPr>
              <a:xfrm>
                <a:off x="7847928" y="2338965"/>
                <a:ext cx="2191935" cy="1507633"/>
                <a:chOff x="5111513" y="2338965"/>
                <a:chExt cx="2191935" cy="1507633"/>
              </a:xfrm>
            </p:grpSpPr>
            <p:grpSp>
              <p:nvGrpSpPr>
                <p:cNvPr id="141" name="グループ化 140"/>
                <p:cNvGrpSpPr/>
                <p:nvPr/>
              </p:nvGrpSpPr>
              <p:grpSpPr>
                <a:xfrm>
                  <a:off x="5111513" y="2338965"/>
                  <a:ext cx="2191935" cy="1507633"/>
                  <a:chOff x="5111513" y="2338965"/>
                  <a:chExt cx="2191935" cy="1507633"/>
                </a:xfrm>
              </p:grpSpPr>
              <p:grpSp>
                <p:nvGrpSpPr>
                  <p:cNvPr id="146" name="グループ化 145"/>
                  <p:cNvGrpSpPr/>
                  <p:nvPr/>
                </p:nvGrpSpPr>
                <p:grpSpPr>
                  <a:xfrm>
                    <a:off x="5111513" y="2351469"/>
                    <a:ext cx="2191935" cy="1495129"/>
                    <a:chOff x="5113217" y="2361036"/>
                    <a:chExt cx="2191935" cy="1495129"/>
                  </a:xfrm>
                </p:grpSpPr>
                <p:sp>
                  <p:nvSpPr>
                    <p:cNvPr id="159" name="正方形/長方形 158"/>
                    <p:cNvSpPr/>
                    <p:nvPr/>
                  </p:nvSpPr>
                  <p:spPr>
                    <a:xfrm>
                      <a:off x="5113217" y="2361036"/>
                      <a:ext cx="2191935" cy="149512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フリーフォーム 159"/>
                    <p:cNvSpPr/>
                    <p:nvPr/>
                  </p:nvSpPr>
                  <p:spPr>
                    <a:xfrm>
                      <a:off x="5114611" y="2873833"/>
                      <a:ext cx="2190541" cy="341644"/>
                    </a:xfrm>
                    <a:custGeom>
                      <a:avLst/>
                      <a:gdLst>
                        <a:gd name="connsiteX0" fmla="*/ 0 w 2190541"/>
                        <a:gd name="connsiteY0" fmla="*/ 251209 h 341644"/>
                        <a:gd name="connsiteX1" fmla="*/ 562708 w 2190541"/>
                        <a:gd name="connsiteY1" fmla="*/ 341644 h 341644"/>
                        <a:gd name="connsiteX2" fmla="*/ 1617785 w 2190541"/>
                        <a:gd name="connsiteY2" fmla="*/ 251209 h 341644"/>
                        <a:gd name="connsiteX3" fmla="*/ 2190541 w 2190541"/>
                        <a:gd name="connsiteY3" fmla="*/ 0 h 341644"/>
                      </a:gdLst>
                      <a:ahLst/>
                      <a:cxnLst>
                        <a:cxn ang="0">
                          <a:pos x="connsiteX0" y="connsiteY0"/>
                        </a:cxn>
                        <a:cxn ang="0">
                          <a:pos x="connsiteX1" y="connsiteY1"/>
                        </a:cxn>
                        <a:cxn ang="0">
                          <a:pos x="connsiteX2" y="connsiteY2"/>
                        </a:cxn>
                        <a:cxn ang="0">
                          <a:pos x="connsiteX3" y="connsiteY3"/>
                        </a:cxn>
                      </a:cxnLst>
                      <a:rect l="l" t="t" r="r" b="b"/>
                      <a:pathLst>
                        <a:path w="2190541" h="341644">
                          <a:moveTo>
                            <a:pt x="0" y="251209"/>
                          </a:moveTo>
                          <a:cubicBezTo>
                            <a:pt x="146538" y="296426"/>
                            <a:pt x="293077" y="341644"/>
                            <a:pt x="562708" y="341644"/>
                          </a:cubicBezTo>
                          <a:cubicBezTo>
                            <a:pt x="832339" y="341644"/>
                            <a:pt x="1346480" y="308150"/>
                            <a:pt x="1617785" y="251209"/>
                          </a:cubicBezTo>
                          <a:cubicBezTo>
                            <a:pt x="1889091" y="194268"/>
                            <a:pt x="2090058" y="58615"/>
                            <a:pt x="2190541"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7" name="直線コネクタ 146"/>
                  <p:cNvCxnSpPr/>
                  <p:nvPr/>
                </p:nvCxnSpPr>
                <p:spPr>
                  <a:xfrm>
                    <a:off x="5453597" y="2360920"/>
                    <a:ext cx="32804" cy="3209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flipV="1">
                    <a:off x="5111513" y="2670135"/>
                    <a:ext cx="374888" cy="316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V="1">
                    <a:off x="5486401" y="2581765"/>
                    <a:ext cx="968371" cy="883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5486401" y="2653205"/>
                    <a:ext cx="129958" cy="10345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flipV="1">
                    <a:off x="5111513" y="3687743"/>
                    <a:ext cx="504846" cy="917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直線コネクタ 151"/>
                  <p:cNvCxnSpPr/>
                  <p:nvPr/>
                </p:nvCxnSpPr>
                <p:spPr>
                  <a:xfrm>
                    <a:off x="6452650" y="2581765"/>
                    <a:ext cx="128254" cy="9251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flipV="1">
                    <a:off x="5586215" y="3486338"/>
                    <a:ext cx="994689" cy="2097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p:cNvCxnSpPr/>
                  <p:nvPr/>
                </p:nvCxnSpPr>
                <p:spPr>
                  <a:xfrm flipV="1">
                    <a:off x="6398143" y="2498277"/>
                    <a:ext cx="904244" cy="88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p:nvPr/>
                </p:nvCxnSpPr>
                <p:spPr>
                  <a:xfrm flipV="1">
                    <a:off x="6580904" y="3335791"/>
                    <a:ext cx="721483" cy="1608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6580904" y="3496608"/>
                    <a:ext cx="54507" cy="3499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p:cNvCxnSpPr/>
                  <p:nvPr/>
                </p:nvCxnSpPr>
                <p:spPr>
                  <a:xfrm>
                    <a:off x="5613099" y="3674781"/>
                    <a:ext cx="36064" cy="1718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6416586" y="2338965"/>
                    <a:ext cx="36064" cy="2558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2" name="フローチャート: 結合子 141"/>
                <p:cNvSpPr/>
                <p:nvPr/>
              </p:nvSpPr>
              <p:spPr>
                <a:xfrm>
                  <a:off x="5406958" y="2592058"/>
                  <a:ext cx="142509" cy="142983"/>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フローチャート: 結合子 142"/>
                <p:cNvSpPr/>
                <p:nvPr/>
              </p:nvSpPr>
              <p:spPr>
                <a:xfrm>
                  <a:off x="6383517" y="2498277"/>
                  <a:ext cx="142509" cy="142983"/>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フローチャート: 結合子 143"/>
                <p:cNvSpPr/>
                <p:nvPr/>
              </p:nvSpPr>
              <p:spPr>
                <a:xfrm>
                  <a:off x="5549467" y="3598594"/>
                  <a:ext cx="142509" cy="142983"/>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フローチャート: 結合子 144"/>
                <p:cNvSpPr/>
                <p:nvPr/>
              </p:nvSpPr>
              <p:spPr>
                <a:xfrm>
                  <a:off x="6492136" y="3408595"/>
                  <a:ext cx="142509" cy="142983"/>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11" name="グループ化 110"/>
            <p:cNvGrpSpPr/>
            <p:nvPr/>
          </p:nvGrpSpPr>
          <p:grpSpPr>
            <a:xfrm>
              <a:off x="6693263" y="4081499"/>
              <a:ext cx="1916844" cy="1316557"/>
              <a:chOff x="9575006" y="2571458"/>
              <a:chExt cx="2198650" cy="1501936"/>
            </a:xfrm>
          </p:grpSpPr>
          <p:sp>
            <p:nvSpPr>
              <p:cNvPr id="114" name="正方形/長方形 113"/>
              <p:cNvSpPr/>
              <p:nvPr/>
            </p:nvSpPr>
            <p:spPr>
              <a:xfrm>
                <a:off x="9577656" y="3083814"/>
                <a:ext cx="2196000" cy="989580"/>
              </a:xfrm>
              <a:prstGeom prst="rect">
                <a:avLst/>
              </a:prstGeom>
              <a:pattFill prst="wdDnDiag">
                <a:fgClr>
                  <a:srgbClr val="5B9BD5"/>
                </a:fgClr>
                <a:bgClr>
                  <a:schemeClr val="bg1"/>
                </a:bgClr>
              </a:patt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フリーフォーム 114"/>
              <p:cNvSpPr/>
              <p:nvPr/>
            </p:nvSpPr>
            <p:spPr>
              <a:xfrm>
                <a:off x="9575006" y="3067050"/>
                <a:ext cx="2195513" cy="364331"/>
              </a:xfrm>
              <a:custGeom>
                <a:avLst/>
                <a:gdLst>
                  <a:gd name="connsiteX0" fmla="*/ 0 w 2195513"/>
                  <a:gd name="connsiteY0" fmla="*/ 2381 h 364331"/>
                  <a:gd name="connsiteX1" fmla="*/ 2195513 w 2195513"/>
                  <a:gd name="connsiteY1" fmla="*/ 0 h 364331"/>
                  <a:gd name="connsiteX2" fmla="*/ 2185988 w 2195513"/>
                  <a:gd name="connsiteY2" fmla="*/ 30956 h 364331"/>
                  <a:gd name="connsiteX3" fmla="*/ 1928813 w 2195513"/>
                  <a:gd name="connsiteY3" fmla="*/ 171450 h 364331"/>
                  <a:gd name="connsiteX4" fmla="*/ 1535907 w 2195513"/>
                  <a:gd name="connsiteY4" fmla="*/ 288131 h 364331"/>
                  <a:gd name="connsiteX5" fmla="*/ 1102519 w 2195513"/>
                  <a:gd name="connsiteY5" fmla="*/ 335756 h 364331"/>
                  <a:gd name="connsiteX6" fmla="*/ 642938 w 2195513"/>
                  <a:gd name="connsiteY6" fmla="*/ 364331 h 364331"/>
                  <a:gd name="connsiteX7" fmla="*/ 276225 w 2195513"/>
                  <a:gd name="connsiteY7" fmla="*/ 338138 h 364331"/>
                  <a:gd name="connsiteX8" fmla="*/ 59532 w 2195513"/>
                  <a:gd name="connsiteY8" fmla="*/ 288131 h 364331"/>
                  <a:gd name="connsiteX9" fmla="*/ 2382 w 2195513"/>
                  <a:gd name="connsiteY9" fmla="*/ 264319 h 364331"/>
                  <a:gd name="connsiteX10" fmla="*/ 0 w 2195513"/>
                  <a:gd name="connsiteY10" fmla="*/ 2381 h 36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95513" h="364331">
                    <a:moveTo>
                      <a:pt x="0" y="2381"/>
                    </a:moveTo>
                    <a:lnTo>
                      <a:pt x="2195513" y="0"/>
                    </a:lnTo>
                    <a:lnTo>
                      <a:pt x="2185988" y="30956"/>
                    </a:lnTo>
                    <a:lnTo>
                      <a:pt x="1928813" y="171450"/>
                    </a:lnTo>
                    <a:lnTo>
                      <a:pt x="1535907" y="288131"/>
                    </a:lnTo>
                    <a:lnTo>
                      <a:pt x="1102519" y="335756"/>
                    </a:lnTo>
                    <a:lnTo>
                      <a:pt x="642938" y="364331"/>
                    </a:lnTo>
                    <a:lnTo>
                      <a:pt x="276225" y="338138"/>
                    </a:lnTo>
                    <a:lnTo>
                      <a:pt x="59532" y="288131"/>
                    </a:lnTo>
                    <a:lnTo>
                      <a:pt x="2382" y="264319"/>
                    </a:lnTo>
                    <a:lnTo>
                      <a:pt x="0" y="2381"/>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6" name="グループ化 115"/>
              <p:cNvGrpSpPr/>
              <p:nvPr/>
            </p:nvGrpSpPr>
            <p:grpSpPr>
              <a:xfrm>
                <a:off x="9576262" y="2571458"/>
                <a:ext cx="2191935" cy="1498182"/>
                <a:chOff x="5111513" y="2348416"/>
                <a:chExt cx="2191935" cy="1498182"/>
              </a:xfrm>
            </p:grpSpPr>
            <p:grpSp>
              <p:nvGrpSpPr>
                <p:cNvPr id="117" name="グループ化 116"/>
                <p:cNvGrpSpPr/>
                <p:nvPr/>
              </p:nvGrpSpPr>
              <p:grpSpPr>
                <a:xfrm>
                  <a:off x="5111513" y="2348416"/>
                  <a:ext cx="2191935" cy="1498182"/>
                  <a:chOff x="5111513" y="2348416"/>
                  <a:chExt cx="2191935" cy="1498182"/>
                </a:xfrm>
              </p:grpSpPr>
              <p:grpSp>
                <p:nvGrpSpPr>
                  <p:cNvPr id="122" name="グループ化 121"/>
                  <p:cNvGrpSpPr/>
                  <p:nvPr/>
                </p:nvGrpSpPr>
                <p:grpSpPr>
                  <a:xfrm>
                    <a:off x="5111513" y="2351469"/>
                    <a:ext cx="2191935" cy="1495129"/>
                    <a:chOff x="5113217" y="2361036"/>
                    <a:chExt cx="2191935" cy="1495129"/>
                  </a:xfrm>
                </p:grpSpPr>
                <p:sp>
                  <p:nvSpPr>
                    <p:cNvPr id="135" name="フリーフォーム 134"/>
                    <p:cNvSpPr/>
                    <p:nvPr/>
                  </p:nvSpPr>
                  <p:spPr>
                    <a:xfrm>
                      <a:off x="5114611" y="2873833"/>
                      <a:ext cx="2190541" cy="341644"/>
                    </a:xfrm>
                    <a:custGeom>
                      <a:avLst/>
                      <a:gdLst>
                        <a:gd name="connsiteX0" fmla="*/ 0 w 2190541"/>
                        <a:gd name="connsiteY0" fmla="*/ 251209 h 341644"/>
                        <a:gd name="connsiteX1" fmla="*/ 562708 w 2190541"/>
                        <a:gd name="connsiteY1" fmla="*/ 341644 h 341644"/>
                        <a:gd name="connsiteX2" fmla="*/ 1617785 w 2190541"/>
                        <a:gd name="connsiteY2" fmla="*/ 251209 h 341644"/>
                        <a:gd name="connsiteX3" fmla="*/ 2190541 w 2190541"/>
                        <a:gd name="connsiteY3" fmla="*/ 0 h 341644"/>
                      </a:gdLst>
                      <a:ahLst/>
                      <a:cxnLst>
                        <a:cxn ang="0">
                          <a:pos x="connsiteX0" y="connsiteY0"/>
                        </a:cxn>
                        <a:cxn ang="0">
                          <a:pos x="connsiteX1" y="connsiteY1"/>
                        </a:cxn>
                        <a:cxn ang="0">
                          <a:pos x="connsiteX2" y="connsiteY2"/>
                        </a:cxn>
                        <a:cxn ang="0">
                          <a:pos x="connsiteX3" y="connsiteY3"/>
                        </a:cxn>
                      </a:cxnLst>
                      <a:rect l="l" t="t" r="r" b="b"/>
                      <a:pathLst>
                        <a:path w="2190541" h="341644">
                          <a:moveTo>
                            <a:pt x="0" y="251209"/>
                          </a:moveTo>
                          <a:cubicBezTo>
                            <a:pt x="146538" y="296426"/>
                            <a:pt x="293077" y="341644"/>
                            <a:pt x="562708" y="341644"/>
                          </a:cubicBezTo>
                          <a:cubicBezTo>
                            <a:pt x="832339" y="341644"/>
                            <a:pt x="1346480" y="308150"/>
                            <a:pt x="1617785" y="251209"/>
                          </a:cubicBezTo>
                          <a:cubicBezTo>
                            <a:pt x="1889091" y="194268"/>
                            <a:pt x="2090058" y="58615"/>
                            <a:pt x="2190541"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正方形/長方形 135"/>
                    <p:cNvSpPr/>
                    <p:nvPr/>
                  </p:nvSpPr>
                  <p:spPr>
                    <a:xfrm>
                      <a:off x="5113217" y="2361036"/>
                      <a:ext cx="2191935" cy="149512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3" name="直線コネクタ 122"/>
                  <p:cNvCxnSpPr/>
                  <p:nvPr/>
                </p:nvCxnSpPr>
                <p:spPr>
                  <a:xfrm>
                    <a:off x="5453597" y="2360920"/>
                    <a:ext cx="32804" cy="3209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flipV="1">
                    <a:off x="5111513" y="2670135"/>
                    <a:ext cx="374888" cy="316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flipV="1">
                    <a:off x="5486401" y="2581765"/>
                    <a:ext cx="968371" cy="883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flipV="1">
                    <a:off x="5111513" y="3687743"/>
                    <a:ext cx="504846" cy="917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flipV="1">
                    <a:off x="5586215" y="3486338"/>
                    <a:ext cx="994689" cy="2097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V="1">
                    <a:off x="6398143" y="2498277"/>
                    <a:ext cx="904244" cy="88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flipV="1">
                    <a:off x="6580904" y="3335791"/>
                    <a:ext cx="721483" cy="1608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a:off x="6580904" y="3496608"/>
                    <a:ext cx="54507" cy="3499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a:off x="5613099" y="3674781"/>
                    <a:ext cx="36064" cy="1718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a:off x="6422326" y="2348416"/>
                    <a:ext cx="30324" cy="2463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a:off x="6452650" y="2581765"/>
                    <a:ext cx="128254" cy="9251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a:off x="5486401" y="2653205"/>
                    <a:ext cx="129958" cy="10345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8" name="フローチャート: 結合子 117"/>
                <p:cNvSpPr/>
                <p:nvPr/>
              </p:nvSpPr>
              <p:spPr>
                <a:xfrm>
                  <a:off x="5406958" y="2592058"/>
                  <a:ext cx="142509" cy="142983"/>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フローチャート: 結合子 118"/>
                <p:cNvSpPr/>
                <p:nvPr/>
              </p:nvSpPr>
              <p:spPr>
                <a:xfrm>
                  <a:off x="6383517" y="2498277"/>
                  <a:ext cx="142509" cy="142983"/>
                </a:xfrm>
                <a:prstGeom prst="flowChartConnecto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フローチャート: 結合子 119"/>
                <p:cNvSpPr/>
                <p:nvPr/>
              </p:nvSpPr>
              <p:spPr>
                <a:xfrm>
                  <a:off x="5549467" y="3598594"/>
                  <a:ext cx="142509" cy="142983"/>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ローチャート: 結合子 120"/>
                <p:cNvSpPr/>
                <p:nvPr/>
              </p:nvSpPr>
              <p:spPr>
                <a:xfrm>
                  <a:off x="6492136" y="3408595"/>
                  <a:ext cx="142509" cy="142983"/>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mc:AlternateContent xmlns:mc="http://schemas.openxmlformats.org/markup-compatibility/2006" xmlns:a14="http://schemas.microsoft.com/office/drawing/2010/main">
          <mc:Choice Requires="a14">
            <p:sp>
              <p:nvSpPr>
                <p:cNvPr id="112" name="テキスト ボックス 111"/>
                <p:cNvSpPr txBox="1"/>
                <p:nvPr/>
              </p:nvSpPr>
              <p:spPr>
                <a:xfrm>
                  <a:off x="3333747" y="4486827"/>
                  <a:ext cx="434635" cy="539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4000" i="1" smtClean="0">
                            <a:latin typeface="Cambria Math" panose="02040503050406030204" pitchFamily="18" charset="0"/>
                          </a:rPr>
                          <m:t>≡</m:t>
                        </m:r>
                      </m:oMath>
                    </m:oMathPara>
                  </a14:m>
                  <a:endParaRPr kumimoji="1" lang="ja-JP" altLang="en-US" dirty="0"/>
                </a:p>
              </p:txBody>
            </p:sp>
          </mc:Choice>
          <mc:Fallback xmlns="">
            <p:sp>
              <p:nvSpPr>
                <p:cNvPr id="112" name="テキスト ボックス 111"/>
                <p:cNvSpPr txBox="1">
                  <a:spLocks noRot="1" noChangeAspect="1" noMove="1" noResize="1" noEditPoints="1" noAdjustHandles="1" noChangeArrowheads="1" noChangeShapeType="1" noTextEdit="1"/>
                </p:cNvSpPr>
                <p:nvPr/>
              </p:nvSpPr>
              <p:spPr>
                <a:xfrm>
                  <a:off x="3333747" y="4486827"/>
                  <a:ext cx="434635" cy="539577"/>
                </a:xfrm>
                <a:prstGeom prst="rect">
                  <a:avLst/>
                </a:prstGeom>
                <a:blipFill rotWithShape="0">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p:cNvSpPr txBox="1"/>
                <p:nvPr/>
              </p:nvSpPr>
              <p:spPr>
                <a:xfrm>
                  <a:off x="6209778" y="4531869"/>
                  <a:ext cx="391312" cy="4856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i="1" smtClean="0">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113" name="テキスト ボックス 112"/>
                <p:cNvSpPr txBox="1">
                  <a:spLocks noRot="1" noChangeAspect="1" noMove="1" noResize="1" noEditPoints="1" noAdjustHandles="1" noChangeArrowheads="1" noChangeShapeType="1" noTextEdit="1"/>
                </p:cNvSpPr>
                <p:nvPr/>
              </p:nvSpPr>
              <p:spPr>
                <a:xfrm>
                  <a:off x="6209778" y="4531869"/>
                  <a:ext cx="391312" cy="485620"/>
                </a:xfrm>
                <a:prstGeom prst="rect">
                  <a:avLst/>
                </a:prstGeom>
                <a:blipFill rotWithShape="0">
                  <a:blip r:embed="rId13"/>
                  <a:stretch>
                    <a:fillRect/>
                  </a:stretch>
                </a:blipFill>
              </p:spPr>
              <p:txBody>
                <a:bodyPr/>
                <a:lstStyle/>
                <a:p>
                  <a:r>
                    <a:rPr lang="ja-JP" altLang="en-US">
                      <a:noFill/>
                    </a:rPr>
                    <a:t> </a:t>
                  </a:r>
                </a:p>
              </p:txBody>
            </p:sp>
          </mc:Fallback>
        </mc:AlternateContent>
        <p:sp>
          <p:nvSpPr>
            <p:cNvPr id="9" name="テキスト ボックス 8"/>
            <p:cNvSpPr txBox="1"/>
            <p:nvPr/>
          </p:nvSpPr>
          <p:spPr>
            <a:xfrm>
              <a:off x="4584245" y="5425528"/>
              <a:ext cx="1236777" cy="369332"/>
            </a:xfrm>
            <a:prstGeom prst="rect">
              <a:avLst/>
            </a:prstGeom>
            <a:noFill/>
          </p:spPr>
          <p:txBody>
            <a:bodyPr wrap="square" rtlCol="0">
              <a:spAutoFit/>
            </a:bodyPr>
            <a:lstStyle/>
            <a:p>
              <a:r>
                <a:rPr kumimoji="1" lang="en-US" altLang="ja-JP" dirty="0" smtClean="0"/>
                <a:t>Element1</a:t>
              </a:r>
              <a:endParaRPr kumimoji="1" lang="ja-JP" altLang="en-US" dirty="0"/>
            </a:p>
          </p:txBody>
        </p:sp>
        <p:sp>
          <p:nvSpPr>
            <p:cNvPr id="12" name="テキスト ボックス 11"/>
            <p:cNvSpPr txBox="1"/>
            <p:nvPr/>
          </p:nvSpPr>
          <p:spPr>
            <a:xfrm>
              <a:off x="7076178" y="5425528"/>
              <a:ext cx="1164490" cy="369332"/>
            </a:xfrm>
            <a:prstGeom prst="rect">
              <a:avLst/>
            </a:prstGeom>
            <a:noFill/>
          </p:spPr>
          <p:txBody>
            <a:bodyPr wrap="square" rtlCol="0">
              <a:spAutoFit/>
            </a:bodyPr>
            <a:lstStyle/>
            <a:p>
              <a:r>
                <a:rPr kumimoji="1" lang="en-US" altLang="ja-JP" dirty="0" smtClean="0"/>
                <a:t>Element2</a:t>
              </a:r>
              <a:endParaRPr kumimoji="1" lang="ja-JP" altLang="en-US" dirty="0"/>
            </a:p>
          </p:txBody>
        </p:sp>
        <p:sp>
          <p:nvSpPr>
            <p:cNvPr id="253" name="テキスト ボックス 252"/>
            <p:cNvSpPr txBox="1"/>
            <p:nvPr/>
          </p:nvSpPr>
          <p:spPr>
            <a:xfrm>
              <a:off x="1099538" y="5425528"/>
              <a:ext cx="1756028" cy="369332"/>
            </a:xfrm>
            <a:prstGeom prst="rect">
              <a:avLst/>
            </a:prstGeom>
            <a:noFill/>
          </p:spPr>
          <p:txBody>
            <a:bodyPr wrap="square" rtlCol="0">
              <a:spAutoFit/>
            </a:bodyPr>
            <a:lstStyle/>
            <a:p>
              <a:r>
                <a:rPr kumimoji="1" lang="en-US" altLang="ja-JP" dirty="0" smtClean="0"/>
                <a:t>Original element</a:t>
              </a:r>
              <a:endParaRPr kumimoji="1" lang="ja-JP" altLang="en-US" dirty="0"/>
            </a:p>
          </p:txBody>
        </p:sp>
        <p:sp>
          <p:nvSpPr>
            <p:cNvPr id="13" name="フリーフォーム 12"/>
            <p:cNvSpPr/>
            <p:nvPr/>
          </p:nvSpPr>
          <p:spPr bwMode="auto">
            <a:xfrm>
              <a:off x="1023042" y="4526733"/>
              <a:ext cx="1914808" cy="860079"/>
            </a:xfrm>
            <a:custGeom>
              <a:avLst/>
              <a:gdLst>
                <a:gd name="connsiteX0" fmla="*/ 0 w 1914808"/>
                <a:gd name="connsiteY0" fmla="*/ 212756 h 860079"/>
                <a:gd name="connsiteX1" fmla="*/ 393825 w 1914808"/>
                <a:gd name="connsiteY1" fmla="*/ 294237 h 860079"/>
                <a:gd name="connsiteX2" fmla="*/ 1240324 w 1914808"/>
                <a:gd name="connsiteY2" fmla="*/ 244443 h 860079"/>
                <a:gd name="connsiteX3" fmla="*/ 1575303 w 1914808"/>
                <a:gd name="connsiteY3" fmla="*/ 167489 h 860079"/>
                <a:gd name="connsiteX4" fmla="*/ 1914808 w 1914808"/>
                <a:gd name="connsiteY4" fmla="*/ 0 h 860079"/>
                <a:gd name="connsiteX5" fmla="*/ 1914808 w 1914808"/>
                <a:gd name="connsiteY5" fmla="*/ 860079 h 860079"/>
                <a:gd name="connsiteX6" fmla="*/ 4526 w 1914808"/>
                <a:gd name="connsiteY6" fmla="*/ 855552 h 860079"/>
                <a:gd name="connsiteX7" fmla="*/ 0 w 1914808"/>
                <a:gd name="connsiteY7" fmla="*/ 212756 h 86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4808" h="860079">
                  <a:moveTo>
                    <a:pt x="0" y="212756"/>
                  </a:moveTo>
                  <a:lnTo>
                    <a:pt x="393825" y="294237"/>
                  </a:lnTo>
                  <a:lnTo>
                    <a:pt x="1240324" y="244443"/>
                  </a:lnTo>
                  <a:lnTo>
                    <a:pt x="1575303" y="167489"/>
                  </a:lnTo>
                  <a:lnTo>
                    <a:pt x="1914808" y="0"/>
                  </a:lnTo>
                  <a:lnTo>
                    <a:pt x="1914808" y="860079"/>
                  </a:lnTo>
                  <a:lnTo>
                    <a:pt x="4526" y="855552"/>
                  </a:lnTo>
                  <a:cubicBezTo>
                    <a:pt x="3017" y="644305"/>
                    <a:pt x="1509" y="433057"/>
                    <a:pt x="0" y="212756"/>
                  </a:cubicBezTo>
                  <a:close/>
                </a:path>
              </a:pathLst>
            </a:custGeom>
            <a:pattFill prst="wdDnDiag">
              <a:fgClr>
                <a:schemeClr val="accent1"/>
              </a:fgClr>
              <a:bgClr>
                <a:schemeClr val="bg1"/>
              </a:bgClr>
            </a:patt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cxnSp>
          <p:nvCxnSpPr>
            <p:cNvPr id="172" name="直線コネクタ 171"/>
            <p:cNvCxnSpPr/>
            <p:nvPr/>
          </p:nvCxnSpPr>
          <p:spPr>
            <a:xfrm>
              <a:off x="2196376" y="4275086"/>
              <a:ext cx="111815" cy="8109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p:nvPr/>
          </p:nvCxnSpPr>
          <p:spPr>
            <a:xfrm flipV="1">
              <a:off x="2308191" y="4936045"/>
              <a:ext cx="629009" cy="1409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flipV="1">
              <a:off x="1027136" y="5244557"/>
              <a:ext cx="440139" cy="804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a:off x="2308191" y="5077013"/>
              <a:ext cx="47521" cy="3067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フローチャート: 結合子 163"/>
            <p:cNvSpPr/>
            <p:nvPr/>
          </p:nvSpPr>
          <p:spPr>
            <a:xfrm>
              <a:off x="1408956" y="5166411"/>
              <a:ext cx="124243" cy="125335"/>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フローチャート: 結合子 164"/>
            <p:cNvSpPr/>
            <p:nvPr/>
          </p:nvSpPr>
          <p:spPr>
            <a:xfrm>
              <a:off x="2230801" y="4999863"/>
              <a:ext cx="124243" cy="125335"/>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3" name="直線コネクタ 172"/>
            <p:cNvCxnSpPr/>
            <p:nvPr/>
          </p:nvCxnSpPr>
          <p:spPr>
            <a:xfrm flipV="1">
              <a:off x="1440994" y="5068011"/>
              <a:ext cx="867197" cy="1838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a:off x="1464432" y="5233195"/>
              <a:ext cx="31442" cy="1506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a:off x="1353974" y="4337708"/>
              <a:ext cx="113301" cy="9068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フリーフォーム 179"/>
            <p:cNvSpPr/>
            <p:nvPr/>
          </p:nvSpPr>
          <p:spPr>
            <a:xfrm>
              <a:off x="1028351" y="4522719"/>
              <a:ext cx="1909774" cy="299476"/>
            </a:xfrm>
            <a:custGeom>
              <a:avLst/>
              <a:gdLst>
                <a:gd name="connsiteX0" fmla="*/ 0 w 2190541"/>
                <a:gd name="connsiteY0" fmla="*/ 251209 h 341644"/>
                <a:gd name="connsiteX1" fmla="*/ 562708 w 2190541"/>
                <a:gd name="connsiteY1" fmla="*/ 341644 h 341644"/>
                <a:gd name="connsiteX2" fmla="*/ 1617785 w 2190541"/>
                <a:gd name="connsiteY2" fmla="*/ 251209 h 341644"/>
                <a:gd name="connsiteX3" fmla="*/ 2190541 w 2190541"/>
                <a:gd name="connsiteY3" fmla="*/ 0 h 341644"/>
              </a:gdLst>
              <a:ahLst/>
              <a:cxnLst>
                <a:cxn ang="0">
                  <a:pos x="connsiteX0" y="connsiteY0"/>
                </a:cxn>
                <a:cxn ang="0">
                  <a:pos x="connsiteX1" y="connsiteY1"/>
                </a:cxn>
                <a:cxn ang="0">
                  <a:pos x="connsiteX2" y="connsiteY2"/>
                </a:cxn>
                <a:cxn ang="0">
                  <a:pos x="connsiteX3" y="connsiteY3"/>
                </a:cxn>
              </a:cxnLst>
              <a:rect l="l" t="t" r="r" b="b"/>
              <a:pathLst>
                <a:path w="2190541" h="341644">
                  <a:moveTo>
                    <a:pt x="0" y="251209"/>
                  </a:moveTo>
                  <a:cubicBezTo>
                    <a:pt x="146538" y="296426"/>
                    <a:pt x="293077" y="341644"/>
                    <a:pt x="562708" y="341644"/>
                  </a:cubicBezTo>
                  <a:cubicBezTo>
                    <a:pt x="832339" y="341644"/>
                    <a:pt x="1346480" y="308150"/>
                    <a:pt x="1617785" y="251209"/>
                  </a:cubicBezTo>
                  <a:cubicBezTo>
                    <a:pt x="1889091" y="194268"/>
                    <a:pt x="2090058" y="58615"/>
                    <a:pt x="2190541"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1" name="テキスト ボックス 240"/>
          <p:cNvSpPr txBox="1"/>
          <p:nvPr/>
        </p:nvSpPr>
        <p:spPr>
          <a:xfrm>
            <a:off x="127497" y="995119"/>
            <a:ext cx="9453716" cy="461665"/>
          </a:xfrm>
          <a:prstGeom prst="rect">
            <a:avLst/>
          </a:prstGeom>
          <a:noFill/>
        </p:spPr>
        <p:txBody>
          <a:bodyPr wrap="square" rtlCol="0">
            <a:spAutoFit/>
          </a:bodyPr>
          <a:lstStyle/>
          <a:p>
            <a:r>
              <a:rPr kumimoji="1" lang="ja-JP" altLang="en-US" sz="2400" dirty="0" smtClean="0"/>
              <a:t>最大のメリットは</a:t>
            </a:r>
            <a:r>
              <a:rPr kumimoji="1" lang="ja-JP" altLang="en-US" sz="2400" b="1" u="sng" dirty="0" smtClean="0">
                <a:solidFill>
                  <a:srgbClr val="FF0000"/>
                </a:solidFill>
              </a:rPr>
              <a:t>要素内部にき裂</a:t>
            </a:r>
            <a:r>
              <a:rPr lang="ja-JP" altLang="en-US" sz="2400" b="1" u="sng" dirty="0" smtClean="0">
                <a:solidFill>
                  <a:srgbClr val="FF0000"/>
                </a:solidFill>
              </a:rPr>
              <a:t>をシミュレートすることが可能</a:t>
            </a:r>
            <a:endParaRPr lang="en-US" altLang="ja-JP" sz="2400" dirty="0" smtClean="0"/>
          </a:p>
        </p:txBody>
      </p:sp>
      <p:grpSp>
        <p:nvGrpSpPr>
          <p:cNvPr id="243" name="グループ化 242"/>
          <p:cNvGrpSpPr/>
          <p:nvPr/>
        </p:nvGrpSpPr>
        <p:grpSpPr>
          <a:xfrm>
            <a:off x="172809" y="1329923"/>
            <a:ext cx="9051697" cy="1051876"/>
            <a:chOff x="189225" y="6585508"/>
            <a:chExt cx="9051697" cy="1051876"/>
          </a:xfrm>
        </p:grpSpPr>
        <p:sp>
          <p:nvSpPr>
            <p:cNvPr id="244" name="テキスト ボックス 243"/>
            <p:cNvSpPr txBox="1"/>
            <p:nvPr/>
          </p:nvSpPr>
          <p:spPr>
            <a:xfrm>
              <a:off x="189225" y="6585508"/>
              <a:ext cx="2265025" cy="400110"/>
            </a:xfrm>
            <a:prstGeom prst="rect">
              <a:avLst/>
            </a:prstGeom>
            <a:noFill/>
          </p:spPr>
          <p:txBody>
            <a:bodyPr wrap="square" rtlCol="0">
              <a:spAutoFit/>
            </a:bodyPr>
            <a:lstStyle/>
            <a:p>
              <a:r>
                <a:rPr lang="ja-JP" altLang="en-US" sz="2000" b="1" dirty="0" smtClean="0"/>
                <a:t>き裂進展開始</a:t>
              </a:r>
              <a:endParaRPr kumimoji="1" lang="ja-JP" altLang="en-US" sz="2000" b="1" dirty="0"/>
            </a:p>
          </p:txBody>
        </p:sp>
        <p:sp>
          <p:nvSpPr>
            <p:cNvPr id="247" name="テキスト ボックス 246"/>
            <p:cNvSpPr txBox="1"/>
            <p:nvPr/>
          </p:nvSpPr>
          <p:spPr>
            <a:xfrm>
              <a:off x="222736" y="6929498"/>
              <a:ext cx="9018186" cy="707886"/>
            </a:xfrm>
            <a:prstGeom prst="rect">
              <a:avLst/>
            </a:prstGeom>
            <a:noFill/>
          </p:spPr>
          <p:txBody>
            <a:bodyPr wrap="square" rtlCol="0">
              <a:spAutoFit/>
            </a:bodyPr>
            <a:lstStyle/>
            <a:p>
              <a:r>
                <a:rPr lang="ja-JP" altLang="en-US" sz="2000" dirty="0" smtClean="0"/>
                <a:t>き裂先端において相当ひずみエネルギ解放率が臨界ひずみエネルギ解放率を上回った時点で進展を開始．臨界ひずみエネルギ解放率を任意で設定．</a:t>
              </a:r>
              <a:endParaRPr kumimoji="1" lang="ja-JP" altLang="en-US" sz="2000" dirty="0"/>
            </a:p>
          </p:txBody>
        </p:sp>
      </p:grpSp>
      <p:sp>
        <p:nvSpPr>
          <p:cNvPr id="3" name="テキスト ボックス 2"/>
          <p:cNvSpPr txBox="1"/>
          <p:nvPr/>
        </p:nvSpPr>
        <p:spPr>
          <a:xfrm>
            <a:off x="3406047" y="2391708"/>
            <a:ext cx="5425253" cy="369332"/>
          </a:xfrm>
          <a:prstGeom prst="rect">
            <a:avLst/>
          </a:prstGeom>
          <a:noFill/>
        </p:spPr>
        <p:txBody>
          <a:bodyPr wrap="square" rtlCol="0">
            <a:spAutoFit/>
          </a:bodyPr>
          <a:lstStyle/>
          <a:p>
            <a:r>
              <a:rPr kumimoji="1" lang="ja-JP" altLang="en-US" dirty="0" smtClean="0"/>
              <a:t>不連続な変位を表現する方法→ファントム節点</a:t>
            </a:r>
            <a:endParaRPr kumimoji="1" lang="ja-JP" altLang="en-US" dirty="0"/>
          </a:p>
        </p:txBody>
      </p:sp>
    </p:spTree>
    <p:extLst>
      <p:ext uri="{BB962C8B-B14F-4D97-AF65-F5344CB8AC3E}">
        <p14:creationId xmlns:p14="http://schemas.microsoft.com/office/powerpoint/2010/main" val="42440276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200" dirty="0" smtClean="0"/>
              <a:t>パートの作成</a:t>
            </a:r>
            <a:endParaRPr kumimoji="1" lang="ja-JP" altLang="en-US" sz="3200" dirty="0"/>
          </a:p>
        </p:txBody>
      </p:sp>
      <p:pic>
        <p:nvPicPr>
          <p:cNvPr id="4" name="コンテンツ プレースホルダー 3"/>
          <p:cNvPicPr>
            <a:picLocks noGrp="1" noChangeAspect="1"/>
          </p:cNvPicPr>
          <p:nvPr>
            <p:ph idx="1"/>
          </p:nvPr>
        </p:nvPicPr>
        <p:blipFill rotWithShape="1">
          <a:blip r:embed="rId2">
            <a:extLst>
              <a:ext uri="{28A0092B-C50C-407E-A947-70E740481C1C}">
                <a14:useLocalDpi xmlns:a14="http://schemas.microsoft.com/office/drawing/2010/main" val="0"/>
              </a:ext>
            </a:extLst>
          </a:blip>
          <a:srcRect r="48230"/>
          <a:stretch/>
        </p:blipFill>
        <p:spPr>
          <a:xfrm>
            <a:off x="118129" y="1253054"/>
            <a:ext cx="2962275" cy="3200917"/>
          </a:xfrm>
        </p:spPr>
      </p:pic>
      <p:sp>
        <p:nvSpPr>
          <p:cNvPr id="6" name="テキスト ボックス 5"/>
          <p:cNvSpPr txBox="1"/>
          <p:nvPr/>
        </p:nvSpPr>
        <p:spPr>
          <a:xfrm>
            <a:off x="-88523" y="950397"/>
            <a:ext cx="1569660" cy="369332"/>
          </a:xfrm>
          <a:prstGeom prst="rect">
            <a:avLst/>
          </a:prstGeom>
          <a:noFill/>
        </p:spPr>
        <p:txBody>
          <a:bodyPr wrap="none" rtlCol="0">
            <a:spAutoFit/>
          </a:bodyPr>
          <a:lstStyle/>
          <a:p>
            <a:r>
              <a:rPr kumimoji="1" lang="ja-JP" altLang="en-US" dirty="0" smtClean="0"/>
              <a:t>モデルの作成</a:t>
            </a:r>
            <a:endParaRPr kumimoji="1" lang="ja-JP" altLang="en-US"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8541" y="1319729"/>
            <a:ext cx="5824972" cy="481698"/>
          </a:xfrm>
          <a:prstGeom prst="rect">
            <a:avLst/>
          </a:prstGeom>
        </p:spPr>
      </p:pic>
      <p:sp>
        <p:nvSpPr>
          <p:cNvPr id="8" name="テキスト ボックス 7"/>
          <p:cNvSpPr txBox="1"/>
          <p:nvPr/>
        </p:nvSpPr>
        <p:spPr>
          <a:xfrm>
            <a:off x="1876228" y="4756628"/>
            <a:ext cx="1204176" cy="1477328"/>
          </a:xfrm>
          <a:prstGeom prst="rect">
            <a:avLst/>
          </a:prstGeom>
          <a:noFill/>
        </p:spPr>
        <p:txBody>
          <a:bodyPr wrap="none" rtlCol="0">
            <a:spAutoFit/>
          </a:bodyPr>
          <a:lstStyle/>
          <a:p>
            <a:r>
              <a:rPr kumimoji="1" lang="ja-JP" altLang="en-US" dirty="0" smtClean="0"/>
              <a:t>座標</a:t>
            </a:r>
            <a:endParaRPr kumimoji="1" lang="en-US" altLang="ja-JP" dirty="0" smtClean="0"/>
          </a:p>
          <a:p>
            <a:r>
              <a:rPr kumimoji="1" lang="en-US" altLang="ja-JP" dirty="0" smtClean="0"/>
              <a:t>(0,0)</a:t>
            </a:r>
          </a:p>
          <a:p>
            <a:r>
              <a:rPr lang="en-US" altLang="ja-JP" dirty="0" smtClean="0"/>
              <a:t>(0.04,0)</a:t>
            </a:r>
          </a:p>
          <a:p>
            <a:r>
              <a:rPr kumimoji="1" lang="en-US" altLang="ja-JP" dirty="0" smtClean="0"/>
              <a:t>(0.04,0.14)</a:t>
            </a:r>
          </a:p>
          <a:p>
            <a:r>
              <a:rPr lang="en-US" altLang="ja-JP" dirty="0" smtClean="0"/>
              <a:t>(0,0.14)</a:t>
            </a:r>
            <a:endParaRPr kumimoji="1" lang="ja-JP" altLang="en-US" dirty="0"/>
          </a:p>
        </p:txBody>
      </p:sp>
      <p:grpSp>
        <p:nvGrpSpPr>
          <p:cNvPr id="11" name="グループ化 10"/>
          <p:cNvGrpSpPr/>
          <p:nvPr/>
        </p:nvGrpSpPr>
        <p:grpSpPr>
          <a:xfrm>
            <a:off x="3680979" y="2289691"/>
            <a:ext cx="4920096" cy="4328560"/>
            <a:chOff x="3195204" y="1510265"/>
            <a:chExt cx="3567546" cy="3156107"/>
          </a:xfrm>
        </p:grpSpPr>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5204" y="1510265"/>
              <a:ext cx="3567546" cy="3156107"/>
            </a:xfrm>
            <a:prstGeom prst="rect">
              <a:avLst/>
            </a:prstGeom>
          </p:spPr>
        </p:pic>
        <p:pic>
          <p:nvPicPr>
            <p:cNvPr id="10" name="図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47917" y="1782753"/>
              <a:ext cx="986648" cy="2446348"/>
            </a:xfrm>
            <a:prstGeom prst="rect">
              <a:avLst/>
            </a:prstGeom>
          </p:spPr>
        </p:pic>
      </p:grpSp>
    </p:spTree>
    <p:extLst>
      <p:ext uri="{BB962C8B-B14F-4D97-AF65-F5344CB8AC3E}">
        <p14:creationId xmlns:p14="http://schemas.microsoft.com/office/powerpoint/2010/main" val="1498006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200" dirty="0" smtClean="0"/>
              <a:t>操作手順　パートの作成</a:t>
            </a:r>
            <a:endParaRPr kumimoji="1" lang="ja-JP" altLang="en-US" sz="3200" dirty="0"/>
          </a:p>
        </p:txBody>
      </p:sp>
      <p:pic>
        <p:nvPicPr>
          <p:cNvPr id="4" name="コンテンツ プレースホルダー 3"/>
          <p:cNvPicPr>
            <a:picLocks noGrp="1" noChangeAspect="1"/>
          </p:cNvPicPr>
          <p:nvPr>
            <p:ph idx="1"/>
          </p:nvPr>
        </p:nvPicPr>
        <p:blipFill rotWithShape="1">
          <a:blip r:embed="rId2">
            <a:extLst>
              <a:ext uri="{28A0092B-C50C-407E-A947-70E740481C1C}">
                <a14:useLocalDpi xmlns:a14="http://schemas.microsoft.com/office/drawing/2010/main" val="0"/>
              </a:ext>
            </a:extLst>
          </a:blip>
          <a:srcRect r="48230"/>
          <a:stretch/>
        </p:blipFill>
        <p:spPr>
          <a:xfrm>
            <a:off x="138374" y="1016151"/>
            <a:ext cx="3029031" cy="3273044"/>
          </a:xfrm>
        </p:spPr>
      </p:pic>
      <p:sp>
        <p:nvSpPr>
          <p:cNvPr id="5" name="テキスト ボックス 4"/>
          <p:cNvSpPr txBox="1"/>
          <p:nvPr/>
        </p:nvSpPr>
        <p:spPr>
          <a:xfrm>
            <a:off x="3176830" y="999238"/>
            <a:ext cx="5933034" cy="1200329"/>
          </a:xfrm>
          <a:prstGeom prst="rect">
            <a:avLst/>
          </a:prstGeom>
          <a:noFill/>
        </p:spPr>
        <p:txBody>
          <a:bodyPr wrap="none" rtlCol="0">
            <a:spAutoFit/>
          </a:bodyPr>
          <a:lstStyle/>
          <a:p>
            <a:r>
              <a:rPr kumimoji="1" lang="ja-JP" altLang="en-US" dirty="0" smtClean="0"/>
              <a:t>モジュール：パート</a:t>
            </a:r>
            <a:endParaRPr kumimoji="1" lang="en-US" altLang="ja-JP" dirty="0" smtClean="0"/>
          </a:p>
          <a:p>
            <a:r>
              <a:rPr lang="ja-JP" altLang="en-US" dirty="0" smtClean="0"/>
              <a:t>パートの作成を選択</a:t>
            </a:r>
            <a:endParaRPr lang="en-US" altLang="ja-JP" dirty="0" smtClean="0"/>
          </a:p>
          <a:p>
            <a:r>
              <a:rPr kumimoji="1" lang="ja-JP" altLang="en-US" dirty="0" smtClean="0"/>
              <a:t>モデリング空間：</a:t>
            </a:r>
            <a:r>
              <a:rPr kumimoji="1" lang="en-US" altLang="ja-JP" dirty="0" smtClean="0"/>
              <a:t>2</a:t>
            </a:r>
            <a:r>
              <a:rPr kumimoji="1" lang="ja-JP" altLang="en-US" dirty="0" smtClean="0"/>
              <a:t>次元平面</a:t>
            </a:r>
            <a:endParaRPr kumimoji="1" lang="en-US" altLang="ja-JP" dirty="0" smtClean="0"/>
          </a:p>
          <a:p>
            <a:r>
              <a:rPr lang="ja-JP" altLang="en-US" dirty="0" smtClean="0"/>
              <a:t>そのほかの項目はデフォルトのままで“続ける”を選択．</a:t>
            </a:r>
            <a:endParaRPr kumimoji="1"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163" y="2435216"/>
            <a:ext cx="5598343" cy="4306418"/>
          </a:xfrm>
          <a:prstGeom prst="rect">
            <a:avLst/>
          </a:prstGeom>
        </p:spPr>
      </p:pic>
      <p:sp>
        <p:nvSpPr>
          <p:cNvPr id="7" name="テキスト ボックス 6"/>
          <p:cNvSpPr txBox="1"/>
          <p:nvPr/>
        </p:nvSpPr>
        <p:spPr>
          <a:xfrm>
            <a:off x="56752" y="4892512"/>
            <a:ext cx="3416320" cy="1477328"/>
          </a:xfrm>
          <a:prstGeom prst="rect">
            <a:avLst/>
          </a:prstGeom>
          <a:noFill/>
        </p:spPr>
        <p:txBody>
          <a:bodyPr wrap="none" rtlCol="0">
            <a:spAutoFit/>
          </a:bodyPr>
          <a:lstStyle/>
          <a:p>
            <a:r>
              <a:rPr kumimoji="1" lang="ja-JP" altLang="en-US" dirty="0" smtClean="0"/>
              <a:t>直線の作成：短形</a:t>
            </a:r>
            <a:r>
              <a:rPr kumimoji="1" lang="en-US" altLang="ja-JP" dirty="0" smtClean="0"/>
              <a:t>(4</a:t>
            </a:r>
            <a:r>
              <a:rPr kumimoji="1" lang="ja-JP" altLang="en-US" dirty="0" smtClean="0"/>
              <a:t>ライン</a:t>
            </a:r>
            <a:r>
              <a:rPr kumimoji="1" lang="en-US" altLang="ja-JP" dirty="0" smtClean="0"/>
              <a:t>)</a:t>
            </a:r>
          </a:p>
          <a:p>
            <a:r>
              <a:rPr lang="ja-JP" altLang="en-US" dirty="0"/>
              <a:t>最初</a:t>
            </a:r>
            <a:r>
              <a:rPr lang="en-US" altLang="ja-JP" dirty="0" smtClean="0"/>
              <a:t>(0,0)</a:t>
            </a:r>
          </a:p>
          <a:p>
            <a:r>
              <a:rPr lang="ja-JP" altLang="en-US" dirty="0"/>
              <a:t>最後</a:t>
            </a:r>
            <a:r>
              <a:rPr lang="en-US" altLang="ja-JP" dirty="0" smtClean="0"/>
              <a:t>(0.36,0.01)</a:t>
            </a:r>
          </a:p>
          <a:p>
            <a:r>
              <a:rPr kumimoji="1" lang="ja-JP" altLang="en-US" dirty="0" smtClean="0"/>
              <a:t>入力したのち</a:t>
            </a:r>
            <a:endParaRPr kumimoji="1" lang="en-US" altLang="ja-JP" dirty="0" smtClean="0"/>
          </a:p>
          <a:p>
            <a:r>
              <a:rPr lang="ja-JP" altLang="en-US" dirty="0"/>
              <a:t>作業</a:t>
            </a:r>
            <a:r>
              <a:rPr lang="ja-JP" altLang="en-US" dirty="0" smtClean="0"/>
              <a:t>のキャンセルを押して終了</a:t>
            </a:r>
            <a:endParaRPr kumimoji="1" lang="ja-JP" altLang="en-US" dirty="0"/>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1310" y="6012063"/>
            <a:ext cx="219106" cy="285790"/>
          </a:xfrm>
          <a:prstGeom prst="rect">
            <a:avLst/>
          </a:prstGeom>
        </p:spPr>
      </p:pic>
    </p:spTree>
    <p:extLst>
      <p:ext uri="{BB962C8B-B14F-4D97-AF65-F5344CB8AC3E}">
        <p14:creationId xmlns:p14="http://schemas.microsoft.com/office/powerpoint/2010/main" val="2095399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634" y="1013620"/>
            <a:ext cx="3207745" cy="4347108"/>
          </a:xfrm>
        </p:spPr>
      </p:pic>
      <p:sp>
        <p:nvSpPr>
          <p:cNvPr id="5" name="テキスト ボックス 4"/>
          <p:cNvSpPr txBox="1"/>
          <p:nvPr/>
        </p:nvSpPr>
        <p:spPr>
          <a:xfrm>
            <a:off x="206301" y="5567104"/>
            <a:ext cx="3339376" cy="1200329"/>
          </a:xfrm>
          <a:prstGeom prst="rect">
            <a:avLst/>
          </a:prstGeom>
          <a:noFill/>
        </p:spPr>
        <p:txBody>
          <a:bodyPr wrap="none" rtlCol="0">
            <a:spAutoFit/>
          </a:bodyPr>
          <a:lstStyle/>
          <a:p>
            <a:r>
              <a:rPr lang="ja-JP" altLang="en-US" dirty="0" smtClean="0"/>
              <a:t>円弧の作成：中心点と</a:t>
            </a:r>
            <a:r>
              <a:rPr lang="en-US" altLang="ja-JP" dirty="0" smtClean="0"/>
              <a:t>2</a:t>
            </a:r>
            <a:r>
              <a:rPr lang="ja-JP" altLang="en-US" dirty="0" smtClean="0"/>
              <a:t>端点</a:t>
            </a:r>
            <a:endParaRPr lang="en-US" altLang="ja-JP" dirty="0" smtClean="0"/>
          </a:p>
          <a:p>
            <a:r>
              <a:rPr kumimoji="1" lang="ja-JP" altLang="en-US" dirty="0" smtClean="0"/>
              <a:t>円弧の中心点</a:t>
            </a:r>
            <a:r>
              <a:rPr lang="en-US" altLang="ja-JP" dirty="0" smtClean="0"/>
              <a:t>(0,0.07)</a:t>
            </a:r>
          </a:p>
          <a:p>
            <a:r>
              <a:rPr kumimoji="1" lang="ja-JP" altLang="en-US" dirty="0" smtClean="0"/>
              <a:t>円弧の最初のポイント</a:t>
            </a:r>
            <a:r>
              <a:rPr kumimoji="1" lang="en-US" altLang="ja-JP" dirty="0" smtClean="0"/>
              <a:t>(0,0.058)</a:t>
            </a:r>
          </a:p>
          <a:p>
            <a:r>
              <a:rPr lang="ja-JP" altLang="en-US" dirty="0" smtClean="0"/>
              <a:t>円弧の最後のポイント</a:t>
            </a:r>
            <a:r>
              <a:rPr lang="en-US" altLang="ja-JP" dirty="0" smtClean="0"/>
              <a:t>(0,0.082)</a:t>
            </a:r>
            <a:endParaRPr kumimoji="1"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4791" y="2288481"/>
            <a:ext cx="1682973" cy="4409896"/>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6878" y="1013620"/>
            <a:ext cx="3268811" cy="4000717"/>
          </a:xfrm>
          <a:prstGeom prst="rect">
            <a:avLst/>
          </a:prstGeom>
        </p:spPr>
      </p:pic>
      <p:sp>
        <p:nvSpPr>
          <p:cNvPr id="8" name="テキスト ボックス 7"/>
          <p:cNvSpPr txBox="1"/>
          <p:nvPr/>
        </p:nvSpPr>
        <p:spPr>
          <a:xfrm>
            <a:off x="5536976" y="5202197"/>
            <a:ext cx="3416320" cy="923330"/>
          </a:xfrm>
          <a:prstGeom prst="rect">
            <a:avLst/>
          </a:prstGeom>
          <a:noFill/>
        </p:spPr>
        <p:txBody>
          <a:bodyPr wrap="none" rtlCol="0">
            <a:spAutoFit/>
          </a:bodyPr>
          <a:lstStyle/>
          <a:p>
            <a:r>
              <a:rPr lang="ja-JP" altLang="en-US" dirty="0" smtClean="0"/>
              <a:t>直線の作成：結合</a:t>
            </a:r>
            <a:endParaRPr lang="en-US" altLang="ja-JP" dirty="0" smtClean="0"/>
          </a:p>
          <a:p>
            <a:r>
              <a:rPr kumimoji="1" lang="ja-JP" altLang="en-US" dirty="0" smtClean="0"/>
              <a:t>円弧と直線の端を上図のように</a:t>
            </a:r>
            <a:endParaRPr kumimoji="1" lang="en-US" altLang="ja-JP" dirty="0" smtClean="0"/>
          </a:p>
          <a:p>
            <a:r>
              <a:rPr kumimoji="1" lang="ja-JP" altLang="en-US" dirty="0" smtClean="0"/>
              <a:t>つなぎ</a:t>
            </a:r>
            <a:r>
              <a:rPr lang="ja-JP" altLang="en-US" dirty="0" smtClean="0"/>
              <a:t>完了</a:t>
            </a:r>
            <a:endParaRPr kumimoji="1" lang="en-US" altLang="ja-JP" dirty="0" smtClean="0"/>
          </a:p>
        </p:txBody>
      </p:sp>
    </p:spTree>
    <p:extLst>
      <p:ext uri="{BB962C8B-B14F-4D97-AF65-F5344CB8AC3E}">
        <p14:creationId xmlns:p14="http://schemas.microsoft.com/office/powerpoint/2010/main" val="3176317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2238"/>
            <a:ext cx="1409897" cy="3848637"/>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6773" y="1002238"/>
            <a:ext cx="2946665" cy="4835858"/>
          </a:xfrm>
          <a:prstGeom prst="rect">
            <a:avLst/>
          </a:prstGeom>
        </p:spPr>
      </p:pic>
      <p:sp>
        <p:nvSpPr>
          <p:cNvPr id="6" name="テキスト ボックス 5"/>
          <p:cNvSpPr txBox="1"/>
          <p:nvPr/>
        </p:nvSpPr>
        <p:spPr>
          <a:xfrm>
            <a:off x="4733925" y="1219200"/>
            <a:ext cx="4397358" cy="2585323"/>
          </a:xfrm>
          <a:prstGeom prst="rect">
            <a:avLst/>
          </a:prstGeom>
          <a:noFill/>
        </p:spPr>
        <p:txBody>
          <a:bodyPr wrap="none" rtlCol="0">
            <a:spAutoFit/>
          </a:bodyPr>
          <a:lstStyle/>
          <a:p>
            <a:pPr marL="285750" indent="-285750">
              <a:buFont typeface="Arial" panose="020B0604020202020204" pitchFamily="34" charset="0"/>
              <a:buChar char="•"/>
            </a:pPr>
            <a:r>
              <a:rPr lang="ja-JP" altLang="en-US" dirty="0" smtClean="0"/>
              <a:t>円弧の端の点から接線方向に垂直に</a:t>
            </a:r>
            <a:endParaRPr lang="en-US" altLang="ja-JP" dirty="0" smtClean="0"/>
          </a:p>
          <a:p>
            <a:r>
              <a:rPr kumimoji="1" lang="en-US" altLang="ja-JP" dirty="0" smtClean="0"/>
              <a:t>2</a:t>
            </a:r>
            <a:r>
              <a:rPr kumimoji="1" lang="ja-JP" altLang="en-US" dirty="0" smtClean="0"/>
              <a:t>本線を引く</a:t>
            </a:r>
            <a:r>
              <a:rPr kumimoji="1" lang="en-US" altLang="ja-JP" dirty="0" smtClean="0"/>
              <a:t>(</a:t>
            </a:r>
            <a:r>
              <a:rPr kumimoji="1" lang="ja-JP" altLang="en-US" dirty="0" smtClean="0"/>
              <a:t>緑色のライン</a:t>
            </a:r>
            <a:r>
              <a:rPr kumimoji="1" lang="en-US" altLang="ja-JP" dirty="0" smtClean="0"/>
              <a:t>)</a:t>
            </a:r>
          </a:p>
          <a:p>
            <a:pPr marL="285750" indent="-285750">
              <a:buFont typeface="Arial" panose="020B0604020202020204" pitchFamily="34" charset="0"/>
              <a:buChar char="•"/>
            </a:pPr>
            <a:r>
              <a:rPr lang="ja-JP" altLang="en-US" dirty="0" smtClean="0"/>
              <a:t>上下辺から</a:t>
            </a:r>
            <a:r>
              <a:rPr lang="en-US" altLang="ja-JP" dirty="0" smtClean="0"/>
              <a:t>0.007</a:t>
            </a:r>
            <a:r>
              <a:rPr lang="ja-JP" altLang="en-US" dirty="0" smtClean="0"/>
              <a:t>離してラインを引く</a:t>
            </a:r>
            <a:endParaRPr lang="en-US" altLang="ja-JP" dirty="0" smtClean="0"/>
          </a:p>
          <a:p>
            <a:r>
              <a:rPr lang="ja-JP" altLang="en-US" dirty="0" smtClean="0"/>
              <a:t>最上端のライン</a:t>
            </a:r>
            <a:r>
              <a:rPr lang="en-US" altLang="ja-JP" dirty="0" smtClean="0"/>
              <a:t>(-0.020627,0.063)</a:t>
            </a:r>
            <a:r>
              <a:rPr lang="ja-JP" altLang="en-US" dirty="0" smtClean="0"/>
              <a:t>を入力し</a:t>
            </a:r>
            <a:endParaRPr lang="en-US" altLang="ja-JP" dirty="0" smtClean="0"/>
          </a:p>
          <a:p>
            <a:r>
              <a:rPr lang="ja-JP" altLang="en-US" dirty="0" smtClean="0"/>
              <a:t>左図のように垂直のマークが出るように</a:t>
            </a:r>
            <a:endParaRPr lang="en-US" altLang="ja-JP" dirty="0" smtClean="0"/>
          </a:p>
          <a:p>
            <a:r>
              <a:rPr lang="ja-JP" altLang="en-US" dirty="0" smtClean="0"/>
              <a:t>ラインを引く．</a:t>
            </a:r>
            <a:endParaRPr lang="en-US" altLang="ja-JP" dirty="0" smtClean="0"/>
          </a:p>
          <a:p>
            <a:r>
              <a:rPr kumimoji="1" lang="ja-JP" altLang="en-US" dirty="0" smtClean="0"/>
              <a:t>最下端のライン</a:t>
            </a:r>
            <a:r>
              <a:rPr lang="en-US" altLang="ja-JP" dirty="0" smtClean="0"/>
              <a:t>(-</a:t>
            </a:r>
            <a:r>
              <a:rPr lang="en-US" altLang="ja-JP" dirty="0"/>
              <a:t>0.020627</a:t>
            </a:r>
            <a:r>
              <a:rPr lang="en-US" altLang="ja-JP" dirty="0" smtClean="0"/>
              <a:t>,-0.063)</a:t>
            </a:r>
            <a:r>
              <a:rPr lang="ja-JP" altLang="en-US" dirty="0" smtClean="0"/>
              <a:t>を入力</a:t>
            </a:r>
            <a:endParaRPr lang="en-US" altLang="ja-JP" dirty="0" smtClean="0"/>
          </a:p>
          <a:p>
            <a:r>
              <a:rPr kumimoji="1" lang="ja-JP" altLang="en-US" dirty="0" smtClean="0"/>
              <a:t>左図のように垂直のマークが出るように</a:t>
            </a:r>
            <a:endParaRPr kumimoji="1" lang="en-US" altLang="ja-JP" dirty="0" smtClean="0"/>
          </a:p>
          <a:p>
            <a:r>
              <a:rPr kumimoji="1" lang="ja-JP" altLang="en-US" dirty="0" smtClean="0"/>
              <a:t>ラインを引く．</a:t>
            </a:r>
            <a:endParaRPr kumimoji="1" lang="ja-JP" altLang="en-US" dirty="0"/>
          </a:p>
        </p:txBody>
      </p:sp>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9831" y="3465513"/>
            <a:ext cx="1004722" cy="3248024"/>
          </a:xfrm>
          <a:prstGeom prst="rect">
            <a:avLst/>
          </a:prstGeom>
        </p:spPr>
      </p:pic>
      <p:sp>
        <p:nvSpPr>
          <p:cNvPr id="8" name="テキスト ボックス 7"/>
          <p:cNvSpPr txBox="1"/>
          <p:nvPr/>
        </p:nvSpPr>
        <p:spPr>
          <a:xfrm>
            <a:off x="5457825" y="6172200"/>
            <a:ext cx="2262158" cy="369332"/>
          </a:xfrm>
          <a:prstGeom prst="rect">
            <a:avLst/>
          </a:prstGeom>
          <a:noFill/>
        </p:spPr>
        <p:txBody>
          <a:bodyPr wrap="none" rtlCol="0">
            <a:spAutoFit/>
          </a:bodyPr>
          <a:lstStyle/>
          <a:p>
            <a:r>
              <a:rPr kumimoji="1" lang="ja-JP" altLang="en-US" dirty="0" smtClean="0"/>
              <a:t>最終的なモデルの図</a:t>
            </a:r>
            <a:endParaRPr kumimoji="1" lang="ja-JP" altLang="en-US" dirty="0"/>
          </a:p>
        </p:txBody>
      </p:sp>
    </p:spTree>
    <p:extLst>
      <p:ext uri="{BB962C8B-B14F-4D97-AF65-F5344CB8AC3E}">
        <p14:creationId xmlns:p14="http://schemas.microsoft.com/office/powerpoint/2010/main" val="3521135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材料特性</a:t>
            </a:r>
            <a:endParaRPr kumimoji="1" lang="ja-JP" altLang="en-US" sz="3200"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30288"/>
            <a:ext cx="3100893" cy="4037011"/>
          </a:xfrm>
        </p:spPr>
      </p:pic>
      <p:sp>
        <p:nvSpPr>
          <p:cNvPr id="5" name="テキスト ボックス 4"/>
          <p:cNvSpPr txBox="1"/>
          <p:nvPr/>
        </p:nvSpPr>
        <p:spPr>
          <a:xfrm>
            <a:off x="3219450" y="1047750"/>
            <a:ext cx="4506362" cy="923330"/>
          </a:xfrm>
          <a:prstGeom prst="rect">
            <a:avLst/>
          </a:prstGeom>
          <a:noFill/>
        </p:spPr>
        <p:txBody>
          <a:bodyPr wrap="none" rtlCol="0">
            <a:spAutoFit/>
          </a:bodyPr>
          <a:lstStyle/>
          <a:p>
            <a:r>
              <a:rPr kumimoji="1" lang="ja-JP" altLang="en-US" dirty="0" smtClean="0"/>
              <a:t>モジュール：特性</a:t>
            </a:r>
            <a:endParaRPr kumimoji="1" lang="en-US" altLang="ja-JP" dirty="0" smtClean="0"/>
          </a:p>
          <a:p>
            <a:r>
              <a:rPr lang="ja-JP" altLang="en-US" dirty="0" smtClean="0"/>
              <a:t>材料特性の作成</a:t>
            </a:r>
            <a:endParaRPr lang="en-US" altLang="ja-JP" dirty="0" smtClean="0"/>
          </a:p>
          <a:p>
            <a:r>
              <a:rPr kumimoji="1" lang="ja-JP" altLang="en-US" dirty="0" smtClean="0"/>
              <a:t>機械的：力</a:t>
            </a:r>
            <a:r>
              <a:rPr kumimoji="1" lang="ja-JP" altLang="en-US" dirty="0" err="1" smtClean="0"/>
              <a:t>ー</a:t>
            </a:r>
            <a:r>
              <a:rPr kumimoji="1" lang="ja-JP" altLang="en-US" dirty="0" smtClean="0"/>
              <a:t>分離則での損傷：</a:t>
            </a:r>
            <a:r>
              <a:rPr kumimoji="1" lang="en-US" altLang="ja-JP" dirty="0" err="1" smtClean="0"/>
              <a:t>Maxps</a:t>
            </a:r>
            <a:r>
              <a:rPr kumimoji="1" lang="ja-JP" altLang="en-US" dirty="0" smtClean="0"/>
              <a:t>損傷</a:t>
            </a:r>
            <a:endParaRPr kumimoji="1" lang="ja-JP" altLang="en-US"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2766" y="1980605"/>
            <a:ext cx="1733792" cy="1333686"/>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5693" y="1971080"/>
            <a:ext cx="3793030" cy="4821336"/>
          </a:xfrm>
          <a:prstGeom prst="rect">
            <a:avLst/>
          </a:prstGeom>
        </p:spPr>
      </p:pic>
      <p:sp>
        <p:nvSpPr>
          <p:cNvPr id="9" name="テキスト ボックス 8"/>
          <p:cNvSpPr txBox="1"/>
          <p:nvPr/>
        </p:nvSpPr>
        <p:spPr>
          <a:xfrm>
            <a:off x="73119" y="5468192"/>
            <a:ext cx="2954655" cy="923330"/>
          </a:xfrm>
          <a:prstGeom prst="rect">
            <a:avLst/>
          </a:prstGeom>
          <a:noFill/>
        </p:spPr>
        <p:txBody>
          <a:bodyPr wrap="none" rtlCol="0">
            <a:spAutoFit/>
          </a:bodyPr>
          <a:lstStyle/>
          <a:p>
            <a:r>
              <a:rPr kumimoji="1" lang="ja-JP" altLang="en-US" dirty="0" smtClean="0"/>
              <a:t>弾性は先ほどと同様に入力</a:t>
            </a:r>
            <a:endParaRPr kumimoji="1" lang="en-US" altLang="ja-JP" dirty="0" smtClean="0"/>
          </a:p>
          <a:p>
            <a:r>
              <a:rPr lang="ja-JP" altLang="en-US" dirty="0" smtClean="0"/>
              <a:t>ヤング率　</a:t>
            </a:r>
            <a:r>
              <a:rPr lang="en-US" altLang="ja-JP" dirty="0" smtClean="0"/>
              <a:t>72GPa</a:t>
            </a:r>
          </a:p>
          <a:p>
            <a:r>
              <a:rPr kumimoji="1" lang="ja-JP" altLang="en-US" dirty="0" smtClean="0"/>
              <a:t>ポアソン比　</a:t>
            </a:r>
            <a:r>
              <a:rPr kumimoji="1" lang="en-US" altLang="ja-JP" dirty="0" smtClean="0"/>
              <a:t>0.17</a:t>
            </a:r>
            <a:endParaRPr kumimoji="1" lang="ja-JP" altLang="en-US" dirty="0"/>
          </a:p>
        </p:txBody>
      </p:sp>
    </p:spTree>
    <p:extLst>
      <p:ext uri="{BB962C8B-B14F-4D97-AF65-F5344CB8AC3E}">
        <p14:creationId xmlns:p14="http://schemas.microsoft.com/office/powerpoint/2010/main" val="431897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200" dirty="0" smtClean="0"/>
              <a:t>材料特性</a:t>
            </a:r>
            <a:endParaRPr kumimoji="1" lang="ja-JP" altLang="en-US" sz="32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6988" y="1086701"/>
            <a:ext cx="3915181" cy="2460136"/>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0637" y="3715714"/>
            <a:ext cx="3303510" cy="3070788"/>
          </a:xfrm>
          <a:prstGeom prst="rect">
            <a:avLst/>
          </a:prstGeom>
        </p:spPr>
      </p:pic>
      <p:sp>
        <p:nvSpPr>
          <p:cNvPr id="7" name="テキスト ボックス 6"/>
          <p:cNvSpPr txBox="1"/>
          <p:nvPr/>
        </p:nvSpPr>
        <p:spPr>
          <a:xfrm>
            <a:off x="65988" y="968864"/>
            <a:ext cx="2031325" cy="369332"/>
          </a:xfrm>
          <a:prstGeom prst="rect">
            <a:avLst/>
          </a:prstGeom>
          <a:noFill/>
        </p:spPr>
        <p:txBody>
          <a:bodyPr wrap="none" rtlCol="0">
            <a:spAutoFit/>
          </a:bodyPr>
          <a:lstStyle/>
          <a:p>
            <a:r>
              <a:rPr kumimoji="1" lang="ja-JP" altLang="en-US" dirty="0" smtClean="0"/>
              <a:t>モジュール：特性</a:t>
            </a:r>
            <a:endParaRPr kumimoji="1" lang="ja-JP" altLang="en-US" dirty="0"/>
          </a:p>
        </p:txBody>
      </p:sp>
      <p:sp>
        <p:nvSpPr>
          <p:cNvPr id="9" name="円/楕円 8"/>
          <p:cNvSpPr/>
          <p:nvPr/>
        </p:nvSpPr>
        <p:spPr bwMode="auto">
          <a:xfrm>
            <a:off x="3766988" y="1427941"/>
            <a:ext cx="233680" cy="216816"/>
          </a:xfrm>
          <a:prstGeom prst="ellipse">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10" name="円/楕円 9"/>
          <p:cNvSpPr/>
          <p:nvPr/>
        </p:nvSpPr>
        <p:spPr bwMode="auto">
          <a:xfrm>
            <a:off x="5450637" y="4211189"/>
            <a:ext cx="233680" cy="216816"/>
          </a:xfrm>
          <a:prstGeom prst="ellipse">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p:txBody>
      </p:sp>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7509" y="1804097"/>
            <a:ext cx="1576638" cy="1730117"/>
          </a:xfrm>
          <a:prstGeom prst="rect">
            <a:avLst/>
          </a:prstGeom>
        </p:spPr>
      </p:pic>
      <p:sp>
        <p:nvSpPr>
          <p:cNvPr id="13" name="正方形/長方形 12"/>
          <p:cNvSpPr/>
          <p:nvPr/>
        </p:nvSpPr>
        <p:spPr bwMode="auto">
          <a:xfrm>
            <a:off x="7381660" y="3278066"/>
            <a:ext cx="433162" cy="150934"/>
          </a:xfrm>
          <a:prstGeom prst="rect">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p:txBody>
      </p:sp>
      <p:pic>
        <p:nvPicPr>
          <p:cNvPr id="12" name="コンテンツ プレースホルダー 11"/>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68314" y="1260846"/>
            <a:ext cx="3024304" cy="3882780"/>
          </a:xfrm>
        </p:spPr>
      </p:pic>
      <p:sp>
        <p:nvSpPr>
          <p:cNvPr id="8" name="テキスト ボックス 7"/>
          <p:cNvSpPr txBox="1"/>
          <p:nvPr/>
        </p:nvSpPr>
        <p:spPr>
          <a:xfrm>
            <a:off x="468314" y="5309174"/>
            <a:ext cx="3877985" cy="1477328"/>
          </a:xfrm>
          <a:prstGeom prst="rect">
            <a:avLst/>
          </a:prstGeom>
          <a:noFill/>
        </p:spPr>
        <p:txBody>
          <a:bodyPr wrap="none" rtlCol="0">
            <a:spAutoFit/>
          </a:bodyPr>
          <a:lstStyle/>
          <a:p>
            <a:r>
              <a:rPr kumimoji="1" lang="ja-JP" altLang="en-US" dirty="0" smtClean="0"/>
              <a:t>機械的：弾性を選択</a:t>
            </a:r>
            <a:endParaRPr kumimoji="1" lang="en-US" altLang="ja-JP" dirty="0" smtClean="0"/>
          </a:p>
          <a:p>
            <a:r>
              <a:rPr lang="ja-JP" altLang="en-US" dirty="0" smtClean="0"/>
              <a:t>要素特性の作成を選択</a:t>
            </a:r>
            <a:endParaRPr lang="en-US" altLang="ja-JP" dirty="0" smtClean="0"/>
          </a:p>
          <a:p>
            <a:r>
              <a:rPr kumimoji="1" lang="ja-JP" altLang="en-US" dirty="0" smtClean="0"/>
              <a:t>右図の通りに“続ける”を選択</a:t>
            </a:r>
            <a:endParaRPr kumimoji="1" lang="en-US" altLang="ja-JP" dirty="0" smtClean="0"/>
          </a:p>
          <a:p>
            <a:r>
              <a:rPr kumimoji="1" lang="ja-JP" altLang="en-US" dirty="0" smtClean="0"/>
              <a:t>要素特性割り当ての編集</a:t>
            </a:r>
            <a:endParaRPr kumimoji="1" lang="en-US" altLang="ja-JP" dirty="0" smtClean="0"/>
          </a:p>
          <a:p>
            <a:r>
              <a:rPr lang="ja-JP" altLang="en-US" dirty="0" smtClean="0"/>
              <a:t>モデルをクリックしてから</a:t>
            </a:r>
            <a:r>
              <a:rPr lang="en-US" altLang="ja-JP" dirty="0" smtClean="0"/>
              <a:t>ok</a:t>
            </a:r>
            <a:r>
              <a:rPr lang="ja-JP" altLang="en-US" dirty="0" smtClean="0"/>
              <a:t>を選択</a:t>
            </a:r>
            <a:endParaRPr kumimoji="1" lang="ja-JP" altLang="en-US" dirty="0"/>
          </a:p>
        </p:txBody>
      </p:sp>
    </p:spTree>
    <p:extLst>
      <p:ext uri="{BB962C8B-B14F-4D97-AF65-F5344CB8AC3E}">
        <p14:creationId xmlns:p14="http://schemas.microsoft.com/office/powerpoint/2010/main" val="2013195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アセンブリ</a:t>
            </a:r>
            <a:endParaRPr kumimoji="1" lang="ja-JP" altLang="en-US" sz="3200" dirty="0"/>
          </a:p>
        </p:txBody>
      </p:sp>
      <p:pic>
        <p:nvPicPr>
          <p:cNvPr id="6" name="コンテンツ プレースホルダー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58863"/>
            <a:ext cx="4495800" cy="5408584"/>
          </a:xfrm>
        </p:spPr>
      </p:pic>
      <p:sp>
        <p:nvSpPr>
          <p:cNvPr id="7" name="テキスト ボックス 6"/>
          <p:cNvSpPr txBox="1"/>
          <p:nvPr/>
        </p:nvSpPr>
        <p:spPr>
          <a:xfrm>
            <a:off x="4752975" y="1400175"/>
            <a:ext cx="4108817" cy="923330"/>
          </a:xfrm>
          <a:prstGeom prst="rect">
            <a:avLst/>
          </a:prstGeom>
          <a:noFill/>
        </p:spPr>
        <p:txBody>
          <a:bodyPr wrap="none" rtlCol="0">
            <a:spAutoFit/>
          </a:bodyPr>
          <a:lstStyle/>
          <a:p>
            <a:r>
              <a:rPr kumimoji="1" lang="ja-JP" altLang="en-US" dirty="0" smtClean="0"/>
              <a:t>モジュール：アセンブリ</a:t>
            </a:r>
            <a:endParaRPr lang="en-US" altLang="ja-JP" dirty="0" smtClean="0"/>
          </a:p>
          <a:p>
            <a:r>
              <a:rPr kumimoji="1" lang="ja-JP" altLang="en-US" dirty="0" smtClean="0"/>
              <a:t>インスタンスタイプ：ディペンデント</a:t>
            </a:r>
            <a:endParaRPr kumimoji="1" lang="en-US" altLang="ja-JP" dirty="0" smtClean="0"/>
          </a:p>
          <a:p>
            <a:r>
              <a:rPr lang="ja-JP" altLang="en-US" dirty="0"/>
              <a:t>完了</a:t>
            </a:r>
            <a:endParaRPr kumimoji="1" lang="en-US" altLang="ja-JP" dirty="0" smtClean="0"/>
          </a:p>
        </p:txBody>
      </p:sp>
    </p:spTree>
    <p:extLst>
      <p:ext uri="{BB962C8B-B14F-4D97-AF65-F5344CB8AC3E}">
        <p14:creationId xmlns:p14="http://schemas.microsoft.com/office/powerpoint/2010/main" val="733149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497" y="160633"/>
            <a:ext cx="8207375" cy="574675"/>
          </a:xfrm>
        </p:spPr>
        <p:txBody>
          <a:bodyPr/>
          <a:lstStyle/>
          <a:p>
            <a:r>
              <a:rPr kumimoji="1" lang="ja-JP" altLang="en-US" sz="3200" dirty="0" smtClean="0"/>
              <a:t>ステップ</a:t>
            </a:r>
            <a:endParaRPr kumimoji="1" lang="ja-JP" altLang="en-US" sz="3200" dirty="0"/>
          </a:p>
        </p:txBody>
      </p:sp>
      <p:pic>
        <p:nvPicPr>
          <p:cNvPr id="6" name="コンテンツ プレースホルダー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4" y="1060180"/>
            <a:ext cx="4638592" cy="3398697"/>
          </a:xfrm>
        </p:spPr>
      </p:pic>
      <p:sp>
        <p:nvSpPr>
          <p:cNvPr id="7" name="テキスト ボックス 6"/>
          <p:cNvSpPr txBox="1"/>
          <p:nvPr/>
        </p:nvSpPr>
        <p:spPr>
          <a:xfrm>
            <a:off x="4986780" y="1234912"/>
            <a:ext cx="2008883" cy="923330"/>
          </a:xfrm>
          <a:prstGeom prst="rect">
            <a:avLst/>
          </a:prstGeom>
          <a:noFill/>
        </p:spPr>
        <p:txBody>
          <a:bodyPr wrap="none" rtlCol="0">
            <a:spAutoFit/>
          </a:bodyPr>
          <a:lstStyle/>
          <a:p>
            <a:r>
              <a:rPr kumimoji="1" lang="ja-JP" altLang="en-US" dirty="0" smtClean="0"/>
              <a:t>“ステップの作成”</a:t>
            </a:r>
            <a:endParaRPr kumimoji="1" lang="en-US" altLang="ja-JP" dirty="0" smtClean="0"/>
          </a:p>
          <a:p>
            <a:r>
              <a:rPr lang="ja-JP" altLang="en-US" dirty="0" smtClean="0"/>
              <a:t>“</a:t>
            </a:r>
            <a:r>
              <a:rPr lang="en-US" altLang="ja-JP" dirty="0" err="1" smtClean="0"/>
              <a:t>Static,General</a:t>
            </a:r>
            <a:r>
              <a:rPr lang="ja-JP" altLang="en-US" dirty="0" smtClean="0"/>
              <a:t>”</a:t>
            </a:r>
            <a:endParaRPr lang="en-US" altLang="ja-JP" dirty="0" smtClean="0"/>
          </a:p>
          <a:p>
            <a:r>
              <a:rPr lang="ja-JP" altLang="en-US" dirty="0" smtClean="0"/>
              <a:t>“続ける”を選択</a:t>
            </a:r>
            <a:endParaRPr lang="en-US" altLang="ja-JP" dirty="0" smtClean="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2429" y="2376754"/>
            <a:ext cx="4370559" cy="3875888"/>
          </a:xfrm>
          <a:prstGeom prst="rect">
            <a:avLst/>
          </a:prstGeom>
        </p:spPr>
      </p:pic>
      <p:sp>
        <p:nvSpPr>
          <p:cNvPr id="9" name="テキスト ボックス 8"/>
          <p:cNvSpPr txBox="1"/>
          <p:nvPr/>
        </p:nvSpPr>
        <p:spPr>
          <a:xfrm>
            <a:off x="5744" y="4450194"/>
            <a:ext cx="5205271" cy="1200329"/>
          </a:xfrm>
          <a:prstGeom prst="rect">
            <a:avLst/>
          </a:prstGeom>
          <a:noFill/>
        </p:spPr>
        <p:txBody>
          <a:bodyPr wrap="none" rtlCol="0">
            <a:spAutoFit/>
          </a:bodyPr>
          <a:lstStyle/>
          <a:p>
            <a:r>
              <a:rPr kumimoji="1" lang="ja-JP" altLang="en-US" dirty="0" smtClean="0"/>
              <a:t>時間幅　</a:t>
            </a:r>
            <a:r>
              <a:rPr kumimoji="1" lang="en-US" altLang="ja-JP" dirty="0" smtClean="0"/>
              <a:t>1</a:t>
            </a:r>
          </a:p>
          <a:p>
            <a:r>
              <a:rPr lang="en-US" altLang="ja-JP" dirty="0" err="1" smtClean="0"/>
              <a:t>Nlgeom</a:t>
            </a:r>
            <a:r>
              <a:rPr lang="ja-JP" altLang="en-US" dirty="0" smtClean="0"/>
              <a:t>：オン</a:t>
            </a:r>
            <a:r>
              <a:rPr lang="en-US" altLang="ja-JP" dirty="0" smtClean="0"/>
              <a:t>(</a:t>
            </a:r>
            <a:r>
              <a:rPr lang="ja-JP" altLang="en-US" dirty="0" smtClean="0"/>
              <a:t>大変形</a:t>
            </a:r>
            <a:r>
              <a:rPr lang="en-US" altLang="ja-JP" dirty="0" smtClean="0"/>
              <a:t>)</a:t>
            </a:r>
          </a:p>
          <a:p>
            <a:r>
              <a:rPr lang="ja-JP" altLang="en-US" dirty="0" smtClean="0"/>
              <a:t>自動安定化：散逸エネルギ比を指定する　</a:t>
            </a:r>
            <a:r>
              <a:rPr lang="en-US" altLang="ja-JP" dirty="0" smtClean="0"/>
              <a:t>0.0001</a:t>
            </a:r>
          </a:p>
          <a:p>
            <a:r>
              <a:rPr lang="ja-JP" altLang="en-US" dirty="0" smtClean="0"/>
              <a:t>タブ“インクリメント”をクリック</a:t>
            </a:r>
            <a:endParaRPr lang="en-US" altLang="ja-JP" dirty="0" smtClean="0"/>
          </a:p>
        </p:txBody>
      </p:sp>
      <p:sp>
        <p:nvSpPr>
          <p:cNvPr id="11" name="テキスト ボックス 10"/>
          <p:cNvSpPr txBox="1"/>
          <p:nvPr/>
        </p:nvSpPr>
        <p:spPr>
          <a:xfrm>
            <a:off x="3425619" y="5628542"/>
            <a:ext cx="1441420" cy="1200329"/>
          </a:xfrm>
          <a:prstGeom prst="rect">
            <a:avLst/>
          </a:prstGeom>
          <a:noFill/>
        </p:spPr>
        <p:txBody>
          <a:bodyPr wrap="none" rtlCol="0">
            <a:spAutoFit/>
          </a:bodyPr>
          <a:lstStyle/>
          <a:p>
            <a:r>
              <a:rPr kumimoji="1" lang="ja-JP" altLang="en-US" dirty="0" smtClean="0"/>
              <a:t>時間増分値</a:t>
            </a:r>
            <a:endParaRPr kumimoji="1" lang="en-US" altLang="ja-JP" dirty="0" smtClean="0"/>
          </a:p>
          <a:p>
            <a:r>
              <a:rPr lang="ja-JP" altLang="en-US" dirty="0" smtClean="0"/>
              <a:t>初期：</a:t>
            </a:r>
            <a:r>
              <a:rPr lang="en-US" altLang="ja-JP" dirty="0" smtClean="0"/>
              <a:t>0.01</a:t>
            </a:r>
          </a:p>
          <a:p>
            <a:r>
              <a:rPr kumimoji="1" lang="ja-JP" altLang="en-US" dirty="0" smtClean="0"/>
              <a:t>最小</a:t>
            </a:r>
            <a:r>
              <a:rPr lang="ja-JP" altLang="en-US" dirty="0" smtClean="0"/>
              <a:t>：</a:t>
            </a:r>
            <a:r>
              <a:rPr lang="en-US" altLang="ja-JP" dirty="0" smtClean="0"/>
              <a:t>1E-20</a:t>
            </a:r>
          </a:p>
          <a:p>
            <a:r>
              <a:rPr kumimoji="1" lang="ja-JP" altLang="en-US" dirty="0" smtClean="0"/>
              <a:t>最大：</a:t>
            </a:r>
            <a:r>
              <a:rPr kumimoji="1" lang="en-US" altLang="ja-JP" dirty="0" smtClean="0"/>
              <a:t>1</a:t>
            </a:r>
            <a:endParaRPr kumimoji="1" lang="ja-JP" altLang="en-US" dirty="0"/>
          </a:p>
        </p:txBody>
      </p:sp>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4" y="5550174"/>
            <a:ext cx="3260812" cy="1288222"/>
          </a:xfrm>
          <a:prstGeom prst="rect">
            <a:avLst/>
          </a:prstGeom>
        </p:spPr>
      </p:pic>
    </p:spTree>
    <p:extLst>
      <p:ext uri="{BB962C8B-B14F-4D97-AF65-F5344CB8AC3E}">
        <p14:creationId xmlns:p14="http://schemas.microsoft.com/office/powerpoint/2010/main" val="1037885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182" y="1037237"/>
            <a:ext cx="5827622" cy="1273262"/>
          </a:xfrm>
        </p:spPr>
      </p:pic>
      <p:sp>
        <p:nvSpPr>
          <p:cNvPr id="5" name="テキスト ボックス 4"/>
          <p:cNvSpPr txBox="1"/>
          <p:nvPr/>
        </p:nvSpPr>
        <p:spPr>
          <a:xfrm>
            <a:off x="5900804" y="1037237"/>
            <a:ext cx="3243196" cy="1200329"/>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dirty="0" smtClean="0"/>
              <a:t>その他</a:t>
            </a:r>
            <a:endParaRPr kumimoji="1" lang="en-US" altLang="ja-JP" dirty="0" smtClean="0"/>
          </a:p>
          <a:p>
            <a:pPr marL="742950" lvl="1" indent="-285750">
              <a:buFont typeface="Wingdings" panose="05000000000000000000" pitchFamily="2" charset="2"/>
              <a:buChar char="n"/>
            </a:pPr>
            <a:r>
              <a:rPr lang="ja-JP" altLang="en-US" dirty="0" smtClean="0"/>
              <a:t>一般解法コントロール</a:t>
            </a:r>
            <a:endParaRPr lang="en-US" altLang="ja-JP" dirty="0" smtClean="0"/>
          </a:p>
          <a:p>
            <a:pPr marL="1200150" lvl="2" indent="-285750">
              <a:buFont typeface="Wingdings" panose="05000000000000000000" pitchFamily="2" charset="2"/>
              <a:buChar char="n"/>
            </a:pPr>
            <a:r>
              <a:rPr kumimoji="1" lang="ja-JP" altLang="en-US" dirty="0" smtClean="0"/>
              <a:t>編集</a:t>
            </a:r>
            <a:endParaRPr kumimoji="1" lang="en-US" altLang="ja-JP" dirty="0" smtClean="0"/>
          </a:p>
          <a:p>
            <a:pPr marL="1657350" lvl="3" indent="-285750">
              <a:buFont typeface="Wingdings" panose="05000000000000000000" pitchFamily="2" charset="2"/>
              <a:buChar char="n"/>
            </a:pPr>
            <a:r>
              <a:rPr lang="en-US" altLang="ja-JP" dirty="0" smtClean="0"/>
              <a:t>Step-1</a:t>
            </a:r>
            <a:endParaRPr kumimoji="1" lang="en-US" altLang="ja-JP" dirty="0" smtClean="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82" y="2431746"/>
            <a:ext cx="3489168" cy="3500877"/>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0639" y="2437705"/>
            <a:ext cx="3573681" cy="3555601"/>
          </a:xfrm>
          <a:prstGeom prst="rect">
            <a:avLst/>
          </a:prstGeom>
        </p:spPr>
      </p:pic>
      <p:sp>
        <p:nvSpPr>
          <p:cNvPr id="8" name="テキスト ボックス 7"/>
          <p:cNvSpPr txBox="1"/>
          <p:nvPr/>
        </p:nvSpPr>
        <p:spPr>
          <a:xfrm>
            <a:off x="73182" y="6149113"/>
            <a:ext cx="3185487" cy="646331"/>
          </a:xfrm>
          <a:prstGeom prst="rect">
            <a:avLst/>
          </a:prstGeom>
          <a:noFill/>
        </p:spPr>
        <p:txBody>
          <a:bodyPr wrap="none" rtlCol="0">
            <a:spAutoFit/>
          </a:bodyPr>
          <a:lstStyle/>
          <a:p>
            <a:r>
              <a:rPr kumimoji="1" lang="ja-JP" altLang="en-US" dirty="0" smtClean="0"/>
              <a:t>時間増分</a:t>
            </a:r>
            <a:endParaRPr kumimoji="1" lang="en-US" altLang="ja-JP" dirty="0" smtClean="0"/>
          </a:p>
          <a:p>
            <a:r>
              <a:rPr lang="ja-JP" altLang="en-US" dirty="0" smtClean="0"/>
              <a:t>不連続解析の部分にチェック</a:t>
            </a:r>
            <a:endParaRPr kumimoji="1" lang="ja-JP" altLang="en-US" dirty="0"/>
          </a:p>
        </p:txBody>
      </p:sp>
      <mc:AlternateContent xmlns:mc="http://schemas.openxmlformats.org/markup-compatibility/2006" xmlns:a14="http://schemas.microsoft.com/office/drawing/2010/main">
        <mc:Choice Requires="a14">
          <p:sp>
            <p:nvSpPr>
              <p:cNvPr id="9" name="テキスト ボックス 8"/>
              <p:cNvSpPr txBox="1"/>
              <p:nvPr/>
            </p:nvSpPr>
            <p:spPr>
              <a:xfrm>
                <a:off x="5900804" y="4609986"/>
                <a:ext cx="2031325" cy="646331"/>
              </a:xfrm>
              <a:prstGeom prst="rect">
                <a:avLst/>
              </a:prstGeom>
              <a:noFill/>
            </p:spPr>
            <p:txBody>
              <a:bodyPr wrap="none" rtlCol="0">
                <a:spAutoFit/>
              </a:bodyPr>
              <a:lstStyle/>
              <a:p>
                <a:r>
                  <a:rPr kumimoji="1" lang="ja-JP" altLang="en-US" dirty="0" smtClean="0"/>
                  <a:t>赤枠の部分を選択</a:t>
                </a:r>
                <a:endParaRPr kumimoji="1" lang="en-US" altLang="ja-JP" dirty="0" smtClean="0"/>
              </a:p>
              <a:p>
                <a14:m>
                  <m:oMath xmlns:m="http://schemas.openxmlformats.org/officeDocument/2006/math">
                    <m:sSub>
                      <m:sSubPr>
                        <m:ctrlPr>
                          <a:rPr kumimoji="1" lang="en-US" altLang="ja-JP" i="1" smtClean="0">
                            <a:latin typeface="Cambria Math" panose="02040503050406030204" pitchFamily="18" charset="0"/>
                          </a:rPr>
                        </m:ctrlPr>
                      </m:sSubPr>
                      <m:e>
                        <m:r>
                          <m:rPr>
                            <m:sty m:val="p"/>
                          </m:rPr>
                          <a:rPr lang="en-US" altLang="ja-JP" i="1">
                            <a:latin typeface="Cambria Math" panose="02040503050406030204" pitchFamily="18" charset="0"/>
                          </a:rPr>
                          <m:t>I</m:t>
                        </m:r>
                      </m:e>
                      <m:sub>
                        <m:r>
                          <m:rPr>
                            <m:sty m:val="p"/>
                          </m:rPr>
                          <a:rPr lang="en-US" altLang="ja-JP" i="1">
                            <a:latin typeface="Cambria Math" panose="02040503050406030204" pitchFamily="18" charset="0"/>
                          </a:rPr>
                          <m:t>A</m:t>
                        </m:r>
                      </m:sub>
                    </m:sSub>
                  </m:oMath>
                </a14:m>
                <a:r>
                  <a:rPr kumimoji="1" lang="ja-JP" altLang="en-US" dirty="0" smtClean="0"/>
                  <a:t>：</a:t>
                </a:r>
                <a:r>
                  <a:rPr kumimoji="1" lang="en-US" altLang="ja-JP" dirty="0" smtClean="0"/>
                  <a:t>20	</a:t>
                </a:r>
                <a:r>
                  <a:rPr kumimoji="1" lang="ja-JP" altLang="en-US" dirty="0" smtClean="0"/>
                  <a:t>に変更</a:t>
                </a:r>
                <a:endParaRPr kumimoji="1" lang="ja-JP" altLang="en-US"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5900804" y="4609986"/>
                <a:ext cx="2031325" cy="646331"/>
              </a:xfrm>
              <a:prstGeom prst="rect">
                <a:avLst/>
              </a:prstGeom>
              <a:blipFill rotWithShape="0">
                <a:blip r:embed="rId5"/>
                <a:stretch>
                  <a:fillRect l="-2703" t="-2830" r="-2402" b="-16038"/>
                </a:stretch>
              </a:blipFill>
            </p:spPr>
            <p:txBody>
              <a:bodyPr/>
              <a:lstStyle/>
              <a:p>
                <a:r>
                  <a:rPr lang="ja-JP" altLang="en-US">
                    <a:noFill/>
                  </a:rPr>
                  <a:t> </a:t>
                </a:r>
              </a:p>
            </p:txBody>
          </p:sp>
        </mc:Fallback>
      </mc:AlternateContent>
      <p:sp>
        <p:nvSpPr>
          <p:cNvPr id="10" name="テキスト ボックス 9"/>
          <p:cNvSpPr txBox="1"/>
          <p:nvPr/>
        </p:nvSpPr>
        <p:spPr>
          <a:xfrm>
            <a:off x="4810528" y="6272224"/>
            <a:ext cx="3865161" cy="523220"/>
          </a:xfrm>
          <a:prstGeom prst="rect">
            <a:avLst/>
          </a:prstGeom>
          <a:noFill/>
        </p:spPr>
        <p:txBody>
          <a:bodyPr wrap="none" rtlCol="0">
            <a:spAutoFit/>
          </a:bodyPr>
          <a:lstStyle/>
          <a:p>
            <a:r>
              <a:rPr lang="ja-JP" altLang="en-US" sz="1400" dirty="0" smtClean="0"/>
              <a:t>計算が収束しない場合デフォルトで</a:t>
            </a:r>
            <a:endParaRPr lang="en-US" altLang="ja-JP" sz="1400" dirty="0" smtClean="0"/>
          </a:p>
          <a:p>
            <a:r>
              <a:rPr lang="en-US" altLang="ja-JP" sz="1400" dirty="0" smtClean="0"/>
              <a:t>5</a:t>
            </a:r>
            <a:r>
              <a:rPr lang="ja-JP" altLang="en-US" sz="1400" dirty="0" smtClean="0"/>
              <a:t>回値を小さくして繰り返す設定を</a:t>
            </a:r>
            <a:r>
              <a:rPr lang="en-US" altLang="ja-JP" sz="1400" dirty="0" smtClean="0"/>
              <a:t>20</a:t>
            </a:r>
            <a:r>
              <a:rPr lang="ja-JP" altLang="en-US" sz="1400" dirty="0" smtClean="0"/>
              <a:t>回に変更</a:t>
            </a:r>
            <a:endParaRPr kumimoji="1" lang="ja-JP" altLang="en-US" sz="1400" dirty="0"/>
          </a:p>
        </p:txBody>
      </p:sp>
    </p:spTree>
    <p:extLst>
      <p:ext uri="{BB962C8B-B14F-4D97-AF65-F5344CB8AC3E}">
        <p14:creationId xmlns:p14="http://schemas.microsoft.com/office/powerpoint/2010/main" val="86940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6" name="コンテンツ プレースホルダー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954088"/>
            <a:ext cx="3664721" cy="5903912"/>
          </a:xfrm>
        </p:spPr>
      </p:pic>
      <p:sp>
        <p:nvSpPr>
          <p:cNvPr id="7" name="テキスト ボックス 6"/>
          <p:cNvSpPr txBox="1"/>
          <p:nvPr/>
        </p:nvSpPr>
        <p:spPr>
          <a:xfrm>
            <a:off x="3643542" y="1123950"/>
            <a:ext cx="5032147" cy="1200329"/>
          </a:xfrm>
          <a:prstGeom prst="rect">
            <a:avLst/>
          </a:prstGeom>
          <a:noFill/>
        </p:spPr>
        <p:txBody>
          <a:bodyPr wrap="none" rtlCol="0">
            <a:spAutoFit/>
          </a:bodyPr>
          <a:lstStyle/>
          <a:p>
            <a:r>
              <a:rPr kumimoji="1" lang="ja-JP" altLang="en-US" dirty="0" smtClean="0"/>
              <a:t>フィールド出力要求の編集</a:t>
            </a:r>
            <a:endParaRPr kumimoji="1" lang="en-US" altLang="ja-JP" dirty="0" smtClean="0"/>
          </a:p>
          <a:p>
            <a:r>
              <a:rPr lang="ja-JP" altLang="en-US" dirty="0" smtClean="0"/>
              <a:t>デフォルトで設定されているものに追加する．</a:t>
            </a:r>
            <a:endParaRPr lang="en-US" altLang="ja-JP" dirty="0" smtClean="0"/>
          </a:p>
          <a:p>
            <a:r>
              <a:rPr lang="ja-JP" altLang="en-US" dirty="0" smtClean="0"/>
              <a:t>疲労</a:t>
            </a:r>
            <a:r>
              <a:rPr lang="en-US" altLang="ja-JP" dirty="0" smtClean="0"/>
              <a:t>/</a:t>
            </a:r>
            <a:r>
              <a:rPr lang="ja-JP" altLang="en-US" dirty="0" smtClean="0"/>
              <a:t>破壊の左側の▼をクリックしたのち</a:t>
            </a:r>
            <a:endParaRPr lang="en-US" altLang="ja-JP" dirty="0" smtClean="0"/>
          </a:p>
          <a:p>
            <a:r>
              <a:rPr lang="ja-JP" altLang="en-US" dirty="0" smtClean="0"/>
              <a:t>左図の下の赤枠の項目をチェック</a:t>
            </a:r>
            <a:endParaRPr lang="en-US" altLang="ja-JP" dirty="0" smtClean="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4720" y="2324279"/>
            <a:ext cx="4048124" cy="2751721"/>
          </a:xfrm>
          <a:prstGeom prst="rect">
            <a:avLst/>
          </a:prstGeom>
        </p:spPr>
      </p:pic>
      <p:sp>
        <p:nvSpPr>
          <p:cNvPr id="9" name="テキスト ボックス 8"/>
          <p:cNvSpPr txBox="1"/>
          <p:nvPr/>
        </p:nvSpPr>
        <p:spPr>
          <a:xfrm>
            <a:off x="4010025" y="5248275"/>
            <a:ext cx="3628750" cy="923330"/>
          </a:xfrm>
          <a:prstGeom prst="rect">
            <a:avLst/>
          </a:prstGeom>
          <a:noFill/>
        </p:spPr>
        <p:txBody>
          <a:bodyPr wrap="none" rtlCol="0">
            <a:spAutoFit/>
          </a:bodyPr>
          <a:lstStyle/>
          <a:p>
            <a:r>
              <a:rPr kumimoji="1" lang="ja-JP" altLang="en-US" dirty="0" smtClean="0"/>
              <a:t>状態</a:t>
            </a:r>
            <a:r>
              <a:rPr kumimoji="1" lang="en-US" altLang="ja-JP" dirty="0" smtClean="0"/>
              <a:t>/</a:t>
            </a:r>
            <a:r>
              <a:rPr kumimoji="1" lang="ja-JP" altLang="en-US" dirty="0" smtClean="0"/>
              <a:t>場</a:t>
            </a:r>
            <a:r>
              <a:rPr kumimoji="1" lang="en-US" altLang="ja-JP" dirty="0" smtClean="0"/>
              <a:t>/</a:t>
            </a:r>
            <a:r>
              <a:rPr kumimoji="1" lang="ja-JP" altLang="en-US" dirty="0" smtClean="0"/>
              <a:t>ユーザ</a:t>
            </a:r>
            <a:r>
              <a:rPr kumimoji="1" lang="en-US" altLang="ja-JP" dirty="0" smtClean="0"/>
              <a:t>/</a:t>
            </a:r>
            <a:r>
              <a:rPr kumimoji="1" lang="ja-JP" altLang="en-US" dirty="0" smtClean="0"/>
              <a:t>時間</a:t>
            </a:r>
            <a:endParaRPr kumimoji="1" lang="en-US" altLang="ja-JP" dirty="0" smtClean="0"/>
          </a:p>
          <a:p>
            <a:r>
              <a:rPr lang="en-US" altLang="ja-JP" dirty="0" smtClean="0"/>
              <a:t>STATUSXFEM, </a:t>
            </a:r>
            <a:r>
              <a:rPr lang="en-US" altLang="ja-JP" dirty="0" err="1" smtClean="0"/>
              <a:t>xfem</a:t>
            </a:r>
            <a:r>
              <a:rPr lang="ja-JP" altLang="en-US" dirty="0" smtClean="0"/>
              <a:t>　要素の状態</a:t>
            </a:r>
            <a:endParaRPr lang="en-US" altLang="ja-JP" dirty="0" smtClean="0"/>
          </a:p>
          <a:p>
            <a:r>
              <a:rPr kumimoji="1" lang="ja-JP" altLang="en-US" dirty="0" smtClean="0"/>
              <a:t>を選択</a:t>
            </a:r>
            <a:endParaRPr kumimoji="1" lang="ja-JP" altLang="en-US" dirty="0"/>
          </a:p>
        </p:txBody>
      </p:sp>
    </p:spTree>
    <p:extLst>
      <p:ext uri="{BB962C8B-B14F-4D97-AF65-F5344CB8AC3E}">
        <p14:creationId xmlns:p14="http://schemas.microsoft.com/office/powerpoint/2010/main" val="1246743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相互作用</a:t>
            </a:r>
            <a:endParaRPr kumimoji="1" lang="ja-JP" altLang="en-US" sz="3200"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987935"/>
            <a:ext cx="4429124" cy="3374946"/>
          </a:xfrm>
        </p:spPr>
      </p:pic>
      <p:sp>
        <p:nvSpPr>
          <p:cNvPr id="5" name="テキスト ボックス 4"/>
          <p:cNvSpPr txBox="1"/>
          <p:nvPr/>
        </p:nvSpPr>
        <p:spPr>
          <a:xfrm>
            <a:off x="4429125" y="987935"/>
            <a:ext cx="2492990" cy="1200329"/>
          </a:xfrm>
          <a:prstGeom prst="rect">
            <a:avLst/>
          </a:prstGeom>
          <a:noFill/>
        </p:spPr>
        <p:txBody>
          <a:bodyPr wrap="none" rtlCol="0">
            <a:spAutoFit/>
          </a:bodyPr>
          <a:lstStyle/>
          <a:p>
            <a:r>
              <a:rPr kumimoji="1" lang="ja-JP" altLang="en-US" dirty="0" smtClean="0"/>
              <a:t>モジュール：相互作用</a:t>
            </a:r>
            <a:endParaRPr kumimoji="1" lang="en-US" altLang="ja-JP" dirty="0" smtClean="0"/>
          </a:p>
          <a:p>
            <a:pPr marL="342900" indent="-342900">
              <a:buFont typeface="Wingdings" panose="05000000000000000000" pitchFamily="2" charset="2"/>
              <a:buChar char="n"/>
            </a:pPr>
            <a:r>
              <a:rPr lang="ja-JP" altLang="en-US" dirty="0" smtClean="0"/>
              <a:t>スペシャル</a:t>
            </a:r>
            <a:endParaRPr lang="en-US" altLang="ja-JP" dirty="0" smtClean="0"/>
          </a:p>
          <a:p>
            <a:pPr marL="800100" lvl="1" indent="-342900">
              <a:buFont typeface="Wingdings" panose="05000000000000000000" pitchFamily="2" charset="2"/>
              <a:buChar char="n"/>
            </a:pPr>
            <a:r>
              <a:rPr kumimoji="1" lang="ja-JP" altLang="en-US" dirty="0" smtClean="0"/>
              <a:t>き裂</a:t>
            </a:r>
            <a:endParaRPr kumimoji="1" lang="en-US" altLang="ja-JP" dirty="0" smtClean="0"/>
          </a:p>
          <a:p>
            <a:pPr marL="1257300" lvl="2" indent="-342900">
              <a:buFont typeface="Wingdings" panose="05000000000000000000" pitchFamily="2" charset="2"/>
              <a:buChar char="n"/>
            </a:pPr>
            <a:r>
              <a:rPr lang="ja-JP" altLang="en-US" dirty="0"/>
              <a:t>作成</a:t>
            </a:r>
            <a:endParaRPr kumimoji="1" lang="ja-JP" altLang="en-US"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5786" y="987935"/>
            <a:ext cx="2248214" cy="1867161"/>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0327" y="2855096"/>
            <a:ext cx="3763673" cy="3993516"/>
          </a:xfrm>
          <a:prstGeom prst="rect">
            <a:avLst/>
          </a:prstGeom>
        </p:spPr>
      </p:pic>
      <p:sp>
        <p:nvSpPr>
          <p:cNvPr id="9" name="テキスト ボックス 8"/>
          <p:cNvSpPr txBox="1"/>
          <p:nvPr/>
        </p:nvSpPr>
        <p:spPr>
          <a:xfrm>
            <a:off x="1" y="4526859"/>
            <a:ext cx="5262979" cy="923330"/>
          </a:xfrm>
          <a:prstGeom prst="rect">
            <a:avLst/>
          </a:prstGeom>
          <a:noFill/>
        </p:spPr>
        <p:txBody>
          <a:bodyPr wrap="none" rtlCol="0">
            <a:spAutoFit/>
          </a:bodyPr>
          <a:lstStyle/>
          <a:p>
            <a:r>
              <a:rPr kumimoji="1" lang="ja-JP" altLang="en-US" dirty="0" smtClean="0"/>
              <a:t>き裂の作成</a:t>
            </a:r>
            <a:r>
              <a:rPr lang="ja-JP" altLang="en-US" dirty="0" smtClean="0"/>
              <a:t>：</a:t>
            </a:r>
            <a:r>
              <a:rPr lang="en-US" altLang="ja-JP" dirty="0" smtClean="0"/>
              <a:t>XFEM</a:t>
            </a:r>
          </a:p>
          <a:p>
            <a:r>
              <a:rPr kumimoji="1" lang="ja-JP" altLang="en-US" dirty="0" smtClean="0"/>
              <a:t>モデルをクリックすると右図のような画面になる</a:t>
            </a:r>
            <a:endParaRPr kumimoji="1" lang="en-US" altLang="ja-JP" dirty="0" smtClean="0"/>
          </a:p>
          <a:p>
            <a:r>
              <a:rPr kumimoji="1" lang="ja-JP" altLang="en-US" dirty="0" smtClean="0"/>
              <a:t>赤丸をクリックする</a:t>
            </a:r>
            <a:endParaRPr kumimoji="1" lang="en-US" altLang="ja-JP" dirty="0" smtClean="0"/>
          </a:p>
        </p:txBody>
      </p:sp>
    </p:spTree>
    <p:extLst>
      <p:ext uri="{BB962C8B-B14F-4D97-AF65-F5344CB8AC3E}">
        <p14:creationId xmlns:p14="http://schemas.microsoft.com/office/powerpoint/2010/main" val="943697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5342" y="1035541"/>
            <a:ext cx="2921636" cy="4367817"/>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96" y="963047"/>
            <a:ext cx="1960779" cy="1888402"/>
          </a:xfrm>
          <a:prstGeom prst="rect">
            <a:avLst/>
          </a:prstGeom>
        </p:spPr>
      </p:pic>
      <p:sp>
        <p:nvSpPr>
          <p:cNvPr id="6" name="テキスト ボックス 5"/>
          <p:cNvSpPr txBox="1"/>
          <p:nvPr/>
        </p:nvSpPr>
        <p:spPr>
          <a:xfrm>
            <a:off x="0" y="2900273"/>
            <a:ext cx="5262979" cy="1200329"/>
          </a:xfrm>
          <a:prstGeom prst="rect">
            <a:avLst/>
          </a:prstGeom>
          <a:noFill/>
        </p:spPr>
        <p:txBody>
          <a:bodyPr wrap="none" rtlCol="0">
            <a:spAutoFit/>
          </a:bodyPr>
          <a:lstStyle/>
          <a:p>
            <a:r>
              <a:rPr kumimoji="1" lang="ja-JP" altLang="en-US" dirty="0" smtClean="0"/>
              <a:t>接触特性の編集</a:t>
            </a:r>
            <a:endParaRPr kumimoji="1" lang="en-US" altLang="ja-JP" dirty="0" smtClean="0"/>
          </a:p>
          <a:p>
            <a:r>
              <a:rPr kumimoji="1" lang="ja-JP" altLang="en-US" dirty="0" smtClean="0"/>
              <a:t>機械的：ジオメトリ特性</a:t>
            </a:r>
            <a:endParaRPr kumimoji="1" lang="en-US" altLang="ja-JP" dirty="0" smtClean="0"/>
          </a:p>
          <a:p>
            <a:r>
              <a:rPr lang="ja-JP" altLang="en-US" dirty="0" smtClean="0"/>
              <a:t>デフォルト状態で右図のようになるのでそのまま</a:t>
            </a:r>
            <a:endParaRPr lang="en-US" altLang="ja-JP" dirty="0" smtClean="0"/>
          </a:p>
          <a:p>
            <a:r>
              <a:rPr kumimoji="1" lang="ja-JP" altLang="en-US" dirty="0" smtClean="0"/>
              <a:t>“</a:t>
            </a:r>
            <a:r>
              <a:rPr kumimoji="1" lang="en-US" altLang="ja-JP" dirty="0" smtClean="0"/>
              <a:t>ok</a:t>
            </a:r>
            <a:r>
              <a:rPr kumimoji="1" lang="ja-JP" altLang="en-US" dirty="0" smtClean="0"/>
              <a:t>”をクリック</a:t>
            </a:r>
            <a:endParaRPr kumimoji="1" lang="ja-JP" altLang="en-US" dirty="0"/>
          </a:p>
        </p:txBody>
      </p:sp>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5246" y="1035541"/>
            <a:ext cx="3028247" cy="3186380"/>
          </a:xfrm>
          <a:prstGeom prst="rect">
            <a:avLst/>
          </a:prstGeom>
        </p:spPr>
      </p:pic>
      <p:sp>
        <p:nvSpPr>
          <p:cNvPr id="8" name="テキスト ボックス 7"/>
          <p:cNvSpPr txBox="1"/>
          <p:nvPr/>
        </p:nvSpPr>
        <p:spPr>
          <a:xfrm>
            <a:off x="5833409" y="4391025"/>
            <a:ext cx="2650084" cy="1200329"/>
          </a:xfrm>
          <a:prstGeom prst="rect">
            <a:avLst/>
          </a:prstGeom>
          <a:noFill/>
        </p:spPr>
        <p:txBody>
          <a:bodyPr wrap="none" rtlCol="0">
            <a:spAutoFit/>
          </a:bodyPr>
          <a:lstStyle/>
          <a:p>
            <a:r>
              <a:rPr kumimoji="1" lang="ja-JP" altLang="en-US" dirty="0" smtClean="0"/>
              <a:t>相互作用の作成</a:t>
            </a:r>
            <a:endParaRPr kumimoji="1" lang="en-US" altLang="ja-JP" dirty="0" smtClean="0"/>
          </a:p>
          <a:p>
            <a:r>
              <a:rPr lang="ja-JP" altLang="en-US" dirty="0" smtClean="0"/>
              <a:t>ステップ：</a:t>
            </a:r>
            <a:r>
              <a:rPr lang="en-US" altLang="ja-JP" dirty="0" smtClean="0"/>
              <a:t>Initial</a:t>
            </a:r>
          </a:p>
          <a:p>
            <a:r>
              <a:rPr kumimoji="1" lang="ja-JP" altLang="en-US" dirty="0" smtClean="0"/>
              <a:t>“</a:t>
            </a:r>
            <a:r>
              <a:rPr kumimoji="1" lang="en-US" altLang="ja-JP" dirty="0" smtClean="0"/>
              <a:t>XFEM</a:t>
            </a:r>
            <a:r>
              <a:rPr kumimoji="1" lang="ja-JP" altLang="en-US" dirty="0" smtClean="0"/>
              <a:t>　き裂進展”</a:t>
            </a:r>
            <a:r>
              <a:rPr lang="ja-JP" altLang="en-US" dirty="0" smtClean="0"/>
              <a:t>選択</a:t>
            </a:r>
            <a:endParaRPr lang="en-US" altLang="ja-JP" dirty="0" smtClean="0"/>
          </a:p>
          <a:p>
            <a:endParaRPr kumimoji="1" lang="en-US" altLang="ja-JP" dirty="0" smtClean="0"/>
          </a:p>
        </p:txBody>
      </p:sp>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6506" y="4829073"/>
            <a:ext cx="2438740" cy="2010056"/>
          </a:xfrm>
          <a:prstGeom prst="rect">
            <a:avLst/>
          </a:prstGeom>
        </p:spPr>
      </p:pic>
      <p:sp>
        <p:nvSpPr>
          <p:cNvPr id="10" name="テキスト ボックス 9"/>
          <p:cNvSpPr txBox="1"/>
          <p:nvPr/>
        </p:nvSpPr>
        <p:spPr>
          <a:xfrm>
            <a:off x="5547659" y="5386402"/>
            <a:ext cx="3416320" cy="646331"/>
          </a:xfrm>
          <a:prstGeom prst="rect">
            <a:avLst/>
          </a:prstGeom>
          <a:noFill/>
        </p:spPr>
        <p:txBody>
          <a:bodyPr wrap="none" rtlCol="0">
            <a:spAutoFit/>
          </a:bodyPr>
          <a:lstStyle/>
          <a:p>
            <a:r>
              <a:rPr kumimoji="1" lang="ja-JP" altLang="en-US" dirty="0" smtClean="0"/>
              <a:t>左図の赤枠のチェックを付ける</a:t>
            </a:r>
            <a:endParaRPr kumimoji="1" lang="en-US" altLang="ja-JP" dirty="0" smtClean="0"/>
          </a:p>
          <a:p>
            <a:r>
              <a:rPr lang="ja-JP" altLang="en-US" dirty="0" smtClean="0"/>
              <a:t>“</a:t>
            </a:r>
            <a:r>
              <a:rPr lang="en-US" altLang="ja-JP" dirty="0" smtClean="0"/>
              <a:t>ok</a:t>
            </a:r>
            <a:r>
              <a:rPr lang="ja-JP" altLang="en-US" dirty="0" smtClean="0"/>
              <a:t>”をクリック</a:t>
            </a:r>
            <a:endParaRPr kumimoji="1" lang="ja-JP" altLang="en-US" dirty="0"/>
          </a:p>
        </p:txBody>
      </p:sp>
    </p:spTree>
    <p:extLst>
      <p:ext uri="{BB962C8B-B14F-4D97-AF65-F5344CB8AC3E}">
        <p14:creationId xmlns:p14="http://schemas.microsoft.com/office/powerpoint/2010/main" val="3672728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サーフェスの作成</a:t>
            </a:r>
            <a:endParaRPr kumimoji="1" lang="ja-JP" altLang="en-US" sz="3200" dirty="0"/>
          </a:p>
        </p:txBody>
      </p:sp>
      <p:pic>
        <p:nvPicPr>
          <p:cNvPr id="4" name="コンテンツ プレースホルダー 3"/>
          <p:cNvPicPr>
            <a:picLocks noGrp="1" noChangeAspect="1"/>
          </p:cNvPicPr>
          <p:nvPr>
            <p:ph idx="1"/>
          </p:nvPr>
        </p:nvPicPr>
        <p:blipFill rotWithShape="1">
          <a:blip r:embed="rId2">
            <a:extLst>
              <a:ext uri="{28A0092B-C50C-407E-A947-70E740481C1C}">
                <a14:useLocalDpi xmlns:a14="http://schemas.microsoft.com/office/drawing/2010/main" val="0"/>
              </a:ext>
            </a:extLst>
          </a:blip>
          <a:srcRect l="1" r="33037" b="9491"/>
          <a:stretch/>
        </p:blipFill>
        <p:spPr>
          <a:xfrm>
            <a:off x="75416" y="1053861"/>
            <a:ext cx="5495826" cy="3131639"/>
          </a:xfrm>
        </p:spPr>
      </p:pic>
      <p:sp>
        <p:nvSpPr>
          <p:cNvPr id="5" name="テキスト ボックス 4"/>
          <p:cNvSpPr txBox="1"/>
          <p:nvPr/>
        </p:nvSpPr>
        <p:spPr>
          <a:xfrm>
            <a:off x="5797485" y="1291472"/>
            <a:ext cx="3185487" cy="1754326"/>
          </a:xfrm>
          <a:prstGeom prst="rect">
            <a:avLst/>
          </a:prstGeom>
          <a:noFill/>
        </p:spPr>
        <p:txBody>
          <a:bodyPr wrap="none" rtlCol="0">
            <a:spAutoFit/>
          </a:bodyPr>
          <a:lstStyle/>
          <a:p>
            <a:r>
              <a:rPr kumimoji="1" lang="ja-JP" altLang="en-US" dirty="0" smtClean="0"/>
              <a:t>モデルツリー</a:t>
            </a:r>
            <a:endParaRPr kumimoji="1" lang="en-US" altLang="ja-JP" dirty="0" smtClean="0"/>
          </a:p>
          <a:p>
            <a:pPr marL="285750" indent="-285750">
              <a:buFont typeface="Wingdings" panose="05000000000000000000" pitchFamily="2" charset="2"/>
              <a:buChar char="n"/>
            </a:pPr>
            <a:r>
              <a:rPr lang="ja-JP" altLang="en-US" dirty="0" smtClean="0"/>
              <a:t>パート</a:t>
            </a:r>
            <a:endParaRPr lang="en-US" altLang="ja-JP" dirty="0" smtClean="0"/>
          </a:p>
          <a:p>
            <a:pPr marL="742950" lvl="1" indent="-285750">
              <a:buFont typeface="Wingdings" panose="05000000000000000000" pitchFamily="2" charset="2"/>
              <a:buChar char="n"/>
            </a:pPr>
            <a:r>
              <a:rPr kumimoji="1" lang="en-US" altLang="ja-JP" dirty="0" smtClean="0"/>
              <a:t>Model1</a:t>
            </a:r>
          </a:p>
          <a:p>
            <a:pPr marL="1200150" lvl="2" indent="-285750">
              <a:buFont typeface="Wingdings" panose="05000000000000000000" pitchFamily="2" charset="2"/>
              <a:buChar char="n"/>
            </a:pPr>
            <a:r>
              <a:rPr lang="ja-JP" altLang="en-US" dirty="0" smtClean="0"/>
              <a:t>サーフェス</a:t>
            </a:r>
            <a:endParaRPr lang="en-US" altLang="ja-JP" dirty="0" smtClean="0"/>
          </a:p>
          <a:p>
            <a:r>
              <a:rPr kumimoji="1" lang="ja-JP" altLang="en-US" dirty="0" smtClean="0"/>
              <a:t>サーフェスをダブルクリック</a:t>
            </a:r>
            <a:endParaRPr kumimoji="1" lang="en-US" altLang="ja-JP" dirty="0" smtClean="0"/>
          </a:p>
          <a:p>
            <a:endParaRPr kumimoji="1" lang="ja-JP" altLang="en-US"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9364" y="2973522"/>
            <a:ext cx="1981477" cy="1200318"/>
          </a:xfrm>
          <a:prstGeom prst="rect">
            <a:avLst/>
          </a:prstGeom>
        </p:spPr>
      </p:pic>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416" y="4352950"/>
            <a:ext cx="4407773" cy="2396642"/>
          </a:xfrm>
          <a:prstGeom prst="rect">
            <a:avLst/>
          </a:prstGeom>
        </p:spPr>
      </p:pic>
      <p:cxnSp>
        <p:nvCxnSpPr>
          <p:cNvPr id="11" name="直線コネクタ 10"/>
          <p:cNvCxnSpPr/>
          <p:nvPr/>
        </p:nvCxnSpPr>
        <p:spPr bwMode="auto">
          <a:xfrm flipV="1">
            <a:off x="372918" y="5486400"/>
            <a:ext cx="4013345" cy="4862"/>
          </a:xfrm>
          <a:prstGeom prst="line">
            <a:avLst/>
          </a:prstGeom>
          <a:solidFill>
            <a:schemeClr val="accent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テキスト ボックス 15"/>
          <p:cNvSpPr txBox="1"/>
          <p:nvPr/>
        </p:nvSpPr>
        <p:spPr>
          <a:xfrm>
            <a:off x="2071553" y="5117068"/>
            <a:ext cx="415498" cy="369332"/>
          </a:xfrm>
          <a:prstGeom prst="rect">
            <a:avLst/>
          </a:prstGeom>
          <a:noFill/>
        </p:spPr>
        <p:txBody>
          <a:bodyPr wrap="none" rtlCol="0">
            <a:spAutoFit/>
          </a:bodyPr>
          <a:lstStyle/>
          <a:p>
            <a:r>
              <a:rPr kumimoji="1" lang="en-US" altLang="ja-JP" dirty="0" smtClean="0">
                <a:solidFill>
                  <a:srgbClr val="FF0000"/>
                </a:solidFill>
              </a:rPr>
              <a:t>up</a:t>
            </a:r>
            <a:endParaRPr kumimoji="1" lang="ja-JP" altLang="en-US" dirty="0">
              <a:solidFill>
                <a:srgbClr val="FF0000"/>
              </a:solidFill>
            </a:endParaRPr>
          </a:p>
        </p:txBody>
      </p:sp>
      <p:sp>
        <p:nvSpPr>
          <p:cNvPr id="17" name="テキスト ボックス 16"/>
          <p:cNvSpPr txBox="1"/>
          <p:nvPr/>
        </p:nvSpPr>
        <p:spPr>
          <a:xfrm>
            <a:off x="5086350" y="4610100"/>
            <a:ext cx="2723823" cy="646331"/>
          </a:xfrm>
          <a:prstGeom prst="rect">
            <a:avLst/>
          </a:prstGeom>
          <a:noFill/>
        </p:spPr>
        <p:txBody>
          <a:bodyPr wrap="none" rtlCol="0">
            <a:spAutoFit/>
          </a:bodyPr>
          <a:lstStyle/>
          <a:p>
            <a:r>
              <a:rPr kumimoji="1" lang="ja-JP" altLang="en-US" dirty="0" smtClean="0"/>
              <a:t>上辺をクリックし，完了</a:t>
            </a:r>
            <a:endParaRPr kumimoji="1" lang="en-US" altLang="ja-JP" dirty="0" smtClean="0"/>
          </a:p>
          <a:p>
            <a:r>
              <a:rPr lang="en-US" altLang="ja-JP" dirty="0" smtClean="0"/>
              <a:t>Down</a:t>
            </a:r>
            <a:r>
              <a:rPr lang="ja-JP" altLang="en-US" dirty="0" smtClean="0"/>
              <a:t>も同様に行う．</a:t>
            </a:r>
            <a:endParaRPr kumimoji="1" lang="ja-JP" altLang="en-US" dirty="0"/>
          </a:p>
        </p:txBody>
      </p:sp>
      <p:cxnSp>
        <p:nvCxnSpPr>
          <p:cNvPr id="18" name="直線コネクタ 17"/>
          <p:cNvCxnSpPr/>
          <p:nvPr/>
        </p:nvCxnSpPr>
        <p:spPr bwMode="auto">
          <a:xfrm flipV="1">
            <a:off x="372722" y="5600700"/>
            <a:ext cx="4013345" cy="4862"/>
          </a:xfrm>
          <a:prstGeom prst="line">
            <a:avLst/>
          </a:prstGeom>
          <a:solidFill>
            <a:schemeClr val="accent1"/>
          </a:solidFill>
          <a:ln w="1905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テキスト ボックス 18"/>
          <p:cNvSpPr txBox="1"/>
          <p:nvPr/>
        </p:nvSpPr>
        <p:spPr>
          <a:xfrm>
            <a:off x="1930488" y="5689083"/>
            <a:ext cx="697627" cy="369332"/>
          </a:xfrm>
          <a:prstGeom prst="rect">
            <a:avLst/>
          </a:prstGeom>
          <a:noFill/>
        </p:spPr>
        <p:txBody>
          <a:bodyPr wrap="none" rtlCol="0">
            <a:spAutoFit/>
          </a:bodyPr>
          <a:lstStyle/>
          <a:p>
            <a:r>
              <a:rPr kumimoji="1" lang="en-US" altLang="ja-JP" dirty="0" smtClean="0">
                <a:solidFill>
                  <a:srgbClr val="FFFF00"/>
                </a:solidFill>
              </a:rPr>
              <a:t>down</a:t>
            </a:r>
            <a:endParaRPr kumimoji="1" lang="ja-JP" altLang="en-US" dirty="0">
              <a:solidFill>
                <a:srgbClr val="FFFF00"/>
              </a:solidFill>
            </a:endParaRPr>
          </a:p>
        </p:txBody>
      </p:sp>
    </p:spTree>
    <p:extLst>
      <p:ext uri="{BB962C8B-B14F-4D97-AF65-F5344CB8AC3E}">
        <p14:creationId xmlns:p14="http://schemas.microsoft.com/office/powerpoint/2010/main" val="625246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荷重</a:t>
            </a:r>
            <a:endParaRPr kumimoji="1" lang="ja-JP" altLang="en-US" sz="3200" dirty="0"/>
          </a:p>
        </p:txBody>
      </p:sp>
      <p:pic>
        <p:nvPicPr>
          <p:cNvPr id="6" name="コンテンツ プレースホルダー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911" y="1011238"/>
            <a:ext cx="3062785" cy="4275137"/>
          </a:xfrm>
        </p:spPr>
      </p:pic>
      <p:sp>
        <p:nvSpPr>
          <p:cNvPr id="7" name="テキスト ボックス 6"/>
          <p:cNvSpPr txBox="1"/>
          <p:nvPr/>
        </p:nvSpPr>
        <p:spPr>
          <a:xfrm>
            <a:off x="3207195" y="954088"/>
            <a:ext cx="2954655" cy="1754326"/>
          </a:xfrm>
          <a:prstGeom prst="rect">
            <a:avLst/>
          </a:prstGeom>
          <a:noFill/>
        </p:spPr>
        <p:txBody>
          <a:bodyPr wrap="none" rtlCol="0">
            <a:spAutoFit/>
          </a:bodyPr>
          <a:lstStyle/>
          <a:p>
            <a:r>
              <a:rPr kumimoji="1" lang="ja-JP" altLang="en-US" dirty="0" smtClean="0"/>
              <a:t>モジュール：荷重</a:t>
            </a:r>
            <a:endParaRPr kumimoji="1" lang="en-US" altLang="ja-JP" dirty="0" smtClean="0"/>
          </a:p>
          <a:p>
            <a:r>
              <a:rPr lang="ja-JP" altLang="en-US" dirty="0" smtClean="0"/>
              <a:t>境界条件の作成</a:t>
            </a:r>
            <a:endParaRPr lang="en-US" altLang="ja-JP" dirty="0" smtClean="0"/>
          </a:p>
          <a:p>
            <a:r>
              <a:rPr kumimoji="1" lang="ja-JP" altLang="en-US" dirty="0" smtClean="0"/>
              <a:t>タイプ：変位</a:t>
            </a:r>
            <a:r>
              <a:rPr kumimoji="1" lang="en-US" altLang="ja-JP" dirty="0" smtClean="0"/>
              <a:t>/</a:t>
            </a:r>
            <a:r>
              <a:rPr kumimoji="1" lang="ja-JP" altLang="en-US" dirty="0" smtClean="0"/>
              <a:t>回転</a:t>
            </a:r>
            <a:endParaRPr kumimoji="1" lang="en-US" altLang="ja-JP" dirty="0" smtClean="0"/>
          </a:p>
          <a:p>
            <a:r>
              <a:rPr lang="en-US" altLang="ja-JP" dirty="0" smtClean="0"/>
              <a:t>U2</a:t>
            </a:r>
            <a:r>
              <a:rPr lang="ja-JP" altLang="en-US" dirty="0" smtClean="0"/>
              <a:t>：</a:t>
            </a:r>
            <a:r>
              <a:rPr lang="en-US" altLang="ja-JP" dirty="0" smtClean="0"/>
              <a:t>0</a:t>
            </a:r>
          </a:p>
          <a:p>
            <a:r>
              <a:rPr kumimoji="1" lang="en-US" altLang="ja-JP" dirty="0" smtClean="0"/>
              <a:t>UR3</a:t>
            </a:r>
            <a:r>
              <a:rPr kumimoji="1" lang="ja-JP" altLang="en-US" dirty="0" smtClean="0"/>
              <a:t>：</a:t>
            </a:r>
            <a:r>
              <a:rPr kumimoji="1" lang="en-US" altLang="ja-JP" dirty="0" smtClean="0"/>
              <a:t>0</a:t>
            </a:r>
          </a:p>
          <a:p>
            <a:r>
              <a:rPr lang="ja-JP" altLang="en-US" dirty="0" smtClean="0"/>
              <a:t>モデルの赤線の部分を選択</a:t>
            </a:r>
            <a:endParaRPr kumimoji="1" lang="ja-JP" altLang="en-US" dirty="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6840" y="3702603"/>
            <a:ext cx="2753326" cy="3167543"/>
          </a:xfrm>
          <a:prstGeom prst="rect">
            <a:avLst/>
          </a:prstGeom>
        </p:spPr>
      </p:pic>
      <p:sp>
        <p:nvSpPr>
          <p:cNvPr id="9" name="テキスト ボックス 8"/>
          <p:cNvSpPr txBox="1"/>
          <p:nvPr/>
        </p:nvSpPr>
        <p:spPr>
          <a:xfrm>
            <a:off x="663251" y="5534024"/>
            <a:ext cx="2095445" cy="1200329"/>
          </a:xfrm>
          <a:prstGeom prst="rect">
            <a:avLst/>
          </a:prstGeom>
          <a:noFill/>
        </p:spPr>
        <p:txBody>
          <a:bodyPr wrap="none" rtlCol="0">
            <a:spAutoFit/>
          </a:bodyPr>
          <a:lstStyle/>
          <a:p>
            <a:r>
              <a:rPr lang="ja-JP" altLang="en-US" dirty="0" smtClean="0"/>
              <a:t>境界条件の作成</a:t>
            </a:r>
            <a:endParaRPr lang="en-US" altLang="ja-JP" dirty="0" smtClean="0"/>
          </a:p>
          <a:p>
            <a:r>
              <a:rPr kumimoji="1" lang="ja-JP" altLang="en-US" dirty="0" smtClean="0"/>
              <a:t>タイプ：変位</a:t>
            </a:r>
            <a:r>
              <a:rPr kumimoji="1" lang="en-US" altLang="ja-JP" dirty="0" smtClean="0"/>
              <a:t>/</a:t>
            </a:r>
            <a:r>
              <a:rPr kumimoji="1" lang="ja-JP" altLang="en-US" dirty="0" smtClean="0"/>
              <a:t>回転</a:t>
            </a:r>
            <a:endParaRPr kumimoji="1" lang="en-US" altLang="ja-JP" dirty="0" smtClean="0"/>
          </a:p>
          <a:p>
            <a:r>
              <a:rPr lang="en-US" altLang="ja-JP" dirty="0" smtClean="0"/>
              <a:t>U</a:t>
            </a:r>
            <a:r>
              <a:rPr lang="en-US" altLang="ja-JP" dirty="0"/>
              <a:t>2</a:t>
            </a:r>
            <a:r>
              <a:rPr lang="ja-JP" altLang="en-US" dirty="0" smtClean="0"/>
              <a:t>：</a:t>
            </a:r>
            <a:r>
              <a:rPr lang="en-US" altLang="ja-JP" dirty="0" smtClean="0"/>
              <a:t>0.15</a:t>
            </a:r>
          </a:p>
          <a:p>
            <a:r>
              <a:rPr lang="ja-JP" altLang="en-US" dirty="0" smtClean="0"/>
              <a:t>赤線を選択</a:t>
            </a:r>
            <a:endParaRPr lang="en-US" altLang="ja-JP" dirty="0" smtClean="0"/>
          </a:p>
        </p:txBody>
      </p:sp>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8425" y="954088"/>
            <a:ext cx="2702690" cy="4251860"/>
          </a:xfrm>
          <a:prstGeom prst="rect">
            <a:avLst/>
          </a:prstGeom>
        </p:spPr>
      </p:pic>
      <p:sp>
        <p:nvSpPr>
          <p:cNvPr id="12" name="テキスト ボックス 11"/>
          <p:cNvSpPr txBox="1"/>
          <p:nvPr/>
        </p:nvSpPr>
        <p:spPr>
          <a:xfrm>
            <a:off x="5907310" y="5211781"/>
            <a:ext cx="3313728" cy="923330"/>
          </a:xfrm>
          <a:prstGeom prst="rect">
            <a:avLst/>
          </a:prstGeom>
          <a:noFill/>
        </p:spPr>
        <p:txBody>
          <a:bodyPr wrap="none" rtlCol="0">
            <a:spAutoFit/>
          </a:bodyPr>
          <a:lstStyle/>
          <a:p>
            <a:r>
              <a:rPr kumimoji="1" lang="ja-JP" altLang="en-US" dirty="0" smtClean="0"/>
              <a:t>タイプ：対称</a:t>
            </a:r>
            <a:r>
              <a:rPr kumimoji="1" lang="en-US" altLang="ja-JP" dirty="0" smtClean="0"/>
              <a:t>/</a:t>
            </a:r>
            <a:r>
              <a:rPr kumimoji="1" lang="ja-JP" altLang="en-US" dirty="0" smtClean="0"/>
              <a:t>反対称</a:t>
            </a:r>
            <a:r>
              <a:rPr kumimoji="1" lang="en-US" altLang="ja-JP" dirty="0" smtClean="0"/>
              <a:t>/</a:t>
            </a:r>
            <a:r>
              <a:rPr kumimoji="1" lang="ja-JP" altLang="en-US" dirty="0" smtClean="0"/>
              <a:t>完全固定</a:t>
            </a:r>
            <a:endParaRPr kumimoji="1" lang="en-US" altLang="ja-JP" dirty="0" smtClean="0"/>
          </a:p>
          <a:p>
            <a:r>
              <a:rPr lang="en-US" altLang="ja-JP" dirty="0" smtClean="0"/>
              <a:t>XSYMM(U1=UR2=UR3=0)</a:t>
            </a:r>
          </a:p>
          <a:p>
            <a:r>
              <a:rPr kumimoji="1" lang="ja-JP" altLang="en-US" dirty="0" smtClean="0"/>
              <a:t>赤線を選択</a:t>
            </a:r>
            <a:endParaRPr kumimoji="1" lang="ja-JP" altLang="en-US" dirty="0"/>
          </a:p>
        </p:txBody>
      </p:sp>
    </p:spTree>
    <p:extLst>
      <p:ext uri="{BB962C8B-B14F-4D97-AF65-F5344CB8AC3E}">
        <p14:creationId xmlns:p14="http://schemas.microsoft.com/office/powerpoint/2010/main" val="1393309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メッシュ</a:t>
            </a:r>
            <a:endParaRPr kumimoji="1" lang="ja-JP" altLang="en-US" sz="3200" dirty="0"/>
          </a:p>
        </p:txBody>
      </p:sp>
      <p:pic>
        <p:nvPicPr>
          <p:cNvPr id="6" name="コンテンツ プレースホルダー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29494"/>
            <a:ext cx="3933825" cy="4387939"/>
          </a:xfrm>
        </p:spPr>
      </p:pic>
      <p:sp>
        <p:nvSpPr>
          <p:cNvPr id="7" name="テキスト ボックス 6"/>
          <p:cNvSpPr txBox="1"/>
          <p:nvPr/>
        </p:nvSpPr>
        <p:spPr>
          <a:xfrm>
            <a:off x="468314" y="5417433"/>
            <a:ext cx="2031325" cy="1477328"/>
          </a:xfrm>
          <a:prstGeom prst="rect">
            <a:avLst/>
          </a:prstGeom>
          <a:noFill/>
        </p:spPr>
        <p:txBody>
          <a:bodyPr wrap="none" rtlCol="0">
            <a:spAutoFit/>
          </a:bodyPr>
          <a:lstStyle/>
          <a:p>
            <a:r>
              <a:rPr lang="ja-JP" altLang="en-US" dirty="0" smtClean="0"/>
              <a:t>エッジのシード</a:t>
            </a:r>
            <a:endParaRPr lang="en-US" altLang="ja-JP" dirty="0" smtClean="0"/>
          </a:p>
          <a:p>
            <a:r>
              <a:rPr kumimoji="1" lang="ja-JP" altLang="en-US" dirty="0" smtClean="0"/>
              <a:t>赤線の部分を選択</a:t>
            </a:r>
            <a:endParaRPr kumimoji="1" lang="en-US" altLang="ja-JP" dirty="0" smtClean="0"/>
          </a:p>
          <a:p>
            <a:r>
              <a:rPr lang="ja-JP" altLang="en-US" dirty="0" smtClean="0"/>
              <a:t>方法：数によって</a:t>
            </a:r>
            <a:endParaRPr lang="en-US" altLang="ja-JP" dirty="0" smtClean="0"/>
          </a:p>
          <a:p>
            <a:r>
              <a:rPr kumimoji="1" lang="ja-JP" altLang="en-US" dirty="0" smtClean="0"/>
              <a:t>バイアス：なし</a:t>
            </a:r>
            <a:endParaRPr kumimoji="1" lang="en-US" altLang="ja-JP" dirty="0" smtClean="0"/>
          </a:p>
          <a:p>
            <a:r>
              <a:rPr lang="ja-JP" altLang="en-US" dirty="0" smtClean="0"/>
              <a:t>要素数：</a:t>
            </a:r>
            <a:r>
              <a:rPr lang="en-US" altLang="ja-JP" dirty="0" smtClean="0"/>
              <a:t>5</a:t>
            </a:r>
            <a:endParaRPr kumimoji="1" lang="ja-JP" altLang="en-US" dirty="0"/>
          </a:p>
        </p:txBody>
      </p:sp>
      <p:sp>
        <p:nvSpPr>
          <p:cNvPr id="9" name="テキスト ボックス 8"/>
          <p:cNvSpPr txBox="1"/>
          <p:nvPr/>
        </p:nvSpPr>
        <p:spPr>
          <a:xfrm>
            <a:off x="5440364" y="5417433"/>
            <a:ext cx="2031325" cy="1477328"/>
          </a:xfrm>
          <a:prstGeom prst="rect">
            <a:avLst/>
          </a:prstGeom>
          <a:noFill/>
        </p:spPr>
        <p:txBody>
          <a:bodyPr wrap="none" rtlCol="0">
            <a:spAutoFit/>
          </a:bodyPr>
          <a:lstStyle/>
          <a:p>
            <a:r>
              <a:rPr lang="ja-JP" altLang="en-US" dirty="0" smtClean="0"/>
              <a:t>エッジのシード</a:t>
            </a:r>
            <a:endParaRPr lang="en-US" altLang="ja-JP" dirty="0" smtClean="0"/>
          </a:p>
          <a:p>
            <a:r>
              <a:rPr kumimoji="1" lang="ja-JP" altLang="en-US" dirty="0" smtClean="0"/>
              <a:t>赤線の部分を選択</a:t>
            </a:r>
            <a:endParaRPr kumimoji="1" lang="en-US" altLang="ja-JP" dirty="0" smtClean="0"/>
          </a:p>
          <a:p>
            <a:r>
              <a:rPr lang="ja-JP" altLang="en-US" dirty="0" smtClean="0"/>
              <a:t>方法：数によって</a:t>
            </a:r>
            <a:endParaRPr lang="en-US" altLang="ja-JP" dirty="0" smtClean="0"/>
          </a:p>
          <a:p>
            <a:r>
              <a:rPr kumimoji="1" lang="ja-JP" altLang="en-US" dirty="0" smtClean="0"/>
              <a:t>バイアス：なし</a:t>
            </a:r>
            <a:endParaRPr kumimoji="1" lang="en-US" altLang="ja-JP" dirty="0" smtClean="0"/>
          </a:p>
          <a:p>
            <a:r>
              <a:rPr lang="ja-JP" altLang="en-US" dirty="0" smtClean="0"/>
              <a:t>要素数：</a:t>
            </a:r>
            <a:r>
              <a:rPr lang="en-US" altLang="ja-JP" dirty="0" smtClean="0"/>
              <a:t>3</a:t>
            </a:r>
            <a:r>
              <a:rPr lang="en-US" altLang="ja-JP" dirty="0"/>
              <a:t>0</a:t>
            </a:r>
            <a:endParaRPr kumimoji="1" lang="ja-JP" altLang="en-US" dirty="0"/>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1240" y="1029493"/>
            <a:ext cx="3313636" cy="4387939"/>
          </a:xfrm>
          <a:prstGeom prst="rect">
            <a:avLst/>
          </a:prstGeom>
        </p:spPr>
      </p:pic>
    </p:spTree>
    <p:extLst>
      <p:ext uri="{BB962C8B-B14F-4D97-AF65-F5344CB8AC3E}">
        <p14:creationId xmlns:p14="http://schemas.microsoft.com/office/powerpoint/2010/main" val="332063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08844"/>
            <a:ext cx="3931836" cy="5183187"/>
          </a:xfrm>
        </p:spPr>
      </p:pic>
      <p:sp>
        <p:nvSpPr>
          <p:cNvPr id="5" name="テキスト ボックス 4"/>
          <p:cNvSpPr txBox="1"/>
          <p:nvPr/>
        </p:nvSpPr>
        <p:spPr>
          <a:xfrm>
            <a:off x="3931836" y="1152525"/>
            <a:ext cx="5262979" cy="2031325"/>
          </a:xfrm>
          <a:prstGeom prst="rect">
            <a:avLst/>
          </a:prstGeom>
          <a:noFill/>
        </p:spPr>
        <p:txBody>
          <a:bodyPr wrap="none" rtlCol="0">
            <a:spAutoFit/>
          </a:bodyPr>
          <a:lstStyle/>
          <a:p>
            <a:r>
              <a:rPr kumimoji="1" lang="ja-JP" altLang="en-US" dirty="0" smtClean="0"/>
              <a:t>赤線の部分を選択</a:t>
            </a:r>
            <a:endParaRPr kumimoji="1" lang="en-US" altLang="ja-JP" dirty="0" smtClean="0"/>
          </a:p>
          <a:p>
            <a:r>
              <a:rPr kumimoji="1" lang="ja-JP" altLang="en-US" dirty="0" smtClean="0"/>
              <a:t>方法：数によって</a:t>
            </a:r>
            <a:endParaRPr kumimoji="1" lang="en-US" altLang="ja-JP" dirty="0" smtClean="0"/>
          </a:p>
          <a:p>
            <a:r>
              <a:rPr lang="ja-JP" altLang="en-US" dirty="0" smtClean="0"/>
              <a:t>バイアス：シングル</a:t>
            </a:r>
            <a:endParaRPr lang="en-US" altLang="ja-JP" dirty="0" smtClean="0"/>
          </a:p>
          <a:p>
            <a:r>
              <a:rPr kumimoji="1" lang="ja-JP" altLang="en-US" dirty="0" smtClean="0"/>
              <a:t>要素数：</a:t>
            </a:r>
            <a:r>
              <a:rPr kumimoji="1" lang="en-US" altLang="ja-JP" dirty="0" smtClean="0"/>
              <a:t>8</a:t>
            </a:r>
          </a:p>
          <a:p>
            <a:r>
              <a:rPr lang="ja-JP" altLang="en-US" dirty="0" smtClean="0"/>
              <a:t>バイアス比：</a:t>
            </a:r>
            <a:r>
              <a:rPr lang="en-US" altLang="ja-JP" dirty="0" smtClean="0"/>
              <a:t>5</a:t>
            </a:r>
          </a:p>
          <a:p>
            <a:r>
              <a:rPr kumimoji="1" lang="ja-JP" altLang="en-US" dirty="0" smtClean="0"/>
              <a:t>バイアスを反転：矢印の向きを左図のようにする</a:t>
            </a:r>
            <a:endParaRPr kumimoji="1" lang="en-US" altLang="ja-JP" dirty="0" smtClean="0"/>
          </a:p>
          <a:p>
            <a:r>
              <a:rPr lang="ja-JP" altLang="en-US" dirty="0"/>
              <a:t>　</a:t>
            </a:r>
            <a:endParaRPr kumimoji="1"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3438" y="3314724"/>
            <a:ext cx="2334410" cy="3473007"/>
          </a:xfrm>
          <a:prstGeom prst="rect">
            <a:avLst/>
          </a:prstGeom>
        </p:spPr>
      </p:pic>
      <p:sp>
        <p:nvSpPr>
          <p:cNvPr id="7" name="テキスト ボックス 6"/>
          <p:cNvSpPr txBox="1"/>
          <p:nvPr/>
        </p:nvSpPr>
        <p:spPr>
          <a:xfrm>
            <a:off x="7112675" y="4639309"/>
            <a:ext cx="2031325" cy="1477328"/>
          </a:xfrm>
          <a:prstGeom prst="rect">
            <a:avLst/>
          </a:prstGeom>
          <a:noFill/>
        </p:spPr>
        <p:txBody>
          <a:bodyPr wrap="none" rtlCol="0">
            <a:spAutoFit/>
          </a:bodyPr>
          <a:lstStyle/>
          <a:p>
            <a:r>
              <a:rPr lang="ja-JP" altLang="en-US" dirty="0" smtClean="0"/>
              <a:t>エッジのシード</a:t>
            </a:r>
            <a:endParaRPr lang="en-US" altLang="ja-JP" dirty="0" smtClean="0"/>
          </a:p>
          <a:p>
            <a:r>
              <a:rPr kumimoji="1" lang="ja-JP" altLang="en-US" dirty="0" smtClean="0"/>
              <a:t>赤線の部分を選択</a:t>
            </a:r>
            <a:endParaRPr kumimoji="1" lang="en-US" altLang="ja-JP" dirty="0" smtClean="0"/>
          </a:p>
          <a:p>
            <a:r>
              <a:rPr lang="ja-JP" altLang="en-US" dirty="0" smtClean="0"/>
              <a:t>方法：数によって</a:t>
            </a:r>
            <a:endParaRPr lang="en-US" altLang="ja-JP" dirty="0" smtClean="0"/>
          </a:p>
          <a:p>
            <a:r>
              <a:rPr kumimoji="1" lang="ja-JP" altLang="en-US" dirty="0" smtClean="0"/>
              <a:t>バイアス：なし</a:t>
            </a:r>
            <a:endParaRPr kumimoji="1" lang="en-US" altLang="ja-JP" dirty="0" smtClean="0"/>
          </a:p>
          <a:p>
            <a:r>
              <a:rPr lang="ja-JP" altLang="en-US" dirty="0" smtClean="0"/>
              <a:t>要素数：</a:t>
            </a:r>
            <a:r>
              <a:rPr lang="en-US" altLang="ja-JP" dirty="0"/>
              <a:t>15</a:t>
            </a:r>
            <a:endParaRPr kumimoji="1" lang="ja-JP" altLang="en-US" dirty="0"/>
          </a:p>
        </p:txBody>
      </p:sp>
    </p:spTree>
    <p:extLst>
      <p:ext uri="{BB962C8B-B14F-4D97-AF65-F5344CB8AC3E}">
        <p14:creationId xmlns:p14="http://schemas.microsoft.com/office/powerpoint/2010/main" val="203629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23615"/>
            <a:ext cx="3754469" cy="2872110"/>
          </a:xfrm>
        </p:spPr>
      </p:pic>
      <p:sp>
        <p:nvSpPr>
          <p:cNvPr id="5" name="テキスト ボックス 4"/>
          <p:cNvSpPr txBox="1"/>
          <p:nvPr/>
        </p:nvSpPr>
        <p:spPr>
          <a:xfrm>
            <a:off x="4572001" y="1023615"/>
            <a:ext cx="3647152" cy="1477328"/>
          </a:xfrm>
          <a:prstGeom prst="rect">
            <a:avLst/>
          </a:prstGeom>
          <a:noFill/>
        </p:spPr>
        <p:txBody>
          <a:bodyPr wrap="none" rtlCol="0">
            <a:spAutoFit/>
          </a:bodyPr>
          <a:lstStyle/>
          <a:p>
            <a:r>
              <a:rPr kumimoji="1" lang="ja-JP" altLang="en-US" dirty="0" smtClean="0"/>
              <a:t>メッシュコントロールの割り当て</a:t>
            </a:r>
            <a:endParaRPr kumimoji="1" lang="en-US" altLang="ja-JP" dirty="0" smtClean="0"/>
          </a:p>
          <a:p>
            <a:r>
              <a:rPr kumimoji="1" lang="ja-JP" altLang="en-US" dirty="0" smtClean="0"/>
              <a:t>モデル全体を選択</a:t>
            </a:r>
            <a:endParaRPr kumimoji="1" lang="en-US" altLang="ja-JP" dirty="0" smtClean="0"/>
          </a:p>
          <a:p>
            <a:r>
              <a:rPr lang="ja-JP" altLang="en-US" dirty="0" smtClean="0"/>
              <a:t>要素形状：</a:t>
            </a:r>
            <a:r>
              <a:rPr lang="en-US" altLang="ja-JP" dirty="0" smtClean="0"/>
              <a:t>4</a:t>
            </a:r>
            <a:r>
              <a:rPr lang="ja-JP" altLang="en-US" dirty="0" smtClean="0"/>
              <a:t>辺形</a:t>
            </a:r>
            <a:endParaRPr lang="en-US" altLang="ja-JP" dirty="0" smtClean="0"/>
          </a:p>
          <a:p>
            <a:r>
              <a:rPr kumimoji="1" lang="ja-JP" altLang="en-US" dirty="0" smtClean="0"/>
              <a:t>テクニック：フリー</a:t>
            </a:r>
            <a:endParaRPr kumimoji="1" lang="en-US" altLang="ja-JP" dirty="0" smtClean="0"/>
          </a:p>
          <a:p>
            <a:r>
              <a:rPr lang="ja-JP" altLang="en-US" dirty="0" smtClean="0"/>
              <a:t>アルゴリズム：</a:t>
            </a:r>
            <a:r>
              <a:rPr lang="en-US" altLang="ja-JP" dirty="0" smtClean="0"/>
              <a:t>Advancing front</a:t>
            </a:r>
            <a:endParaRPr kumimoji="1" lang="ja-JP" altLang="en-US" dirty="0"/>
          </a:p>
        </p:txBody>
      </p:sp>
      <p:sp>
        <p:nvSpPr>
          <p:cNvPr id="7" name="テキスト ボックス 6"/>
          <p:cNvSpPr txBox="1"/>
          <p:nvPr/>
        </p:nvSpPr>
        <p:spPr>
          <a:xfrm>
            <a:off x="619125" y="4010025"/>
            <a:ext cx="2954655" cy="1477328"/>
          </a:xfrm>
          <a:prstGeom prst="rect">
            <a:avLst/>
          </a:prstGeom>
          <a:noFill/>
        </p:spPr>
        <p:txBody>
          <a:bodyPr wrap="none" rtlCol="0">
            <a:spAutoFit/>
          </a:bodyPr>
          <a:lstStyle/>
          <a:p>
            <a:r>
              <a:rPr kumimoji="1" lang="ja-JP" altLang="en-US" dirty="0" smtClean="0"/>
              <a:t>要素タイプの割り当て</a:t>
            </a:r>
            <a:endParaRPr kumimoji="1" lang="en-US" altLang="ja-JP" dirty="0" smtClean="0"/>
          </a:p>
          <a:p>
            <a:r>
              <a:rPr lang="ja-JP" altLang="en-US" dirty="0" smtClean="0"/>
              <a:t>ファミリ：平面応力</a:t>
            </a:r>
            <a:endParaRPr lang="en-US" altLang="ja-JP" dirty="0" smtClean="0"/>
          </a:p>
          <a:p>
            <a:r>
              <a:rPr kumimoji="1" lang="ja-JP" altLang="en-US" dirty="0" smtClean="0"/>
              <a:t>ジオメトリ次数：</a:t>
            </a:r>
            <a:r>
              <a:rPr lang="en-US" altLang="ja-JP" dirty="0"/>
              <a:t>1</a:t>
            </a:r>
            <a:r>
              <a:rPr kumimoji="1" lang="ja-JP" altLang="en-US" dirty="0" smtClean="0"/>
              <a:t>次</a:t>
            </a:r>
            <a:endParaRPr kumimoji="1" lang="en-US" altLang="ja-JP" dirty="0" smtClean="0"/>
          </a:p>
          <a:p>
            <a:r>
              <a:rPr lang="ja-JP" altLang="en-US" dirty="0" smtClean="0"/>
              <a:t>タブ：</a:t>
            </a:r>
            <a:r>
              <a:rPr lang="en-US" altLang="ja-JP" dirty="0" smtClean="0"/>
              <a:t>4</a:t>
            </a:r>
            <a:r>
              <a:rPr lang="ja-JP" altLang="en-US" dirty="0" smtClean="0"/>
              <a:t>辺形</a:t>
            </a:r>
            <a:endParaRPr lang="en-US" altLang="ja-JP" dirty="0" smtClean="0"/>
          </a:p>
          <a:p>
            <a:r>
              <a:rPr kumimoji="1" lang="ja-JP" altLang="en-US" dirty="0" smtClean="0"/>
              <a:t>低減積分のチェックを外す</a:t>
            </a:r>
            <a:endParaRPr kumimoji="1" lang="ja-JP" altLang="en-US" dirty="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60" y="5648126"/>
            <a:ext cx="540410" cy="1209874"/>
          </a:xfrm>
          <a:prstGeom prst="rect">
            <a:avLst/>
          </a:prstGeom>
        </p:spPr>
      </p:pic>
      <p:sp>
        <p:nvSpPr>
          <p:cNvPr id="9" name="テキスト ボックス 8"/>
          <p:cNvSpPr txBox="1"/>
          <p:nvPr/>
        </p:nvSpPr>
        <p:spPr>
          <a:xfrm>
            <a:off x="593570" y="6028394"/>
            <a:ext cx="3416320" cy="646331"/>
          </a:xfrm>
          <a:prstGeom prst="rect">
            <a:avLst/>
          </a:prstGeom>
          <a:noFill/>
        </p:spPr>
        <p:txBody>
          <a:bodyPr wrap="none" rtlCol="0">
            <a:spAutoFit/>
          </a:bodyPr>
          <a:lstStyle/>
          <a:p>
            <a:r>
              <a:rPr lang="ja-JP" altLang="en-US" dirty="0" smtClean="0"/>
              <a:t>パートインスタンスのメッシュ</a:t>
            </a:r>
            <a:endParaRPr lang="en-US" altLang="ja-JP" dirty="0" smtClean="0"/>
          </a:p>
          <a:p>
            <a:r>
              <a:rPr kumimoji="1" lang="ja-JP" altLang="en-US" dirty="0" smtClean="0"/>
              <a:t>モデル全体を選択し完了</a:t>
            </a:r>
            <a:endParaRPr kumimoji="1" lang="ja-JP" altLang="en-US" dirty="0"/>
          </a:p>
        </p:txBody>
      </p:sp>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6158" y="6341303"/>
            <a:ext cx="3353268" cy="333422"/>
          </a:xfrm>
          <a:prstGeom prst="rect">
            <a:avLst/>
          </a:prstGeom>
        </p:spPr>
      </p:pic>
      <p:pic>
        <p:nvPicPr>
          <p:cNvPr id="3" name="図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5089" y="2500943"/>
            <a:ext cx="5328911" cy="3752120"/>
          </a:xfrm>
          <a:prstGeom prst="rect">
            <a:avLst/>
          </a:prstGeom>
        </p:spPr>
      </p:pic>
    </p:spTree>
    <p:extLst>
      <p:ext uri="{BB962C8B-B14F-4D97-AF65-F5344CB8AC3E}">
        <p14:creationId xmlns:p14="http://schemas.microsoft.com/office/powerpoint/2010/main" val="3686522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ジョブ</a:t>
            </a:r>
            <a:endParaRPr kumimoji="1" lang="ja-JP" altLang="en-US" sz="3200" dirty="0"/>
          </a:p>
        </p:txBody>
      </p:sp>
      <p:pic>
        <p:nvPicPr>
          <p:cNvPr id="7" name="コンテンツ プレースホルダー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84713"/>
            <a:ext cx="6437883" cy="3434887"/>
          </a:xfrm>
        </p:spPr>
      </p:pic>
      <p:sp>
        <p:nvSpPr>
          <p:cNvPr id="8" name="テキスト ボックス 7"/>
          <p:cNvSpPr txBox="1"/>
          <p:nvPr/>
        </p:nvSpPr>
        <p:spPr>
          <a:xfrm>
            <a:off x="6667500" y="1400175"/>
            <a:ext cx="2262158" cy="1754326"/>
          </a:xfrm>
          <a:prstGeom prst="rect">
            <a:avLst/>
          </a:prstGeom>
          <a:noFill/>
        </p:spPr>
        <p:txBody>
          <a:bodyPr wrap="none" rtlCol="0">
            <a:spAutoFit/>
          </a:bodyPr>
          <a:lstStyle/>
          <a:p>
            <a:r>
              <a:rPr kumimoji="1" lang="ja-JP" altLang="en-US" dirty="0" smtClean="0"/>
              <a:t>モジュール：ジョブ</a:t>
            </a:r>
            <a:endParaRPr kumimoji="1" lang="en-US" altLang="ja-JP" dirty="0" smtClean="0"/>
          </a:p>
          <a:p>
            <a:r>
              <a:rPr lang="ja-JP" altLang="en-US" dirty="0" smtClean="0"/>
              <a:t>ジョブの作成</a:t>
            </a:r>
            <a:endParaRPr lang="en-US" altLang="ja-JP" dirty="0" smtClean="0"/>
          </a:p>
          <a:p>
            <a:r>
              <a:rPr kumimoji="1" lang="ja-JP" altLang="en-US" dirty="0" smtClean="0"/>
              <a:t>モデルを選択</a:t>
            </a:r>
            <a:endParaRPr kumimoji="1" lang="en-US" altLang="ja-JP" dirty="0" smtClean="0"/>
          </a:p>
          <a:p>
            <a:r>
              <a:rPr lang="ja-JP" altLang="en-US" dirty="0" smtClean="0"/>
              <a:t>ジョブの編集</a:t>
            </a:r>
            <a:endParaRPr lang="en-US" altLang="ja-JP" dirty="0" smtClean="0"/>
          </a:p>
          <a:p>
            <a:r>
              <a:rPr lang="ja-JP" altLang="en-US" dirty="0" smtClean="0"/>
              <a:t>“</a:t>
            </a:r>
            <a:r>
              <a:rPr lang="en-US" altLang="ja-JP" dirty="0" smtClean="0"/>
              <a:t>ok</a:t>
            </a:r>
            <a:r>
              <a:rPr lang="ja-JP" altLang="en-US" dirty="0" smtClean="0"/>
              <a:t>”をクリック</a:t>
            </a:r>
            <a:endParaRPr lang="en-US" altLang="ja-JP" dirty="0" smtClean="0"/>
          </a:p>
          <a:p>
            <a:endParaRPr kumimoji="1" lang="en-US" altLang="ja-JP" dirty="0" smtClean="0"/>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2213" y="1227739"/>
            <a:ext cx="3291230" cy="3297621"/>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5942" y="3514258"/>
            <a:ext cx="3458058" cy="3343742"/>
          </a:xfrm>
          <a:prstGeom prst="rect">
            <a:avLst/>
          </a:prstGeom>
        </p:spPr>
      </p:pic>
      <p:sp>
        <p:nvSpPr>
          <p:cNvPr id="12" name="テキスト ボックス 11"/>
          <p:cNvSpPr txBox="1"/>
          <p:nvPr/>
        </p:nvSpPr>
        <p:spPr>
          <a:xfrm>
            <a:off x="1411289" y="4549676"/>
            <a:ext cx="4086375" cy="2308324"/>
          </a:xfrm>
          <a:prstGeom prst="rect">
            <a:avLst/>
          </a:prstGeom>
          <a:noFill/>
        </p:spPr>
        <p:txBody>
          <a:bodyPr wrap="none" rtlCol="0">
            <a:spAutoFit/>
          </a:bodyPr>
          <a:lstStyle/>
          <a:p>
            <a:r>
              <a:rPr kumimoji="1" lang="ja-JP" altLang="en-US" dirty="0" smtClean="0"/>
              <a:t>モデルツリー</a:t>
            </a:r>
            <a:endParaRPr kumimoji="1" lang="en-US" altLang="ja-JP" dirty="0" smtClean="0"/>
          </a:p>
          <a:p>
            <a:pPr marL="285750" indent="-285750">
              <a:buFont typeface="Wingdings" panose="05000000000000000000" pitchFamily="2" charset="2"/>
              <a:buChar char="n"/>
            </a:pPr>
            <a:r>
              <a:rPr kumimoji="1" lang="ja-JP" altLang="en-US" dirty="0" smtClean="0"/>
              <a:t>解析</a:t>
            </a:r>
            <a:endParaRPr kumimoji="1" lang="en-US" altLang="ja-JP" dirty="0" smtClean="0"/>
          </a:p>
          <a:p>
            <a:pPr marL="742950" lvl="1" indent="-285750">
              <a:buFont typeface="Wingdings" panose="05000000000000000000" pitchFamily="2" charset="2"/>
              <a:buChar char="n"/>
            </a:pPr>
            <a:r>
              <a:rPr kumimoji="1" lang="ja-JP" altLang="en-US" dirty="0" smtClean="0"/>
              <a:t>ジョブ</a:t>
            </a:r>
            <a:endParaRPr kumimoji="1" lang="en-US" altLang="ja-JP" dirty="0" smtClean="0"/>
          </a:p>
          <a:p>
            <a:pPr marL="1200150" lvl="2" indent="-285750">
              <a:buFont typeface="Wingdings" panose="05000000000000000000" pitchFamily="2" charset="2"/>
              <a:buChar char="n"/>
            </a:pPr>
            <a:r>
              <a:rPr lang="ja-JP" altLang="en-US" dirty="0" smtClean="0"/>
              <a:t>ジョブ名</a:t>
            </a:r>
            <a:endParaRPr lang="en-US" altLang="ja-JP" dirty="0" smtClean="0"/>
          </a:p>
          <a:p>
            <a:pPr lvl="2"/>
            <a:r>
              <a:rPr kumimoji="1" lang="ja-JP" altLang="en-US" dirty="0" smtClean="0"/>
              <a:t>右クリック</a:t>
            </a:r>
            <a:endParaRPr kumimoji="1" lang="en-US" altLang="ja-JP" dirty="0" smtClean="0"/>
          </a:p>
          <a:p>
            <a:pPr lvl="2"/>
            <a:r>
              <a:rPr lang="ja-JP" altLang="en-US" dirty="0" smtClean="0"/>
              <a:t>“ジョブの投入”</a:t>
            </a:r>
            <a:endParaRPr lang="en-US" altLang="ja-JP" dirty="0" smtClean="0"/>
          </a:p>
          <a:p>
            <a:pPr lvl="2"/>
            <a:r>
              <a:rPr kumimoji="1" lang="ja-JP" altLang="en-US" dirty="0" smtClean="0">
                <a:solidFill>
                  <a:srgbClr val="FF0000"/>
                </a:solidFill>
              </a:rPr>
              <a:t>解析スタート</a:t>
            </a:r>
            <a:endParaRPr kumimoji="1" lang="en-US" altLang="ja-JP" dirty="0" smtClean="0">
              <a:solidFill>
                <a:srgbClr val="FF0000"/>
              </a:solidFill>
            </a:endParaRPr>
          </a:p>
          <a:p>
            <a:pPr lvl="2"/>
            <a:r>
              <a:rPr kumimoji="1" lang="ja-JP" altLang="en-US" dirty="0" smtClean="0"/>
              <a:t>解析終了後　“結果”クリック</a:t>
            </a:r>
            <a:endParaRPr kumimoji="1" lang="ja-JP" altLang="en-US" dirty="0"/>
          </a:p>
        </p:txBody>
      </p:sp>
    </p:spTree>
    <p:extLst>
      <p:ext uri="{BB962C8B-B14F-4D97-AF65-F5344CB8AC3E}">
        <p14:creationId xmlns:p14="http://schemas.microsoft.com/office/powerpoint/2010/main" val="2645543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smtClean="0"/>
              <a:t>3</a:t>
            </a:r>
            <a:r>
              <a:rPr lang="ja-JP" altLang="en-US" sz="2800" dirty="0" err="1" smtClean="0"/>
              <a:t>．</a:t>
            </a:r>
            <a:r>
              <a:rPr lang="ja-JP" altLang="en-US" sz="2800" dirty="0" smtClean="0"/>
              <a:t>損傷解析</a:t>
            </a:r>
            <a:endParaRPr kumimoji="1" lang="ja-JP" altLang="en-US" sz="2800" dirty="0"/>
          </a:p>
        </p:txBody>
      </p:sp>
      <p:grpSp>
        <p:nvGrpSpPr>
          <p:cNvPr id="86" name="グループ化 85"/>
          <p:cNvGrpSpPr/>
          <p:nvPr/>
        </p:nvGrpSpPr>
        <p:grpSpPr>
          <a:xfrm>
            <a:off x="3465831" y="1137503"/>
            <a:ext cx="2212340" cy="3920949"/>
            <a:chOff x="219073" y="892190"/>
            <a:chExt cx="2212340" cy="3920949"/>
          </a:xfrm>
        </p:grpSpPr>
        <p:grpSp>
          <p:nvGrpSpPr>
            <p:cNvPr id="71" name="グループ化 70"/>
            <p:cNvGrpSpPr/>
            <p:nvPr/>
          </p:nvGrpSpPr>
          <p:grpSpPr>
            <a:xfrm>
              <a:off x="219073" y="1459425"/>
              <a:ext cx="2212340" cy="3353714"/>
              <a:chOff x="219073" y="1049850"/>
              <a:chExt cx="2212340" cy="3353714"/>
            </a:xfrm>
          </p:grpSpPr>
          <p:grpSp>
            <p:nvGrpSpPr>
              <p:cNvPr id="69" name="グループ化 68"/>
              <p:cNvGrpSpPr/>
              <p:nvPr/>
            </p:nvGrpSpPr>
            <p:grpSpPr>
              <a:xfrm>
                <a:off x="381000" y="1049850"/>
                <a:ext cx="2050413" cy="3353714"/>
                <a:chOff x="828675" y="1173675"/>
                <a:chExt cx="2050413" cy="3353714"/>
              </a:xfrm>
            </p:grpSpPr>
            <p:grpSp>
              <p:nvGrpSpPr>
                <p:cNvPr id="62" name="グループ化 61"/>
                <p:cNvGrpSpPr/>
                <p:nvPr/>
              </p:nvGrpSpPr>
              <p:grpSpPr>
                <a:xfrm>
                  <a:off x="828675" y="1200148"/>
                  <a:ext cx="2050413" cy="3327241"/>
                  <a:chOff x="0" y="1076323"/>
                  <a:chExt cx="2050413" cy="3327241"/>
                </a:xfrm>
              </p:grpSpPr>
              <p:grpSp>
                <p:nvGrpSpPr>
                  <p:cNvPr id="51" name="グループ化 50"/>
                  <p:cNvGrpSpPr/>
                  <p:nvPr/>
                </p:nvGrpSpPr>
                <p:grpSpPr>
                  <a:xfrm>
                    <a:off x="0" y="1076323"/>
                    <a:ext cx="2050413" cy="3327241"/>
                    <a:chOff x="822721" y="1257298"/>
                    <a:chExt cx="2050413" cy="3327241"/>
                  </a:xfrm>
                </p:grpSpPr>
                <p:grpSp>
                  <p:nvGrpSpPr>
                    <p:cNvPr id="48" name="グループ化 47"/>
                    <p:cNvGrpSpPr/>
                    <p:nvPr/>
                  </p:nvGrpSpPr>
                  <p:grpSpPr>
                    <a:xfrm>
                      <a:off x="822721" y="1257298"/>
                      <a:ext cx="1615679" cy="3076577"/>
                      <a:chOff x="822721" y="1257298"/>
                      <a:chExt cx="1615679" cy="3076577"/>
                    </a:xfrm>
                  </p:grpSpPr>
                  <p:grpSp>
                    <p:nvGrpSpPr>
                      <p:cNvPr id="39" name="グループ化 38"/>
                      <p:cNvGrpSpPr/>
                      <p:nvPr/>
                    </p:nvGrpSpPr>
                    <p:grpSpPr>
                      <a:xfrm>
                        <a:off x="822721" y="1257298"/>
                        <a:ext cx="1615679" cy="3076577"/>
                        <a:chOff x="822721" y="1257298"/>
                        <a:chExt cx="1615679" cy="3076577"/>
                      </a:xfrm>
                    </p:grpSpPr>
                    <p:grpSp>
                      <p:nvGrpSpPr>
                        <p:cNvPr id="28" name="グループ化 27"/>
                        <p:cNvGrpSpPr/>
                        <p:nvPr/>
                      </p:nvGrpSpPr>
                      <p:grpSpPr>
                        <a:xfrm>
                          <a:off x="822721" y="1257298"/>
                          <a:ext cx="1374576" cy="2886077"/>
                          <a:chOff x="660796" y="1257298"/>
                          <a:chExt cx="1374576" cy="2886077"/>
                        </a:xfrm>
                      </p:grpSpPr>
                      <p:sp>
                        <p:nvSpPr>
                          <p:cNvPr id="27" name="フリーフォーム 26"/>
                          <p:cNvSpPr/>
                          <p:nvPr/>
                        </p:nvSpPr>
                        <p:spPr bwMode="auto">
                          <a:xfrm>
                            <a:off x="968572" y="2238374"/>
                            <a:ext cx="1066800" cy="923925"/>
                          </a:xfrm>
                          <a:custGeom>
                            <a:avLst/>
                            <a:gdLst>
                              <a:gd name="connsiteX0" fmla="*/ 1038225 w 1057275"/>
                              <a:gd name="connsiteY0" fmla="*/ 28575 h 923925"/>
                              <a:gd name="connsiteX1" fmla="*/ 1057275 w 1057275"/>
                              <a:gd name="connsiteY1" fmla="*/ 923925 h 923925"/>
                              <a:gd name="connsiteX2" fmla="*/ 0 w 1057275"/>
                              <a:gd name="connsiteY2" fmla="*/ 857250 h 923925"/>
                              <a:gd name="connsiteX3" fmla="*/ 190500 w 1057275"/>
                              <a:gd name="connsiteY3" fmla="*/ 762000 h 923925"/>
                              <a:gd name="connsiteX4" fmla="*/ 295275 w 1057275"/>
                              <a:gd name="connsiteY4" fmla="*/ 609600 h 923925"/>
                              <a:gd name="connsiteX5" fmla="*/ 304800 w 1057275"/>
                              <a:gd name="connsiteY5" fmla="*/ 333375 h 923925"/>
                              <a:gd name="connsiteX6" fmla="*/ 180975 w 1057275"/>
                              <a:gd name="connsiteY6" fmla="*/ 123825 h 923925"/>
                              <a:gd name="connsiteX7" fmla="*/ 9525 w 1057275"/>
                              <a:gd name="connsiteY7" fmla="*/ 57150 h 923925"/>
                              <a:gd name="connsiteX8" fmla="*/ 114300 w 1057275"/>
                              <a:gd name="connsiteY8" fmla="*/ 0 h 923925"/>
                              <a:gd name="connsiteX9" fmla="*/ 1038225 w 1057275"/>
                              <a:gd name="connsiteY9" fmla="*/ 28575 h 923925"/>
                              <a:gd name="connsiteX0" fmla="*/ 1038225 w 1057275"/>
                              <a:gd name="connsiteY0" fmla="*/ 28575 h 923925"/>
                              <a:gd name="connsiteX1" fmla="*/ 1057275 w 1057275"/>
                              <a:gd name="connsiteY1" fmla="*/ 923925 h 923925"/>
                              <a:gd name="connsiteX2" fmla="*/ 0 w 1057275"/>
                              <a:gd name="connsiteY2" fmla="*/ 857250 h 923925"/>
                              <a:gd name="connsiteX3" fmla="*/ 190500 w 1057275"/>
                              <a:gd name="connsiteY3" fmla="*/ 762000 h 923925"/>
                              <a:gd name="connsiteX4" fmla="*/ 295275 w 1057275"/>
                              <a:gd name="connsiteY4" fmla="*/ 609600 h 923925"/>
                              <a:gd name="connsiteX5" fmla="*/ 304800 w 1057275"/>
                              <a:gd name="connsiteY5" fmla="*/ 333375 h 923925"/>
                              <a:gd name="connsiteX6" fmla="*/ 171450 w 1057275"/>
                              <a:gd name="connsiteY6" fmla="*/ 161925 h 923925"/>
                              <a:gd name="connsiteX7" fmla="*/ 9525 w 1057275"/>
                              <a:gd name="connsiteY7" fmla="*/ 57150 h 923925"/>
                              <a:gd name="connsiteX8" fmla="*/ 114300 w 1057275"/>
                              <a:gd name="connsiteY8" fmla="*/ 0 h 923925"/>
                              <a:gd name="connsiteX9" fmla="*/ 1038225 w 1057275"/>
                              <a:gd name="connsiteY9" fmla="*/ 28575 h 923925"/>
                              <a:gd name="connsiteX0" fmla="*/ 1038225 w 1057275"/>
                              <a:gd name="connsiteY0" fmla="*/ 28575 h 923925"/>
                              <a:gd name="connsiteX1" fmla="*/ 1057275 w 1057275"/>
                              <a:gd name="connsiteY1" fmla="*/ 923925 h 923925"/>
                              <a:gd name="connsiteX2" fmla="*/ 0 w 1057275"/>
                              <a:gd name="connsiteY2" fmla="*/ 857250 h 923925"/>
                              <a:gd name="connsiteX3" fmla="*/ 190500 w 1057275"/>
                              <a:gd name="connsiteY3" fmla="*/ 762000 h 923925"/>
                              <a:gd name="connsiteX4" fmla="*/ 295275 w 1057275"/>
                              <a:gd name="connsiteY4" fmla="*/ 609600 h 923925"/>
                              <a:gd name="connsiteX5" fmla="*/ 304800 w 1057275"/>
                              <a:gd name="connsiteY5" fmla="*/ 333375 h 923925"/>
                              <a:gd name="connsiteX6" fmla="*/ 171450 w 1057275"/>
                              <a:gd name="connsiteY6" fmla="*/ 161925 h 923925"/>
                              <a:gd name="connsiteX7" fmla="*/ 9525 w 1057275"/>
                              <a:gd name="connsiteY7" fmla="*/ 57150 h 923925"/>
                              <a:gd name="connsiteX8" fmla="*/ 114300 w 1057275"/>
                              <a:gd name="connsiteY8" fmla="*/ 0 h 923925"/>
                              <a:gd name="connsiteX9" fmla="*/ 1038225 w 1057275"/>
                              <a:gd name="connsiteY9" fmla="*/ 28575 h 923925"/>
                              <a:gd name="connsiteX0" fmla="*/ 1047750 w 1057275"/>
                              <a:gd name="connsiteY0" fmla="*/ 9525 h 923925"/>
                              <a:gd name="connsiteX1" fmla="*/ 1057275 w 1057275"/>
                              <a:gd name="connsiteY1" fmla="*/ 923925 h 923925"/>
                              <a:gd name="connsiteX2" fmla="*/ 0 w 1057275"/>
                              <a:gd name="connsiteY2" fmla="*/ 857250 h 923925"/>
                              <a:gd name="connsiteX3" fmla="*/ 190500 w 1057275"/>
                              <a:gd name="connsiteY3" fmla="*/ 762000 h 923925"/>
                              <a:gd name="connsiteX4" fmla="*/ 295275 w 1057275"/>
                              <a:gd name="connsiteY4" fmla="*/ 609600 h 923925"/>
                              <a:gd name="connsiteX5" fmla="*/ 304800 w 1057275"/>
                              <a:gd name="connsiteY5" fmla="*/ 333375 h 923925"/>
                              <a:gd name="connsiteX6" fmla="*/ 171450 w 1057275"/>
                              <a:gd name="connsiteY6" fmla="*/ 161925 h 923925"/>
                              <a:gd name="connsiteX7" fmla="*/ 9525 w 1057275"/>
                              <a:gd name="connsiteY7" fmla="*/ 57150 h 923925"/>
                              <a:gd name="connsiteX8" fmla="*/ 114300 w 1057275"/>
                              <a:gd name="connsiteY8" fmla="*/ 0 h 923925"/>
                              <a:gd name="connsiteX9" fmla="*/ 1047750 w 1057275"/>
                              <a:gd name="connsiteY9" fmla="*/ 9525 h 923925"/>
                              <a:gd name="connsiteX0" fmla="*/ 1047750 w 1057275"/>
                              <a:gd name="connsiteY0" fmla="*/ 9525 h 923925"/>
                              <a:gd name="connsiteX1" fmla="*/ 1057275 w 1057275"/>
                              <a:gd name="connsiteY1" fmla="*/ 923925 h 923925"/>
                              <a:gd name="connsiteX2" fmla="*/ 0 w 1057275"/>
                              <a:gd name="connsiteY2" fmla="*/ 857250 h 923925"/>
                              <a:gd name="connsiteX3" fmla="*/ 190500 w 1057275"/>
                              <a:gd name="connsiteY3" fmla="*/ 762000 h 923925"/>
                              <a:gd name="connsiteX4" fmla="*/ 295275 w 1057275"/>
                              <a:gd name="connsiteY4" fmla="*/ 609600 h 923925"/>
                              <a:gd name="connsiteX5" fmla="*/ 285750 w 1057275"/>
                              <a:gd name="connsiteY5" fmla="*/ 333375 h 923925"/>
                              <a:gd name="connsiteX6" fmla="*/ 171450 w 1057275"/>
                              <a:gd name="connsiteY6" fmla="*/ 161925 h 923925"/>
                              <a:gd name="connsiteX7" fmla="*/ 9525 w 1057275"/>
                              <a:gd name="connsiteY7" fmla="*/ 57150 h 923925"/>
                              <a:gd name="connsiteX8" fmla="*/ 114300 w 1057275"/>
                              <a:gd name="connsiteY8" fmla="*/ 0 h 923925"/>
                              <a:gd name="connsiteX9" fmla="*/ 1047750 w 1057275"/>
                              <a:gd name="connsiteY9" fmla="*/ 9525 h 923925"/>
                              <a:gd name="connsiteX0" fmla="*/ 1047750 w 1057275"/>
                              <a:gd name="connsiteY0" fmla="*/ 9525 h 923925"/>
                              <a:gd name="connsiteX1" fmla="*/ 1057275 w 1057275"/>
                              <a:gd name="connsiteY1" fmla="*/ 923925 h 923925"/>
                              <a:gd name="connsiteX2" fmla="*/ 0 w 1057275"/>
                              <a:gd name="connsiteY2" fmla="*/ 857250 h 923925"/>
                              <a:gd name="connsiteX3" fmla="*/ 190500 w 1057275"/>
                              <a:gd name="connsiteY3" fmla="*/ 762000 h 923925"/>
                              <a:gd name="connsiteX4" fmla="*/ 276225 w 1057275"/>
                              <a:gd name="connsiteY4" fmla="*/ 609600 h 923925"/>
                              <a:gd name="connsiteX5" fmla="*/ 285750 w 1057275"/>
                              <a:gd name="connsiteY5" fmla="*/ 333375 h 923925"/>
                              <a:gd name="connsiteX6" fmla="*/ 171450 w 1057275"/>
                              <a:gd name="connsiteY6" fmla="*/ 161925 h 923925"/>
                              <a:gd name="connsiteX7" fmla="*/ 9525 w 1057275"/>
                              <a:gd name="connsiteY7" fmla="*/ 57150 h 923925"/>
                              <a:gd name="connsiteX8" fmla="*/ 114300 w 1057275"/>
                              <a:gd name="connsiteY8" fmla="*/ 0 h 923925"/>
                              <a:gd name="connsiteX9" fmla="*/ 1047750 w 1057275"/>
                              <a:gd name="connsiteY9" fmla="*/ 9525 h 923925"/>
                              <a:gd name="connsiteX0" fmla="*/ 1057275 w 1066800"/>
                              <a:gd name="connsiteY0" fmla="*/ 9525 h 923925"/>
                              <a:gd name="connsiteX1" fmla="*/ 1066800 w 1066800"/>
                              <a:gd name="connsiteY1" fmla="*/ 923925 h 923925"/>
                              <a:gd name="connsiteX2" fmla="*/ 9525 w 1066800"/>
                              <a:gd name="connsiteY2" fmla="*/ 857250 h 923925"/>
                              <a:gd name="connsiteX3" fmla="*/ 200025 w 1066800"/>
                              <a:gd name="connsiteY3" fmla="*/ 762000 h 923925"/>
                              <a:gd name="connsiteX4" fmla="*/ 285750 w 1066800"/>
                              <a:gd name="connsiteY4" fmla="*/ 609600 h 923925"/>
                              <a:gd name="connsiteX5" fmla="*/ 295275 w 1066800"/>
                              <a:gd name="connsiteY5" fmla="*/ 333375 h 923925"/>
                              <a:gd name="connsiteX6" fmla="*/ 180975 w 1066800"/>
                              <a:gd name="connsiteY6" fmla="*/ 161925 h 923925"/>
                              <a:gd name="connsiteX7" fmla="*/ 0 w 1066800"/>
                              <a:gd name="connsiteY7" fmla="*/ 66675 h 923925"/>
                              <a:gd name="connsiteX8" fmla="*/ 123825 w 1066800"/>
                              <a:gd name="connsiteY8" fmla="*/ 0 h 923925"/>
                              <a:gd name="connsiteX9" fmla="*/ 1057275 w 1066800"/>
                              <a:gd name="connsiteY9" fmla="*/ 95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6800" h="923925">
                                <a:moveTo>
                                  <a:pt x="1057275" y="9525"/>
                                </a:moveTo>
                                <a:lnTo>
                                  <a:pt x="1066800" y="923925"/>
                                </a:lnTo>
                                <a:lnTo>
                                  <a:pt x="9525" y="857250"/>
                                </a:lnTo>
                                <a:lnTo>
                                  <a:pt x="200025" y="762000"/>
                                </a:lnTo>
                                <a:lnTo>
                                  <a:pt x="285750" y="609600"/>
                                </a:lnTo>
                                <a:lnTo>
                                  <a:pt x="295275" y="333375"/>
                                </a:lnTo>
                                <a:lnTo>
                                  <a:pt x="180975" y="161925"/>
                                </a:lnTo>
                                <a:lnTo>
                                  <a:pt x="0" y="66675"/>
                                </a:lnTo>
                                <a:lnTo>
                                  <a:pt x="123825" y="0"/>
                                </a:lnTo>
                                <a:lnTo>
                                  <a:pt x="1057275" y="9525"/>
                                </a:lnTo>
                                <a:close/>
                              </a:path>
                            </a:pathLst>
                          </a:custGeom>
                          <a:solidFill>
                            <a:schemeClr val="accent1">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26" name="正方形/長方形 25"/>
                          <p:cNvSpPr/>
                          <p:nvPr/>
                        </p:nvSpPr>
                        <p:spPr bwMode="auto">
                          <a:xfrm>
                            <a:off x="968573" y="3069828"/>
                            <a:ext cx="1060252" cy="1073547"/>
                          </a:xfrm>
                          <a:prstGeom prst="rect">
                            <a:avLst/>
                          </a:prstGeom>
                          <a:solidFill>
                            <a:schemeClr val="accent1">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25" name="正方形/長方形 24"/>
                          <p:cNvSpPr/>
                          <p:nvPr/>
                        </p:nvSpPr>
                        <p:spPr bwMode="auto">
                          <a:xfrm>
                            <a:off x="968573" y="1257298"/>
                            <a:ext cx="1060252" cy="1073547"/>
                          </a:xfrm>
                          <a:prstGeom prst="rect">
                            <a:avLst/>
                          </a:prstGeom>
                          <a:solidFill>
                            <a:schemeClr val="accent1">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cxnSp>
                        <p:nvCxnSpPr>
                          <p:cNvPr id="5" name="直線コネクタ 4"/>
                          <p:cNvCxnSpPr/>
                          <p:nvPr/>
                        </p:nvCxnSpPr>
                        <p:spPr bwMode="auto">
                          <a:xfrm>
                            <a:off x="962025" y="1257300"/>
                            <a:ext cx="1066800" cy="0"/>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コネクタ 13"/>
                          <p:cNvCxnSpPr/>
                          <p:nvPr/>
                        </p:nvCxnSpPr>
                        <p:spPr bwMode="auto">
                          <a:xfrm>
                            <a:off x="962025" y="4143375"/>
                            <a:ext cx="1066800" cy="0"/>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コネクタ 15"/>
                          <p:cNvCxnSpPr/>
                          <p:nvPr/>
                        </p:nvCxnSpPr>
                        <p:spPr bwMode="auto">
                          <a:xfrm>
                            <a:off x="2028825" y="1257300"/>
                            <a:ext cx="0" cy="2886075"/>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コネクタ 18"/>
                          <p:cNvCxnSpPr/>
                          <p:nvPr/>
                        </p:nvCxnSpPr>
                        <p:spPr bwMode="auto">
                          <a:xfrm flipH="1">
                            <a:off x="962024" y="1257300"/>
                            <a:ext cx="2" cy="1073547"/>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コネクタ 21"/>
                          <p:cNvCxnSpPr/>
                          <p:nvPr/>
                        </p:nvCxnSpPr>
                        <p:spPr bwMode="auto">
                          <a:xfrm flipH="1">
                            <a:off x="962024" y="3069828"/>
                            <a:ext cx="2" cy="1073547"/>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円弧 22"/>
                          <p:cNvSpPr/>
                          <p:nvPr/>
                        </p:nvSpPr>
                        <p:spPr bwMode="auto">
                          <a:xfrm rot="5400000">
                            <a:off x="599083" y="2392561"/>
                            <a:ext cx="738980" cy="615553"/>
                          </a:xfrm>
                          <a:prstGeom prst="arc">
                            <a:avLst>
                              <a:gd name="adj1" fmla="val 10747116"/>
                              <a:gd name="adj2" fmla="val 0"/>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grpSp>
                    <p:cxnSp>
                      <p:nvCxnSpPr>
                        <p:cNvPr id="30" name="直線コネクタ 29"/>
                        <p:cNvCxnSpPr/>
                        <p:nvPr/>
                      </p:nvCxnSpPr>
                      <p:spPr bwMode="auto">
                        <a:xfrm flipH="1">
                          <a:off x="1120972" y="4124325"/>
                          <a:ext cx="2978" cy="20955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線コネクタ 31"/>
                        <p:cNvCxnSpPr/>
                        <p:nvPr/>
                      </p:nvCxnSpPr>
                      <p:spPr bwMode="auto">
                        <a:xfrm flipH="1">
                          <a:off x="2187772" y="4124325"/>
                          <a:ext cx="2978" cy="20955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線コネクタ 33"/>
                        <p:cNvCxnSpPr/>
                        <p:nvPr/>
                      </p:nvCxnSpPr>
                      <p:spPr bwMode="auto">
                        <a:xfrm>
                          <a:off x="2187772" y="1257298"/>
                          <a:ext cx="250628" cy="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線コネクタ 37"/>
                        <p:cNvCxnSpPr/>
                        <p:nvPr/>
                      </p:nvCxnSpPr>
                      <p:spPr bwMode="auto">
                        <a:xfrm>
                          <a:off x="2159197" y="4143373"/>
                          <a:ext cx="250628" cy="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41" name="直線矢印コネクタ 40"/>
                      <p:cNvCxnSpPr/>
                      <p:nvPr/>
                    </p:nvCxnSpPr>
                    <p:spPr bwMode="auto">
                      <a:xfrm>
                        <a:off x="2313086" y="1257298"/>
                        <a:ext cx="0" cy="2886075"/>
                      </a:xfrm>
                      <a:prstGeom prst="straightConnector1">
                        <a:avLst/>
                      </a:prstGeom>
                      <a:solidFill>
                        <a:schemeClr val="accent1"/>
                      </a:solidFill>
                      <a:ln w="9525"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線矢印コネクタ 43"/>
                      <p:cNvCxnSpPr/>
                      <p:nvPr/>
                    </p:nvCxnSpPr>
                    <p:spPr bwMode="auto">
                      <a:xfrm flipH="1">
                        <a:off x="1120971" y="4267200"/>
                        <a:ext cx="1076326" cy="6746"/>
                      </a:xfrm>
                      <a:prstGeom prst="straightConnector1">
                        <a:avLst/>
                      </a:prstGeom>
                      <a:solidFill>
                        <a:schemeClr val="accent1"/>
                      </a:solidFill>
                      <a:ln w="9525"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 name="テキスト ボックス 48"/>
                    <p:cNvSpPr txBox="1"/>
                    <p:nvPr/>
                  </p:nvSpPr>
                  <p:spPr>
                    <a:xfrm>
                      <a:off x="2284511" y="2428875"/>
                      <a:ext cx="588623" cy="369332"/>
                    </a:xfrm>
                    <a:prstGeom prst="rect">
                      <a:avLst/>
                    </a:prstGeom>
                    <a:noFill/>
                  </p:spPr>
                  <p:txBody>
                    <a:bodyPr wrap="none" rtlCol="0">
                      <a:spAutoFit/>
                    </a:bodyPr>
                    <a:lstStyle/>
                    <a:p>
                      <a:r>
                        <a:rPr kumimoji="1" lang="en-US" altLang="ja-JP" dirty="0" smtClean="0"/>
                        <a:t>0.14</a:t>
                      </a:r>
                      <a:endParaRPr kumimoji="1" lang="ja-JP" altLang="en-US" dirty="0"/>
                    </a:p>
                  </p:txBody>
                </p:sp>
                <p:sp>
                  <p:nvSpPr>
                    <p:cNvPr id="50" name="テキスト ボックス 49"/>
                    <p:cNvSpPr txBox="1"/>
                    <p:nvPr/>
                  </p:nvSpPr>
                  <p:spPr>
                    <a:xfrm>
                      <a:off x="1417353" y="4215207"/>
                      <a:ext cx="588623" cy="369332"/>
                    </a:xfrm>
                    <a:prstGeom prst="rect">
                      <a:avLst/>
                    </a:prstGeom>
                    <a:noFill/>
                  </p:spPr>
                  <p:txBody>
                    <a:bodyPr wrap="none" rtlCol="0">
                      <a:spAutoFit/>
                    </a:bodyPr>
                    <a:lstStyle/>
                    <a:p>
                      <a:r>
                        <a:rPr kumimoji="1" lang="en-US" altLang="ja-JP" dirty="0" smtClean="0"/>
                        <a:t>0.04</a:t>
                      </a:r>
                      <a:endParaRPr kumimoji="1" lang="ja-JP" altLang="en-US" dirty="0"/>
                    </a:p>
                  </p:txBody>
                </p:sp>
              </p:grpSp>
              <p:grpSp>
                <p:nvGrpSpPr>
                  <p:cNvPr id="61" name="グループ化 60"/>
                  <p:cNvGrpSpPr/>
                  <p:nvPr/>
                </p:nvGrpSpPr>
                <p:grpSpPr>
                  <a:xfrm>
                    <a:off x="307775" y="2471934"/>
                    <a:ext cx="828486" cy="442715"/>
                    <a:chOff x="307775" y="2471934"/>
                    <a:chExt cx="828486" cy="442715"/>
                  </a:xfrm>
                </p:grpSpPr>
                <p:cxnSp>
                  <p:nvCxnSpPr>
                    <p:cNvPr id="53" name="直線矢印コネクタ 52"/>
                    <p:cNvCxnSpPr>
                      <a:endCxn id="27" idx="2"/>
                    </p:cNvCxnSpPr>
                    <p:nvPr/>
                  </p:nvCxnSpPr>
                  <p:spPr bwMode="auto">
                    <a:xfrm>
                      <a:off x="307775" y="2526803"/>
                      <a:ext cx="9526" cy="387846"/>
                    </a:xfrm>
                    <a:prstGeom prst="straightConnector1">
                      <a:avLst/>
                    </a:prstGeom>
                    <a:solidFill>
                      <a:schemeClr val="accent1"/>
                    </a:solidFill>
                    <a:ln w="9525"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テキスト ボックス 57"/>
                    <p:cNvSpPr txBox="1"/>
                    <p:nvPr/>
                  </p:nvSpPr>
                  <p:spPr>
                    <a:xfrm>
                      <a:off x="326424" y="2471934"/>
                      <a:ext cx="809837" cy="307777"/>
                    </a:xfrm>
                    <a:prstGeom prst="rect">
                      <a:avLst/>
                    </a:prstGeom>
                    <a:noFill/>
                  </p:spPr>
                  <p:txBody>
                    <a:bodyPr wrap="none" rtlCol="0">
                      <a:spAutoFit/>
                    </a:bodyPr>
                    <a:lstStyle/>
                    <a:p>
                      <a:r>
                        <a:rPr kumimoji="1" lang="en-US" altLang="ja-JP" sz="1400" dirty="0" smtClean="0"/>
                        <a:t>R=0.012</a:t>
                      </a:r>
                      <a:endParaRPr kumimoji="1" lang="ja-JP" altLang="en-US" sz="1400" dirty="0"/>
                    </a:p>
                  </p:txBody>
                </p:sp>
              </p:grpSp>
            </p:grpSp>
            <p:sp>
              <p:nvSpPr>
                <p:cNvPr id="63" name="二等辺三角形 62"/>
                <p:cNvSpPr/>
                <p:nvPr/>
              </p:nvSpPr>
              <p:spPr bwMode="auto">
                <a:xfrm rot="5400000">
                  <a:off x="1057902" y="1173675"/>
                  <a:ext cx="72000" cy="72000"/>
                </a:xfrm>
                <a:prstGeom prst="triangle">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64" name="二等辺三角形 63"/>
                <p:cNvSpPr/>
                <p:nvPr/>
              </p:nvSpPr>
              <p:spPr bwMode="auto">
                <a:xfrm rot="5400000">
                  <a:off x="1048377" y="1688025"/>
                  <a:ext cx="72000" cy="72000"/>
                </a:xfrm>
                <a:prstGeom prst="triangle">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65" name="二等辺三角形 64"/>
                <p:cNvSpPr/>
                <p:nvPr/>
              </p:nvSpPr>
              <p:spPr bwMode="auto">
                <a:xfrm rot="5400000">
                  <a:off x="1048377" y="2240475"/>
                  <a:ext cx="72000" cy="72000"/>
                </a:xfrm>
                <a:prstGeom prst="triangle">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66" name="二等辺三角形 65"/>
                <p:cNvSpPr/>
                <p:nvPr/>
              </p:nvSpPr>
              <p:spPr bwMode="auto">
                <a:xfrm rot="5400000">
                  <a:off x="1057902" y="3002475"/>
                  <a:ext cx="72000" cy="72000"/>
                </a:xfrm>
                <a:prstGeom prst="triangle">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67" name="二等辺三角形 66"/>
                <p:cNvSpPr/>
                <p:nvPr/>
              </p:nvSpPr>
              <p:spPr bwMode="auto">
                <a:xfrm rot="5400000">
                  <a:off x="1048377" y="4050225"/>
                  <a:ext cx="72000" cy="72000"/>
                </a:xfrm>
                <a:prstGeom prst="triangle">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68" name="二等辺三角形 67"/>
                <p:cNvSpPr/>
                <p:nvPr/>
              </p:nvSpPr>
              <p:spPr bwMode="auto">
                <a:xfrm rot="5400000">
                  <a:off x="1048377" y="3526350"/>
                  <a:ext cx="72000" cy="72000"/>
                </a:xfrm>
                <a:prstGeom prst="triangle">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grpSp>
          <p:sp>
            <p:nvSpPr>
              <p:cNvPr id="70" name="テキスト ボックス 69"/>
              <p:cNvSpPr txBox="1"/>
              <p:nvPr/>
            </p:nvSpPr>
            <p:spPr>
              <a:xfrm rot="16200000">
                <a:off x="-59208" y="2318045"/>
                <a:ext cx="864339" cy="307777"/>
              </a:xfrm>
              <a:prstGeom prst="rect">
                <a:avLst/>
              </a:prstGeom>
              <a:noFill/>
            </p:spPr>
            <p:txBody>
              <a:bodyPr wrap="none" rtlCol="0">
                <a:spAutoFit/>
              </a:bodyPr>
              <a:lstStyle/>
              <a:p>
                <a:r>
                  <a:rPr kumimoji="1" lang="en-US" altLang="ja-JP" sz="1400" dirty="0" smtClean="0"/>
                  <a:t>XSYMM</a:t>
                </a:r>
              </a:p>
            </p:txBody>
          </p:sp>
        </p:grpSp>
        <p:cxnSp>
          <p:nvCxnSpPr>
            <p:cNvPr id="73" name="直線矢印コネクタ 72"/>
            <p:cNvCxnSpPr/>
            <p:nvPr/>
          </p:nvCxnSpPr>
          <p:spPr bwMode="auto">
            <a:xfrm flipV="1">
              <a:off x="1560514" y="1197405"/>
              <a:ext cx="1584" cy="27000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直線矢印コネクタ 76"/>
            <p:cNvCxnSpPr/>
            <p:nvPr/>
          </p:nvCxnSpPr>
          <p:spPr bwMode="auto">
            <a:xfrm flipV="1">
              <a:off x="1754784" y="1206369"/>
              <a:ext cx="1584" cy="27000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直線矢印コネクタ 77"/>
            <p:cNvCxnSpPr/>
            <p:nvPr/>
          </p:nvCxnSpPr>
          <p:spPr bwMode="auto">
            <a:xfrm flipV="1">
              <a:off x="1360490" y="1197375"/>
              <a:ext cx="1584" cy="27000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直線矢印コネクタ 78"/>
            <p:cNvCxnSpPr/>
            <p:nvPr/>
          </p:nvCxnSpPr>
          <p:spPr bwMode="auto">
            <a:xfrm flipV="1">
              <a:off x="1155023" y="1199059"/>
              <a:ext cx="1584" cy="27000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線矢印コネクタ 79"/>
            <p:cNvCxnSpPr/>
            <p:nvPr/>
          </p:nvCxnSpPr>
          <p:spPr bwMode="auto">
            <a:xfrm flipV="1">
              <a:off x="935948" y="1199059"/>
              <a:ext cx="1584" cy="27000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直線矢印コネクタ 80"/>
            <p:cNvCxnSpPr/>
            <p:nvPr/>
          </p:nvCxnSpPr>
          <p:spPr bwMode="auto">
            <a:xfrm flipV="1">
              <a:off x="697823" y="1199059"/>
              <a:ext cx="1584" cy="27000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テキスト ボックス 81"/>
            <p:cNvSpPr txBox="1"/>
            <p:nvPr/>
          </p:nvSpPr>
          <p:spPr>
            <a:xfrm>
              <a:off x="428183" y="892190"/>
              <a:ext cx="1864613" cy="369332"/>
            </a:xfrm>
            <a:prstGeom prst="rect">
              <a:avLst/>
            </a:prstGeom>
            <a:noFill/>
          </p:spPr>
          <p:txBody>
            <a:bodyPr wrap="none" rtlCol="0">
              <a:spAutoFit/>
            </a:bodyPr>
            <a:lstStyle/>
            <a:p>
              <a:r>
                <a:rPr kumimoji="1" lang="en-US" altLang="ja-JP" dirty="0" smtClean="0"/>
                <a:t>displacement 0.15</a:t>
              </a:r>
            </a:p>
          </p:txBody>
        </p:sp>
        <p:sp>
          <p:nvSpPr>
            <p:cNvPr id="83" name="二等辺三角形 82"/>
            <p:cNvSpPr/>
            <p:nvPr/>
          </p:nvSpPr>
          <p:spPr bwMode="auto">
            <a:xfrm>
              <a:off x="810252" y="4393125"/>
              <a:ext cx="72000" cy="72000"/>
            </a:xfrm>
            <a:prstGeom prst="triangle">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84" name="二等辺三角形 83"/>
            <p:cNvSpPr/>
            <p:nvPr/>
          </p:nvSpPr>
          <p:spPr bwMode="auto">
            <a:xfrm>
              <a:off x="1591302" y="4393125"/>
              <a:ext cx="72000" cy="72000"/>
            </a:xfrm>
            <a:prstGeom prst="triangle">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85" name="二等辺三角形 84"/>
            <p:cNvSpPr/>
            <p:nvPr/>
          </p:nvSpPr>
          <p:spPr bwMode="auto">
            <a:xfrm>
              <a:off x="1191252" y="4393125"/>
              <a:ext cx="72000" cy="72000"/>
            </a:xfrm>
            <a:prstGeom prst="triangle">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grpSp>
      <p:pic>
        <p:nvPicPr>
          <p:cNvPr id="88" name="図 8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2875" y="1204912"/>
            <a:ext cx="1123949" cy="3853540"/>
          </a:xfrm>
          <a:prstGeom prst="rect">
            <a:avLst/>
          </a:prstGeom>
        </p:spPr>
      </p:pic>
      <p:sp>
        <p:nvSpPr>
          <p:cNvPr id="89" name="テキスト ボックス 88"/>
          <p:cNvSpPr txBox="1"/>
          <p:nvPr/>
        </p:nvSpPr>
        <p:spPr>
          <a:xfrm>
            <a:off x="5374138" y="5238653"/>
            <a:ext cx="3589444" cy="1477328"/>
          </a:xfrm>
          <a:prstGeom prst="rect">
            <a:avLst/>
          </a:prstGeom>
          <a:noFill/>
        </p:spPr>
        <p:txBody>
          <a:bodyPr wrap="none" rtlCol="0">
            <a:spAutoFit/>
          </a:bodyPr>
          <a:lstStyle/>
          <a:p>
            <a:r>
              <a:rPr kumimoji="1" lang="en-US" altLang="ja-JP" dirty="0" err="1" smtClean="0"/>
              <a:t>Abaqus</a:t>
            </a:r>
            <a:r>
              <a:rPr kumimoji="1" lang="en-US" altLang="ja-JP" dirty="0" smtClean="0"/>
              <a:t>/CAE student edition 6.14-2</a:t>
            </a:r>
          </a:p>
          <a:p>
            <a:r>
              <a:rPr lang="ja-JP" altLang="en-US" dirty="0" smtClean="0"/>
              <a:t>節点数　</a:t>
            </a:r>
            <a:r>
              <a:rPr lang="en-US" altLang="ja-JP" dirty="0" smtClean="0"/>
              <a:t>838</a:t>
            </a:r>
          </a:p>
          <a:p>
            <a:r>
              <a:rPr kumimoji="1" lang="ja-JP" altLang="en-US" dirty="0" smtClean="0"/>
              <a:t>要素数　</a:t>
            </a:r>
            <a:r>
              <a:rPr lang="en-US" altLang="ja-JP" dirty="0" smtClean="0"/>
              <a:t>791</a:t>
            </a:r>
            <a:endParaRPr kumimoji="1" lang="en-US" altLang="ja-JP" dirty="0" smtClean="0"/>
          </a:p>
          <a:p>
            <a:r>
              <a:rPr lang="ja-JP" altLang="en-US" dirty="0" smtClean="0"/>
              <a:t>要素タイプ</a:t>
            </a:r>
            <a:r>
              <a:rPr lang="ja-JP" altLang="en-US" dirty="0"/>
              <a:t>　</a:t>
            </a:r>
            <a:r>
              <a:rPr lang="ja-JP" altLang="en-US" dirty="0" smtClean="0"/>
              <a:t>平面応力</a:t>
            </a:r>
            <a:endParaRPr lang="en-US" altLang="ja-JP" dirty="0" smtClean="0"/>
          </a:p>
          <a:p>
            <a:r>
              <a:rPr lang="ja-JP" altLang="en-US" dirty="0" smtClean="0"/>
              <a:t>　　　　　　</a:t>
            </a:r>
            <a:r>
              <a:rPr lang="en-US" altLang="ja-JP" dirty="0" smtClean="0"/>
              <a:t>4</a:t>
            </a:r>
            <a:r>
              <a:rPr lang="ja-JP" altLang="en-US" dirty="0" smtClean="0"/>
              <a:t>節点</a:t>
            </a:r>
            <a:r>
              <a:rPr lang="en-US" altLang="ja-JP" dirty="0" smtClean="0"/>
              <a:t>4</a:t>
            </a:r>
            <a:r>
              <a:rPr lang="ja-JP" altLang="en-US" dirty="0" smtClean="0"/>
              <a:t>変形</a:t>
            </a:r>
            <a:r>
              <a:rPr lang="en-US" altLang="ja-JP" dirty="0"/>
              <a:t>1</a:t>
            </a:r>
            <a:r>
              <a:rPr lang="ja-JP" altLang="en-US" dirty="0" smtClean="0"/>
              <a:t>次要素</a:t>
            </a:r>
            <a:endParaRPr kumimoji="1" lang="ja-JP" altLang="en-US" dirty="0"/>
          </a:p>
        </p:txBody>
      </p:sp>
      <p:sp>
        <p:nvSpPr>
          <p:cNvPr id="90" name="テキスト ボックス 89"/>
          <p:cNvSpPr txBox="1"/>
          <p:nvPr/>
        </p:nvSpPr>
        <p:spPr>
          <a:xfrm>
            <a:off x="5724525" y="1204912"/>
            <a:ext cx="1338828" cy="369332"/>
          </a:xfrm>
          <a:prstGeom prst="rect">
            <a:avLst/>
          </a:prstGeom>
          <a:noFill/>
        </p:spPr>
        <p:txBody>
          <a:bodyPr wrap="none" rtlCol="0">
            <a:spAutoFit/>
          </a:bodyPr>
          <a:lstStyle/>
          <a:p>
            <a:r>
              <a:rPr lang="ja-JP" altLang="en-US" dirty="0" smtClean="0"/>
              <a:t>解析モデル</a:t>
            </a:r>
            <a:endParaRPr kumimoji="1" lang="ja-JP" altLang="en-US" dirty="0"/>
          </a:p>
        </p:txBody>
      </p:sp>
      <p:sp>
        <p:nvSpPr>
          <p:cNvPr id="91" name="テキスト ボックス 90"/>
          <p:cNvSpPr txBox="1"/>
          <p:nvPr/>
        </p:nvSpPr>
        <p:spPr>
          <a:xfrm>
            <a:off x="18598" y="1607983"/>
            <a:ext cx="3877985" cy="923330"/>
          </a:xfrm>
          <a:prstGeom prst="rect">
            <a:avLst/>
          </a:prstGeom>
          <a:noFill/>
        </p:spPr>
        <p:txBody>
          <a:bodyPr wrap="none" rtlCol="0">
            <a:spAutoFit/>
          </a:bodyPr>
          <a:lstStyle/>
          <a:p>
            <a:r>
              <a:rPr kumimoji="1" lang="ja-JP" altLang="en-US" dirty="0" smtClean="0"/>
              <a:t>板の中心に円孔が存在する</a:t>
            </a:r>
            <a:endParaRPr kumimoji="1" lang="en-US" altLang="ja-JP" dirty="0" smtClean="0"/>
          </a:p>
          <a:p>
            <a:r>
              <a:rPr lang="ja-JP" altLang="en-US" dirty="0" smtClean="0"/>
              <a:t>モデルを上に引っ張った時の</a:t>
            </a:r>
            <a:endParaRPr lang="en-US" altLang="ja-JP" dirty="0" smtClean="0"/>
          </a:p>
          <a:p>
            <a:r>
              <a:rPr kumimoji="1" lang="ja-JP" altLang="en-US" dirty="0" smtClean="0"/>
              <a:t>状態を損傷を用いて解析</a:t>
            </a:r>
            <a:r>
              <a:rPr lang="ja-JP" altLang="en-US" dirty="0" smtClean="0"/>
              <a:t>を行った．</a:t>
            </a:r>
            <a:endParaRPr kumimoji="1" lang="en-US" altLang="ja-JP" dirty="0" smtClean="0"/>
          </a:p>
        </p:txBody>
      </p:sp>
      <p:sp>
        <p:nvSpPr>
          <p:cNvPr id="3" name="テキスト ボックス 2"/>
          <p:cNvSpPr txBox="1"/>
          <p:nvPr/>
        </p:nvSpPr>
        <p:spPr>
          <a:xfrm>
            <a:off x="225383" y="4869321"/>
            <a:ext cx="2954655" cy="369332"/>
          </a:xfrm>
          <a:prstGeom prst="rect">
            <a:avLst/>
          </a:prstGeom>
          <a:noFill/>
        </p:spPr>
        <p:txBody>
          <a:bodyPr wrap="none" rtlCol="0">
            <a:spAutoFit/>
          </a:bodyPr>
          <a:lstStyle/>
          <a:p>
            <a:r>
              <a:rPr kumimoji="1" lang="ja-JP" altLang="en-US" dirty="0" smtClean="0"/>
              <a:t>材料特性はエクセルを配布</a:t>
            </a:r>
            <a:endParaRPr kumimoji="1" lang="ja-JP" altLang="en-US" dirty="0"/>
          </a:p>
        </p:txBody>
      </p:sp>
      <p:sp>
        <p:nvSpPr>
          <p:cNvPr id="4" name="テキスト ボックス 3"/>
          <p:cNvSpPr txBox="1"/>
          <p:nvPr/>
        </p:nvSpPr>
        <p:spPr>
          <a:xfrm>
            <a:off x="304721" y="5384348"/>
            <a:ext cx="3877985" cy="923330"/>
          </a:xfrm>
          <a:prstGeom prst="rect">
            <a:avLst/>
          </a:prstGeom>
          <a:noFill/>
        </p:spPr>
        <p:txBody>
          <a:bodyPr wrap="none" rtlCol="0">
            <a:spAutoFit/>
          </a:bodyPr>
          <a:lstStyle/>
          <a:p>
            <a:r>
              <a:rPr kumimoji="1" lang="ja-JP" altLang="en-US" dirty="0" smtClean="0"/>
              <a:t>モデルの作成，ステップ，荷重</a:t>
            </a:r>
            <a:endParaRPr kumimoji="1" lang="en-US" altLang="ja-JP" dirty="0" smtClean="0"/>
          </a:p>
          <a:p>
            <a:r>
              <a:rPr lang="ja-JP" altLang="en-US" dirty="0" smtClean="0"/>
              <a:t>メッシュはすべて同様</a:t>
            </a:r>
            <a:endParaRPr lang="en-US" altLang="ja-JP" dirty="0" smtClean="0"/>
          </a:p>
          <a:p>
            <a:r>
              <a:rPr lang="ja-JP" altLang="en-US" dirty="0" smtClean="0"/>
              <a:t>モジュール：相互作用の操作をぬく</a:t>
            </a:r>
            <a:endParaRPr kumimoji="1" lang="ja-JP" altLang="en-US" dirty="0"/>
          </a:p>
        </p:txBody>
      </p:sp>
    </p:spTree>
    <p:extLst>
      <p:ext uri="{BB962C8B-B14F-4D97-AF65-F5344CB8AC3E}">
        <p14:creationId xmlns:p14="http://schemas.microsoft.com/office/powerpoint/2010/main" val="25384566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012" y="-15777"/>
            <a:ext cx="8204236" cy="1529503"/>
          </a:xfrm>
        </p:spPr>
        <p:txBody>
          <a:bodyPr/>
          <a:lstStyle/>
          <a:p>
            <a:r>
              <a:rPr kumimoji="1" lang="ja-JP" altLang="en-US" sz="3200" dirty="0" smtClean="0"/>
              <a:t>解析条件　静水圧損傷・</a:t>
            </a:r>
            <a:r>
              <a:rPr lang="ja-JP" altLang="en-US" sz="3200" dirty="0"/>
              <a:t>せん断損傷</a:t>
            </a:r>
            <a:r>
              <a:rPr lang="ja-JP" altLang="en-US" dirty="0"/>
              <a:t/>
            </a:r>
            <a:br>
              <a:rPr lang="ja-JP" altLang="en-US" dirty="0"/>
            </a:br>
            <a:endParaRPr kumimoji="1" lang="ja-JP" altLang="en-US" dirty="0"/>
          </a:p>
        </p:txBody>
      </p:sp>
      <p:grpSp>
        <p:nvGrpSpPr>
          <p:cNvPr id="25" name="グループ化 24"/>
          <p:cNvGrpSpPr/>
          <p:nvPr/>
        </p:nvGrpSpPr>
        <p:grpSpPr>
          <a:xfrm>
            <a:off x="31266" y="6435429"/>
            <a:ext cx="9307603" cy="451052"/>
            <a:chOff x="-45265" y="6450154"/>
            <a:chExt cx="9307603" cy="451052"/>
          </a:xfrm>
        </p:grpSpPr>
        <p:sp>
          <p:nvSpPr>
            <p:cNvPr id="3" name="テキスト ボックス 2"/>
            <p:cNvSpPr txBox="1"/>
            <p:nvPr/>
          </p:nvSpPr>
          <p:spPr>
            <a:xfrm>
              <a:off x="-45265" y="6450154"/>
              <a:ext cx="4683321" cy="276999"/>
            </a:xfrm>
            <a:prstGeom prst="rect">
              <a:avLst/>
            </a:prstGeom>
            <a:noFill/>
          </p:spPr>
          <p:txBody>
            <a:bodyPr wrap="square" rtlCol="0">
              <a:spAutoFit/>
            </a:bodyPr>
            <a:lstStyle/>
            <a:p>
              <a:r>
                <a:rPr kumimoji="1" lang="en-US" altLang="ja-JP" sz="1200" dirty="0" smtClean="0"/>
                <a:t>[3]</a:t>
              </a:r>
              <a:r>
                <a:rPr kumimoji="1" lang="ja-JP" altLang="en-US" sz="1200" dirty="0" smtClean="0"/>
                <a:t>榎並　啓太郎　“高張力鋼の延性・脆性破壊発生評価法”</a:t>
              </a:r>
              <a:endParaRPr kumimoji="1" lang="ja-JP" altLang="en-US" sz="1200" dirty="0"/>
            </a:p>
          </p:txBody>
        </p:sp>
        <p:sp>
          <p:nvSpPr>
            <p:cNvPr id="46" name="テキスト ボックス 45"/>
            <p:cNvSpPr txBox="1"/>
            <p:nvPr/>
          </p:nvSpPr>
          <p:spPr>
            <a:xfrm>
              <a:off x="-40879" y="6624207"/>
              <a:ext cx="9303217" cy="276999"/>
            </a:xfrm>
            <a:prstGeom prst="rect">
              <a:avLst/>
            </a:prstGeom>
            <a:noFill/>
          </p:spPr>
          <p:txBody>
            <a:bodyPr wrap="square" rtlCol="0">
              <a:spAutoFit/>
            </a:bodyPr>
            <a:lstStyle/>
            <a:p>
              <a:r>
                <a:rPr kumimoji="1" lang="en-US" altLang="ja-JP" sz="1200" dirty="0" smtClean="0"/>
                <a:t>[4]</a:t>
              </a:r>
              <a:r>
                <a:rPr kumimoji="1" lang="en-US" altLang="ja-JP" sz="1200" dirty="0" err="1" smtClean="0"/>
                <a:t>H,Hooputra,H</a:t>
              </a:r>
              <a:r>
                <a:rPr kumimoji="1" lang="en-US" altLang="ja-JP" sz="1200" dirty="0" smtClean="0"/>
                <a:t> </a:t>
              </a:r>
              <a:r>
                <a:rPr kumimoji="1" lang="en-US" altLang="ja-JP" sz="1200" dirty="0" err="1" smtClean="0"/>
                <a:t>Gese</a:t>
              </a:r>
              <a:r>
                <a:rPr lang="en-US" altLang="ja-JP" sz="1200" dirty="0" err="1" smtClean="0"/>
                <a:t>,H</a:t>
              </a:r>
              <a:r>
                <a:rPr lang="en-US" altLang="ja-JP" sz="1200" dirty="0" smtClean="0"/>
                <a:t> Dell and H </a:t>
              </a:r>
              <a:r>
                <a:rPr lang="en-US" altLang="ja-JP" sz="1200" dirty="0" err="1" smtClean="0"/>
                <a:t>Werner”Acomprehensive</a:t>
              </a:r>
              <a:r>
                <a:rPr lang="en-US" altLang="ja-JP" sz="1200" dirty="0" smtClean="0"/>
                <a:t> failure model for crash worthiness simulation </a:t>
              </a:r>
              <a:r>
                <a:rPr lang="en-US" altLang="ja-JP" sz="1200" dirty="0"/>
                <a:t>o</a:t>
              </a:r>
              <a:r>
                <a:rPr lang="en-US" altLang="ja-JP" sz="1200" dirty="0" smtClean="0"/>
                <a:t>f </a:t>
              </a:r>
              <a:r>
                <a:rPr lang="en-US" altLang="ja-JP" sz="1200" dirty="0" err="1" smtClean="0"/>
                <a:t>aluminium</a:t>
              </a:r>
              <a:r>
                <a:rPr lang="en-US" altLang="ja-JP" sz="1200" dirty="0" smtClean="0"/>
                <a:t> extrusions”</a:t>
              </a:r>
              <a:endParaRPr kumimoji="1" lang="ja-JP" altLang="en-US" sz="1200" dirty="0"/>
            </a:p>
          </p:txBody>
        </p:sp>
      </p:grpSp>
      <p:cxnSp>
        <p:nvCxnSpPr>
          <p:cNvPr id="6" name="直線コネクタ 5"/>
          <p:cNvCxnSpPr/>
          <p:nvPr/>
        </p:nvCxnSpPr>
        <p:spPr bwMode="auto">
          <a:xfrm>
            <a:off x="212438" y="3943927"/>
            <a:ext cx="8765309" cy="0"/>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テキスト ボックス 6"/>
          <p:cNvSpPr txBox="1"/>
          <p:nvPr/>
        </p:nvSpPr>
        <p:spPr>
          <a:xfrm>
            <a:off x="-45265" y="910339"/>
            <a:ext cx="1818648" cy="369332"/>
          </a:xfrm>
          <a:prstGeom prst="rect">
            <a:avLst/>
          </a:prstGeom>
          <a:noFill/>
        </p:spPr>
        <p:txBody>
          <a:bodyPr wrap="square" rtlCol="0">
            <a:spAutoFit/>
          </a:bodyPr>
          <a:lstStyle/>
          <a:p>
            <a:r>
              <a:rPr kumimoji="1" lang="ja-JP" altLang="en-US" b="1" dirty="0" smtClean="0"/>
              <a:t>静水圧損傷</a:t>
            </a:r>
            <a:r>
              <a:rPr lang="en-US" altLang="ja-JP" baseline="-25000" dirty="0"/>
              <a:t>[3]</a:t>
            </a:r>
            <a:endParaRPr kumimoji="1" lang="ja-JP" altLang="en-US" b="1" baseline="-25000" dirty="0"/>
          </a:p>
        </p:txBody>
      </p:sp>
      <p:sp>
        <p:nvSpPr>
          <p:cNvPr id="8" name="テキスト ボックス 7"/>
          <p:cNvSpPr txBox="1"/>
          <p:nvPr/>
        </p:nvSpPr>
        <p:spPr>
          <a:xfrm>
            <a:off x="-14455" y="3981831"/>
            <a:ext cx="1861730" cy="369332"/>
          </a:xfrm>
          <a:prstGeom prst="rect">
            <a:avLst/>
          </a:prstGeom>
          <a:noFill/>
        </p:spPr>
        <p:txBody>
          <a:bodyPr wrap="square" rtlCol="0">
            <a:spAutoFit/>
          </a:bodyPr>
          <a:lstStyle/>
          <a:p>
            <a:r>
              <a:rPr kumimoji="1" lang="ja-JP" altLang="en-US" b="1" dirty="0" smtClean="0"/>
              <a:t>せん断損傷</a:t>
            </a:r>
            <a:r>
              <a:rPr lang="en-US" altLang="ja-JP" baseline="-25000" dirty="0"/>
              <a:t>[4]</a:t>
            </a:r>
            <a:endParaRPr kumimoji="1" lang="ja-JP" altLang="en-US" b="1" baseline="-25000" dirty="0"/>
          </a:p>
        </p:txBody>
      </p:sp>
      <p:sp>
        <p:nvSpPr>
          <p:cNvPr id="4" name="正方形/長方形 3"/>
          <p:cNvSpPr/>
          <p:nvPr/>
        </p:nvSpPr>
        <p:spPr bwMode="auto">
          <a:xfrm>
            <a:off x="194309" y="1589405"/>
            <a:ext cx="720437" cy="1090769"/>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10" name="テキスト ボックス 9"/>
          <p:cNvSpPr txBox="1"/>
          <p:nvPr/>
        </p:nvSpPr>
        <p:spPr>
          <a:xfrm>
            <a:off x="-62322" y="3192562"/>
            <a:ext cx="1232384" cy="369332"/>
          </a:xfrm>
          <a:prstGeom prst="rect">
            <a:avLst/>
          </a:prstGeom>
          <a:noFill/>
        </p:spPr>
        <p:txBody>
          <a:bodyPr wrap="square" rtlCol="0">
            <a:spAutoFit/>
          </a:bodyPr>
          <a:lstStyle/>
          <a:p>
            <a:r>
              <a:rPr kumimoji="1" lang="ja-JP" altLang="en-US" dirty="0" smtClean="0"/>
              <a:t>初期状態</a:t>
            </a:r>
            <a:endParaRPr kumimoji="1" lang="ja-JP" altLang="en-US" dirty="0"/>
          </a:p>
        </p:txBody>
      </p:sp>
      <p:grpSp>
        <p:nvGrpSpPr>
          <p:cNvPr id="103" name="グループ化 102"/>
          <p:cNvGrpSpPr/>
          <p:nvPr/>
        </p:nvGrpSpPr>
        <p:grpSpPr>
          <a:xfrm>
            <a:off x="1363274" y="1279427"/>
            <a:ext cx="720437" cy="1717595"/>
            <a:chOff x="1363274" y="1542473"/>
            <a:chExt cx="720437" cy="1717595"/>
          </a:xfrm>
        </p:grpSpPr>
        <p:grpSp>
          <p:nvGrpSpPr>
            <p:cNvPr id="64" name="グループ化 63"/>
            <p:cNvGrpSpPr/>
            <p:nvPr/>
          </p:nvGrpSpPr>
          <p:grpSpPr>
            <a:xfrm>
              <a:off x="1363274" y="1542473"/>
              <a:ext cx="720437" cy="1398195"/>
              <a:chOff x="1363274" y="1542473"/>
              <a:chExt cx="720437" cy="1398195"/>
            </a:xfrm>
          </p:grpSpPr>
          <p:grpSp>
            <p:nvGrpSpPr>
              <p:cNvPr id="59" name="グループ化 58"/>
              <p:cNvGrpSpPr/>
              <p:nvPr/>
            </p:nvGrpSpPr>
            <p:grpSpPr>
              <a:xfrm>
                <a:off x="1363274" y="1849899"/>
                <a:ext cx="720437" cy="1090769"/>
                <a:chOff x="1363274" y="1849899"/>
                <a:chExt cx="720437" cy="1090769"/>
              </a:xfrm>
            </p:grpSpPr>
            <p:sp>
              <p:nvSpPr>
                <p:cNvPr id="28" name="正方形/長方形 27"/>
                <p:cNvSpPr/>
                <p:nvPr/>
              </p:nvSpPr>
              <p:spPr bwMode="auto">
                <a:xfrm>
                  <a:off x="1363274" y="1849899"/>
                  <a:ext cx="720437" cy="1090769"/>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12" name="円/楕円 11"/>
                <p:cNvSpPr/>
                <p:nvPr/>
              </p:nvSpPr>
              <p:spPr bwMode="auto">
                <a:xfrm>
                  <a:off x="1521674" y="1979504"/>
                  <a:ext cx="92364" cy="237510"/>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14" name="円/楕円 13"/>
                <p:cNvSpPr/>
                <p:nvPr/>
              </p:nvSpPr>
              <p:spPr bwMode="auto">
                <a:xfrm>
                  <a:off x="1759284" y="2150990"/>
                  <a:ext cx="92364" cy="180106"/>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26" name="円/楕円 25"/>
                <p:cNvSpPr/>
                <p:nvPr/>
              </p:nvSpPr>
              <p:spPr bwMode="auto">
                <a:xfrm>
                  <a:off x="1893459" y="2042258"/>
                  <a:ext cx="92364" cy="141059"/>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40" name="円/楕円 39"/>
                <p:cNvSpPr/>
                <p:nvPr/>
              </p:nvSpPr>
              <p:spPr bwMode="auto">
                <a:xfrm>
                  <a:off x="1690255" y="2395284"/>
                  <a:ext cx="83128" cy="105755"/>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42" name="円/楕円 41"/>
                <p:cNvSpPr/>
                <p:nvPr/>
              </p:nvSpPr>
              <p:spPr bwMode="auto">
                <a:xfrm>
                  <a:off x="1514761" y="2353259"/>
                  <a:ext cx="83127" cy="52094"/>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44" name="円/楕円 43"/>
                <p:cNvSpPr/>
                <p:nvPr/>
              </p:nvSpPr>
              <p:spPr bwMode="auto">
                <a:xfrm>
                  <a:off x="1597895" y="2623126"/>
                  <a:ext cx="45719" cy="196568"/>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51" name="円/楕円 50"/>
                <p:cNvSpPr/>
                <p:nvPr/>
              </p:nvSpPr>
              <p:spPr bwMode="auto">
                <a:xfrm>
                  <a:off x="1764147" y="2665265"/>
                  <a:ext cx="83128" cy="152433"/>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53" name="円/楕円 52"/>
                <p:cNvSpPr/>
                <p:nvPr/>
              </p:nvSpPr>
              <p:spPr bwMode="auto">
                <a:xfrm>
                  <a:off x="1459349" y="2513895"/>
                  <a:ext cx="110837" cy="72896"/>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55" name="円/楕円 54"/>
                <p:cNvSpPr/>
                <p:nvPr/>
              </p:nvSpPr>
              <p:spPr bwMode="auto">
                <a:xfrm>
                  <a:off x="1865745" y="2335145"/>
                  <a:ext cx="92363" cy="175363"/>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57" name="円/楕円 56"/>
                <p:cNvSpPr/>
                <p:nvPr/>
              </p:nvSpPr>
              <p:spPr bwMode="auto">
                <a:xfrm>
                  <a:off x="1902695" y="2554514"/>
                  <a:ext cx="83127" cy="155073"/>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grpSp>
          <p:cxnSp>
            <p:nvCxnSpPr>
              <p:cNvPr id="61" name="直線矢印コネクタ 60"/>
              <p:cNvCxnSpPr>
                <a:stCxn id="28" idx="0"/>
              </p:cNvCxnSpPr>
              <p:nvPr/>
            </p:nvCxnSpPr>
            <p:spPr bwMode="auto">
              <a:xfrm flipH="1" flipV="1">
                <a:off x="1723492" y="1542473"/>
                <a:ext cx="1" cy="307426"/>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線矢印コネクタ 61"/>
              <p:cNvCxnSpPr/>
              <p:nvPr/>
            </p:nvCxnSpPr>
            <p:spPr bwMode="auto">
              <a:xfrm flipH="1" flipV="1">
                <a:off x="1976100" y="1544561"/>
                <a:ext cx="1" cy="307426"/>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矢印コネクタ 62"/>
              <p:cNvCxnSpPr/>
              <p:nvPr/>
            </p:nvCxnSpPr>
            <p:spPr bwMode="auto">
              <a:xfrm flipH="1" flipV="1">
                <a:off x="1487586" y="1544561"/>
                <a:ext cx="1" cy="307426"/>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00" name="直線矢印コネクタ 99"/>
            <p:cNvCxnSpPr/>
            <p:nvPr/>
          </p:nvCxnSpPr>
          <p:spPr bwMode="auto">
            <a:xfrm flipH="1" flipV="1">
              <a:off x="1739666" y="2938028"/>
              <a:ext cx="1" cy="307426"/>
            </a:xfrm>
            <a:prstGeom prst="straightConnector1">
              <a:avLst/>
            </a:prstGeom>
            <a:solidFill>
              <a:schemeClr val="accent1"/>
            </a:solidFill>
            <a:ln w="9525" cap="flat" cmpd="sng" algn="ctr">
              <a:solidFill>
                <a:schemeClr val="tx1"/>
              </a:solidFill>
              <a:prstDash val="solid"/>
              <a:round/>
              <a:headEnd type="triangl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直線矢印コネクタ 100"/>
            <p:cNvCxnSpPr/>
            <p:nvPr/>
          </p:nvCxnSpPr>
          <p:spPr bwMode="auto">
            <a:xfrm flipH="1" flipV="1">
              <a:off x="1967222" y="2952642"/>
              <a:ext cx="1" cy="307426"/>
            </a:xfrm>
            <a:prstGeom prst="straightConnector1">
              <a:avLst/>
            </a:prstGeom>
            <a:solidFill>
              <a:schemeClr val="accent1"/>
            </a:solidFill>
            <a:ln w="9525" cap="flat" cmpd="sng" algn="ctr">
              <a:solidFill>
                <a:schemeClr val="tx1"/>
              </a:solidFill>
              <a:prstDash val="solid"/>
              <a:round/>
              <a:headEnd type="triangl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直線矢印コネクタ 101"/>
            <p:cNvCxnSpPr/>
            <p:nvPr/>
          </p:nvCxnSpPr>
          <p:spPr bwMode="auto">
            <a:xfrm flipH="1" flipV="1">
              <a:off x="1491234" y="2940116"/>
              <a:ext cx="1" cy="307426"/>
            </a:xfrm>
            <a:prstGeom prst="straightConnector1">
              <a:avLst/>
            </a:prstGeom>
            <a:solidFill>
              <a:schemeClr val="accent1"/>
            </a:solidFill>
            <a:ln w="9525" cap="flat" cmpd="sng" algn="ctr">
              <a:solidFill>
                <a:schemeClr val="tx1"/>
              </a:solidFill>
              <a:prstDash val="solid"/>
              <a:round/>
              <a:headEnd type="triangl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4" name="テキスト ボックス 103"/>
          <p:cNvSpPr txBox="1"/>
          <p:nvPr/>
        </p:nvSpPr>
        <p:spPr>
          <a:xfrm>
            <a:off x="1163980" y="3278836"/>
            <a:ext cx="1121269" cy="646331"/>
          </a:xfrm>
          <a:prstGeom prst="rect">
            <a:avLst/>
          </a:prstGeom>
          <a:noFill/>
        </p:spPr>
        <p:txBody>
          <a:bodyPr wrap="square" rtlCol="0">
            <a:spAutoFit/>
          </a:bodyPr>
          <a:lstStyle/>
          <a:p>
            <a:r>
              <a:rPr kumimoji="1" lang="ja-JP" altLang="en-US" dirty="0" smtClean="0"/>
              <a:t>ボイドの</a:t>
            </a:r>
            <a:endParaRPr kumimoji="1" lang="en-US" altLang="ja-JP" dirty="0" smtClean="0"/>
          </a:p>
          <a:p>
            <a:pPr algn="ctr"/>
            <a:r>
              <a:rPr kumimoji="1" lang="ja-JP" altLang="en-US" dirty="0" smtClean="0"/>
              <a:t>発生</a:t>
            </a:r>
            <a:endParaRPr kumimoji="1" lang="ja-JP" altLang="en-US" dirty="0"/>
          </a:p>
        </p:txBody>
      </p:sp>
      <p:grpSp>
        <p:nvGrpSpPr>
          <p:cNvPr id="128" name="グループ化 127"/>
          <p:cNvGrpSpPr/>
          <p:nvPr/>
        </p:nvGrpSpPr>
        <p:grpSpPr>
          <a:xfrm>
            <a:off x="2511514" y="1195921"/>
            <a:ext cx="700208" cy="1901309"/>
            <a:chOff x="2511514" y="1195921"/>
            <a:chExt cx="700208" cy="1901309"/>
          </a:xfrm>
        </p:grpSpPr>
        <p:sp>
          <p:nvSpPr>
            <p:cNvPr id="105" name="正方形/長方形 104"/>
            <p:cNvSpPr/>
            <p:nvPr/>
          </p:nvSpPr>
          <p:spPr bwMode="auto">
            <a:xfrm>
              <a:off x="2511514" y="1508253"/>
              <a:ext cx="700208" cy="1280601"/>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106" name="円/楕円 105"/>
            <p:cNvSpPr/>
            <p:nvPr/>
          </p:nvSpPr>
          <p:spPr bwMode="auto">
            <a:xfrm>
              <a:off x="3005797" y="1652043"/>
              <a:ext cx="109795" cy="299020"/>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107" name="円/楕円 106"/>
            <p:cNvSpPr/>
            <p:nvPr/>
          </p:nvSpPr>
          <p:spPr bwMode="auto">
            <a:xfrm>
              <a:off x="2586286" y="1692469"/>
              <a:ext cx="112467" cy="343700"/>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108" name="円/楕円 107"/>
            <p:cNvSpPr/>
            <p:nvPr/>
          </p:nvSpPr>
          <p:spPr bwMode="auto">
            <a:xfrm>
              <a:off x="3040612" y="2057817"/>
              <a:ext cx="105339" cy="287081"/>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109" name="円/楕円 108"/>
            <p:cNvSpPr/>
            <p:nvPr/>
          </p:nvSpPr>
          <p:spPr bwMode="auto">
            <a:xfrm>
              <a:off x="2802532" y="1959340"/>
              <a:ext cx="99486" cy="225280"/>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110" name="円/楕円 109"/>
            <p:cNvSpPr/>
            <p:nvPr/>
          </p:nvSpPr>
          <p:spPr bwMode="auto">
            <a:xfrm>
              <a:off x="2618662" y="2332295"/>
              <a:ext cx="99486" cy="225280"/>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111" name="円/楕円 110"/>
            <p:cNvSpPr/>
            <p:nvPr/>
          </p:nvSpPr>
          <p:spPr bwMode="auto">
            <a:xfrm>
              <a:off x="2869502" y="2273426"/>
              <a:ext cx="105339" cy="287081"/>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cxnSp>
          <p:nvCxnSpPr>
            <p:cNvPr id="122" name="直線矢印コネクタ 121"/>
            <p:cNvCxnSpPr/>
            <p:nvPr/>
          </p:nvCxnSpPr>
          <p:spPr bwMode="auto">
            <a:xfrm flipH="1" flipV="1">
              <a:off x="2887176" y="1196954"/>
              <a:ext cx="1" cy="307426"/>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 name="直線矢印コネクタ 122"/>
            <p:cNvCxnSpPr/>
            <p:nvPr/>
          </p:nvCxnSpPr>
          <p:spPr bwMode="auto">
            <a:xfrm flipH="1" flipV="1">
              <a:off x="3130580" y="1208447"/>
              <a:ext cx="1" cy="307426"/>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直線矢印コネクタ 123"/>
            <p:cNvCxnSpPr/>
            <p:nvPr/>
          </p:nvCxnSpPr>
          <p:spPr bwMode="auto">
            <a:xfrm flipH="1" flipV="1">
              <a:off x="2629540" y="1195921"/>
              <a:ext cx="1" cy="307426"/>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直線矢印コネクタ 124"/>
            <p:cNvCxnSpPr/>
            <p:nvPr/>
          </p:nvCxnSpPr>
          <p:spPr bwMode="auto">
            <a:xfrm flipH="1" flipV="1">
              <a:off x="2881620" y="2789804"/>
              <a:ext cx="1" cy="307426"/>
            </a:xfrm>
            <a:prstGeom prst="straightConnector1">
              <a:avLst/>
            </a:prstGeom>
            <a:solidFill>
              <a:schemeClr val="accent1"/>
            </a:solidFill>
            <a:ln w="9525" cap="flat" cmpd="sng" algn="ctr">
              <a:solidFill>
                <a:schemeClr val="tx1"/>
              </a:solidFill>
              <a:prstDash val="solid"/>
              <a:round/>
              <a:headEnd type="triangl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直線矢印コネクタ 125"/>
            <p:cNvCxnSpPr/>
            <p:nvPr/>
          </p:nvCxnSpPr>
          <p:spPr bwMode="auto">
            <a:xfrm flipH="1" flipV="1">
              <a:off x="2643626" y="2789804"/>
              <a:ext cx="1" cy="307426"/>
            </a:xfrm>
            <a:prstGeom prst="straightConnector1">
              <a:avLst/>
            </a:prstGeom>
            <a:solidFill>
              <a:schemeClr val="accent1"/>
            </a:solidFill>
            <a:ln w="9525" cap="flat" cmpd="sng" algn="ctr">
              <a:solidFill>
                <a:schemeClr val="tx1"/>
              </a:solidFill>
              <a:prstDash val="solid"/>
              <a:round/>
              <a:headEnd type="triangl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直線矢印コネクタ 126"/>
            <p:cNvCxnSpPr/>
            <p:nvPr/>
          </p:nvCxnSpPr>
          <p:spPr bwMode="auto">
            <a:xfrm flipH="1" flipV="1">
              <a:off x="3132140" y="2789804"/>
              <a:ext cx="1" cy="307426"/>
            </a:xfrm>
            <a:prstGeom prst="straightConnector1">
              <a:avLst/>
            </a:prstGeom>
            <a:solidFill>
              <a:schemeClr val="accent1"/>
            </a:solidFill>
            <a:ln w="9525" cap="flat" cmpd="sng" algn="ctr">
              <a:solidFill>
                <a:schemeClr val="tx1"/>
              </a:solidFill>
              <a:prstDash val="solid"/>
              <a:round/>
              <a:headEnd type="triangl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9" name="テキスト ボックス 128"/>
          <p:cNvSpPr txBox="1"/>
          <p:nvPr/>
        </p:nvSpPr>
        <p:spPr>
          <a:xfrm>
            <a:off x="2343219" y="3277718"/>
            <a:ext cx="1136773" cy="646331"/>
          </a:xfrm>
          <a:prstGeom prst="rect">
            <a:avLst/>
          </a:prstGeom>
          <a:noFill/>
        </p:spPr>
        <p:txBody>
          <a:bodyPr wrap="square" rtlCol="0">
            <a:spAutoFit/>
          </a:bodyPr>
          <a:lstStyle/>
          <a:p>
            <a:r>
              <a:rPr lang="ja-JP" altLang="en-US" dirty="0" smtClean="0"/>
              <a:t>ボイドの</a:t>
            </a:r>
            <a:endParaRPr lang="en-US" altLang="ja-JP" dirty="0" smtClean="0"/>
          </a:p>
          <a:p>
            <a:pPr algn="ctr"/>
            <a:r>
              <a:rPr lang="ja-JP" altLang="en-US" dirty="0" smtClean="0"/>
              <a:t>成長</a:t>
            </a:r>
            <a:endParaRPr kumimoji="1" lang="ja-JP" altLang="en-US" dirty="0"/>
          </a:p>
        </p:txBody>
      </p:sp>
      <p:grpSp>
        <p:nvGrpSpPr>
          <p:cNvPr id="152" name="グループ化 151"/>
          <p:cNvGrpSpPr/>
          <p:nvPr/>
        </p:nvGrpSpPr>
        <p:grpSpPr>
          <a:xfrm>
            <a:off x="3741820" y="1021811"/>
            <a:ext cx="700644" cy="2282411"/>
            <a:chOff x="3741820" y="1021811"/>
            <a:chExt cx="700644" cy="2282411"/>
          </a:xfrm>
        </p:grpSpPr>
        <p:sp>
          <p:nvSpPr>
            <p:cNvPr id="130" name="正方形/長方形 129"/>
            <p:cNvSpPr/>
            <p:nvPr/>
          </p:nvSpPr>
          <p:spPr bwMode="auto">
            <a:xfrm>
              <a:off x="3745336" y="1337915"/>
              <a:ext cx="694516" cy="1660401"/>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134" name="円/楕円 133"/>
            <p:cNvSpPr/>
            <p:nvPr/>
          </p:nvSpPr>
          <p:spPr bwMode="auto">
            <a:xfrm>
              <a:off x="3834818" y="2446541"/>
              <a:ext cx="145998" cy="341600"/>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135" name="円/楕円 134"/>
            <p:cNvSpPr/>
            <p:nvPr/>
          </p:nvSpPr>
          <p:spPr bwMode="auto">
            <a:xfrm>
              <a:off x="4212686" y="2661571"/>
              <a:ext cx="113271" cy="188775"/>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136" name="円/楕円 135"/>
            <p:cNvSpPr/>
            <p:nvPr/>
          </p:nvSpPr>
          <p:spPr bwMode="auto">
            <a:xfrm>
              <a:off x="4170570" y="2395979"/>
              <a:ext cx="155387" cy="191747"/>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138" name="フリーフォーム 137"/>
            <p:cNvSpPr/>
            <p:nvPr/>
          </p:nvSpPr>
          <p:spPr bwMode="auto">
            <a:xfrm>
              <a:off x="3741820" y="1550236"/>
              <a:ext cx="700644" cy="712519"/>
            </a:xfrm>
            <a:custGeom>
              <a:avLst/>
              <a:gdLst>
                <a:gd name="connsiteX0" fmla="*/ 0 w 700644"/>
                <a:gd name="connsiteY0" fmla="*/ 89064 h 712519"/>
                <a:gd name="connsiteX1" fmla="*/ 0 w 700644"/>
                <a:gd name="connsiteY1" fmla="*/ 380010 h 712519"/>
                <a:gd name="connsiteX2" fmla="*/ 89065 w 700644"/>
                <a:gd name="connsiteY2" fmla="*/ 415636 h 712519"/>
                <a:gd name="connsiteX3" fmla="*/ 124691 w 700644"/>
                <a:gd name="connsiteY3" fmla="*/ 504701 h 712519"/>
                <a:gd name="connsiteX4" fmla="*/ 154379 w 700644"/>
                <a:gd name="connsiteY4" fmla="*/ 540327 h 712519"/>
                <a:gd name="connsiteX5" fmla="*/ 178130 w 700644"/>
                <a:gd name="connsiteY5" fmla="*/ 522514 h 712519"/>
                <a:gd name="connsiteX6" fmla="*/ 225631 w 700644"/>
                <a:gd name="connsiteY6" fmla="*/ 433449 h 712519"/>
                <a:gd name="connsiteX7" fmla="*/ 279070 w 700644"/>
                <a:gd name="connsiteY7" fmla="*/ 522514 h 712519"/>
                <a:gd name="connsiteX8" fmla="*/ 314696 w 700644"/>
                <a:gd name="connsiteY8" fmla="*/ 641267 h 712519"/>
                <a:gd name="connsiteX9" fmla="*/ 344385 w 700644"/>
                <a:gd name="connsiteY9" fmla="*/ 688768 h 712519"/>
                <a:gd name="connsiteX10" fmla="*/ 368135 w 700644"/>
                <a:gd name="connsiteY10" fmla="*/ 712519 h 712519"/>
                <a:gd name="connsiteX11" fmla="*/ 421574 w 700644"/>
                <a:gd name="connsiteY11" fmla="*/ 665018 h 712519"/>
                <a:gd name="connsiteX12" fmla="*/ 445325 w 700644"/>
                <a:gd name="connsiteY12" fmla="*/ 593766 h 712519"/>
                <a:gd name="connsiteX13" fmla="*/ 451263 w 700644"/>
                <a:gd name="connsiteY13" fmla="*/ 528451 h 712519"/>
                <a:gd name="connsiteX14" fmla="*/ 445325 w 700644"/>
                <a:gd name="connsiteY14" fmla="*/ 480950 h 712519"/>
                <a:gd name="connsiteX15" fmla="*/ 439387 w 700644"/>
                <a:gd name="connsiteY15" fmla="*/ 433449 h 712519"/>
                <a:gd name="connsiteX16" fmla="*/ 492826 w 700644"/>
                <a:gd name="connsiteY16" fmla="*/ 391885 h 712519"/>
                <a:gd name="connsiteX17" fmla="*/ 522515 w 700644"/>
                <a:gd name="connsiteY17" fmla="*/ 439387 h 712519"/>
                <a:gd name="connsiteX18" fmla="*/ 564078 w 700644"/>
                <a:gd name="connsiteY18" fmla="*/ 463137 h 712519"/>
                <a:gd name="connsiteX19" fmla="*/ 611579 w 700644"/>
                <a:gd name="connsiteY19" fmla="*/ 403761 h 712519"/>
                <a:gd name="connsiteX20" fmla="*/ 647205 w 700644"/>
                <a:gd name="connsiteY20" fmla="*/ 338446 h 712519"/>
                <a:gd name="connsiteX21" fmla="*/ 700644 w 700644"/>
                <a:gd name="connsiteY21" fmla="*/ 296883 h 712519"/>
                <a:gd name="connsiteX22" fmla="*/ 700644 w 700644"/>
                <a:gd name="connsiteY22" fmla="*/ 160316 h 712519"/>
                <a:gd name="connsiteX23" fmla="*/ 623455 w 700644"/>
                <a:gd name="connsiteY23" fmla="*/ 100940 h 712519"/>
                <a:gd name="connsiteX24" fmla="*/ 593767 w 700644"/>
                <a:gd name="connsiteY24" fmla="*/ 29688 h 712519"/>
                <a:gd name="connsiteX25" fmla="*/ 558141 w 700644"/>
                <a:gd name="connsiteY25" fmla="*/ 0 h 712519"/>
                <a:gd name="connsiteX26" fmla="*/ 498764 w 700644"/>
                <a:gd name="connsiteY26" fmla="*/ 47501 h 712519"/>
                <a:gd name="connsiteX27" fmla="*/ 480951 w 700644"/>
                <a:gd name="connsiteY27" fmla="*/ 106877 h 712519"/>
                <a:gd name="connsiteX28" fmla="*/ 475013 w 700644"/>
                <a:gd name="connsiteY28" fmla="*/ 160316 h 712519"/>
                <a:gd name="connsiteX29" fmla="*/ 469076 w 700644"/>
                <a:gd name="connsiteY29" fmla="*/ 273132 h 712519"/>
                <a:gd name="connsiteX30" fmla="*/ 469076 w 700644"/>
                <a:gd name="connsiteY30" fmla="*/ 314696 h 712519"/>
                <a:gd name="connsiteX31" fmla="*/ 403761 w 700644"/>
                <a:gd name="connsiteY31" fmla="*/ 385948 h 712519"/>
                <a:gd name="connsiteX32" fmla="*/ 385948 w 700644"/>
                <a:gd name="connsiteY32" fmla="*/ 368135 h 712519"/>
                <a:gd name="connsiteX33" fmla="*/ 338447 w 700644"/>
                <a:gd name="connsiteY33" fmla="*/ 385948 h 712519"/>
                <a:gd name="connsiteX34" fmla="*/ 314696 w 700644"/>
                <a:gd name="connsiteY34" fmla="*/ 433449 h 712519"/>
                <a:gd name="connsiteX35" fmla="*/ 237507 w 700644"/>
                <a:gd name="connsiteY35" fmla="*/ 374072 h 712519"/>
                <a:gd name="connsiteX36" fmla="*/ 237507 w 700644"/>
                <a:gd name="connsiteY36" fmla="*/ 207818 h 712519"/>
                <a:gd name="connsiteX37" fmla="*/ 201881 w 700644"/>
                <a:gd name="connsiteY37" fmla="*/ 65314 h 712519"/>
                <a:gd name="connsiteX38" fmla="*/ 160317 w 700644"/>
                <a:gd name="connsiteY38" fmla="*/ 11875 h 712519"/>
                <a:gd name="connsiteX39" fmla="*/ 118754 w 700644"/>
                <a:gd name="connsiteY39" fmla="*/ 53438 h 712519"/>
                <a:gd name="connsiteX40" fmla="*/ 89065 w 700644"/>
                <a:gd name="connsiteY40" fmla="*/ 148441 h 712519"/>
                <a:gd name="connsiteX41" fmla="*/ 83128 w 700644"/>
                <a:gd name="connsiteY41" fmla="*/ 225631 h 712519"/>
                <a:gd name="connsiteX42" fmla="*/ 83128 w 700644"/>
                <a:gd name="connsiteY42" fmla="*/ 302820 h 712519"/>
                <a:gd name="connsiteX43" fmla="*/ 5938 w 700644"/>
                <a:gd name="connsiteY43" fmla="*/ 279070 h 712519"/>
                <a:gd name="connsiteX44" fmla="*/ 5938 w 700644"/>
                <a:gd name="connsiteY44" fmla="*/ 385948 h 712519"/>
                <a:gd name="connsiteX45" fmla="*/ 0 w 700644"/>
                <a:gd name="connsiteY45" fmla="*/ 89064 h 712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00644" h="712519">
                  <a:moveTo>
                    <a:pt x="0" y="89064"/>
                  </a:moveTo>
                  <a:lnTo>
                    <a:pt x="0" y="380010"/>
                  </a:lnTo>
                  <a:lnTo>
                    <a:pt x="89065" y="415636"/>
                  </a:lnTo>
                  <a:lnTo>
                    <a:pt x="124691" y="504701"/>
                  </a:lnTo>
                  <a:lnTo>
                    <a:pt x="154379" y="540327"/>
                  </a:lnTo>
                  <a:lnTo>
                    <a:pt x="178130" y="522514"/>
                  </a:lnTo>
                  <a:lnTo>
                    <a:pt x="225631" y="433449"/>
                  </a:lnTo>
                  <a:lnTo>
                    <a:pt x="279070" y="522514"/>
                  </a:lnTo>
                  <a:lnTo>
                    <a:pt x="314696" y="641267"/>
                  </a:lnTo>
                  <a:lnTo>
                    <a:pt x="344385" y="688768"/>
                  </a:lnTo>
                  <a:lnTo>
                    <a:pt x="368135" y="712519"/>
                  </a:lnTo>
                  <a:lnTo>
                    <a:pt x="421574" y="665018"/>
                  </a:lnTo>
                  <a:lnTo>
                    <a:pt x="445325" y="593766"/>
                  </a:lnTo>
                  <a:lnTo>
                    <a:pt x="451263" y="528451"/>
                  </a:lnTo>
                  <a:lnTo>
                    <a:pt x="445325" y="480950"/>
                  </a:lnTo>
                  <a:lnTo>
                    <a:pt x="439387" y="433449"/>
                  </a:lnTo>
                  <a:lnTo>
                    <a:pt x="492826" y="391885"/>
                  </a:lnTo>
                  <a:lnTo>
                    <a:pt x="522515" y="439387"/>
                  </a:lnTo>
                  <a:lnTo>
                    <a:pt x="564078" y="463137"/>
                  </a:lnTo>
                  <a:lnTo>
                    <a:pt x="611579" y="403761"/>
                  </a:lnTo>
                  <a:lnTo>
                    <a:pt x="647205" y="338446"/>
                  </a:lnTo>
                  <a:lnTo>
                    <a:pt x="700644" y="296883"/>
                  </a:lnTo>
                  <a:lnTo>
                    <a:pt x="700644" y="160316"/>
                  </a:lnTo>
                  <a:lnTo>
                    <a:pt x="623455" y="100940"/>
                  </a:lnTo>
                  <a:lnTo>
                    <a:pt x="593767" y="29688"/>
                  </a:lnTo>
                  <a:lnTo>
                    <a:pt x="558141" y="0"/>
                  </a:lnTo>
                  <a:lnTo>
                    <a:pt x="498764" y="47501"/>
                  </a:lnTo>
                  <a:lnTo>
                    <a:pt x="480951" y="106877"/>
                  </a:lnTo>
                  <a:lnTo>
                    <a:pt x="475013" y="160316"/>
                  </a:lnTo>
                  <a:lnTo>
                    <a:pt x="469076" y="273132"/>
                  </a:lnTo>
                  <a:lnTo>
                    <a:pt x="469076" y="314696"/>
                  </a:lnTo>
                  <a:lnTo>
                    <a:pt x="403761" y="385948"/>
                  </a:lnTo>
                  <a:lnTo>
                    <a:pt x="385948" y="368135"/>
                  </a:lnTo>
                  <a:lnTo>
                    <a:pt x="338447" y="385948"/>
                  </a:lnTo>
                  <a:lnTo>
                    <a:pt x="314696" y="433449"/>
                  </a:lnTo>
                  <a:lnTo>
                    <a:pt x="237507" y="374072"/>
                  </a:lnTo>
                  <a:lnTo>
                    <a:pt x="237507" y="207818"/>
                  </a:lnTo>
                  <a:lnTo>
                    <a:pt x="201881" y="65314"/>
                  </a:lnTo>
                  <a:lnTo>
                    <a:pt x="160317" y="11875"/>
                  </a:lnTo>
                  <a:lnTo>
                    <a:pt x="118754" y="53438"/>
                  </a:lnTo>
                  <a:lnTo>
                    <a:pt x="89065" y="148441"/>
                  </a:lnTo>
                  <a:lnTo>
                    <a:pt x="83128" y="225631"/>
                  </a:lnTo>
                  <a:lnTo>
                    <a:pt x="83128" y="302820"/>
                  </a:lnTo>
                  <a:lnTo>
                    <a:pt x="5938" y="279070"/>
                  </a:lnTo>
                  <a:lnTo>
                    <a:pt x="5938" y="385948"/>
                  </a:lnTo>
                  <a:lnTo>
                    <a:pt x="0" y="89064"/>
                  </a:lnTo>
                  <a:close/>
                </a:path>
              </a:pathLst>
            </a:cu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cxnSp>
          <p:nvCxnSpPr>
            <p:cNvPr id="146" name="直線矢印コネクタ 145"/>
            <p:cNvCxnSpPr/>
            <p:nvPr/>
          </p:nvCxnSpPr>
          <p:spPr bwMode="auto">
            <a:xfrm flipH="1" flipV="1">
              <a:off x="4090456" y="1035450"/>
              <a:ext cx="1" cy="307426"/>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直線矢印コネクタ 146"/>
            <p:cNvCxnSpPr/>
            <p:nvPr/>
          </p:nvCxnSpPr>
          <p:spPr bwMode="auto">
            <a:xfrm flipH="1" flipV="1">
              <a:off x="4349762" y="1035453"/>
              <a:ext cx="1" cy="307426"/>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直線矢印コネクタ 147"/>
            <p:cNvCxnSpPr/>
            <p:nvPr/>
          </p:nvCxnSpPr>
          <p:spPr bwMode="auto">
            <a:xfrm flipH="1" flipV="1">
              <a:off x="3858444" y="1021811"/>
              <a:ext cx="1" cy="307426"/>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直線矢印コネクタ 148"/>
            <p:cNvCxnSpPr/>
            <p:nvPr/>
          </p:nvCxnSpPr>
          <p:spPr bwMode="auto">
            <a:xfrm flipH="1" flipV="1">
              <a:off x="4098546" y="2996796"/>
              <a:ext cx="1" cy="307426"/>
            </a:xfrm>
            <a:prstGeom prst="straightConnector1">
              <a:avLst/>
            </a:prstGeom>
            <a:solidFill>
              <a:schemeClr val="accent1"/>
            </a:solidFill>
            <a:ln w="9525" cap="flat" cmpd="sng" algn="ctr">
              <a:solidFill>
                <a:schemeClr val="tx1"/>
              </a:solidFill>
              <a:prstDash val="solid"/>
              <a:round/>
              <a:headEnd type="triangl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直線矢印コネクタ 149"/>
            <p:cNvCxnSpPr/>
            <p:nvPr/>
          </p:nvCxnSpPr>
          <p:spPr bwMode="auto">
            <a:xfrm flipH="1" flipV="1">
              <a:off x="3866537" y="2996796"/>
              <a:ext cx="1" cy="307426"/>
            </a:xfrm>
            <a:prstGeom prst="straightConnector1">
              <a:avLst/>
            </a:prstGeom>
            <a:solidFill>
              <a:schemeClr val="accent1"/>
            </a:solidFill>
            <a:ln w="9525" cap="flat" cmpd="sng" algn="ctr">
              <a:solidFill>
                <a:schemeClr val="tx1"/>
              </a:solidFill>
              <a:prstDash val="solid"/>
              <a:round/>
              <a:headEnd type="triangl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直線矢印コネクタ 150"/>
            <p:cNvCxnSpPr/>
            <p:nvPr/>
          </p:nvCxnSpPr>
          <p:spPr bwMode="auto">
            <a:xfrm flipH="1" flipV="1">
              <a:off x="4344210" y="2996796"/>
              <a:ext cx="1" cy="307426"/>
            </a:xfrm>
            <a:prstGeom prst="straightConnector1">
              <a:avLst/>
            </a:prstGeom>
            <a:solidFill>
              <a:schemeClr val="accent1"/>
            </a:solidFill>
            <a:ln w="9525" cap="flat" cmpd="sng" algn="ctr">
              <a:solidFill>
                <a:schemeClr val="tx1"/>
              </a:solidFill>
              <a:prstDash val="solid"/>
              <a:round/>
              <a:headEnd type="triangl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3" name="テキスト ボックス 152"/>
          <p:cNvSpPr txBox="1"/>
          <p:nvPr/>
        </p:nvSpPr>
        <p:spPr>
          <a:xfrm>
            <a:off x="3421787" y="3300528"/>
            <a:ext cx="1682477" cy="646331"/>
          </a:xfrm>
          <a:prstGeom prst="rect">
            <a:avLst/>
          </a:prstGeom>
          <a:noFill/>
        </p:spPr>
        <p:txBody>
          <a:bodyPr wrap="square" rtlCol="0">
            <a:spAutoFit/>
          </a:bodyPr>
          <a:lstStyle/>
          <a:p>
            <a:r>
              <a:rPr kumimoji="1" lang="ja-JP" altLang="en-US" dirty="0" smtClean="0"/>
              <a:t>ボイド合体による最終破断</a:t>
            </a:r>
            <a:endParaRPr kumimoji="1" lang="ja-JP" altLang="en-US" dirty="0"/>
          </a:p>
        </p:txBody>
      </p:sp>
      <p:grpSp>
        <p:nvGrpSpPr>
          <p:cNvPr id="226" name="グループ化 225"/>
          <p:cNvGrpSpPr/>
          <p:nvPr/>
        </p:nvGrpSpPr>
        <p:grpSpPr>
          <a:xfrm>
            <a:off x="-2849924" y="469759"/>
            <a:ext cx="726049" cy="1727396"/>
            <a:chOff x="261135" y="4351871"/>
            <a:chExt cx="726049" cy="1727396"/>
          </a:xfrm>
        </p:grpSpPr>
        <p:sp>
          <p:nvSpPr>
            <p:cNvPr id="154" name="正方形/長方形 153"/>
            <p:cNvSpPr/>
            <p:nvPr/>
          </p:nvSpPr>
          <p:spPr bwMode="auto">
            <a:xfrm>
              <a:off x="277056" y="4662939"/>
              <a:ext cx="710128" cy="1108446"/>
            </a:xfrm>
            <a:prstGeom prst="rect">
              <a:avLst/>
            </a:prstGeom>
            <a:solidFill>
              <a:srgbClr val="FFFF99"/>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155" name="円/楕円 154"/>
            <p:cNvSpPr/>
            <p:nvPr/>
          </p:nvSpPr>
          <p:spPr bwMode="auto">
            <a:xfrm rot="2941533" flipH="1">
              <a:off x="377355" y="5181912"/>
              <a:ext cx="48056" cy="280496"/>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grpSp>
          <p:nvGrpSpPr>
            <p:cNvPr id="163" name="グループ化 162"/>
            <p:cNvGrpSpPr/>
            <p:nvPr/>
          </p:nvGrpSpPr>
          <p:grpSpPr>
            <a:xfrm>
              <a:off x="366884" y="4351871"/>
              <a:ext cx="518619" cy="323346"/>
              <a:chOff x="366884" y="4351871"/>
              <a:chExt cx="518619" cy="323346"/>
            </a:xfrm>
          </p:grpSpPr>
          <p:cxnSp>
            <p:nvCxnSpPr>
              <p:cNvPr id="156" name="直線矢印コネクタ 155"/>
              <p:cNvCxnSpPr/>
              <p:nvPr/>
            </p:nvCxnSpPr>
            <p:spPr bwMode="auto">
              <a:xfrm flipH="1" flipV="1">
                <a:off x="637566" y="4351871"/>
                <a:ext cx="1" cy="307426"/>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 name="直線矢印コネクタ 156"/>
              <p:cNvCxnSpPr/>
              <p:nvPr/>
            </p:nvCxnSpPr>
            <p:spPr bwMode="auto">
              <a:xfrm flipH="1" flipV="1">
                <a:off x="885502" y="4367791"/>
                <a:ext cx="1" cy="307426"/>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直線矢印コネクタ 157"/>
              <p:cNvCxnSpPr/>
              <p:nvPr/>
            </p:nvCxnSpPr>
            <p:spPr bwMode="auto">
              <a:xfrm flipH="1" flipV="1">
                <a:off x="366884" y="4367791"/>
                <a:ext cx="1" cy="307426"/>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9" name="グループ化 168"/>
            <p:cNvGrpSpPr/>
            <p:nvPr/>
          </p:nvGrpSpPr>
          <p:grpSpPr>
            <a:xfrm>
              <a:off x="377247" y="5769568"/>
              <a:ext cx="504973" cy="309699"/>
              <a:chOff x="377247" y="5769568"/>
              <a:chExt cx="504973" cy="309699"/>
            </a:xfrm>
          </p:grpSpPr>
          <p:cxnSp>
            <p:nvCxnSpPr>
              <p:cNvPr id="159" name="直線矢印コネクタ 158"/>
              <p:cNvCxnSpPr/>
              <p:nvPr/>
            </p:nvCxnSpPr>
            <p:spPr bwMode="auto">
              <a:xfrm flipH="1" flipV="1">
                <a:off x="661579" y="5769568"/>
                <a:ext cx="1" cy="307426"/>
              </a:xfrm>
              <a:prstGeom prst="straightConnector1">
                <a:avLst/>
              </a:prstGeom>
              <a:solidFill>
                <a:schemeClr val="accent1"/>
              </a:solidFill>
              <a:ln w="9525" cap="flat" cmpd="sng" algn="ctr">
                <a:solidFill>
                  <a:schemeClr val="tx1"/>
                </a:solidFill>
                <a:prstDash val="solid"/>
                <a:round/>
                <a:headEnd type="triangl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0" name="直線矢印コネクタ 159"/>
              <p:cNvCxnSpPr/>
              <p:nvPr/>
            </p:nvCxnSpPr>
            <p:spPr bwMode="auto">
              <a:xfrm flipH="1" flipV="1">
                <a:off x="882219" y="5771841"/>
                <a:ext cx="1" cy="307426"/>
              </a:xfrm>
              <a:prstGeom prst="straightConnector1">
                <a:avLst/>
              </a:prstGeom>
              <a:solidFill>
                <a:schemeClr val="accent1"/>
              </a:solidFill>
              <a:ln w="9525" cap="flat" cmpd="sng" algn="ctr">
                <a:solidFill>
                  <a:schemeClr val="tx1"/>
                </a:solidFill>
                <a:prstDash val="solid"/>
                <a:round/>
                <a:headEnd type="triangl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直線矢印コネクタ 160"/>
              <p:cNvCxnSpPr/>
              <p:nvPr/>
            </p:nvCxnSpPr>
            <p:spPr bwMode="auto">
              <a:xfrm flipH="1" flipV="1">
                <a:off x="377247" y="5771840"/>
                <a:ext cx="1" cy="307426"/>
              </a:xfrm>
              <a:prstGeom prst="straightConnector1">
                <a:avLst/>
              </a:prstGeom>
              <a:solidFill>
                <a:schemeClr val="accent1"/>
              </a:solidFill>
              <a:ln w="9525" cap="flat" cmpd="sng" algn="ctr">
                <a:solidFill>
                  <a:schemeClr val="tx1"/>
                </a:solidFill>
                <a:prstDash val="solid"/>
                <a:round/>
                <a:headEnd type="triangl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224" name="グループ化 223"/>
          <p:cNvGrpSpPr/>
          <p:nvPr/>
        </p:nvGrpSpPr>
        <p:grpSpPr>
          <a:xfrm>
            <a:off x="-3886689" y="456794"/>
            <a:ext cx="769456" cy="1735397"/>
            <a:chOff x="1394820" y="4373438"/>
            <a:chExt cx="769456" cy="1735397"/>
          </a:xfrm>
        </p:grpSpPr>
        <p:sp>
          <p:nvSpPr>
            <p:cNvPr id="162" name="正方形/長方形 161"/>
            <p:cNvSpPr/>
            <p:nvPr/>
          </p:nvSpPr>
          <p:spPr bwMode="auto">
            <a:xfrm>
              <a:off x="1454148" y="4677777"/>
              <a:ext cx="710128" cy="1108446"/>
            </a:xfrm>
            <a:prstGeom prst="rect">
              <a:avLst/>
            </a:prstGeom>
            <a:solidFill>
              <a:srgbClr val="FFFF99"/>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164" name="円/楕円 163"/>
            <p:cNvSpPr/>
            <p:nvPr/>
          </p:nvSpPr>
          <p:spPr bwMode="auto">
            <a:xfrm rot="2941533" flipH="1">
              <a:off x="1637589" y="5006243"/>
              <a:ext cx="45719" cy="531257"/>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grpSp>
          <p:nvGrpSpPr>
            <p:cNvPr id="170" name="グループ化 169"/>
            <p:cNvGrpSpPr/>
            <p:nvPr/>
          </p:nvGrpSpPr>
          <p:grpSpPr>
            <a:xfrm>
              <a:off x="1539588" y="5799136"/>
              <a:ext cx="504973" cy="309699"/>
              <a:chOff x="377247" y="5769568"/>
              <a:chExt cx="504973" cy="309699"/>
            </a:xfrm>
          </p:grpSpPr>
          <p:cxnSp>
            <p:nvCxnSpPr>
              <p:cNvPr id="171" name="直線矢印コネクタ 170"/>
              <p:cNvCxnSpPr/>
              <p:nvPr/>
            </p:nvCxnSpPr>
            <p:spPr bwMode="auto">
              <a:xfrm flipH="1" flipV="1">
                <a:off x="661579" y="5769568"/>
                <a:ext cx="1" cy="307426"/>
              </a:xfrm>
              <a:prstGeom prst="straightConnector1">
                <a:avLst/>
              </a:prstGeom>
              <a:solidFill>
                <a:schemeClr val="accent1"/>
              </a:solidFill>
              <a:ln w="9525" cap="flat" cmpd="sng" algn="ctr">
                <a:solidFill>
                  <a:schemeClr val="tx1"/>
                </a:solidFill>
                <a:prstDash val="solid"/>
                <a:round/>
                <a:headEnd type="triangl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2" name="直線矢印コネクタ 171"/>
              <p:cNvCxnSpPr/>
              <p:nvPr/>
            </p:nvCxnSpPr>
            <p:spPr bwMode="auto">
              <a:xfrm flipH="1" flipV="1">
                <a:off x="882219" y="5771841"/>
                <a:ext cx="1" cy="307426"/>
              </a:xfrm>
              <a:prstGeom prst="straightConnector1">
                <a:avLst/>
              </a:prstGeom>
              <a:solidFill>
                <a:schemeClr val="accent1"/>
              </a:solidFill>
              <a:ln w="9525" cap="flat" cmpd="sng" algn="ctr">
                <a:solidFill>
                  <a:schemeClr val="tx1"/>
                </a:solidFill>
                <a:prstDash val="solid"/>
                <a:round/>
                <a:headEnd type="triangl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3" name="直線矢印コネクタ 172"/>
              <p:cNvCxnSpPr/>
              <p:nvPr/>
            </p:nvCxnSpPr>
            <p:spPr bwMode="auto">
              <a:xfrm flipH="1" flipV="1">
                <a:off x="377247" y="5771840"/>
                <a:ext cx="1" cy="307426"/>
              </a:xfrm>
              <a:prstGeom prst="straightConnector1">
                <a:avLst/>
              </a:prstGeom>
              <a:solidFill>
                <a:schemeClr val="accent1"/>
              </a:solidFill>
              <a:ln w="9525" cap="flat" cmpd="sng" algn="ctr">
                <a:solidFill>
                  <a:schemeClr val="tx1"/>
                </a:solidFill>
                <a:prstDash val="solid"/>
                <a:round/>
                <a:headEnd type="triangl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3" name="グループ化 202"/>
            <p:cNvGrpSpPr/>
            <p:nvPr/>
          </p:nvGrpSpPr>
          <p:grpSpPr>
            <a:xfrm>
              <a:off x="1571454" y="4373438"/>
              <a:ext cx="518619" cy="309698"/>
              <a:chOff x="366884" y="4365519"/>
              <a:chExt cx="518619" cy="309698"/>
            </a:xfrm>
          </p:grpSpPr>
          <p:cxnSp>
            <p:nvCxnSpPr>
              <p:cNvPr id="204" name="直線矢印コネクタ 203"/>
              <p:cNvCxnSpPr/>
              <p:nvPr/>
            </p:nvCxnSpPr>
            <p:spPr bwMode="auto">
              <a:xfrm flipH="1" flipV="1">
                <a:off x="637566" y="4365519"/>
                <a:ext cx="1" cy="307426"/>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 name="直線矢印コネクタ 204"/>
              <p:cNvCxnSpPr/>
              <p:nvPr/>
            </p:nvCxnSpPr>
            <p:spPr bwMode="auto">
              <a:xfrm flipH="1" flipV="1">
                <a:off x="885502" y="4367791"/>
                <a:ext cx="1" cy="307426"/>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 name="直線矢印コネクタ 205"/>
              <p:cNvCxnSpPr/>
              <p:nvPr/>
            </p:nvCxnSpPr>
            <p:spPr bwMode="auto">
              <a:xfrm flipH="1" flipV="1">
                <a:off x="366884" y="4367791"/>
                <a:ext cx="1" cy="307426"/>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27" name="グループ化 26"/>
          <p:cNvGrpSpPr/>
          <p:nvPr/>
        </p:nvGrpSpPr>
        <p:grpSpPr>
          <a:xfrm>
            <a:off x="-1691972" y="263447"/>
            <a:ext cx="667249" cy="2411535"/>
            <a:chOff x="2487712" y="4033064"/>
            <a:chExt cx="667249" cy="2411535"/>
          </a:xfrm>
        </p:grpSpPr>
        <p:grpSp>
          <p:nvGrpSpPr>
            <p:cNvPr id="207" name="グループ化 206"/>
            <p:cNvGrpSpPr/>
            <p:nvPr/>
          </p:nvGrpSpPr>
          <p:grpSpPr>
            <a:xfrm>
              <a:off x="2487712" y="4033064"/>
              <a:ext cx="667249" cy="2070216"/>
              <a:chOff x="2487712" y="4033064"/>
              <a:chExt cx="667249" cy="2070216"/>
            </a:xfrm>
          </p:grpSpPr>
          <p:grpSp>
            <p:nvGrpSpPr>
              <p:cNvPr id="165" name="グループ化 164"/>
              <p:cNvGrpSpPr/>
              <p:nvPr/>
            </p:nvGrpSpPr>
            <p:grpSpPr>
              <a:xfrm>
                <a:off x="2699474" y="4033064"/>
                <a:ext cx="398911" cy="334843"/>
                <a:chOff x="366884" y="4367791"/>
                <a:chExt cx="518619" cy="318120"/>
              </a:xfrm>
            </p:grpSpPr>
            <p:cxnSp>
              <p:nvCxnSpPr>
                <p:cNvPr id="166" name="直線矢印コネクタ 165"/>
                <p:cNvCxnSpPr/>
                <p:nvPr/>
              </p:nvCxnSpPr>
              <p:spPr bwMode="auto">
                <a:xfrm flipH="1" flipV="1">
                  <a:off x="637566" y="4378485"/>
                  <a:ext cx="1" cy="307426"/>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7" name="直線矢印コネクタ 166"/>
                <p:cNvCxnSpPr/>
                <p:nvPr/>
              </p:nvCxnSpPr>
              <p:spPr bwMode="auto">
                <a:xfrm flipH="1" flipV="1">
                  <a:off x="885502" y="4367791"/>
                  <a:ext cx="1" cy="307426"/>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 name="直線矢印コネクタ 167"/>
                <p:cNvCxnSpPr/>
                <p:nvPr/>
              </p:nvCxnSpPr>
              <p:spPr bwMode="auto">
                <a:xfrm flipH="1" flipV="1">
                  <a:off x="366884" y="4367791"/>
                  <a:ext cx="1" cy="307426"/>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4" name="グループ化 193"/>
              <p:cNvGrpSpPr/>
              <p:nvPr/>
            </p:nvGrpSpPr>
            <p:grpSpPr>
              <a:xfrm>
                <a:off x="2623897" y="4354855"/>
                <a:ext cx="531064" cy="1009170"/>
                <a:chOff x="2924149" y="4436743"/>
                <a:chExt cx="531064" cy="1009170"/>
              </a:xfrm>
            </p:grpSpPr>
            <p:grpSp>
              <p:nvGrpSpPr>
                <p:cNvPr id="176" name="グループ化 175"/>
                <p:cNvGrpSpPr/>
                <p:nvPr/>
              </p:nvGrpSpPr>
              <p:grpSpPr>
                <a:xfrm>
                  <a:off x="2942054" y="4436743"/>
                  <a:ext cx="505153" cy="1009170"/>
                  <a:chOff x="2942054" y="4436743"/>
                  <a:chExt cx="505153" cy="1009170"/>
                </a:xfrm>
              </p:grpSpPr>
              <p:sp>
                <p:nvSpPr>
                  <p:cNvPr id="174" name="正方形/長方形 173"/>
                  <p:cNvSpPr/>
                  <p:nvPr/>
                </p:nvSpPr>
                <p:spPr bwMode="auto">
                  <a:xfrm>
                    <a:off x="2942056" y="4436743"/>
                    <a:ext cx="505151" cy="585503"/>
                  </a:xfrm>
                  <a:prstGeom prst="rect">
                    <a:avLst/>
                  </a:prstGeom>
                  <a:solidFill>
                    <a:srgbClr val="FFFF9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175" name="二等辺三角形 174"/>
                  <p:cNvSpPr/>
                  <p:nvPr/>
                </p:nvSpPr>
                <p:spPr bwMode="auto">
                  <a:xfrm rot="10800000">
                    <a:off x="2942054" y="5020071"/>
                    <a:ext cx="505152" cy="425842"/>
                  </a:xfrm>
                  <a:prstGeom prst="triangle">
                    <a:avLst>
                      <a:gd name="adj" fmla="val 100000"/>
                    </a:avLst>
                  </a:prstGeom>
                  <a:solidFill>
                    <a:srgbClr val="FFFF9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grpSp>
            <p:cxnSp>
              <p:nvCxnSpPr>
                <p:cNvPr id="182" name="直線コネクタ 181"/>
                <p:cNvCxnSpPr/>
                <p:nvPr/>
              </p:nvCxnSpPr>
              <p:spPr bwMode="auto">
                <a:xfrm flipH="1">
                  <a:off x="2928406" y="4436743"/>
                  <a:ext cx="13265" cy="100917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直線コネクタ 184"/>
                <p:cNvCxnSpPr/>
                <p:nvPr/>
              </p:nvCxnSpPr>
              <p:spPr bwMode="auto">
                <a:xfrm flipH="1">
                  <a:off x="3447206" y="4437344"/>
                  <a:ext cx="8007" cy="58272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直線コネクタ 189"/>
                <p:cNvCxnSpPr/>
                <p:nvPr/>
              </p:nvCxnSpPr>
              <p:spPr bwMode="auto">
                <a:xfrm>
                  <a:off x="2932226" y="4436743"/>
                  <a:ext cx="52298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直線コネクタ 191"/>
                <p:cNvCxnSpPr/>
                <p:nvPr/>
              </p:nvCxnSpPr>
              <p:spPr bwMode="auto">
                <a:xfrm flipH="1">
                  <a:off x="2924149" y="5020764"/>
                  <a:ext cx="528360" cy="41150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5" name="グループ化 194"/>
              <p:cNvGrpSpPr/>
              <p:nvPr/>
            </p:nvGrpSpPr>
            <p:grpSpPr>
              <a:xfrm rot="10800000">
                <a:off x="2487712" y="5094110"/>
                <a:ext cx="528786" cy="1009170"/>
                <a:chOff x="2928406" y="4436743"/>
                <a:chExt cx="528786" cy="1009170"/>
              </a:xfrm>
            </p:grpSpPr>
            <p:grpSp>
              <p:nvGrpSpPr>
                <p:cNvPr id="196" name="グループ化 195"/>
                <p:cNvGrpSpPr/>
                <p:nvPr/>
              </p:nvGrpSpPr>
              <p:grpSpPr>
                <a:xfrm>
                  <a:off x="2942054" y="4436743"/>
                  <a:ext cx="505153" cy="1009170"/>
                  <a:chOff x="2942054" y="4436743"/>
                  <a:chExt cx="505153" cy="1009170"/>
                </a:xfrm>
              </p:grpSpPr>
              <p:sp>
                <p:nvSpPr>
                  <p:cNvPr id="201" name="正方形/長方形 200"/>
                  <p:cNvSpPr/>
                  <p:nvPr/>
                </p:nvSpPr>
                <p:spPr bwMode="auto">
                  <a:xfrm>
                    <a:off x="2942056" y="4436743"/>
                    <a:ext cx="505151" cy="585503"/>
                  </a:xfrm>
                  <a:prstGeom prst="rect">
                    <a:avLst/>
                  </a:prstGeom>
                  <a:solidFill>
                    <a:srgbClr val="FFFF9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202" name="二等辺三角形 201"/>
                  <p:cNvSpPr/>
                  <p:nvPr/>
                </p:nvSpPr>
                <p:spPr bwMode="auto">
                  <a:xfrm rot="10800000">
                    <a:off x="2942054" y="5020071"/>
                    <a:ext cx="505152" cy="425842"/>
                  </a:xfrm>
                  <a:prstGeom prst="triangle">
                    <a:avLst>
                      <a:gd name="adj" fmla="val 100000"/>
                    </a:avLst>
                  </a:prstGeom>
                  <a:solidFill>
                    <a:srgbClr val="FFFF9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grpSp>
            <p:cxnSp>
              <p:nvCxnSpPr>
                <p:cNvPr id="197" name="直線コネクタ 196"/>
                <p:cNvCxnSpPr/>
                <p:nvPr/>
              </p:nvCxnSpPr>
              <p:spPr bwMode="auto">
                <a:xfrm flipH="1">
                  <a:off x="2928406" y="4436743"/>
                  <a:ext cx="13265" cy="100917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 name="直線コネクタ 197"/>
                <p:cNvCxnSpPr>
                  <a:endCxn id="202" idx="2"/>
                </p:cNvCxnSpPr>
                <p:nvPr/>
              </p:nvCxnSpPr>
              <p:spPr bwMode="auto">
                <a:xfrm flipH="1">
                  <a:off x="3447206" y="4437344"/>
                  <a:ext cx="8007" cy="58272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9" name="直線コネクタ 198"/>
                <p:cNvCxnSpPr/>
                <p:nvPr/>
              </p:nvCxnSpPr>
              <p:spPr bwMode="auto">
                <a:xfrm>
                  <a:off x="2932226" y="4436743"/>
                  <a:ext cx="52298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0" name="直線コネクタ 199"/>
                <p:cNvCxnSpPr/>
                <p:nvPr/>
              </p:nvCxnSpPr>
              <p:spPr bwMode="auto">
                <a:xfrm flipH="1">
                  <a:off x="2928832" y="5025447"/>
                  <a:ext cx="528360" cy="41150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208" name="グループ化 207"/>
            <p:cNvGrpSpPr/>
            <p:nvPr/>
          </p:nvGrpSpPr>
          <p:grpSpPr>
            <a:xfrm>
              <a:off x="2555439" y="6115446"/>
              <a:ext cx="353694" cy="329153"/>
              <a:chOff x="377247" y="5769568"/>
              <a:chExt cx="504973" cy="309699"/>
            </a:xfrm>
          </p:grpSpPr>
          <p:cxnSp>
            <p:nvCxnSpPr>
              <p:cNvPr id="209" name="直線矢印コネクタ 208"/>
              <p:cNvCxnSpPr/>
              <p:nvPr/>
            </p:nvCxnSpPr>
            <p:spPr bwMode="auto">
              <a:xfrm flipH="1" flipV="1">
                <a:off x="661579" y="5769568"/>
                <a:ext cx="1" cy="307426"/>
              </a:xfrm>
              <a:prstGeom prst="straightConnector1">
                <a:avLst/>
              </a:prstGeom>
              <a:solidFill>
                <a:schemeClr val="accent1"/>
              </a:solidFill>
              <a:ln w="9525" cap="flat" cmpd="sng" algn="ctr">
                <a:solidFill>
                  <a:schemeClr val="tx1"/>
                </a:solidFill>
                <a:prstDash val="solid"/>
                <a:round/>
                <a:headEnd type="triangl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 name="直線矢印コネクタ 209"/>
              <p:cNvCxnSpPr/>
              <p:nvPr/>
            </p:nvCxnSpPr>
            <p:spPr bwMode="auto">
              <a:xfrm flipH="1" flipV="1">
                <a:off x="882219" y="5771841"/>
                <a:ext cx="1" cy="307426"/>
              </a:xfrm>
              <a:prstGeom prst="straightConnector1">
                <a:avLst/>
              </a:prstGeom>
              <a:solidFill>
                <a:schemeClr val="accent1"/>
              </a:solidFill>
              <a:ln w="9525" cap="flat" cmpd="sng" algn="ctr">
                <a:solidFill>
                  <a:schemeClr val="tx1"/>
                </a:solidFill>
                <a:prstDash val="solid"/>
                <a:round/>
                <a:headEnd type="triangl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1" name="直線矢印コネクタ 210"/>
              <p:cNvCxnSpPr/>
              <p:nvPr/>
            </p:nvCxnSpPr>
            <p:spPr bwMode="auto">
              <a:xfrm flipH="1" flipV="1">
                <a:off x="377247" y="5771840"/>
                <a:ext cx="1" cy="307426"/>
              </a:xfrm>
              <a:prstGeom prst="straightConnector1">
                <a:avLst/>
              </a:prstGeom>
              <a:solidFill>
                <a:schemeClr val="accent1"/>
              </a:solidFill>
              <a:ln w="9525" cap="flat" cmpd="sng" algn="ctr">
                <a:solidFill>
                  <a:schemeClr val="tx1"/>
                </a:solidFill>
                <a:prstDash val="solid"/>
                <a:round/>
                <a:headEnd type="triangl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242" name="グループ化 241"/>
          <p:cNvGrpSpPr/>
          <p:nvPr/>
        </p:nvGrpSpPr>
        <p:grpSpPr>
          <a:xfrm>
            <a:off x="-4711615" y="1702105"/>
            <a:ext cx="524286" cy="1015901"/>
            <a:chOff x="3646284" y="4348414"/>
            <a:chExt cx="524286" cy="1015901"/>
          </a:xfrm>
        </p:grpSpPr>
        <p:sp>
          <p:nvSpPr>
            <p:cNvPr id="212" name="正方形/長方形 211"/>
            <p:cNvSpPr/>
            <p:nvPr/>
          </p:nvSpPr>
          <p:spPr bwMode="auto">
            <a:xfrm>
              <a:off x="3655241" y="4356651"/>
              <a:ext cx="505151" cy="585503"/>
            </a:xfrm>
            <a:prstGeom prst="rect">
              <a:avLst/>
            </a:prstGeom>
            <a:solidFill>
              <a:srgbClr val="FFFF9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213" name="二等辺三角形 212"/>
            <p:cNvSpPr/>
            <p:nvPr/>
          </p:nvSpPr>
          <p:spPr bwMode="auto">
            <a:xfrm rot="10800000">
              <a:off x="3652113" y="4938473"/>
              <a:ext cx="505152" cy="425842"/>
            </a:xfrm>
            <a:prstGeom prst="triangle">
              <a:avLst>
                <a:gd name="adj" fmla="val 51369"/>
              </a:avLst>
            </a:prstGeom>
            <a:solidFill>
              <a:srgbClr val="FFFF9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cxnSp>
          <p:nvCxnSpPr>
            <p:cNvPr id="215" name="直線コネクタ 214"/>
            <p:cNvCxnSpPr/>
            <p:nvPr/>
          </p:nvCxnSpPr>
          <p:spPr bwMode="auto">
            <a:xfrm>
              <a:off x="3652112" y="4348414"/>
              <a:ext cx="3129" cy="58976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8" name="直線コネクタ 217"/>
            <p:cNvCxnSpPr/>
            <p:nvPr/>
          </p:nvCxnSpPr>
          <p:spPr bwMode="auto">
            <a:xfrm flipV="1">
              <a:off x="3646284" y="4354855"/>
              <a:ext cx="524286" cy="18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 name="直線コネクタ 224"/>
            <p:cNvCxnSpPr>
              <a:endCxn id="213" idx="2"/>
            </p:cNvCxnSpPr>
            <p:nvPr/>
          </p:nvCxnSpPr>
          <p:spPr bwMode="auto">
            <a:xfrm>
              <a:off x="4157265" y="4348414"/>
              <a:ext cx="0" cy="59005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 name="直線コネクタ 231"/>
            <p:cNvCxnSpPr>
              <a:stCxn id="213" idx="4"/>
              <a:endCxn id="213" idx="0"/>
            </p:cNvCxnSpPr>
            <p:nvPr/>
          </p:nvCxnSpPr>
          <p:spPr bwMode="auto">
            <a:xfrm>
              <a:off x="3652113" y="4938473"/>
              <a:ext cx="245660" cy="42584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 name="直線コネクタ 235"/>
            <p:cNvCxnSpPr>
              <a:stCxn id="213" idx="2"/>
              <a:endCxn id="213" idx="0"/>
            </p:cNvCxnSpPr>
            <p:nvPr/>
          </p:nvCxnSpPr>
          <p:spPr bwMode="auto">
            <a:xfrm flipH="1">
              <a:off x="3897773" y="4938473"/>
              <a:ext cx="259492" cy="42584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43" name="グループ化 242"/>
          <p:cNvGrpSpPr/>
          <p:nvPr/>
        </p:nvGrpSpPr>
        <p:grpSpPr>
          <a:xfrm rot="10800000">
            <a:off x="-4769352" y="2704504"/>
            <a:ext cx="524286" cy="1015901"/>
            <a:chOff x="3646284" y="4348414"/>
            <a:chExt cx="524286" cy="1015901"/>
          </a:xfrm>
        </p:grpSpPr>
        <p:sp>
          <p:nvSpPr>
            <p:cNvPr id="244" name="正方形/長方形 243"/>
            <p:cNvSpPr/>
            <p:nvPr/>
          </p:nvSpPr>
          <p:spPr bwMode="auto">
            <a:xfrm>
              <a:off x="3655241" y="4356651"/>
              <a:ext cx="505151" cy="585503"/>
            </a:xfrm>
            <a:prstGeom prst="rect">
              <a:avLst/>
            </a:prstGeom>
            <a:solidFill>
              <a:srgbClr val="FFFF9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245" name="二等辺三角形 244"/>
            <p:cNvSpPr/>
            <p:nvPr/>
          </p:nvSpPr>
          <p:spPr bwMode="auto">
            <a:xfrm rot="10800000">
              <a:off x="3652113" y="4938473"/>
              <a:ext cx="505152" cy="425842"/>
            </a:xfrm>
            <a:prstGeom prst="triangle">
              <a:avLst>
                <a:gd name="adj" fmla="val 56773"/>
              </a:avLst>
            </a:prstGeom>
            <a:solidFill>
              <a:srgbClr val="FFFF9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endParaRPr>
            </a:p>
          </p:txBody>
        </p:sp>
        <p:cxnSp>
          <p:nvCxnSpPr>
            <p:cNvPr id="246" name="直線コネクタ 245"/>
            <p:cNvCxnSpPr/>
            <p:nvPr/>
          </p:nvCxnSpPr>
          <p:spPr bwMode="auto">
            <a:xfrm>
              <a:off x="3652112" y="4348414"/>
              <a:ext cx="3129" cy="58976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7" name="直線コネクタ 246"/>
            <p:cNvCxnSpPr/>
            <p:nvPr/>
          </p:nvCxnSpPr>
          <p:spPr bwMode="auto">
            <a:xfrm flipV="1">
              <a:off x="3646284" y="4354855"/>
              <a:ext cx="524286" cy="18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8" name="直線コネクタ 247"/>
            <p:cNvCxnSpPr>
              <a:endCxn id="245" idx="2"/>
            </p:cNvCxnSpPr>
            <p:nvPr/>
          </p:nvCxnSpPr>
          <p:spPr bwMode="auto">
            <a:xfrm>
              <a:off x="4157265" y="4348414"/>
              <a:ext cx="0" cy="59005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9" name="直線コネクタ 248"/>
            <p:cNvCxnSpPr>
              <a:stCxn id="245" idx="4"/>
              <a:endCxn id="245" idx="0"/>
            </p:cNvCxnSpPr>
            <p:nvPr/>
          </p:nvCxnSpPr>
          <p:spPr bwMode="auto">
            <a:xfrm>
              <a:off x="3652113" y="4938473"/>
              <a:ext cx="218362" cy="42584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 name="直線コネクタ 249"/>
            <p:cNvCxnSpPr>
              <a:stCxn id="245" idx="2"/>
              <a:endCxn id="245" idx="0"/>
            </p:cNvCxnSpPr>
            <p:nvPr/>
          </p:nvCxnSpPr>
          <p:spPr bwMode="auto">
            <a:xfrm flipH="1">
              <a:off x="3870475" y="4938473"/>
              <a:ext cx="286790" cy="42584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 name="テキスト ボックス 4"/>
          <p:cNvSpPr txBox="1"/>
          <p:nvPr/>
        </p:nvSpPr>
        <p:spPr>
          <a:xfrm>
            <a:off x="8376077" y="518141"/>
            <a:ext cx="942706" cy="461665"/>
          </a:xfrm>
          <a:prstGeom prst="rect">
            <a:avLst/>
          </a:prstGeom>
          <a:noFill/>
        </p:spPr>
        <p:txBody>
          <a:bodyPr wrap="square" rtlCol="0">
            <a:spAutoFit/>
          </a:bodyPr>
          <a:lstStyle/>
          <a:p>
            <a:r>
              <a:rPr lang="en-US" altLang="ja-JP" sz="2400" dirty="0" smtClean="0">
                <a:solidFill>
                  <a:schemeClr val="bg1"/>
                </a:solidFill>
              </a:rPr>
              <a:t>7</a:t>
            </a:r>
            <a:r>
              <a:rPr kumimoji="1" lang="en-US" altLang="ja-JP" sz="2400" dirty="0" smtClean="0">
                <a:solidFill>
                  <a:schemeClr val="bg1"/>
                </a:solidFill>
              </a:rPr>
              <a:t>/12</a:t>
            </a:r>
            <a:endParaRPr kumimoji="1" lang="ja-JP" altLang="en-US" dirty="0">
              <a:solidFill>
                <a:schemeClr val="bg1"/>
              </a:solidFill>
            </a:endParaRPr>
          </a:p>
        </p:txBody>
      </p:sp>
      <p:graphicFrame>
        <p:nvGraphicFramePr>
          <p:cNvPr id="240" name="コンテンツ プレースホルダー 3"/>
          <p:cNvGraphicFramePr>
            <a:graphicFrameLocks noGrp="1" noChangeAspect="1"/>
          </p:cNvGraphicFramePr>
          <p:nvPr>
            <p:ph idx="1"/>
            <p:extLst>
              <p:ext uri="{D42A27DB-BD31-4B8C-83A1-F6EECF244321}">
                <p14:modId xmlns:p14="http://schemas.microsoft.com/office/powerpoint/2010/main" val="3348245608"/>
              </p:ext>
            </p:extLst>
          </p:nvPr>
        </p:nvGraphicFramePr>
        <p:xfrm>
          <a:off x="1979093" y="4094823"/>
          <a:ext cx="2202291" cy="1612935"/>
        </p:xfrm>
        <a:graphic>
          <a:graphicData uri="http://schemas.openxmlformats.org/presentationml/2006/ole">
            <mc:AlternateContent xmlns:mc="http://schemas.openxmlformats.org/markup-compatibility/2006">
              <mc:Choice xmlns:v="urn:schemas-microsoft-com:vml" Requires="v">
                <p:oleObj spid="_x0000_s2069" name="数式" r:id="rId4" imgW="1079280" imgH="799920" progId="Equation.3">
                  <p:embed/>
                </p:oleObj>
              </mc:Choice>
              <mc:Fallback>
                <p:oleObj name="数式" r:id="rId4" imgW="1079280" imgH="799920" progId="Equation.3">
                  <p:embed/>
                  <p:pic>
                    <p:nvPicPr>
                      <p:cNvPr id="0" name=""/>
                      <p:cNvPicPr/>
                      <p:nvPr/>
                    </p:nvPicPr>
                    <p:blipFill>
                      <a:blip r:embed="rId5"/>
                      <a:stretch>
                        <a:fillRect/>
                      </a:stretch>
                    </p:blipFill>
                    <p:spPr>
                      <a:xfrm>
                        <a:off x="1979093" y="4094823"/>
                        <a:ext cx="2202291" cy="1612935"/>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32" name="テキスト ボックス 131"/>
              <p:cNvSpPr txBox="1"/>
              <p:nvPr/>
            </p:nvSpPr>
            <p:spPr>
              <a:xfrm>
                <a:off x="107170" y="5340245"/>
                <a:ext cx="3983286" cy="1003865"/>
              </a:xfrm>
              <a:prstGeom prst="rect">
                <a:avLst/>
              </a:prstGeom>
              <a:noFill/>
            </p:spPr>
            <p:txBody>
              <a:bodyPr wrap="square" lIns="0" tIns="0" rIns="0" bIns="0" rtlCol="0">
                <a:spAutoFit/>
              </a:bodyPr>
              <a:lstStyle/>
              <a:p>
                <a14:m>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𝑘</m:t>
                        </m:r>
                      </m:e>
                      <m:sub>
                        <m:r>
                          <a:rPr kumimoji="1" lang="en-US" altLang="ja-JP" sz="1600" b="0" i="1" smtClean="0">
                            <a:latin typeface="Cambria Math" panose="02040503050406030204" pitchFamily="18" charset="0"/>
                          </a:rPr>
                          <m:t>𝑠</m:t>
                        </m:r>
                      </m:sub>
                    </m:sSub>
                  </m:oMath>
                </a14:m>
                <a:r>
                  <a:rPr kumimoji="1" lang="en-US" altLang="ja-JP" sz="1600" dirty="0" smtClean="0"/>
                  <a:t>:</a:t>
                </a:r>
                <a:r>
                  <a:rPr kumimoji="1" lang="ja-JP" altLang="en-US" sz="1600" dirty="0" smtClean="0"/>
                  <a:t>材料パラメータ</a:t>
                </a:r>
                <a:endParaRPr kumimoji="1" lang="en-US" altLang="ja-JP" sz="1600" dirty="0" smtClean="0"/>
              </a:p>
              <a:p>
                <a14:m>
                  <m:oMath xmlns:m="http://schemas.openxmlformats.org/officeDocument/2006/math">
                    <m:r>
                      <a:rPr kumimoji="1" lang="ja-JP" altLang="en-US" sz="1600" i="1" smtClean="0">
                        <a:latin typeface="Cambria Math" panose="02040503050406030204" pitchFamily="18" charset="0"/>
                      </a:rPr>
                      <m:t>𝜂</m:t>
                    </m:r>
                  </m:oMath>
                </a14:m>
                <a:r>
                  <a:rPr kumimoji="1" lang="en-US" altLang="ja-JP" sz="1600" dirty="0" smtClean="0"/>
                  <a:t>:</a:t>
                </a:r>
                <a:r>
                  <a:rPr kumimoji="1" lang="ja-JP" altLang="en-US" sz="1600" dirty="0" smtClean="0"/>
                  <a:t>応力</a:t>
                </a:r>
                <a:r>
                  <a:rPr kumimoji="1" lang="en-US" altLang="ja-JP" sz="1600" dirty="0" smtClean="0"/>
                  <a:t>3</a:t>
                </a:r>
                <a:r>
                  <a:rPr kumimoji="1" lang="ja-JP" altLang="en-US" sz="1600" dirty="0" smtClean="0"/>
                  <a:t>軸度</a:t>
                </a:r>
                <a:endParaRPr kumimoji="1" lang="en-US" altLang="ja-JP" sz="1600" dirty="0" smtClean="0"/>
              </a:p>
              <a:p>
                <a14:m>
                  <m:oMath xmlns:m="http://schemas.openxmlformats.org/officeDocument/2006/math">
                    <m:sSub>
                      <m:sSubPr>
                        <m:ctrlPr>
                          <a:rPr kumimoji="1" lang="en-US" altLang="ja-JP" sz="1600" i="1" smtClean="0">
                            <a:latin typeface="Cambria Math" panose="02040503050406030204" pitchFamily="18" charset="0"/>
                          </a:rPr>
                        </m:ctrlPr>
                      </m:sSubPr>
                      <m:e>
                        <m:r>
                          <a:rPr kumimoji="1" lang="ja-JP" altLang="en-US" sz="1600" i="1" smtClean="0">
                            <a:latin typeface="Cambria Math" panose="02040503050406030204" pitchFamily="18" charset="0"/>
                          </a:rPr>
                          <m:t>𝜏</m:t>
                        </m:r>
                      </m:e>
                      <m:sub>
                        <m:r>
                          <a:rPr kumimoji="1" lang="en-US" altLang="ja-JP" sz="1600" b="0" i="1" smtClean="0">
                            <a:latin typeface="Cambria Math" panose="02040503050406030204" pitchFamily="18" charset="0"/>
                          </a:rPr>
                          <m:t>𝑚𝑎𝑥</m:t>
                        </m:r>
                      </m:sub>
                    </m:sSub>
                  </m:oMath>
                </a14:m>
                <a:r>
                  <a:rPr kumimoji="1" lang="en-US" altLang="ja-JP" sz="1600" dirty="0" smtClean="0"/>
                  <a:t>:</a:t>
                </a:r>
                <a:r>
                  <a:rPr kumimoji="1" lang="ja-JP" altLang="en-US" sz="1600" dirty="0" smtClean="0"/>
                  <a:t>最大せん断応力，</a:t>
                </a:r>
                <a14:m>
                  <m:oMath xmlns:m="http://schemas.openxmlformats.org/officeDocument/2006/math">
                    <m:sSub>
                      <m:sSubPr>
                        <m:ctrlPr>
                          <a:rPr kumimoji="1" lang="en-US" altLang="ja-JP" sz="1600" i="1" smtClean="0">
                            <a:latin typeface="Cambria Math" panose="02040503050406030204" pitchFamily="18" charset="0"/>
                          </a:rPr>
                        </m:ctrlPr>
                      </m:sSubPr>
                      <m:e>
                        <m:r>
                          <a:rPr kumimoji="1" lang="ja-JP" altLang="en-US" sz="1600" i="1" smtClean="0">
                            <a:latin typeface="Cambria Math" panose="02040503050406030204" pitchFamily="18" charset="0"/>
                          </a:rPr>
                          <m:t>𝜎</m:t>
                        </m:r>
                      </m:e>
                      <m:sub>
                        <m:r>
                          <a:rPr kumimoji="1" lang="en-US" altLang="ja-JP" sz="1600" b="0" i="1" smtClean="0">
                            <a:latin typeface="Cambria Math" panose="02040503050406030204" pitchFamily="18" charset="0"/>
                          </a:rPr>
                          <m:t>𝑚</m:t>
                        </m:r>
                      </m:sub>
                    </m:sSub>
                  </m:oMath>
                </a14:m>
                <a:r>
                  <a:rPr kumimoji="1" lang="en-US" altLang="ja-JP" sz="1600" dirty="0" smtClean="0"/>
                  <a:t>:</a:t>
                </a:r>
                <a:r>
                  <a:rPr kumimoji="1" lang="ja-JP" altLang="en-US" sz="1600" dirty="0" smtClean="0"/>
                  <a:t>静水圧応力</a:t>
                </a:r>
                <a:endParaRPr kumimoji="1" lang="en-US" altLang="ja-JP" sz="1600" dirty="0" smtClean="0"/>
              </a:p>
              <a:p>
                <a14:m>
                  <m:oMath xmlns:m="http://schemas.openxmlformats.org/officeDocument/2006/math">
                    <m:sSub>
                      <m:sSubPr>
                        <m:ctrlPr>
                          <a:rPr kumimoji="1" lang="en-US" altLang="ja-JP" sz="1600" i="1" smtClean="0">
                            <a:latin typeface="Cambria Math" panose="02040503050406030204" pitchFamily="18" charset="0"/>
                          </a:rPr>
                        </m:ctrlPr>
                      </m:sSubPr>
                      <m:e>
                        <m:r>
                          <a:rPr kumimoji="1" lang="ja-JP" altLang="en-US" sz="1600" i="1" smtClean="0">
                            <a:latin typeface="Cambria Math" panose="02040503050406030204" pitchFamily="18" charset="0"/>
                          </a:rPr>
                          <m:t>𝜎</m:t>
                        </m:r>
                      </m:e>
                      <m:sub>
                        <m:r>
                          <a:rPr kumimoji="1" lang="en-US" altLang="ja-JP" sz="1600" b="0" i="1" smtClean="0">
                            <a:latin typeface="Cambria Math" panose="02040503050406030204" pitchFamily="18" charset="0"/>
                          </a:rPr>
                          <m:t>𝑒𝑞</m:t>
                        </m:r>
                      </m:sub>
                    </m:sSub>
                  </m:oMath>
                </a14:m>
                <a:r>
                  <a:rPr kumimoji="1" lang="en-US" altLang="ja-JP" sz="1600" dirty="0" smtClean="0"/>
                  <a:t>:</a:t>
                </a:r>
                <a:r>
                  <a:rPr kumimoji="1" lang="ja-JP" altLang="en-US" sz="1600" dirty="0" smtClean="0"/>
                  <a:t>ミーゼス応力</a:t>
                </a:r>
                <a:endParaRPr kumimoji="1" lang="ja-JP" altLang="en-US" sz="1600" dirty="0"/>
              </a:p>
            </p:txBody>
          </p:sp>
        </mc:Choice>
        <mc:Fallback xmlns="">
          <p:sp>
            <p:nvSpPr>
              <p:cNvPr id="132" name="テキスト ボックス 131"/>
              <p:cNvSpPr txBox="1">
                <a:spLocks noRot="1" noChangeAspect="1" noMove="1" noResize="1" noEditPoints="1" noAdjustHandles="1" noChangeArrowheads="1" noChangeShapeType="1" noTextEdit="1"/>
              </p:cNvSpPr>
              <p:nvPr/>
            </p:nvSpPr>
            <p:spPr>
              <a:xfrm>
                <a:off x="107170" y="5340245"/>
                <a:ext cx="3983286" cy="1003865"/>
              </a:xfrm>
              <a:prstGeom prst="rect">
                <a:avLst/>
              </a:prstGeom>
              <a:blipFill rotWithShape="0">
                <a:blip r:embed="rId7"/>
                <a:stretch>
                  <a:fillRect l="-1838" t="-7879" b="-12121"/>
                </a:stretch>
              </a:blipFill>
            </p:spPr>
            <p:txBody>
              <a:bodyPr/>
              <a:lstStyle/>
              <a:p>
                <a:r>
                  <a:rPr lang="ja-JP" altLang="en-US">
                    <a:noFill/>
                  </a:rPr>
                  <a:t> </a:t>
                </a:r>
              </a:p>
            </p:txBody>
          </p:sp>
        </mc:Fallback>
      </mc:AlternateContent>
      <p:pic>
        <p:nvPicPr>
          <p:cNvPr id="9" name="図 8"/>
          <p:cNvPicPr>
            <a:picLocks noChangeAspect="1"/>
          </p:cNvPicPr>
          <p:nvPr/>
        </p:nvPicPr>
        <p:blipFill>
          <a:blip r:embed="rId8"/>
          <a:stretch>
            <a:fillRect/>
          </a:stretch>
        </p:blipFill>
        <p:spPr>
          <a:xfrm>
            <a:off x="4947566" y="1303914"/>
            <a:ext cx="4021454" cy="2416980"/>
          </a:xfrm>
          <a:prstGeom prst="rect">
            <a:avLst/>
          </a:prstGeom>
        </p:spPr>
      </p:pic>
      <p:pic>
        <p:nvPicPr>
          <p:cNvPr id="11" name="図 10"/>
          <p:cNvPicPr>
            <a:picLocks noChangeAspect="1"/>
          </p:cNvPicPr>
          <p:nvPr/>
        </p:nvPicPr>
        <p:blipFill>
          <a:blip r:embed="rId9"/>
          <a:stretch>
            <a:fillRect/>
          </a:stretch>
        </p:blipFill>
        <p:spPr>
          <a:xfrm>
            <a:off x="4846406" y="4088753"/>
            <a:ext cx="4151046" cy="2494868"/>
          </a:xfrm>
          <a:prstGeom prst="rect">
            <a:avLst/>
          </a:prstGeom>
        </p:spPr>
      </p:pic>
    </p:spTree>
    <p:extLst>
      <p:ext uri="{BB962C8B-B14F-4D97-AF65-F5344CB8AC3E}">
        <p14:creationId xmlns:p14="http://schemas.microsoft.com/office/powerpoint/2010/main" val="34633882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モデル</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 y="1050005"/>
            <a:ext cx="5953125" cy="1808544"/>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2858549"/>
            <a:ext cx="3057952" cy="3715268"/>
          </a:xfrm>
          <a:prstGeom prst="rect">
            <a:avLst/>
          </a:prstGeom>
        </p:spPr>
      </p:pic>
      <p:sp>
        <p:nvSpPr>
          <p:cNvPr id="6" name="テキスト ボックス 5"/>
          <p:cNvSpPr txBox="1"/>
          <p:nvPr/>
        </p:nvSpPr>
        <p:spPr>
          <a:xfrm>
            <a:off x="3193209" y="2960299"/>
            <a:ext cx="5955476" cy="1477328"/>
          </a:xfrm>
          <a:prstGeom prst="rect">
            <a:avLst/>
          </a:prstGeom>
          <a:noFill/>
        </p:spPr>
        <p:txBody>
          <a:bodyPr wrap="none" rtlCol="0">
            <a:spAutoFit/>
          </a:bodyPr>
          <a:lstStyle/>
          <a:p>
            <a:r>
              <a:rPr kumimoji="1" lang="en-US" altLang="ja-JP" dirty="0" smtClean="0"/>
              <a:t>2</a:t>
            </a:r>
            <a:r>
              <a:rPr kumimoji="1" lang="ja-JP" altLang="en-US" dirty="0" smtClean="0"/>
              <a:t>限目の</a:t>
            </a:r>
            <a:r>
              <a:rPr kumimoji="1" lang="en-US" altLang="ja-JP" dirty="0" smtClean="0"/>
              <a:t>XFEM</a:t>
            </a:r>
            <a:r>
              <a:rPr kumimoji="1" lang="ja-JP" altLang="en-US" dirty="0" smtClean="0"/>
              <a:t>を用いた解析と同じモデルで行うため</a:t>
            </a:r>
            <a:endParaRPr kumimoji="1" lang="en-US" altLang="ja-JP" dirty="0" smtClean="0"/>
          </a:p>
          <a:p>
            <a:r>
              <a:rPr lang="ja-JP" altLang="en-US" dirty="0" smtClean="0"/>
              <a:t>新しいモデルを作成したのち，オブジェクトのコピーを</a:t>
            </a:r>
            <a:endParaRPr lang="en-US" altLang="ja-JP" dirty="0" smtClean="0"/>
          </a:p>
          <a:p>
            <a:r>
              <a:rPr kumimoji="1" lang="ja-JP" altLang="en-US" dirty="0" smtClean="0"/>
              <a:t>行う．</a:t>
            </a:r>
            <a:endParaRPr kumimoji="1" lang="en-US" altLang="ja-JP" dirty="0" smtClean="0"/>
          </a:p>
          <a:p>
            <a:pPr marL="285750" indent="-285750">
              <a:buFont typeface="Wingdings" panose="05000000000000000000" pitchFamily="2" charset="2"/>
              <a:buChar char="n"/>
            </a:pPr>
            <a:r>
              <a:rPr lang="ja-JP" altLang="en-US" dirty="0" smtClean="0"/>
              <a:t>モデル</a:t>
            </a:r>
            <a:endParaRPr lang="en-US" altLang="ja-JP" dirty="0" smtClean="0"/>
          </a:p>
          <a:p>
            <a:pPr marL="742950" lvl="1" indent="-285750">
              <a:buFont typeface="Wingdings" panose="05000000000000000000" pitchFamily="2" charset="2"/>
              <a:buChar char="n"/>
            </a:pPr>
            <a:r>
              <a:rPr kumimoji="1" lang="ja-JP" altLang="en-US" dirty="0" smtClean="0"/>
              <a:t>オブジェクトのコピー</a:t>
            </a:r>
            <a:endParaRPr kumimoji="1" lang="en-US" altLang="ja-JP" dirty="0" smtClean="0"/>
          </a:p>
        </p:txBody>
      </p:sp>
      <p:sp>
        <p:nvSpPr>
          <p:cNvPr id="7" name="テキスト ボックス 6"/>
          <p:cNvSpPr txBox="1"/>
          <p:nvPr/>
        </p:nvSpPr>
        <p:spPr>
          <a:xfrm>
            <a:off x="3305175" y="4648200"/>
            <a:ext cx="5493812" cy="923330"/>
          </a:xfrm>
          <a:prstGeom prst="rect">
            <a:avLst/>
          </a:prstGeom>
          <a:noFill/>
        </p:spPr>
        <p:txBody>
          <a:bodyPr wrap="none" rtlCol="0">
            <a:spAutoFit/>
          </a:bodyPr>
          <a:lstStyle/>
          <a:p>
            <a:r>
              <a:rPr kumimoji="1" lang="ja-JP" altLang="en-US" dirty="0" smtClean="0"/>
              <a:t>モデル</a:t>
            </a:r>
            <a:r>
              <a:rPr kumimoji="1" lang="en-US" altLang="ja-JP" dirty="0" smtClean="0"/>
              <a:t>(</a:t>
            </a:r>
            <a:r>
              <a:rPr kumimoji="1" lang="ja-JP" altLang="en-US" dirty="0" smtClean="0"/>
              <a:t>元</a:t>
            </a:r>
            <a:r>
              <a:rPr kumimoji="1" lang="en-US" altLang="ja-JP" dirty="0" smtClean="0"/>
              <a:t>)</a:t>
            </a:r>
            <a:r>
              <a:rPr kumimoji="1" lang="ja-JP" altLang="en-US" dirty="0" smtClean="0"/>
              <a:t>：</a:t>
            </a:r>
            <a:r>
              <a:rPr kumimoji="1" lang="en-US" altLang="ja-JP" dirty="0" smtClean="0"/>
              <a:t>XFEM</a:t>
            </a:r>
            <a:r>
              <a:rPr lang="ja-JP" altLang="en-US" dirty="0" smtClean="0"/>
              <a:t>解析を行っていたモデル名</a:t>
            </a:r>
            <a:endParaRPr lang="en-US" altLang="ja-JP" dirty="0" smtClean="0"/>
          </a:p>
          <a:p>
            <a:r>
              <a:rPr kumimoji="1" lang="ja-JP" altLang="en-US" dirty="0" smtClean="0"/>
              <a:t>モデル</a:t>
            </a:r>
            <a:r>
              <a:rPr kumimoji="1" lang="en-US" altLang="ja-JP" dirty="0" smtClean="0"/>
              <a:t>(</a:t>
            </a:r>
            <a:r>
              <a:rPr kumimoji="1" lang="ja-JP" altLang="en-US" dirty="0" smtClean="0"/>
              <a:t>先</a:t>
            </a:r>
            <a:r>
              <a:rPr kumimoji="1" lang="en-US" altLang="ja-JP" dirty="0" smtClean="0"/>
              <a:t>)</a:t>
            </a:r>
            <a:r>
              <a:rPr kumimoji="1" lang="ja-JP" altLang="en-US" dirty="0" smtClean="0"/>
              <a:t>：新しく作成したモデル名</a:t>
            </a:r>
            <a:endParaRPr kumimoji="1" lang="en-US" altLang="ja-JP" dirty="0" smtClean="0"/>
          </a:p>
          <a:p>
            <a:r>
              <a:rPr kumimoji="1" lang="ja-JP" altLang="en-US" dirty="0" smtClean="0"/>
              <a:t>パート，インスタンスの部分のチェックを入れる．</a:t>
            </a:r>
            <a:endParaRPr kumimoji="1" lang="ja-JP" altLang="en-US" dirty="0"/>
          </a:p>
        </p:txBody>
      </p:sp>
      <p:sp>
        <p:nvSpPr>
          <p:cNvPr id="8" name="テキスト ボックス 7"/>
          <p:cNvSpPr txBox="1"/>
          <p:nvPr/>
        </p:nvSpPr>
        <p:spPr>
          <a:xfrm>
            <a:off x="3193209" y="5705475"/>
            <a:ext cx="5724644" cy="923330"/>
          </a:xfrm>
          <a:prstGeom prst="rect">
            <a:avLst/>
          </a:prstGeom>
          <a:noFill/>
        </p:spPr>
        <p:txBody>
          <a:bodyPr wrap="none" rtlCol="0">
            <a:spAutoFit/>
          </a:bodyPr>
          <a:lstStyle/>
          <a:p>
            <a:r>
              <a:rPr kumimoji="1" lang="ja-JP" altLang="en-US" dirty="0" smtClean="0"/>
              <a:t>この作業で，パート，アセンブリ，メッシュのデータ</a:t>
            </a:r>
            <a:endParaRPr kumimoji="1" lang="en-US" altLang="ja-JP" dirty="0" smtClean="0"/>
          </a:p>
          <a:p>
            <a:r>
              <a:rPr lang="ja-JP" altLang="en-US" dirty="0" smtClean="0"/>
              <a:t>がすべて移行される．</a:t>
            </a:r>
            <a:endParaRPr lang="en-US" altLang="ja-JP" dirty="0" smtClean="0"/>
          </a:p>
          <a:p>
            <a:r>
              <a:rPr kumimoji="1" lang="ja-JP" altLang="en-US" dirty="0" smtClean="0"/>
              <a:t>・次に要素特性を割り当てる．</a:t>
            </a:r>
            <a:endParaRPr kumimoji="1" lang="ja-JP" altLang="en-US" dirty="0"/>
          </a:p>
        </p:txBody>
      </p:sp>
    </p:spTree>
    <p:extLst>
      <p:ext uri="{BB962C8B-B14F-4D97-AF65-F5344CB8AC3E}">
        <p14:creationId xmlns:p14="http://schemas.microsoft.com/office/powerpoint/2010/main" val="25985699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材料特性</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68388"/>
            <a:ext cx="6233679" cy="4827587"/>
          </a:xfrm>
        </p:spPr>
      </p:pic>
      <p:sp>
        <p:nvSpPr>
          <p:cNvPr id="5" name="テキスト ボックス 4"/>
          <p:cNvSpPr txBox="1"/>
          <p:nvPr/>
        </p:nvSpPr>
        <p:spPr>
          <a:xfrm>
            <a:off x="168345" y="5934670"/>
            <a:ext cx="6204985" cy="923330"/>
          </a:xfrm>
          <a:prstGeom prst="rect">
            <a:avLst/>
          </a:prstGeom>
          <a:noFill/>
        </p:spPr>
        <p:txBody>
          <a:bodyPr wrap="square" rtlCol="0">
            <a:spAutoFit/>
          </a:bodyPr>
          <a:lstStyle/>
          <a:p>
            <a:r>
              <a:rPr kumimoji="1" lang="ja-JP" altLang="en-US" dirty="0" smtClean="0"/>
              <a:t>弾性，密度，金属塑性，延性損傷</a:t>
            </a:r>
            <a:r>
              <a:rPr lang="ja-JP" altLang="en-US" dirty="0" smtClean="0"/>
              <a:t>，せん断損傷入力データの量が多い</a:t>
            </a:r>
            <a:r>
              <a:rPr kumimoji="1" lang="ja-JP" altLang="en-US" dirty="0" smtClean="0"/>
              <a:t>ためエクセルのデータ</a:t>
            </a:r>
            <a:r>
              <a:rPr lang="ja-JP" altLang="en-US" dirty="0" smtClean="0"/>
              <a:t>をコピーして貼り付ける</a:t>
            </a:r>
            <a:r>
              <a:rPr lang="en-US" altLang="ja-JP" dirty="0" smtClean="0"/>
              <a:t>(</a:t>
            </a:r>
            <a:r>
              <a:rPr lang="ja-JP" altLang="en-US" dirty="0" smtClean="0"/>
              <a:t>エクセルデータ配布</a:t>
            </a:r>
            <a:r>
              <a:rPr lang="en-US" altLang="ja-JP" dirty="0" smtClean="0"/>
              <a:t>)</a:t>
            </a:r>
            <a:endParaRPr kumimoji="1" lang="en-US" altLang="ja-JP" dirty="0" smtClean="0"/>
          </a:p>
        </p:txBody>
      </p:sp>
      <p:sp>
        <p:nvSpPr>
          <p:cNvPr id="6" name="テキスト ボックス 5"/>
          <p:cNvSpPr txBox="1"/>
          <p:nvPr/>
        </p:nvSpPr>
        <p:spPr>
          <a:xfrm>
            <a:off x="6233679" y="1068388"/>
            <a:ext cx="2723823" cy="1477328"/>
          </a:xfrm>
          <a:prstGeom prst="rect">
            <a:avLst/>
          </a:prstGeom>
          <a:noFill/>
        </p:spPr>
        <p:txBody>
          <a:bodyPr wrap="none" rtlCol="0">
            <a:spAutoFit/>
          </a:bodyPr>
          <a:lstStyle/>
          <a:p>
            <a:r>
              <a:rPr kumimoji="1" lang="ja-JP" altLang="en-US" dirty="0" smtClean="0"/>
              <a:t>延性，せん断損傷ともに</a:t>
            </a:r>
            <a:endParaRPr kumimoji="1" lang="en-US" altLang="ja-JP" dirty="0" smtClean="0"/>
          </a:p>
          <a:p>
            <a:r>
              <a:rPr lang="ja-JP" altLang="en-US" dirty="0" smtClean="0"/>
              <a:t>サブオプションの</a:t>
            </a:r>
            <a:endParaRPr lang="en-US" altLang="ja-JP" dirty="0" smtClean="0"/>
          </a:p>
          <a:p>
            <a:r>
              <a:rPr kumimoji="1" lang="ja-JP" altLang="en-US" dirty="0" smtClean="0"/>
              <a:t>損傷発展は</a:t>
            </a:r>
            <a:endParaRPr kumimoji="1" lang="en-US" altLang="ja-JP" dirty="0" smtClean="0"/>
          </a:p>
          <a:p>
            <a:r>
              <a:rPr lang="ja-JP" altLang="en-US" dirty="0" smtClean="0"/>
              <a:t>タイプ</a:t>
            </a:r>
            <a:r>
              <a:rPr lang="en-US" altLang="ja-JP" dirty="0" smtClean="0"/>
              <a:t>:</a:t>
            </a:r>
            <a:r>
              <a:rPr lang="ja-JP" altLang="en-US" dirty="0" smtClean="0"/>
              <a:t>変位</a:t>
            </a:r>
            <a:endParaRPr lang="en-US" altLang="ja-JP" dirty="0" smtClean="0"/>
          </a:p>
          <a:p>
            <a:r>
              <a:rPr kumimoji="1" lang="ja-JP" altLang="en-US" dirty="0" smtClean="0"/>
              <a:t>破壊時の変位：</a:t>
            </a:r>
            <a:r>
              <a:rPr kumimoji="1" lang="en-US" altLang="ja-JP" dirty="0" smtClean="0"/>
              <a:t>0.001</a:t>
            </a:r>
            <a:endParaRPr kumimoji="1" lang="ja-JP" altLang="en-US"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330" y="2542707"/>
            <a:ext cx="1393752" cy="4211165"/>
          </a:xfrm>
          <a:prstGeom prst="rect">
            <a:avLst/>
          </a:prstGeom>
        </p:spPr>
      </p:pic>
    </p:spTree>
    <p:extLst>
      <p:ext uri="{BB962C8B-B14F-4D97-AF65-F5344CB8AC3E}">
        <p14:creationId xmlns:p14="http://schemas.microsoft.com/office/powerpoint/2010/main" val="21398752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497" y="160633"/>
            <a:ext cx="8207375" cy="574675"/>
          </a:xfrm>
        </p:spPr>
        <p:txBody>
          <a:bodyPr/>
          <a:lstStyle/>
          <a:p>
            <a:r>
              <a:rPr kumimoji="1" lang="ja-JP" altLang="en-US" sz="3200" dirty="0" smtClean="0"/>
              <a:t>ステップ</a:t>
            </a:r>
            <a:endParaRPr kumimoji="1" lang="ja-JP" altLang="en-US" sz="3200" dirty="0"/>
          </a:p>
        </p:txBody>
      </p:sp>
      <p:pic>
        <p:nvPicPr>
          <p:cNvPr id="6" name="コンテンツ プレースホルダー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4" y="1060180"/>
            <a:ext cx="4638592" cy="3398697"/>
          </a:xfrm>
        </p:spPr>
      </p:pic>
      <p:sp>
        <p:nvSpPr>
          <p:cNvPr id="7" name="テキスト ボックス 6"/>
          <p:cNvSpPr txBox="1"/>
          <p:nvPr/>
        </p:nvSpPr>
        <p:spPr>
          <a:xfrm>
            <a:off x="4986780" y="1234912"/>
            <a:ext cx="2008883" cy="923330"/>
          </a:xfrm>
          <a:prstGeom prst="rect">
            <a:avLst/>
          </a:prstGeom>
          <a:noFill/>
        </p:spPr>
        <p:txBody>
          <a:bodyPr wrap="none" rtlCol="0">
            <a:spAutoFit/>
          </a:bodyPr>
          <a:lstStyle/>
          <a:p>
            <a:r>
              <a:rPr kumimoji="1" lang="ja-JP" altLang="en-US" dirty="0" smtClean="0"/>
              <a:t>“ステップの作成”</a:t>
            </a:r>
            <a:endParaRPr kumimoji="1" lang="en-US" altLang="ja-JP" dirty="0" smtClean="0"/>
          </a:p>
          <a:p>
            <a:r>
              <a:rPr lang="ja-JP" altLang="en-US" dirty="0" smtClean="0"/>
              <a:t>“</a:t>
            </a:r>
            <a:r>
              <a:rPr lang="en-US" altLang="ja-JP" dirty="0" err="1" smtClean="0"/>
              <a:t>Static,General</a:t>
            </a:r>
            <a:r>
              <a:rPr lang="ja-JP" altLang="en-US" dirty="0" smtClean="0"/>
              <a:t>”</a:t>
            </a:r>
            <a:endParaRPr lang="en-US" altLang="ja-JP" dirty="0" smtClean="0"/>
          </a:p>
          <a:p>
            <a:r>
              <a:rPr lang="ja-JP" altLang="en-US" dirty="0" smtClean="0"/>
              <a:t>“続ける”を選択</a:t>
            </a:r>
            <a:endParaRPr lang="en-US" altLang="ja-JP" dirty="0" smtClean="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2429" y="2376754"/>
            <a:ext cx="4370559" cy="3875888"/>
          </a:xfrm>
          <a:prstGeom prst="rect">
            <a:avLst/>
          </a:prstGeom>
        </p:spPr>
      </p:pic>
      <p:sp>
        <p:nvSpPr>
          <p:cNvPr id="9" name="テキスト ボックス 8"/>
          <p:cNvSpPr txBox="1"/>
          <p:nvPr/>
        </p:nvSpPr>
        <p:spPr>
          <a:xfrm>
            <a:off x="5744" y="4450194"/>
            <a:ext cx="5205271" cy="1200329"/>
          </a:xfrm>
          <a:prstGeom prst="rect">
            <a:avLst/>
          </a:prstGeom>
          <a:noFill/>
        </p:spPr>
        <p:txBody>
          <a:bodyPr wrap="none" rtlCol="0">
            <a:spAutoFit/>
          </a:bodyPr>
          <a:lstStyle/>
          <a:p>
            <a:r>
              <a:rPr kumimoji="1" lang="ja-JP" altLang="en-US" dirty="0" smtClean="0"/>
              <a:t>時間幅　</a:t>
            </a:r>
            <a:r>
              <a:rPr kumimoji="1" lang="en-US" altLang="ja-JP" dirty="0" smtClean="0"/>
              <a:t>1</a:t>
            </a:r>
          </a:p>
          <a:p>
            <a:r>
              <a:rPr lang="en-US" altLang="ja-JP" dirty="0" err="1" smtClean="0"/>
              <a:t>Nlgeom</a:t>
            </a:r>
            <a:r>
              <a:rPr lang="ja-JP" altLang="en-US" dirty="0" smtClean="0"/>
              <a:t>：オン</a:t>
            </a:r>
            <a:r>
              <a:rPr lang="en-US" altLang="ja-JP" dirty="0" smtClean="0"/>
              <a:t>(</a:t>
            </a:r>
            <a:r>
              <a:rPr lang="ja-JP" altLang="en-US" dirty="0" smtClean="0"/>
              <a:t>大変形</a:t>
            </a:r>
            <a:r>
              <a:rPr lang="en-US" altLang="ja-JP" dirty="0" smtClean="0"/>
              <a:t>)</a:t>
            </a:r>
          </a:p>
          <a:p>
            <a:r>
              <a:rPr lang="ja-JP" altLang="en-US" dirty="0" smtClean="0"/>
              <a:t>自動安定化：散逸エネルギ比を指定する　</a:t>
            </a:r>
            <a:r>
              <a:rPr lang="en-US" altLang="ja-JP" dirty="0" smtClean="0"/>
              <a:t>0.0001</a:t>
            </a:r>
          </a:p>
          <a:p>
            <a:r>
              <a:rPr lang="ja-JP" altLang="en-US" dirty="0" smtClean="0"/>
              <a:t>タブ“インクリメント”をクリック</a:t>
            </a:r>
            <a:endParaRPr lang="en-US" altLang="ja-JP" dirty="0" smtClean="0"/>
          </a:p>
        </p:txBody>
      </p:sp>
      <p:sp>
        <p:nvSpPr>
          <p:cNvPr id="11" name="テキスト ボックス 10"/>
          <p:cNvSpPr txBox="1"/>
          <p:nvPr/>
        </p:nvSpPr>
        <p:spPr>
          <a:xfrm>
            <a:off x="3425619" y="5628542"/>
            <a:ext cx="1441420" cy="1200329"/>
          </a:xfrm>
          <a:prstGeom prst="rect">
            <a:avLst/>
          </a:prstGeom>
          <a:noFill/>
        </p:spPr>
        <p:txBody>
          <a:bodyPr wrap="none" rtlCol="0">
            <a:spAutoFit/>
          </a:bodyPr>
          <a:lstStyle/>
          <a:p>
            <a:r>
              <a:rPr kumimoji="1" lang="ja-JP" altLang="en-US" dirty="0" smtClean="0"/>
              <a:t>時間増分値</a:t>
            </a:r>
            <a:endParaRPr kumimoji="1" lang="en-US" altLang="ja-JP" dirty="0" smtClean="0"/>
          </a:p>
          <a:p>
            <a:r>
              <a:rPr lang="ja-JP" altLang="en-US" dirty="0" smtClean="0"/>
              <a:t>初期：</a:t>
            </a:r>
            <a:r>
              <a:rPr lang="en-US" altLang="ja-JP" dirty="0" smtClean="0"/>
              <a:t>0.01</a:t>
            </a:r>
          </a:p>
          <a:p>
            <a:r>
              <a:rPr kumimoji="1" lang="ja-JP" altLang="en-US" dirty="0" smtClean="0"/>
              <a:t>最小</a:t>
            </a:r>
            <a:r>
              <a:rPr lang="ja-JP" altLang="en-US" dirty="0" smtClean="0"/>
              <a:t>：</a:t>
            </a:r>
            <a:r>
              <a:rPr lang="en-US" altLang="ja-JP" dirty="0" smtClean="0"/>
              <a:t>1E-20</a:t>
            </a:r>
          </a:p>
          <a:p>
            <a:r>
              <a:rPr kumimoji="1" lang="ja-JP" altLang="en-US" dirty="0" smtClean="0"/>
              <a:t>最大：</a:t>
            </a:r>
            <a:r>
              <a:rPr kumimoji="1" lang="en-US" altLang="ja-JP" dirty="0" smtClean="0"/>
              <a:t>1</a:t>
            </a:r>
            <a:endParaRPr kumimoji="1" lang="ja-JP" altLang="en-US" dirty="0"/>
          </a:p>
        </p:txBody>
      </p:sp>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4" y="5550174"/>
            <a:ext cx="3260812" cy="1288222"/>
          </a:xfrm>
          <a:prstGeom prst="rect">
            <a:avLst/>
          </a:prstGeom>
        </p:spPr>
      </p:pic>
    </p:spTree>
    <p:extLst>
      <p:ext uri="{BB962C8B-B14F-4D97-AF65-F5344CB8AC3E}">
        <p14:creationId xmlns:p14="http://schemas.microsoft.com/office/powerpoint/2010/main" val="535659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200" dirty="0" smtClean="0"/>
              <a:t>材料特性</a:t>
            </a:r>
            <a:endParaRPr kumimoji="1" lang="ja-JP" altLang="en-US" sz="3200"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05025"/>
            <a:ext cx="4499630" cy="3946083"/>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9343" y="1153530"/>
            <a:ext cx="3915181" cy="2460136"/>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4579" y="3698885"/>
            <a:ext cx="3169945" cy="2946632"/>
          </a:xfrm>
          <a:prstGeom prst="rect">
            <a:avLst/>
          </a:prstGeom>
        </p:spPr>
      </p:pic>
      <p:sp>
        <p:nvSpPr>
          <p:cNvPr id="7" name="テキスト ボックス 6"/>
          <p:cNvSpPr txBox="1"/>
          <p:nvPr/>
        </p:nvSpPr>
        <p:spPr>
          <a:xfrm>
            <a:off x="65988" y="968864"/>
            <a:ext cx="2031325" cy="369332"/>
          </a:xfrm>
          <a:prstGeom prst="rect">
            <a:avLst/>
          </a:prstGeom>
          <a:noFill/>
        </p:spPr>
        <p:txBody>
          <a:bodyPr wrap="none" rtlCol="0">
            <a:spAutoFit/>
          </a:bodyPr>
          <a:lstStyle/>
          <a:p>
            <a:r>
              <a:rPr kumimoji="1" lang="ja-JP" altLang="en-US" dirty="0" smtClean="0"/>
              <a:t>モジュール：特性</a:t>
            </a:r>
            <a:endParaRPr kumimoji="1" lang="ja-JP" altLang="en-US" dirty="0"/>
          </a:p>
        </p:txBody>
      </p:sp>
      <p:sp>
        <p:nvSpPr>
          <p:cNvPr id="8" name="テキスト ボックス 7"/>
          <p:cNvSpPr txBox="1"/>
          <p:nvPr/>
        </p:nvSpPr>
        <p:spPr>
          <a:xfrm>
            <a:off x="141401" y="5251108"/>
            <a:ext cx="3877985" cy="1477328"/>
          </a:xfrm>
          <a:prstGeom prst="rect">
            <a:avLst/>
          </a:prstGeom>
          <a:noFill/>
        </p:spPr>
        <p:txBody>
          <a:bodyPr wrap="none" rtlCol="0">
            <a:spAutoFit/>
          </a:bodyPr>
          <a:lstStyle/>
          <a:p>
            <a:r>
              <a:rPr kumimoji="1" lang="ja-JP" altLang="en-US" dirty="0" smtClean="0"/>
              <a:t>機械的：弾性を選択</a:t>
            </a:r>
            <a:endParaRPr kumimoji="1" lang="en-US" altLang="ja-JP" dirty="0" smtClean="0"/>
          </a:p>
          <a:p>
            <a:r>
              <a:rPr lang="ja-JP" altLang="en-US" dirty="0" smtClean="0"/>
              <a:t>要素特性の作成を選択</a:t>
            </a:r>
            <a:endParaRPr lang="en-US" altLang="ja-JP" dirty="0" smtClean="0"/>
          </a:p>
          <a:p>
            <a:r>
              <a:rPr kumimoji="1" lang="ja-JP" altLang="en-US" dirty="0" smtClean="0"/>
              <a:t>右図の通りに“続ける”を選択</a:t>
            </a:r>
            <a:endParaRPr kumimoji="1" lang="en-US" altLang="ja-JP" dirty="0" smtClean="0"/>
          </a:p>
          <a:p>
            <a:r>
              <a:rPr kumimoji="1" lang="ja-JP" altLang="en-US" dirty="0" smtClean="0"/>
              <a:t>要素特性割り当ての編集</a:t>
            </a:r>
            <a:endParaRPr kumimoji="1" lang="en-US" altLang="ja-JP" dirty="0" smtClean="0"/>
          </a:p>
          <a:p>
            <a:r>
              <a:rPr lang="ja-JP" altLang="en-US" dirty="0" smtClean="0"/>
              <a:t>モデルをクリックしてから</a:t>
            </a:r>
            <a:r>
              <a:rPr lang="en-US" altLang="ja-JP" dirty="0" smtClean="0"/>
              <a:t>ok</a:t>
            </a:r>
            <a:r>
              <a:rPr lang="ja-JP" altLang="en-US" dirty="0" smtClean="0"/>
              <a:t>を選択</a:t>
            </a:r>
            <a:endParaRPr kumimoji="1" lang="ja-JP" altLang="en-US" dirty="0"/>
          </a:p>
        </p:txBody>
      </p:sp>
      <p:sp>
        <p:nvSpPr>
          <p:cNvPr id="9" name="円/楕円 8"/>
          <p:cNvSpPr/>
          <p:nvPr/>
        </p:nvSpPr>
        <p:spPr bwMode="auto">
          <a:xfrm>
            <a:off x="4960489" y="1517716"/>
            <a:ext cx="233680" cy="216816"/>
          </a:xfrm>
          <a:prstGeom prst="ellipse">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10" name="円/楕円 9"/>
          <p:cNvSpPr/>
          <p:nvPr/>
        </p:nvSpPr>
        <p:spPr bwMode="auto">
          <a:xfrm>
            <a:off x="5673728" y="4177646"/>
            <a:ext cx="233680" cy="216816"/>
          </a:xfrm>
          <a:prstGeom prst="ellipse">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p:txBody>
      </p:sp>
      <p:pic>
        <p:nvPicPr>
          <p:cNvPr id="11" name="図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77509" y="1804097"/>
            <a:ext cx="1576638" cy="1730117"/>
          </a:xfrm>
          <a:prstGeom prst="rect">
            <a:avLst/>
          </a:prstGeom>
        </p:spPr>
      </p:pic>
      <p:sp>
        <p:nvSpPr>
          <p:cNvPr id="13" name="正方形/長方形 12"/>
          <p:cNvSpPr/>
          <p:nvPr/>
        </p:nvSpPr>
        <p:spPr bwMode="auto">
          <a:xfrm>
            <a:off x="7381660" y="3278066"/>
            <a:ext cx="433162" cy="150934"/>
          </a:xfrm>
          <a:prstGeom prst="rect">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30734481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荷重</a:t>
            </a:r>
            <a:endParaRPr kumimoji="1" lang="ja-JP" altLang="en-US" sz="3200" dirty="0"/>
          </a:p>
        </p:txBody>
      </p:sp>
      <p:pic>
        <p:nvPicPr>
          <p:cNvPr id="6" name="コンテンツ プレースホルダー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911" y="1011238"/>
            <a:ext cx="3062785" cy="4275137"/>
          </a:xfrm>
        </p:spPr>
      </p:pic>
      <p:sp>
        <p:nvSpPr>
          <p:cNvPr id="7" name="テキスト ボックス 6"/>
          <p:cNvSpPr txBox="1"/>
          <p:nvPr/>
        </p:nvSpPr>
        <p:spPr>
          <a:xfrm>
            <a:off x="3207195" y="954088"/>
            <a:ext cx="2954655" cy="1754326"/>
          </a:xfrm>
          <a:prstGeom prst="rect">
            <a:avLst/>
          </a:prstGeom>
          <a:noFill/>
        </p:spPr>
        <p:txBody>
          <a:bodyPr wrap="none" rtlCol="0">
            <a:spAutoFit/>
          </a:bodyPr>
          <a:lstStyle/>
          <a:p>
            <a:r>
              <a:rPr kumimoji="1" lang="ja-JP" altLang="en-US" dirty="0" smtClean="0"/>
              <a:t>モジュール：荷重</a:t>
            </a:r>
            <a:endParaRPr kumimoji="1" lang="en-US" altLang="ja-JP" dirty="0" smtClean="0"/>
          </a:p>
          <a:p>
            <a:r>
              <a:rPr lang="ja-JP" altLang="en-US" dirty="0" smtClean="0"/>
              <a:t>境界条件の作成</a:t>
            </a:r>
            <a:endParaRPr lang="en-US" altLang="ja-JP" dirty="0" smtClean="0"/>
          </a:p>
          <a:p>
            <a:r>
              <a:rPr kumimoji="1" lang="ja-JP" altLang="en-US" dirty="0" smtClean="0"/>
              <a:t>タイプ：変位</a:t>
            </a:r>
            <a:r>
              <a:rPr kumimoji="1" lang="en-US" altLang="ja-JP" dirty="0" smtClean="0"/>
              <a:t>/</a:t>
            </a:r>
            <a:r>
              <a:rPr kumimoji="1" lang="ja-JP" altLang="en-US" dirty="0" smtClean="0"/>
              <a:t>回転</a:t>
            </a:r>
            <a:endParaRPr kumimoji="1" lang="en-US" altLang="ja-JP" dirty="0" smtClean="0"/>
          </a:p>
          <a:p>
            <a:r>
              <a:rPr lang="en-US" altLang="ja-JP" dirty="0" smtClean="0"/>
              <a:t>U2</a:t>
            </a:r>
            <a:r>
              <a:rPr lang="ja-JP" altLang="en-US" dirty="0" smtClean="0"/>
              <a:t>：</a:t>
            </a:r>
            <a:r>
              <a:rPr lang="en-US" altLang="ja-JP" dirty="0" smtClean="0"/>
              <a:t>0</a:t>
            </a:r>
          </a:p>
          <a:p>
            <a:r>
              <a:rPr kumimoji="1" lang="en-US" altLang="ja-JP" dirty="0" smtClean="0"/>
              <a:t>UR3</a:t>
            </a:r>
            <a:r>
              <a:rPr kumimoji="1" lang="ja-JP" altLang="en-US" dirty="0" smtClean="0"/>
              <a:t>：</a:t>
            </a:r>
            <a:r>
              <a:rPr kumimoji="1" lang="en-US" altLang="ja-JP" dirty="0" smtClean="0"/>
              <a:t>0</a:t>
            </a:r>
          </a:p>
          <a:p>
            <a:r>
              <a:rPr lang="ja-JP" altLang="en-US" dirty="0" smtClean="0"/>
              <a:t>モデルの赤線の部分を選択</a:t>
            </a:r>
            <a:endParaRPr kumimoji="1" lang="ja-JP" altLang="en-US" dirty="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6840" y="3702603"/>
            <a:ext cx="2753326" cy="3167543"/>
          </a:xfrm>
          <a:prstGeom prst="rect">
            <a:avLst/>
          </a:prstGeom>
        </p:spPr>
      </p:pic>
      <p:sp>
        <p:nvSpPr>
          <p:cNvPr id="9" name="テキスト ボックス 8"/>
          <p:cNvSpPr txBox="1"/>
          <p:nvPr/>
        </p:nvSpPr>
        <p:spPr>
          <a:xfrm>
            <a:off x="663251" y="5534024"/>
            <a:ext cx="2095445" cy="1200329"/>
          </a:xfrm>
          <a:prstGeom prst="rect">
            <a:avLst/>
          </a:prstGeom>
          <a:noFill/>
        </p:spPr>
        <p:txBody>
          <a:bodyPr wrap="none" rtlCol="0">
            <a:spAutoFit/>
          </a:bodyPr>
          <a:lstStyle/>
          <a:p>
            <a:r>
              <a:rPr lang="ja-JP" altLang="en-US" dirty="0" smtClean="0"/>
              <a:t>境界条件の作成</a:t>
            </a:r>
            <a:endParaRPr lang="en-US" altLang="ja-JP" dirty="0" smtClean="0"/>
          </a:p>
          <a:p>
            <a:r>
              <a:rPr kumimoji="1" lang="ja-JP" altLang="en-US" dirty="0" smtClean="0"/>
              <a:t>タイプ：変位</a:t>
            </a:r>
            <a:r>
              <a:rPr kumimoji="1" lang="en-US" altLang="ja-JP" dirty="0" smtClean="0"/>
              <a:t>/</a:t>
            </a:r>
            <a:r>
              <a:rPr kumimoji="1" lang="ja-JP" altLang="en-US" dirty="0" smtClean="0"/>
              <a:t>回転</a:t>
            </a:r>
            <a:endParaRPr kumimoji="1" lang="en-US" altLang="ja-JP" dirty="0" smtClean="0"/>
          </a:p>
          <a:p>
            <a:r>
              <a:rPr lang="en-US" altLang="ja-JP" dirty="0" smtClean="0"/>
              <a:t>U</a:t>
            </a:r>
            <a:r>
              <a:rPr lang="en-US" altLang="ja-JP" dirty="0"/>
              <a:t>2</a:t>
            </a:r>
            <a:r>
              <a:rPr lang="ja-JP" altLang="en-US" dirty="0" smtClean="0"/>
              <a:t>：</a:t>
            </a:r>
            <a:r>
              <a:rPr lang="en-US" altLang="ja-JP" dirty="0" smtClean="0"/>
              <a:t>0.15</a:t>
            </a:r>
          </a:p>
          <a:p>
            <a:r>
              <a:rPr lang="ja-JP" altLang="en-US" dirty="0" smtClean="0"/>
              <a:t>赤線を選択</a:t>
            </a:r>
            <a:endParaRPr lang="en-US" altLang="ja-JP" dirty="0" smtClean="0"/>
          </a:p>
        </p:txBody>
      </p:sp>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8425" y="954088"/>
            <a:ext cx="2702690" cy="4251860"/>
          </a:xfrm>
          <a:prstGeom prst="rect">
            <a:avLst/>
          </a:prstGeom>
        </p:spPr>
      </p:pic>
      <p:sp>
        <p:nvSpPr>
          <p:cNvPr id="12" name="テキスト ボックス 11"/>
          <p:cNvSpPr txBox="1"/>
          <p:nvPr/>
        </p:nvSpPr>
        <p:spPr>
          <a:xfrm>
            <a:off x="5907310" y="5211781"/>
            <a:ext cx="3313728" cy="923330"/>
          </a:xfrm>
          <a:prstGeom prst="rect">
            <a:avLst/>
          </a:prstGeom>
          <a:noFill/>
        </p:spPr>
        <p:txBody>
          <a:bodyPr wrap="none" rtlCol="0">
            <a:spAutoFit/>
          </a:bodyPr>
          <a:lstStyle/>
          <a:p>
            <a:r>
              <a:rPr kumimoji="1" lang="ja-JP" altLang="en-US" dirty="0" smtClean="0"/>
              <a:t>タイプ：対称</a:t>
            </a:r>
            <a:r>
              <a:rPr kumimoji="1" lang="en-US" altLang="ja-JP" dirty="0" smtClean="0"/>
              <a:t>/</a:t>
            </a:r>
            <a:r>
              <a:rPr kumimoji="1" lang="ja-JP" altLang="en-US" dirty="0" smtClean="0"/>
              <a:t>反対称</a:t>
            </a:r>
            <a:r>
              <a:rPr kumimoji="1" lang="en-US" altLang="ja-JP" dirty="0" smtClean="0"/>
              <a:t>/</a:t>
            </a:r>
            <a:r>
              <a:rPr kumimoji="1" lang="ja-JP" altLang="en-US" dirty="0" smtClean="0"/>
              <a:t>完全固定</a:t>
            </a:r>
            <a:endParaRPr kumimoji="1" lang="en-US" altLang="ja-JP" dirty="0" smtClean="0"/>
          </a:p>
          <a:p>
            <a:r>
              <a:rPr lang="en-US" altLang="ja-JP" dirty="0" smtClean="0"/>
              <a:t>XSYMM(U1=UR2=UR3=0)</a:t>
            </a:r>
          </a:p>
          <a:p>
            <a:r>
              <a:rPr kumimoji="1" lang="ja-JP" altLang="en-US" dirty="0" smtClean="0"/>
              <a:t>赤線を選択</a:t>
            </a:r>
            <a:endParaRPr kumimoji="1" lang="ja-JP" altLang="en-US" dirty="0"/>
          </a:p>
        </p:txBody>
      </p:sp>
    </p:spTree>
    <p:extLst>
      <p:ext uri="{BB962C8B-B14F-4D97-AF65-F5344CB8AC3E}">
        <p14:creationId xmlns:p14="http://schemas.microsoft.com/office/powerpoint/2010/main" val="33334925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ジョブ</a:t>
            </a:r>
            <a:endParaRPr kumimoji="1" lang="ja-JP" altLang="en-US" sz="3200" dirty="0"/>
          </a:p>
        </p:txBody>
      </p:sp>
      <p:pic>
        <p:nvPicPr>
          <p:cNvPr id="7" name="コンテンツ プレースホルダー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84713"/>
            <a:ext cx="6437883" cy="3434887"/>
          </a:xfrm>
        </p:spPr>
      </p:pic>
      <p:sp>
        <p:nvSpPr>
          <p:cNvPr id="8" name="テキスト ボックス 7"/>
          <p:cNvSpPr txBox="1"/>
          <p:nvPr/>
        </p:nvSpPr>
        <p:spPr>
          <a:xfrm>
            <a:off x="6667500" y="1400175"/>
            <a:ext cx="2262158" cy="1754326"/>
          </a:xfrm>
          <a:prstGeom prst="rect">
            <a:avLst/>
          </a:prstGeom>
          <a:noFill/>
        </p:spPr>
        <p:txBody>
          <a:bodyPr wrap="none" rtlCol="0">
            <a:spAutoFit/>
          </a:bodyPr>
          <a:lstStyle/>
          <a:p>
            <a:r>
              <a:rPr kumimoji="1" lang="ja-JP" altLang="en-US" dirty="0" smtClean="0"/>
              <a:t>モジュール：ジョブ</a:t>
            </a:r>
            <a:endParaRPr kumimoji="1" lang="en-US" altLang="ja-JP" dirty="0" smtClean="0"/>
          </a:p>
          <a:p>
            <a:r>
              <a:rPr lang="ja-JP" altLang="en-US" dirty="0" smtClean="0"/>
              <a:t>ジョブの作成</a:t>
            </a:r>
            <a:endParaRPr lang="en-US" altLang="ja-JP" dirty="0" smtClean="0"/>
          </a:p>
          <a:p>
            <a:r>
              <a:rPr kumimoji="1" lang="ja-JP" altLang="en-US" dirty="0" smtClean="0"/>
              <a:t>モデルを選択</a:t>
            </a:r>
            <a:endParaRPr kumimoji="1" lang="en-US" altLang="ja-JP" dirty="0" smtClean="0"/>
          </a:p>
          <a:p>
            <a:r>
              <a:rPr lang="ja-JP" altLang="en-US" dirty="0" smtClean="0"/>
              <a:t>ジョブの編集</a:t>
            </a:r>
            <a:endParaRPr lang="en-US" altLang="ja-JP" dirty="0" smtClean="0"/>
          </a:p>
          <a:p>
            <a:r>
              <a:rPr lang="ja-JP" altLang="en-US" dirty="0" smtClean="0"/>
              <a:t>“</a:t>
            </a:r>
            <a:r>
              <a:rPr lang="en-US" altLang="ja-JP" dirty="0" smtClean="0"/>
              <a:t>ok</a:t>
            </a:r>
            <a:r>
              <a:rPr lang="ja-JP" altLang="en-US" dirty="0" smtClean="0"/>
              <a:t>”をクリック</a:t>
            </a:r>
            <a:endParaRPr lang="en-US" altLang="ja-JP" dirty="0" smtClean="0"/>
          </a:p>
          <a:p>
            <a:endParaRPr kumimoji="1" lang="en-US" altLang="ja-JP" dirty="0" smtClean="0"/>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2213" y="1227739"/>
            <a:ext cx="3291230" cy="3297621"/>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5942" y="3514258"/>
            <a:ext cx="3458058" cy="3343742"/>
          </a:xfrm>
          <a:prstGeom prst="rect">
            <a:avLst/>
          </a:prstGeom>
        </p:spPr>
      </p:pic>
      <p:sp>
        <p:nvSpPr>
          <p:cNvPr id="12" name="テキスト ボックス 11"/>
          <p:cNvSpPr txBox="1"/>
          <p:nvPr/>
        </p:nvSpPr>
        <p:spPr>
          <a:xfrm>
            <a:off x="1411289" y="4549676"/>
            <a:ext cx="4086375" cy="2308324"/>
          </a:xfrm>
          <a:prstGeom prst="rect">
            <a:avLst/>
          </a:prstGeom>
          <a:noFill/>
        </p:spPr>
        <p:txBody>
          <a:bodyPr wrap="none" rtlCol="0">
            <a:spAutoFit/>
          </a:bodyPr>
          <a:lstStyle/>
          <a:p>
            <a:r>
              <a:rPr kumimoji="1" lang="ja-JP" altLang="en-US" dirty="0" smtClean="0"/>
              <a:t>モデルツリー</a:t>
            </a:r>
            <a:endParaRPr kumimoji="1" lang="en-US" altLang="ja-JP" dirty="0" smtClean="0"/>
          </a:p>
          <a:p>
            <a:pPr marL="285750" indent="-285750">
              <a:buFont typeface="Wingdings" panose="05000000000000000000" pitchFamily="2" charset="2"/>
              <a:buChar char="n"/>
            </a:pPr>
            <a:r>
              <a:rPr kumimoji="1" lang="ja-JP" altLang="en-US" dirty="0" smtClean="0"/>
              <a:t>解析</a:t>
            </a:r>
            <a:endParaRPr kumimoji="1" lang="en-US" altLang="ja-JP" dirty="0" smtClean="0"/>
          </a:p>
          <a:p>
            <a:pPr marL="742950" lvl="1" indent="-285750">
              <a:buFont typeface="Wingdings" panose="05000000000000000000" pitchFamily="2" charset="2"/>
              <a:buChar char="n"/>
            </a:pPr>
            <a:r>
              <a:rPr kumimoji="1" lang="ja-JP" altLang="en-US" dirty="0" smtClean="0"/>
              <a:t>ジョブ</a:t>
            </a:r>
            <a:endParaRPr kumimoji="1" lang="en-US" altLang="ja-JP" dirty="0" smtClean="0"/>
          </a:p>
          <a:p>
            <a:pPr marL="1200150" lvl="2" indent="-285750">
              <a:buFont typeface="Wingdings" panose="05000000000000000000" pitchFamily="2" charset="2"/>
              <a:buChar char="n"/>
            </a:pPr>
            <a:r>
              <a:rPr lang="ja-JP" altLang="en-US" dirty="0" smtClean="0"/>
              <a:t>ジョブ名</a:t>
            </a:r>
            <a:endParaRPr lang="en-US" altLang="ja-JP" dirty="0" smtClean="0"/>
          </a:p>
          <a:p>
            <a:pPr lvl="2"/>
            <a:r>
              <a:rPr kumimoji="1" lang="ja-JP" altLang="en-US" dirty="0" smtClean="0"/>
              <a:t>右クリック</a:t>
            </a:r>
            <a:endParaRPr kumimoji="1" lang="en-US" altLang="ja-JP" dirty="0" smtClean="0"/>
          </a:p>
          <a:p>
            <a:pPr lvl="2"/>
            <a:r>
              <a:rPr lang="ja-JP" altLang="en-US" dirty="0" smtClean="0"/>
              <a:t>“ジョブの投入”</a:t>
            </a:r>
            <a:endParaRPr lang="en-US" altLang="ja-JP" dirty="0" smtClean="0"/>
          </a:p>
          <a:p>
            <a:pPr lvl="2"/>
            <a:r>
              <a:rPr kumimoji="1" lang="ja-JP" altLang="en-US" dirty="0" smtClean="0">
                <a:solidFill>
                  <a:srgbClr val="FF0000"/>
                </a:solidFill>
              </a:rPr>
              <a:t>解析スタート</a:t>
            </a:r>
            <a:endParaRPr kumimoji="1" lang="en-US" altLang="ja-JP" dirty="0" smtClean="0">
              <a:solidFill>
                <a:srgbClr val="FF0000"/>
              </a:solidFill>
            </a:endParaRPr>
          </a:p>
          <a:p>
            <a:pPr lvl="2"/>
            <a:r>
              <a:rPr kumimoji="1" lang="ja-JP" altLang="en-US" dirty="0" smtClean="0"/>
              <a:t>解析終了後　“結果”クリック</a:t>
            </a:r>
            <a:endParaRPr kumimoji="1" lang="ja-JP" altLang="en-US" dirty="0"/>
          </a:p>
        </p:txBody>
      </p:sp>
    </p:spTree>
    <p:extLst>
      <p:ext uri="{BB962C8B-B14F-4D97-AF65-F5344CB8AC3E}">
        <p14:creationId xmlns:p14="http://schemas.microsoft.com/office/powerpoint/2010/main" val="666747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アセンブリ</a:t>
            </a:r>
            <a:endParaRPr kumimoji="1" lang="ja-JP" altLang="en-US" dirty="0"/>
          </a:p>
        </p:txBody>
      </p:sp>
      <p:sp>
        <p:nvSpPr>
          <p:cNvPr id="5" name="テキスト ボックス 4"/>
          <p:cNvSpPr txBox="1"/>
          <p:nvPr/>
        </p:nvSpPr>
        <p:spPr>
          <a:xfrm>
            <a:off x="5825765" y="1395167"/>
            <a:ext cx="3163045" cy="1754326"/>
          </a:xfrm>
          <a:prstGeom prst="rect">
            <a:avLst/>
          </a:prstGeom>
          <a:noFill/>
        </p:spPr>
        <p:txBody>
          <a:bodyPr wrap="none" rtlCol="0">
            <a:spAutoFit/>
          </a:bodyPr>
          <a:lstStyle/>
          <a:p>
            <a:r>
              <a:rPr lang="ja-JP" altLang="en-US" dirty="0" smtClean="0"/>
              <a:t>モジュール：アセンブリ</a:t>
            </a:r>
            <a:endParaRPr lang="en-US" altLang="ja-JP" dirty="0" smtClean="0"/>
          </a:p>
          <a:p>
            <a:r>
              <a:rPr kumimoji="1" lang="ja-JP" altLang="en-US" dirty="0" smtClean="0"/>
              <a:t>“インスタンスの作成”選択</a:t>
            </a:r>
            <a:endParaRPr kumimoji="1" lang="en-US" altLang="ja-JP" dirty="0" smtClean="0"/>
          </a:p>
          <a:p>
            <a:r>
              <a:rPr lang="ja-JP" altLang="en-US" dirty="0" smtClean="0"/>
              <a:t>“インディペンデント”選択</a:t>
            </a:r>
            <a:endParaRPr lang="en-US" altLang="ja-JP" dirty="0" smtClean="0"/>
          </a:p>
          <a:p>
            <a:r>
              <a:rPr lang="ja-JP" altLang="en-US" dirty="0" smtClean="0"/>
              <a:t>“適用”一回クリックしたのち</a:t>
            </a:r>
            <a:endParaRPr lang="en-US" altLang="ja-JP" dirty="0" smtClean="0"/>
          </a:p>
          <a:p>
            <a:r>
              <a:rPr lang="ja-JP" altLang="en-US" dirty="0" smtClean="0"/>
              <a:t>“</a:t>
            </a:r>
            <a:r>
              <a:rPr lang="en-US" altLang="ja-JP" dirty="0" smtClean="0"/>
              <a:t>ok</a:t>
            </a:r>
            <a:r>
              <a:rPr lang="ja-JP" altLang="en-US" dirty="0" smtClean="0"/>
              <a:t>”をクリックする．</a:t>
            </a:r>
            <a:endParaRPr lang="en-US" altLang="ja-JP" dirty="0" smtClean="0"/>
          </a:p>
          <a:p>
            <a:endParaRPr kumimoji="1" lang="ja-JP" altLang="en-US" dirty="0"/>
          </a:p>
        </p:txBody>
      </p:sp>
      <p:pic>
        <p:nvPicPr>
          <p:cNvPr id="7" name="コンテンツ プレースホルダー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58745"/>
            <a:ext cx="5759777" cy="3096115"/>
          </a:xfr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6035" y="2969444"/>
            <a:ext cx="1977678" cy="3710694"/>
          </a:xfrm>
          <a:prstGeom prst="rect">
            <a:avLst/>
          </a:prstGeom>
        </p:spPr>
      </p:pic>
      <p:sp>
        <p:nvSpPr>
          <p:cNvPr id="9" name="テキスト ボックス 8"/>
          <p:cNvSpPr txBox="1"/>
          <p:nvPr/>
        </p:nvSpPr>
        <p:spPr>
          <a:xfrm>
            <a:off x="612743" y="4925812"/>
            <a:ext cx="5378395" cy="1754326"/>
          </a:xfrm>
          <a:prstGeom prst="rect">
            <a:avLst/>
          </a:prstGeom>
          <a:noFill/>
        </p:spPr>
        <p:txBody>
          <a:bodyPr wrap="none" rtlCol="0">
            <a:spAutoFit/>
          </a:bodyPr>
          <a:lstStyle/>
          <a:p>
            <a:r>
              <a:rPr kumimoji="1" lang="ja-JP" altLang="en-US" dirty="0" smtClean="0"/>
              <a:t>モデルツリー</a:t>
            </a:r>
            <a:endParaRPr lang="en-US" altLang="ja-JP" dirty="0"/>
          </a:p>
          <a:p>
            <a:pPr marL="285750" indent="-285750">
              <a:buFont typeface="Wingdings" panose="05000000000000000000" pitchFamily="2" charset="2"/>
              <a:buChar char="n"/>
            </a:pPr>
            <a:r>
              <a:rPr kumimoji="1" lang="ja-JP" altLang="en-US" dirty="0" smtClean="0"/>
              <a:t>アセンブリ</a:t>
            </a:r>
            <a:endParaRPr lang="en-US" altLang="ja-JP" dirty="0"/>
          </a:p>
          <a:p>
            <a:pPr marL="742950" lvl="1" indent="-285750">
              <a:buFont typeface="Wingdings" panose="05000000000000000000" pitchFamily="2" charset="2"/>
              <a:buChar char="n"/>
            </a:pPr>
            <a:r>
              <a:rPr kumimoji="1" lang="ja-JP" altLang="en-US" dirty="0" smtClean="0"/>
              <a:t>インスタンス</a:t>
            </a:r>
            <a:endParaRPr kumimoji="1" lang="en-US" altLang="ja-JP" dirty="0" smtClean="0"/>
          </a:p>
          <a:p>
            <a:pPr marL="1200150" lvl="2" indent="-285750">
              <a:buFont typeface="Wingdings" panose="05000000000000000000" pitchFamily="2" charset="2"/>
              <a:buChar char="n"/>
            </a:pPr>
            <a:r>
              <a:rPr lang="en-US" altLang="ja-JP" dirty="0" smtClean="0"/>
              <a:t>Model1-1</a:t>
            </a:r>
          </a:p>
          <a:p>
            <a:pPr marL="1200150" lvl="2" indent="-285750">
              <a:buFont typeface="Wingdings" panose="05000000000000000000" pitchFamily="2" charset="2"/>
              <a:buChar char="n"/>
            </a:pPr>
            <a:r>
              <a:rPr kumimoji="1" lang="en-US" altLang="ja-JP" dirty="0" smtClean="0"/>
              <a:t>Model1-2</a:t>
            </a:r>
            <a:endParaRPr lang="en-US" altLang="ja-JP" dirty="0"/>
          </a:p>
          <a:p>
            <a:r>
              <a:rPr kumimoji="1" lang="en-US" altLang="ja-JP" dirty="0" smtClean="0"/>
              <a:t>2</a:t>
            </a:r>
            <a:r>
              <a:rPr kumimoji="1" lang="ja-JP" altLang="en-US" dirty="0" smtClean="0"/>
              <a:t>つインスタンスが作られていることを確認する．</a:t>
            </a:r>
            <a:endParaRPr kumimoji="1" lang="en-US" altLang="ja-JP" dirty="0" smtClean="0"/>
          </a:p>
        </p:txBody>
      </p:sp>
    </p:spTree>
    <p:extLst>
      <p:ext uri="{BB962C8B-B14F-4D97-AF65-F5344CB8AC3E}">
        <p14:creationId xmlns:p14="http://schemas.microsoft.com/office/powerpoint/2010/main" val="692580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51433"/>
            <a:ext cx="5736972" cy="3102094"/>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14" y="3720105"/>
            <a:ext cx="2324424" cy="333422"/>
          </a:xfrm>
          <a:prstGeom prst="rect">
            <a:avLst/>
          </a:prstGeom>
        </p:spPr>
      </p:pic>
      <p:sp>
        <p:nvSpPr>
          <p:cNvPr id="6" name="円/楕円 5"/>
          <p:cNvSpPr/>
          <p:nvPr/>
        </p:nvSpPr>
        <p:spPr bwMode="auto">
          <a:xfrm>
            <a:off x="468315" y="3524040"/>
            <a:ext cx="135001" cy="124904"/>
          </a:xfrm>
          <a:prstGeom prst="ellipse">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p:txBody>
      </p:sp>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314" y="3010927"/>
            <a:ext cx="2276793" cy="276264"/>
          </a:xfrm>
          <a:prstGeom prst="rect">
            <a:avLst/>
          </a:prstGeom>
        </p:spPr>
      </p:pic>
      <p:sp>
        <p:nvSpPr>
          <p:cNvPr id="8" name="円/楕円 7"/>
          <p:cNvSpPr/>
          <p:nvPr/>
        </p:nvSpPr>
        <p:spPr bwMode="auto">
          <a:xfrm>
            <a:off x="468315" y="3304096"/>
            <a:ext cx="135001" cy="124904"/>
          </a:xfrm>
          <a:prstGeom prst="ellipse">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1" i="1"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9" name="テキスト ボックス 8"/>
          <p:cNvSpPr txBox="1"/>
          <p:nvPr/>
        </p:nvSpPr>
        <p:spPr>
          <a:xfrm>
            <a:off x="5736972" y="1250951"/>
            <a:ext cx="3416320" cy="1754326"/>
          </a:xfrm>
          <a:prstGeom prst="rect">
            <a:avLst/>
          </a:prstGeom>
          <a:noFill/>
        </p:spPr>
        <p:txBody>
          <a:bodyPr wrap="none" rtlCol="0">
            <a:spAutoFit/>
          </a:bodyPr>
          <a:lstStyle/>
          <a:p>
            <a:r>
              <a:rPr kumimoji="1" lang="ja-JP" altLang="en-US" dirty="0" smtClean="0"/>
              <a:t>“インスタンスの移動”を選択</a:t>
            </a:r>
            <a:endParaRPr kumimoji="1" lang="en-US" altLang="ja-JP" dirty="0" smtClean="0"/>
          </a:p>
          <a:p>
            <a:r>
              <a:rPr kumimoji="1" lang="ja-JP" altLang="en-US" dirty="0" smtClean="0"/>
              <a:t>移動させるインスタンスを</a:t>
            </a:r>
            <a:endParaRPr kumimoji="1" lang="en-US" altLang="ja-JP" dirty="0" smtClean="0"/>
          </a:p>
          <a:p>
            <a:r>
              <a:rPr kumimoji="1" lang="ja-JP" altLang="en-US" dirty="0" smtClean="0"/>
              <a:t>クリック</a:t>
            </a:r>
            <a:endParaRPr kumimoji="1" lang="en-US" altLang="ja-JP" dirty="0" smtClean="0"/>
          </a:p>
          <a:p>
            <a:r>
              <a:rPr lang="ja-JP" altLang="en-US" dirty="0" smtClean="0"/>
              <a:t>移動ベクトルの最初のポイント</a:t>
            </a:r>
            <a:endParaRPr lang="en-US" altLang="ja-JP" dirty="0" smtClean="0"/>
          </a:p>
          <a:p>
            <a:r>
              <a:rPr lang="ja-JP" altLang="en-US" dirty="0" smtClean="0"/>
              <a:t>と最後のポイントをそれぞれ</a:t>
            </a:r>
            <a:endParaRPr lang="en-US" altLang="ja-JP" dirty="0" smtClean="0"/>
          </a:p>
          <a:p>
            <a:r>
              <a:rPr kumimoji="1" lang="ja-JP" altLang="en-US" dirty="0"/>
              <a:t>選択</a:t>
            </a:r>
          </a:p>
        </p:txBody>
      </p:sp>
      <p:pic>
        <p:nvPicPr>
          <p:cNvPr id="11" name="図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79404" y="4167108"/>
            <a:ext cx="4764596" cy="2606050"/>
          </a:xfrm>
          <a:prstGeom prst="rect">
            <a:avLst/>
          </a:prstGeom>
        </p:spPr>
      </p:pic>
      <p:sp>
        <p:nvSpPr>
          <p:cNvPr id="12" name="テキスト ボックス 11"/>
          <p:cNvSpPr txBox="1"/>
          <p:nvPr/>
        </p:nvSpPr>
        <p:spPr>
          <a:xfrm>
            <a:off x="468314" y="4694548"/>
            <a:ext cx="2031325" cy="369332"/>
          </a:xfrm>
          <a:prstGeom prst="rect">
            <a:avLst/>
          </a:prstGeom>
          <a:noFill/>
        </p:spPr>
        <p:txBody>
          <a:bodyPr wrap="none" rtlCol="0">
            <a:spAutoFit/>
          </a:bodyPr>
          <a:lstStyle/>
          <a:p>
            <a:r>
              <a:rPr kumimoji="1" lang="ja-JP" altLang="en-US" dirty="0" smtClean="0"/>
              <a:t>右図の状態で完了</a:t>
            </a:r>
            <a:endParaRPr kumimoji="1" lang="ja-JP" altLang="en-US" dirty="0"/>
          </a:p>
        </p:txBody>
      </p:sp>
    </p:spTree>
    <p:extLst>
      <p:ext uri="{BB962C8B-B14F-4D97-AF65-F5344CB8AC3E}">
        <p14:creationId xmlns:p14="http://schemas.microsoft.com/office/powerpoint/2010/main" val="3225186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497" y="160633"/>
            <a:ext cx="8207375" cy="574675"/>
          </a:xfrm>
        </p:spPr>
        <p:txBody>
          <a:bodyPr/>
          <a:lstStyle/>
          <a:p>
            <a:r>
              <a:rPr kumimoji="1" lang="ja-JP" altLang="en-US" sz="3200" dirty="0" smtClean="0"/>
              <a:t>ステップ</a:t>
            </a:r>
            <a:endParaRPr kumimoji="1" lang="ja-JP" altLang="en-US" sz="3200" dirty="0"/>
          </a:p>
        </p:txBody>
      </p:sp>
      <p:pic>
        <p:nvPicPr>
          <p:cNvPr id="6" name="コンテンツ プレースホルダー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4" y="1060180"/>
            <a:ext cx="4638592" cy="3398697"/>
          </a:xfrm>
        </p:spPr>
      </p:pic>
      <p:sp>
        <p:nvSpPr>
          <p:cNvPr id="7" name="テキスト ボックス 6"/>
          <p:cNvSpPr txBox="1"/>
          <p:nvPr/>
        </p:nvSpPr>
        <p:spPr>
          <a:xfrm>
            <a:off x="4986780" y="1234912"/>
            <a:ext cx="2008883" cy="923330"/>
          </a:xfrm>
          <a:prstGeom prst="rect">
            <a:avLst/>
          </a:prstGeom>
          <a:noFill/>
        </p:spPr>
        <p:txBody>
          <a:bodyPr wrap="none" rtlCol="0">
            <a:spAutoFit/>
          </a:bodyPr>
          <a:lstStyle/>
          <a:p>
            <a:r>
              <a:rPr kumimoji="1" lang="ja-JP" altLang="en-US" dirty="0" smtClean="0"/>
              <a:t>“ステップの作成”</a:t>
            </a:r>
            <a:endParaRPr kumimoji="1" lang="en-US" altLang="ja-JP" dirty="0" smtClean="0"/>
          </a:p>
          <a:p>
            <a:r>
              <a:rPr lang="ja-JP" altLang="en-US" dirty="0" smtClean="0"/>
              <a:t>“</a:t>
            </a:r>
            <a:r>
              <a:rPr lang="en-US" altLang="ja-JP" dirty="0" err="1" smtClean="0"/>
              <a:t>Static,General</a:t>
            </a:r>
            <a:r>
              <a:rPr lang="ja-JP" altLang="en-US" dirty="0" smtClean="0"/>
              <a:t>”</a:t>
            </a:r>
            <a:endParaRPr lang="en-US" altLang="ja-JP" dirty="0" smtClean="0"/>
          </a:p>
          <a:p>
            <a:r>
              <a:rPr lang="ja-JP" altLang="en-US" dirty="0" smtClean="0"/>
              <a:t>“続ける”を選択</a:t>
            </a:r>
            <a:endParaRPr lang="en-US" altLang="ja-JP" dirty="0" smtClean="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2429" y="2376754"/>
            <a:ext cx="4370559" cy="3875888"/>
          </a:xfrm>
          <a:prstGeom prst="rect">
            <a:avLst/>
          </a:prstGeom>
        </p:spPr>
      </p:pic>
      <p:sp>
        <p:nvSpPr>
          <p:cNvPr id="9" name="テキスト ボックス 8"/>
          <p:cNvSpPr txBox="1"/>
          <p:nvPr/>
        </p:nvSpPr>
        <p:spPr>
          <a:xfrm>
            <a:off x="5744" y="4450194"/>
            <a:ext cx="5205271" cy="1200329"/>
          </a:xfrm>
          <a:prstGeom prst="rect">
            <a:avLst/>
          </a:prstGeom>
          <a:noFill/>
        </p:spPr>
        <p:txBody>
          <a:bodyPr wrap="none" rtlCol="0">
            <a:spAutoFit/>
          </a:bodyPr>
          <a:lstStyle/>
          <a:p>
            <a:r>
              <a:rPr kumimoji="1" lang="ja-JP" altLang="en-US" dirty="0" smtClean="0"/>
              <a:t>時間幅　</a:t>
            </a:r>
            <a:r>
              <a:rPr kumimoji="1" lang="en-US" altLang="ja-JP" dirty="0" smtClean="0"/>
              <a:t>1</a:t>
            </a:r>
          </a:p>
          <a:p>
            <a:r>
              <a:rPr lang="en-US" altLang="ja-JP" dirty="0" err="1" smtClean="0"/>
              <a:t>Nlgeom</a:t>
            </a:r>
            <a:r>
              <a:rPr lang="ja-JP" altLang="en-US" dirty="0" smtClean="0"/>
              <a:t>：オン</a:t>
            </a:r>
            <a:r>
              <a:rPr lang="en-US" altLang="ja-JP" dirty="0" smtClean="0"/>
              <a:t>(</a:t>
            </a:r>
            <a:r>
              <a:rPr lang="ja-JP" altLang="en-US" dirty="0" smtClean="0"/>
              <a:t>大変形</a:t>
            </a:r>
            <a:r>
              <a:rPr lang="en-US" altLang="ja-JP" dirty="0" smtClean="0"/>
              <a:t>)</a:t>
            </a:r>
          </a:p>
          <a:p>
            <a:r>
              <a:rPr lang="ja-JP" altLang="en-US" dirty="0" smtClean="0"/>
              <a:t>自動安定化：散逸エネルギ比を指定する　</a:t>
            </a:r>
            <a:r>
              <a:rPr lang="en-US" altLang="ja-JP" dirty="0" smtClean="0"/>
              <a:t>0.0001</a:t>
            </a:r>
          </a:p>
          <a:p>
            <a:r>
              <a:rPr lang="ja-JP" altLang="en-US" dirty="0" smtClean="0"/>
              <a:t>タブ“インクリメント”をクリック</a:t>
            </a:r>
            <a:endParaRPr lang="en-US" altLang="ja-JP" dirty="0" smtClean="0"/>
          </a:p>
        </p:txBody>
      </p:sp>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98" y="5631834"/>
            <a:ext cx="3004394" cy="1203907"/>
          </a:xfrm>
          <a:prstGeom prst="rect">
            <a:avLst/>
          </a:prstGeom>
        </p:spPr>
      </p:pic>
      <p:sp>
        <p:nvSpPr>
          <p:cNvPr id="11" name="テキスト ボックス 10"/>
          <p:cNvSpPr txBox="1"/>
          <p:nvPr/>
        </p:nvSpPr>
        <p:spPr>
          <a:xfrm>
            <a:off x="3139120" y="5637225"/>
            <a:ext cx="1338828" cy="1200329"/>
          </a:xfrm>
          <a:prstGeom prst="rect">
            <a:avLst/>
          </a:prstGeom>
          <a:noFill/>
        </p:spPr>
        <p:txBody>
          <a:bodyPr wrap="none" rtlCol="0">
            <a:spAutoFit/>
          </a:bodyPr>
          <a:lstStyle/>
          <a:p>
            <a:r>
              <a:rPr kumimoji="1" lang="ja-JP" altLang="en-US" dirty="0" smtClean="0"/>
              <a:t>時間増分値</a:t>
            </a:r>
            <a:endParaRPr kumimoji="1" lang="en-US" altLang="ja-JP" dirty="0" smtClean="0"/>
          </a:p>
          <a:p>
            <a:r>
              <a:rPr lang="ja-JP" altLang="en-US" dirty="0" smtClean="0"/>
              <a:t>初期：</a:t>
            </a:r>
            <a:r>
              <a:rPr lang="en-US" altLang="ja-JP" dirty="0" smtClean="0"/>
              <a:t>0.01</a:t>
            </a:r>
          </a:p>
          <a:p>
            <a:r>
              <a:rPr kumimoji="1" lang="ja-JP" altLang="en-US" dirty="0" smtClean="0"/>
              <a:t>最小</a:t>
            </a:r>
            <a:r>
              <a:rPr lang="ja-JP" altLang="en-US" dirty="0" smtClean="0"/>
              <a:t>：</a:t>
            </a:r>
            <a:r>
              <a:rPr lang="en-US" altLang="ja-JP" dirty="0" smtClean="0"/>
              <a:t>1E-5</a:t>
            </a:r>
          </a:p>
          <a:p>
            <a:r>
              <a:rPr kumimoji="1" lang="ja-JP" altLang="en-US" dirty="0" smtClean="0"/>
              <a:t>最大：</a:t>
            </a:r>
            <a:r>
              <a:rPr kumimoji="1" lang="en-US" altLang="ja-JP" dirty="0" smtClean="0"/>
              <a:t>1</a:t>
            </a:r>
            <a:endParaRPr kumimoji="1" lang="ja-JP" altLang="en-US" dirty="0"/>
          </a:p>
        </p:txBody>
      </p:sp>
    </p:spTree>
    <p:extLst>
      <p:ext uri="{BB962C8B-B14F-4D97-AF65-F5344CB8AC3E}">
        <p14:creationId xmlns:p14="http://schemas.microsoft.com/office/powerpoint/2010/main" val="2845194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相互作用</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060681"/>
            <a:ext cx="5355965" cy="3330344"/>
          </a:xfrm>
        </p:spPr>
      </p:pic>
      <p:sp>
        <p:nvSpPr>
          <p:cNvPr id="5" name="テキスト ボックス 4"/>
          <p:cNvSpPr txBox="1"/>
          <p:nvPr/>
        </p:nvSpPr>
        <p:spPr>
          <a:xfrm>
            <a:off x="5705475" y="1152525"/>
            <a:ext cx="3416320" cy="2031325"/>
          </a:xfrm>
          <a:prstGeom prst="rect">
            <a:avLst/>
          </a:prstGeom>
          <a:noFill/>
        </p:spPr>
        <p:txBody>
          <a:bodyPr wrap="none" rtlCol="0">
            <a:spAutoFit/>
          </a:bodyPr>
          <a:lstStyle/>
          <a:p>
            <a:r>
              <a:rPr kumimoji="1" lang="ja-JP" altLang="en-US" dirty="0" smtClean="0"/>
              <a:t>モジュール“相互作用”</a:t>
            </a:r>
            <a:endParaRPr kumimoji="1" lang="en-US" altLang="ja-JP" dirty="0" smtClean="0"/>
          </a:p>
          <a:p>
            <a:r>
              <a:rPr kumimoji="1" lang="ja-JP" altLang="en-US" dirty="0" smtClean="0"/>
              <a:t>“異なるサーフェス間の接触”</a:t>
            </a:r>
            <a:endParaRPr kumimoji="1" lang="en-US" altLang="ja-JP" dirty="0" smtClean="0"/>
          </a:p>
          <a:p>
            <a:r>
              <a:rPr lang="ja-JP" altLang="en-US" dirty="0" smtClean="0"/>
              <a:t>“続ける”を選択</a:t>
            </a:r>
            <a:endParaRPr lang="en-US" altLang="ja-JP" dirty="0" smtClean="0"/>
          </a:p>
          <a:p>
            <a:r>
              <a:rPr kumimoji="1" lang="ja-JP" altLang="en-US" dirty="0" smtClean="0"/>
              <a:t>マスタ面の選択が表示されたら</a:t>
            </a:r>
            <a:endParaRPr kumimoji="1" lang="en-US" altLang="ja-JP" dirty="0" smtClean="0"/>
          </a:p>
          <a:p>
            <a:r>
              <a:rPr lang="ja-JP" altLang="en-US" dirty="0" smtClean="0"/>
              <a:t>サーフェスと表記されている</a:t>
            </a:r>
            <a:endParaRPr lang="en-US" altLang="ja-JP" dirty="0" smtClean="0"/>
          </a:p>
          <a:p>
            <a:r>
              <a:rPr kumimoji="1" lang="ja-JP" altLang="en-US" dirty="0" smtClean="0"/>
              <a:t>部分をクリック</a:t>
            </a:r>
            <a:endParaRPr kumimoji="1" lang="en-US" altLang="ja-JP" dirty="0" smtClean="0"/>
          </a:p>
          <a:p>
            <a:endParaRPr kumimoji="1" lang="ja-JP" altLang="en-US" dirty="0"/>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5566823"/>
            <a:ext cx="6324600" cy="222726"/>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4885" y="2943891"/>
            <a:ext cx="3526910" cy="2418684"/>
          </a:xfrm>
          <a:prstGeom prst="rect">
            <a:avLst/>
          </a:prstGeom>
        </p:spPr>
      </p:pic>
      <p:sp>
        <p:nvSpPr>
          <p:cNvPr id="11" name="テキスト ボックス 10"/>
          <p:cNvSpPr txBox="1"/>
          <p:nvPr/>
        </p:nvSpPr>
        <p:spPr>
          <a:xfrm>
            <a:off x="101073" y="4595273"/>
            <a:ext cx="5493812" cy="646331"/>
          </a:xfrm>
          <a:prstGeom prst="rect">
            <a:avLst/>
          </a:prstGeom>
          <a:noFill/>
        </p:spPr>
        <p:txBody>
          <a:bodyPr wrap="none" rtlCol="0">
            <a:spAutoFit/>
          </a:bodyPr>
          <a:lstStyle/>
          <a:p>
            <a:r>
              <a:rPr kumimoji="1" lang="ja-JP" altLang="en-US" dirty="0" smtClean="0"/>
              <a:t>ビューポート内で選択をハイライト</a:t>
            </a:r>
            <a:r>
              <a:rPr kumimoji="1" lang="ja-JP" altLang="en-US" dirty="0" err="1" smtClean="0"/>
              <a:t>するを</a:t>
            </a:r>
            <a:r>
              <a:rPr kumimoji="1" lang="ja-JP" altLang="en-US" dirty="0" smtClean="0"/>
              <a:t>チェック</a:t>
            </a:r>
            <a:endParaRPr kumimoji="1" lang="en-US" altLang="ja-JP" dirty="0" smtClean="0"/>
          </a:p>
          <a:p>
            <a:r>
              <a:rPr lang="ja-JP" altLang="en-US" dirty="0" smtClean="0"/>
              <a:t>したのち赤枠をクリック</a:t>
            </a:r>
            <a:endParaRPr kumimoji="1" lang="ja-JP" altLang="en-US" dirty="0"/>
          </a:p>
        </p:txBody>
      </p:sp>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350" y="5876610"/>
            <a:ext cx="3381847" cy="476316"/>
          </a:xfrm>
          <a:prstGeom prst="rect">
            <a:avLst/>
          </a:prstGeom>
        </p:spPr>
      </p:pic>
      <p:sp>
        <p:nvSpPr>
          <p:cNvPr id="13" name="テキスト ボックス 12"/>
          <p:cNvSpPr txBox="1"/>
          <p:nvPr/>
        </p:nvSpPr>
        <p:spPr>
          <a:xfrm>
            <a:off x="3876675" y="5983594"/>
            <a:ext cx="3855543" cy="369332"/>
          </a:xfrm>
          <a:prstGeom prst="rect">
            <a:avLst/>
          </a:prstGeom>
          <a:noFill/>
        </p:spPr>
        <p:txBody>
          <a:bodyPr wrap="none" rtlCol="0">
            <a:spAutoFit/>
          </a:bodyPr>
          <a:lstStyle/>
          <a:p>
            <a:r>
              <a:rPr kumimoji="1" lang="ja-JP" altLang="en-US" dirty="0" smtClean="0"/>
              <a:t>スレーブタイプ“サーフェス”を選択</a:t>
            </a:r>
            <a:endParaRPr kumimoji="1" lang="ja-JP" altLang="en-US" dirty="0"/>
          </a:p>
        </p:txBody>
      </p:sp>
    </p:spTree>
    <p:extLst>
      <p:ext uri="{BB962C8B-B14F-4D97-AF65-F5344CB8AC3E}">
        <p14:creationId xmlns:p14="http://schemas.microsoft.com/office/powerpoint/2010/main" val="11850448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74710"/>
            <a:ext cx="3987855" cy="4690800"/>
          </a:xfrm>
        </p:spPr>
      </p:pic>
      <p:sp>
        <p:nvSpPr>
          <p:cNvPr id="5" name="テキスト ボックス 4"/>
          <p:cNvSpPr txBox="1"/>
          <p:nvPr/>
        </p:nvSpPr>
        <p:spPr>
          <a:xfrm>
            <a:off x="4105207" y="1065229"/>
            <a:ext cx="4570482" cy="923330"/>
          </a:xfrm>
          <a:prstGeom prst="rect">
            <a:avLst/>
          </a:prstGeom>
          <a:noFill/>
        </p:spPr>
        <p:txBody>
          <a:bodyPr wrap="none" rtlCol="0">
            <a:spAutoFit/>
          </a:bodyPr>
          <a:lstStyle/>
          <a:p>
            <a:r>
              <a:rPr kumimoji="1" lang="ja-JP" altLang="en-US" dirty="0" smtClean="0"/>
              <a:t>相互作用の編集</a:t>
            </a:r>
            <a:endParaRPr kumimoji="1" lang="en-US" altLang="ja-JP" dirty="0" smtClean="0"/>
          </a:p>
          <a:p>
            <a:r>
              <a:rPr lang="ja-JP" altLang="en-US" dirty="0" smtClean="0"/>
              <a:t>すべりの定式化：微小すべり</a:t>
            </a:r>
            <a:endParaRPr lang="en-US" altLang="ja-JP" dirty="0" smtClean="0"/>
          </a:p>
          <a:p>
            <a:r>
              <a:rPr kumimoji="1" lang="ja-JP" altLang="en-US" dirty="0" smtClean="0"/>
              <a:t>接触相互作用特性：赤丸の部分をクリック</a:t>
            </a:r>
            <a:endParaRPr kumimoji="1"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855" y="2052683"/>
            <a:ext cx="3001796" cy="4463592"/>
          </a:xfrm>
          <a:prstGeom prst="rect">
            <a:avLst/>
          </a:prstGeom>
        </p:spPr>
      </p:pic>
      <p:sp>
        <p:nvSpPr>
          <p:cNvPr id="3" name="テキスト ボックス 2"/>
          <p:cNvSpPr txBox="1"/>
          <p:nvPr/>
        </p:nvSpPr>
        <p:spPr>
          <a:xfrm>
            <a:off x="7007672" y="2057477"/>
            <a:ext cx="2031325" cy="923330"/>
          </a:xfrm>
          <a:prstGeom prst="rect">
            <a:avLst/>
          </a:prstGeom>
          <a:noFill/>
        </p:spPr>
        <p:txBody>
          <a:bodyPr wrap="none" rtlCol="0">
            <a:spAutoFit/>
          </a:bodyPr>
          <a:lstStyle/>
          <a:p>
            <a:r>
              <a:rPr lang="ja-JP" altLang="en-US" dirty="0" smtClean="0"/>
              <a:t>接触特性</a:t>
            </a:r>
            <a:endParaRPr lang="en-US" altLang="ja-JP" dirty="0" smtClean="0"/>
          </a:p>
          <a:p>
            <a:r>
              <a:rPr lang="ja-JP" altLang="en-US" dirty="0" smtClean="0"/>
              <a:t>機械的：粘着挙動</a:t>
            </a:r>
            <a:endParaRPr lang="en-US" altLang="ja-JP" dirty="0" smtClean="0"/>
          </a:p>
          <a:p>
            <a:r>
              <a:rPr kumimoji="1" lang="ja-JP" altLang="en-US" dirty="0" smtClean="0"/>
              <a:t>デフォルトのまま</a:t>
            </a:r>
            <a:endParaRPr kumimoji="1" lang="en-US" altLang="ja-JP" dirty="0" smtClean="0"/>
          </a:p>
        </p:txBody>
      </p:sp>
    </p:spTree>
    <p:extLst>
      <p:ext uri="{BB962C8B-B14F-4D97-AF65-F5344CB8AC3E}">
        <p14:creationId xmlns:p14="http://schemas.microsoft.com/office/powerpoint/2010/main" val="3265491004"/>
      </p:ext>
    </p:extLst>
  </p:cSld>
  <p:clrMapOvr>
    <a:masterClrMapping/>
  </p:clrMapOvr>
</p:sld>
</file>

<file path=ppt/theme/theme1.xml><?xml version="1.0" encoding="utf-8"?>
<a:theme xmlns:a="http://schemas.openxmlformats.org/drawingml/2006/main" name="小柳研究室">
  <a:themeElements>
    <a:clrScheme name="宇宙/地球（006）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fontScheme name="小柳研">
      <a:majorFont>
        <a:latin typeface="Times New Roman"/>
        <a:ea typeface="メイリオ"/>
        <a:cs typeface=""/>
      </a:majorFont>
      <a:minorFont>
        <a:latin typeface="Times New Roman"/>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ja-JP"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ja-JP"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defRPr>
        </a:defPPr>
      </a:lstStyle>
    </a:lnDef>
  </a:objectDefaults>
  <a:extraClrSchemeLst>
    <a:extraClrScheme>
      <a:clrScheme name="宇宙/地球（006）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小柳研究室" id="{E52943CB-1D73-4E46-BEC7-5B83381FBA3A}" vid="{5CB08DC9-8EFE-461E-ABB0-4B389521D7AA}"/>
    </a:ext>
  </a:extLst>
</a:theme>
</file>

<file path=ppt/theme/theme2.xml><?xml version="1.0" encoding="utf-8"?>
<a:theme xmlns:a="http://schemas.openxmlformats.org/drawingml/2006/main" name="1_演示设计">
  <a:themeElements>
    <a:clrScheme name="1_演示设计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fontScheme name="1_演示设计">
      <a:majorFont>
        <a:latin typeface="Arial"/>
        <a:ea typeface="SimHei"/>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ja-JP"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ja-JP" sz="1800" b="1" i="1"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defRPr>
        </a:defPPr>
      </a:lstStyle>
    </a:lnDef>
  </a:objectDefaults>
  <a:extraClrSchemeLst>
    <a:extraClrScheme>
      <a:clrScheme name="1_演示设计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小柳研究室</Template>
  <TotalTime>1460</TotalTime>
  <Words>2427</Words>
  <Application>Microsoft Office PowerPoint</Application>
  <PresentationFormat>画面に合わせる (4:3)</PresentationFormat>
  <Paragraphs>470</Paragraphs>
  <Slides>41</Slides>
  <Notes>2</Notes>
  <HiddenSlides>0</HiddenSlides>
  <MMClips>0</MMClips>
  <ScaleCrop>false</ScaleCrop>
  <HeadingPairs>
    <vt:vector size="8" baseType="variant">
      <vt:variant>
        <vt:lpstr>使用されているフォント</vt:lpstr>
      </vt:variant>
      <vt:variant>
        <vt:i4>9</vt:i4>
      </vt:variant>
      <vt:variant>
        <vt:lpstr>テーマ</vt:lpstr>
      </vt:variant>
      <vt:variant>
        <vt:i4>2</vt:i4>
      </vt:variant>
      <vt:variant>
        <vt:lpstr>埋め込まれた OLE サーバー</vt:lpstr>
      </vt:variant>
      <vt:variant>
        <vt:i4>1</vt:i4>
      </vt:variant>
      <vt:variant>
        <vt:lpstr>スライド タイトル</vt:lpstr>
      </vt:variant>
      <vt:variant>
        <vt:i4>41</vt:i4>
      </vt:variant>
    </vt:vector>
  </HeadingPairs>
  <TitlesOfParts>
    <vt:vector size="53" baseType="lpstr">
      <vt:lpstr>ＭＳ Ｐゴシック</vt:lpstr>
      <vt:lpstr>SimHei</vt:lpstr>
      <vt:lpstr>华文细黑</vt:lpstr>
      <vt:lpstr>メイリオ</vt:lpstr>
      <vt:lpstr>Arial</vt:lpstr>
      <vt:lpstr>Calibri</vt:lpstr>
      <vt:lpstr>Cambria Math</vt:lpstr>
      <vt:lpstr>Times New Roman</vt:lpstr>
      <vt:lpstr>Wingdings</vt:lpstr>
      <vt:lpstr>小柳研究室</vt:lpstr>
      <vt:lpstr>1_演示设计</vt:lpstr>
      <vt:lpstr>数式</vt:lpstr>
      <vt:lpstr>1.DCB試験解析　解析条件</vt:lpstr>
      <vt:lpstr>操作手順　パートの作成</vt:lpstr>
      <vt:lpstr>サーフェスの作成</vt:lpstr>
      <vt:lpstr>材料特性</vt:lpstr>
      <vt:lpstr>アセンブリ</vt:lpstr>
      <vt:lpstr>PowerPoint プレゼンテーション</vt:lpstr>
      <vt:lpstr>ステップ</vt:lpstr>
      <vt:lpstr>相互作用</vt:lpstr>
      <vt:lpstr>PowerPoint プレゼンテーション</vt:lpstr>
      <vt:lpstr>PowerPoint プレゼンテーション</vt:lpstr>
      <vt:lpstr>境界条件</vt:lpstr>
      <vt:lpstr>PowerPoint プレゼンテーション</vt:lpstr>
      <vt:lpstr>メッシュ</vt:lpstr>
      <vt:lpstr>PowerPoint プレゼンテーション</vt:lpstr>
      <vt:lpstr>ジョブ</vt:lpstr>
      <vt:lpstr>2限目の移行</vt:lpstr>
      <vt:lpstr>2．XFEM(eXtended Finite Element Method)解析</vt:lpstr>
      <vt:lpstr>XFEM解析原理～ファントム節点～</vt:lpstr>
      <vt:lpstr>パートの作成</vt:lpstr>
      <vt:lpstr>PowerPoint プレゼンテーション</vt:lpstr>
      <vt:lpstr>PowerPoint プレゼンテーション</vt:lpstr>
      <vt:lpstr>材料特性</vt:lpstr>
      <vt:lpstr>材料特性</vt:lpstr>
      <vt:lpstr>アセンブリ</vt:lpstr>
      <vt:lpstr>ステップ</vt:lpstr>
      <vt:lpstr>PowerPoint プレゼンテーション</vt:lpstr>
      <vt:lpstr>PowerPoint プレゼンテーション</vt:lpstr>
      <vt:lpstr>相互作用</vt:lpstr>
      <vt:lpstr>PowerPoint プレゼンテーション</vt:lpstr>
      <vt:lpstr>荷重</vt:lpstr>
      <vt:lpstr>メッシュ</vt:lpstr>
      <vt:lpstr>PowerPoint プレゼンテーション</vt:lpstr>
      <vt:lpstr>PowerPoint プレゼンテーション</vt:lpstr>
      <vt:lpstr>ジョブ</vt:lpstr>
      <vt:lpstr>3．損傷解析</vt:lpstr>
      <vt:lpstr>解析条件　静水圧損傷・せん断損傷 </vt:lpstr>
      <vt:lpstr>モデル</vt:lpstr>
      <vt:lpstr>材料特性</vt:lpstr>
      <vt:lpstr>ステップ</vt:lpstr>
      <vt:lpstr>荷重</vt:lpstr>
      <vt:lpstr>ジョブ</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yumi okaniwa</dc:creator>
  <cp:lastModifiedBy>Koyanagi</cp:lastModifiedBy>
  <cp:revision>103</cp:revision>
  <dcterms:created xsi:type="dcterms:W3CDTF">2015-07-27T07:54:56Z</dcterms:created>
  <dcterms:modified xsi:type="dcterms:W3CDTF">2015-08-18T03:16:36Z</dcterms:modified>
</cp:coreProperties>
</file>