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1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2D1F0B-BCD3-7EDB-1EAC-A7AE4ADCC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E73C93-2921-EDFA-4576-99B53C13B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663982-CA68-0807-5F6A-918CDC75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B3BB-B90E-47D2-81AF-3A0C6F37BDC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78C42D-FC1C-EA1D-8109-375A54A34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F72C49-DB1C-21DC-EF76-01045BEE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8D4A-E66C-4D78-ABC2-F2FF60E01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35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D6BD80-0178-2A13-C708-A6123216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A51278-B9CB-D3F4-A220-DD19690E0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E475DB-7B12-F39B-C275-0DD1F9EB6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B3BB-B90E-47D2-81AF-3A0C6F37BDC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18A4AC-9E96-5C26-1AA3-860A05E4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8936AC-D31A-345C-6B17-6CD845B1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8D4A-E66C-4D78-ABC2-F2FF60E01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8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0844812-3336-B87E-10E9-A011CFAA9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DFBE94-F71C-9A49-423A-718512DB3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D15368-E09F-2D02-31BE-3530AFB5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B3BB-B90E-47D2-81AF-3A0C6F37BDC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81B63C-0E2C-4A09-2D51-F773BBA0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A6FFAE-D2FB-CB62-895E-1D9ECABC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8D4A-E66C-4D78-ABC2-F2FF60E01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27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375878-C556-179D-2AD6-4961B537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55C3AA-5001-8D9D-BF64-FAC3E89F3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95678F-53CF-BB1F-584A-19007534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B3BB-B90E-47D2-81AF-3A0C6F37BDC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930990-2C4E-6CFE-E4AE-721583694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5F688B-46D8-67A3-27DB-A792D011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8D4A-E66C-4D78-ABC2-F2FF60E01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39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ABFE35-E96B-C204-9E05-A6163E751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C1B24C-8405-8879-35EC-2BCF198FB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242F6B-A733-A566-A126-6720138C6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B3BB-B90E-47D2-81AF-3A0C6F37BDC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575315-D8E7-2C4E-85BA-2F6AD317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8096AB-36EF-5A02-A87F-8A374CF5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8D4A-E66C-4D78-ABC2-F2FF60E01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93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1D8AA4-7D62-F7D1-20EB-6C83B0B8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A7CD4C-A71D-B13B-6DE0-243C5CDA3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016E0C0-378A-AE3B-EB1A-C77BFFB9D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C559B5-4293-3C07-5907-14FC0831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B3BB-B90E-47D2-81AF-3A0C6F37BDC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B9CA1C-E675-879C-69DF-8359C370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64F6C8-0B9B-9E49-D121-372C50AC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8D4A-E66C-4D78-ABC2-F2FF60E01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75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01BEEF-551F-8F75-44A0-F03E1D79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E12B9F-232D-1D09-CF95-9E1AE0C12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2AD651-5E89-2A88-97AD-13380DB94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BBE5DA-1A9A-2429-A24F-4A728DF39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82997D3-240C-B8C6-532C-3F08B4C07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BC82254-3630-855C-1D62-A432F9AC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B3BB-B90E-47D2-81AF-3A0C6F37BDC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FCA257A-3645-3672-3D98-54977F45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9046D59-4D55-310E-FE75-EC643306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8D4A-E66C-4D78-ABC2-F2FF60E01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33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150BEE-89AD-BAF2-2CCD-56E1799B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0653285-F0B5-E88E-4613-D954E882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B3BB-B90E-47D2-81AF-3A0C6F37BDC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CCD3AE2-AECE-D02E-D7A2-398E0E0CA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37DD8CD-E459-D14C-D696-A8F3328D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8D4A-E66C-4D78-ABC2-F2FF60E01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48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D3C4A4C-2E85-938C-B5F2-4DEDB09A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B3BB-B90E-47D2-81AF-3A0C6F37BDC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5FC114C-D836-4294-BA79-1855B4C1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B54A7B-20EF-F664-8979-6A5CC3B7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8D4A-E66C-4D78-ABC2-F2FF60E01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60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087B9D-0CAB-674B-AEFA-6EE460E2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64BF15-DAD6-EA05-0EE0-451B21178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C8DA70-56B7-7BE0-895A-58458BA5C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FB4FD6-C647-CE21-08E6-62E88EC5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B3BB-B90E-47D2-81AF-3A0C6F37BDC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09BB5A-00A2-E1B1-3CC1-90D88110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6A7A4F-91C7-8233-D9F7-368B19EE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8D4A-E66C-4D78-ABC2-F2FF60E01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10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0A320E-0D23-27A3-742B-8895FB0F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D0C04E-E8C8-9A6D-FBC8-F9670FDED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8E8A98-67C2-8470-8388-0AFFF4BF9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5D82F8-4ABB-591D-8E2C-C86EB837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B3BB-B90E-47D2-81AF-3A0C6F37BDC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E7590F-E79E-EAE7-A910-84BCE213D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335DFC-9C1C-79E5-FF6D-E6E258C8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8D4A-E66C-4D78-ABC2-F2FF60E01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73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BB302A9-9D22-5FBC-D2A8-7C0FDAC9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BA41A5-382A-14AA-3663-9BFC6B4D9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6C9BB9-895E-1783-0E3D-C03EDDDE9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A3B3BB-B90E-47D2-81AF-3A0C6F37BDC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C4A11E-B478-69D6-C09D-D74CEA80A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908A9E-A946-7E6B-C698-FC541BF35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6C8D4A-E66C-4D78-ABC2-F2FF60E01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06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106B17-C46F-B720-5488-D9F49D03E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レッスン</a:t>
            </a:r>
            <a:r>
              <a:rPr kumimoji="1" lang="en-US" altLang="ja-JP" dirty="0"/>
              <a:t>14_</a:t>
            </a:r>
            <a:r>
              <a:rPr kumimoji="1" lang="ja-JP" altLang="en-US" dirty="0"/>
              <a:t>課題③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679C94-D1FE-C5FD-58EB-7E0E79072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3002"/>
            <a:ext cx="9144000" cy="2024562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予約フロー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274554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3ADDF4-405D-BB04-7B93-C88D844A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1" y="288758"/>
            <a:ext cx="11256104" cy="323779"/>
          </a:xfrm>
        </p:spPr>
        <p:txBody>
          <a:bodyPr>
            <a:noAutofit/>
          </a:bodyPr>
          <a:lstStyle/>
          <a:p>
            <a:r>
              <a:rPr lang="ja-JP" altLang="en-US" sz="3200" dirty="0"/>
              <a:t>予約</a:t>
            </a:r>
            <a:r>
              <a:rPr kumimoji="1" lang="ja-JP" altLang="en-US" sz="3200" dirty="0"/>
              <a:t>フロー（</a:t>
            </a:r>
            <a:r>
              <a:rPr lang="ja-JP" altLang="en-US" sz="3200" dirty="0"/>
              <a:t>クリニック側</a:t>
            </a:r>
            <a:r>
              <a:rPr kumimoji="1" lang="ja-JP" altLang="en-US" sz="3200" dirty="0"/>
              <a:t>）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DE43DDE-6600-DE9D-9C4B-BE9740941B33}"/>
              </a:ext>
            </a:extLst>
          </p:cNvPr>
          <p:cNvSpPr/>
          <p:nvPr/>
        </p:nvSpPr>
        <p:spPr>
          <a:xfrm>
            <a:off x="499175" y="1469596"/>
            <a:ext cx="1086853" cy="5614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開始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6F037AF-61F8-23E5-A8BD-D4A161134C44}"/>
              </a:ext>
            </a:extLst>
          </p:cNvPr>
          <p:cNvSpPr/>
          <p:nvPr/>
        </p:nvSpPr>
        <p:spPr>
          <a:xfrm>
            <a:off x="2129456" y="1469596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ログ</a:t>
            </a:r>
            <a:endParaRPr lang="en-US" altLang="ja-JP" dirty="0"/>
          </a:p>
          <a:p>
            <a:pPr algn="ctr"/>
            <a:r>
              <a:rPr lang="ja-JP" altLang="en-US" dirty="0"/>
              <a:t>イン</a:t>
            </a:r>
            <a:endParaRPr kumimoji="1" lang="ja-JP" altLang="en-US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FD1F37A-09B6-9223-907B-9CB00D016F14}"/>
              </a:ext>
            </a:extLst>
          </p:cNvPr>
          <p:cNvSpPr/>
          <p:nvPr/>
        </p:nvSpPr>
        <p:spPr>
          <a:xfrm>
            <a:off x="3792078" y="1446495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予約一覧確認</a:t>
            </a:r>
            <a:endParaRPr lang="en-US" altLang="ja-JP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6CB493A-EA18-122B-4B13-A3AB9CAA785F}"/>
              </a:ext>
            </a:extLst>
          </p:cNvPr>
          <p:cNvCxnSpPr>
            <a:cxnSpLocks/>
            <a:stCxn id="4" idx="6"/>
            <a:endCxn id="9" idx="1"/>
          </p:cNvCxnSpPr>
          <p:nvPr/>
        </p:nvCxnSpPr>
        <p:spPr>
          <a:xfrm>
            <a:off x="1586028" y="1750333"/>
            <a:ext cx="5434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4C75159-4AEF-C49D-6155-5C83AC23DFB3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3216309" y="1727232"/>
            <a:ext cx="575769" cy="23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222E10DD-C2E7-F93C-E79A-2DE4ED6D1C09}"/>
              </a:ext>
            </a:extLst>
          </p:cNvPr>
          <p:cNvSpPr/>
          <p:nvPr/>
        </p:nvSpPr>
        <p:spPr>
          <a:xfrm>
            <a:off x="5829934" y="5716239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診察</a:t>
            </a:r>
            <a:endParaRPr lang="en-US" altLang="ja-JP" dirty="0"/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4DD0623F-A5B0-7ED8-FE81-CAC475823988}"/>
              </a:ext>
            </a:extLst>
          </p:cNvPr>
          <p:cNvSpPr/>
          <p:nvPr/>
        </p:nvSpPr>
        <p:spPr>
          <a:xfrm>
            <a:off x="7680779" y="5630759"/>
            <a:ext cx="1501841" cy="74939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患者来院</a:t>
            </a:r>
            <a:endParaRPr lang="en-US" altLang="ja-JP" dirty="0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86941029-AC94-D166-BE5C-2344255E9BF4}"/>
              </a:ext>
            </a:extLst>
          </p:cNvPr>
          <p:cNvSpPr/>
          <p:nvPr/>
        </p:nvSpPr>
        <p:spPr>
          <a:xfrm>
            <a:off x="471164" y="5719206"/>
            <a:ext cx="1086853" cy="5614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終了</a:t>
            </a:r>
            <a:endParaRPr kumimoji="1" lang="ja-JP" altLang="en-US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A5896330-FA43-57F6-ACAA-4F392D8137AB}"/>
              </a:ext>
            </a:extLst>
          </p:cNvPr>
          <p:cNvSpPr txBox="1"/>
          <p:nvPr/>
        </p:nvSpPr>
        <p:spPr>
          <a:xfrm>
            <a:off x="5308896" y="213468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No</a:t>
            </a:r>
            <a:endParaRPr kumimoji="1" lang="en-US" altLang="ja-JP" dirty="0"/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379B327E-0279-172C-AE31-0FBE95F20B13}"/>
              </a:ext>
            </a:extLst>
          </p:cNvPr>
          <p:cNvSpPr/>
          <p:nvPr/>
        </p:nvSpPr>
        <p:spPr>
          <a:xfrm>
            <a:off x="2241573" y="5716239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会計</a:t>
            </a:r>
            <a:endParaRPr lang="en-US" altLang="ja-JP" dirty="0"/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2CEC1CD2-F12A-F5EE-B0AA-1025027EB572}"/>
              </a:ext>
            </a:extLst>
          </p:cNvPr>
          <p:cNvCxnSpPr>
            <a:cxnSpLocks/>
            <a:stCxn id="93" idx="1"/>
            <a:endCxn id="75" idx="6"/>
          </p:cNvCxnSpPr>
          <p:nvPr/>
        </p:nvCxnSpPr>
        <p:spPr>
          <a:xfrm flipH="1">
            <a:off x="1558017" y="5996976"/>
            <a:ext cx="683556" cy="2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67F6EC7-452F-94EF-781C-C7ED7CB542B0}"/>
              </a:ext>
            </a:extLst>
          </p:cNvPr>
          <p:cNvCxnSpPr>
            <a:cxnSpLocks/>
            <a:stCxn id="12" idx="3"/>
            <a:endCxn id="30" idx="1"/>
          </p:cNvCxnSpPr>
          <p:nvPr/>
        </p:nvCxnSpPr>
        <p:spPr>
          <a:xfrm>
            <a:off x="4878931" y="1727232"/>
            <a:ext cx="486096" cy="22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ADB6BF0-275F-915D-CEC5-841B31DB8AD0}"/>
              </a:ext>
            </a:extLst>
          </p:cNvPr>
          <p:cNvSpPr txBox="1"/>
          <p:nvPr/>
        </p:nvSpPr>
        <p:spPr>
          <a:xfrm>
            <a:off x="3190274" y="2981205"/>
            <a:ext cx="57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Yes</a:t>
            </a:r>
          </a:p>
        </p:txBody>
      </p:sp>
      <p:sp>
        <p:nvSpPr>
          <p:cNvPr id="160" name="四角形: 角を丸くする 159">
            <a:extLst>
              <a:ext uri="{FF2B5EF4-FFF2-40B4-BE49-F238E27FC236}">
                <a16:creationId xmlns:a16="http://schemas.microsoft.com/office/drawing/2014/main" id="{EBA28716-4A75-42B5-76A1-A71D9FC83433}"/>
              </a:ext>
            </a:extLst>
          </p:cNvPr>
          <p:cNvSpPr/>
          <p:nvPr/>
        </p:nvSpPr>
        <p:spPr>
          <a:xfrm>
            <a:off x="8507084" y="459573"/>
            <a:ext cx="1800726" cy="61016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診察枠の調整</a:t>
            </a:r>
            <a:endParaRPr lang="en-US" altLang="ja-JP" dirty="0"/>
          </a:p>
        </p:txBody>
      </p:sp>
      <p:cxnSp>
        <p:nvCxnSpPr>
          <p:cNvPr id="164" name="直線矢印コネクタ 163">
            <a:extLst>
              <a:ext uri="{FF2B5EF4-FFF2-40B4-BE49-F238E27FC236}">
                <a16:creationId xmlns:a16="http://schemas.microsoft.com/office/drawing/2014/main" id="{07D1B8F9-0485-5966-1B5E-F042758C231C}"/>
              </a:ext>
            </a:extLst>
          </p:cNvPr>
          <p:cNvCxnSpPr>
            <a:cxnSpLocks/>
            <a:stCxn id="59" idx="1"/>
            <a:endCxn id="52" idx="3"/>
          </p:cNvCxnSpPr>
          <p:nvPr/>
        </p:nvCxnSpPr>
        <p:spPr>
          <a:xfrm flipH="1" flipV="1">
            <a:off x="6916787" y="5996976"/>
            <a:ext cx="763992" cy="8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四角形: 角を丸くする 177">
            <a:extLst>
              <a:ext uri="{FF2B5EF4-FFF2-40B4-BE49-F238E27FC236}">
                <a16:creationId xmlns:a16="http://schemas.microsoft.com/office/drawing/2014/main" id="{EADB85DA-95CB-A5F2-129E-3D32781D1E09}"/>
              </a:ext>
            </a:extLst>
          </p:cNvPr>
          <p:cNvSpPr/>
          <p:nvPr/>
        </p:nvSpPr>
        <p:spPr>
          <a:xfrm>
            <a:off x="3915808" y="5622281"/>
            <a:ext cx="1393088" cy="74938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診察内容記録</a:t>
            </a:r>
            <a:endParaRPr lang="en-US" altLang="ja-JP" dirty="0"/>
          </a:p>
        </p:txBody>
      </p:sp>
      <p:cxnSp>
        <p:nvCxnSpPr>
          <p:cNvPr id="183" name="直線矢印コネクタ 182">
            <a:extLst>
              <a:ext uri="{FF2B5EF4-FFF2-40B4-BE49-F238E27FC236}">
                <a16:creationId xmlns:a16="http://schemas.microsoft.com/office/drawing/2014/main" id="{FE91EB9D-EEF1-A530-3FC2-BCFEE4190016}"/>
              </a:ext>
            </a:extLst>
          </p:cNvPr>
          <p:cNvCxnSpPr>
            <a:cxnSpLocks/>
            <a:stCxn id="52" idx="1"/>
            <a:endCxn id="178" idx="3"/>
          </p:cNvCxnSpPr>
          <p:nvPr/>
        </p:nvCxnSpPr>
        <p:spPr>
          <a:xfrm flipH="1">
            <a:off x="5308896" y="5996976"/>
            <a:ext cx="5210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直線矢印コネクタ 186">
            <a:extLst>
              <a:ext uri="{FF2B5EF4-FFF2-40B4-BE49-F238E27FC236}">
                <a16:creationId xmlns:a16="http://schemas.microsoft.com/office/drawing/2014/main" id="{9B4F4C95-40BE-DCD2-8EFF-8D1D0770509C}"/>
              </a:ext>
            </a:extLst>
          </p:cNvPr>
          <p:cNvCxnSpPr>
            <a:cxnSpLocks/>
            <a:stCxn id="178" idx="1"/>
            <a:endCxn id="93" idx="3"/>
          </p:cNvCxnSpPr>
          <p:nvPr/>
        </p:nvCxnSpPr>
        <p:spPr>
          <a:xfrm flipH="1">
            <a:off x="3328426" y="5996976"/>
            <a:ext cx="5873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コネクタ: カギ線 77">
            <a:extLst>
              <a:ext uri="{FF2B5EF4-FFF2-40B4-BE49-F238E27FC236}">
                <a16:creationId xmlns:a16="http://schemas.microsoft.com/office/drawing/2014/main" id="{8E1ED1C2-B968-BA10-B315-85085637A9E4}"/>
              </a:ext>
            </a:extLst>
          </p:cNvPr>
          <p:cNvCxnSpPr>
            <a:cxnSpLocks/>
            <a:stCxn id="30" idx="3"/>
            <a:endCxn id="160" idx="2"/>
          </p:cNvCxnSpPr>
          <p:nvPr/>
        </p:nvCxnSpPr>
        <p:spPr>
          <a:xfrm flipV="1">
            <a:off x="8492704" y="1069737"/>
            <a:ext cx="914743" cy="67950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コネクタ: カギ線 78">
            <a:extLst>
              <a:ext uri="{FF2B5EF4-FFF2-40B4-BE49-F238E27FC236}">
                <a16:creationId xmlns:a16="http://schemas.microsoft.com/office/drawing/2014/main" id="{A8CC4484-9D14-A78F-846F-A6647932D493}"/>
              </a:ext>
            </a:extLst>
          </p:cNvPr>
          <p:cNvCxnSpPr>
            <a:cxnSpLocks/>
            <a:stCxn id="30" idx="2"/>
            <a:endCxn id="27" idx="1"/>
          </p:cNvCxnSpPr>
          <p:nvPr/>
        </p:nvCxnSpPr>
        <p:spPr>
          <a:xfrm rot="5400000">
            <a:off x="3505825" y="-31179"/>
            <a:ext cx="914364" cy="5931718"/>
          </a:xfrm>
          <a:prstGeom prst="bentConnector4">
            <a:avLst>
              <a:gd name="adj1" fmla="val 9566"/>
              <a:gd name="adj2" fmla="val 1038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コネクタ: カギ線 112">
            <a:extLst>
              <a:ext uri="{FF2B5EF4-FFF2-40B4-BE49-F238E27FC236}">
                <a16:creationId xmlns:a16="http://schemas.microsoft.com/office/drawing/2014/main" id="{30AC9091-1326-D773-DE2D-14CF073C127E}"/>
              </a:ext>
            </a:extLst>
          </p:cNvPr>
          <p:cNvCxnSpPr>
            <a:cxnSpLocks/>
            <a:stCxn id="160" idx="1"/>
            <a:endCxn id="12" idx="0"/>
          </p:cNvCxnSpPr>
          <p:nvPr/>
        </p:nvCxnSpPr>
        <p:spPr>
          <a:xfrm rot="10800000" flipV="1">
            <a:off x="4335506" y="764655"/>
            <a:ext cx="4171579" cy="6818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四角形: 角を丸くする 126">
            <a:extLst>
              <a:ext uri="{FF2B5EF4-FFF2-40B4-BE49-F238E27FC236}">
                <a16:creationId xmlns:a16="http://schemas.microsoft.com/office/drawing/2014/main" id="{7B3AF8F0-4F7C-FF0F-2635-4AF81E80338C}"/>
              </a:ext>
            </a:extLst>
          </p:cNvPr>
          <p:cNvSpPr/>
          <p:nvPr/>
        </p:nvSpPr>
        <p:spPr>
          <a:xfrm>
            <a:off x="6876102" y="3016333"/>
            <a:ext cx="1501841" cy="74939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直近の診察枠を埋める</a:t>
            </a:r>
            <a:endParaRPr lang="en-US" altLang="ja-JP" dirty="0"/>
          </a:p>
        </p:txBody>
      </p:sp>
      <p:sp>
        <p:nvSpPr>
          <p:cNvPr id="129" name="四角形: 角を丸くする 128">
            <a:extLst>
              <a:ext uri="{FF2B5EF4-FFF2-40B4-BE49-F238E27FC236}">
                <a16:creationId xmlns:a16="http://schemas.microsoft.com/office/drawing/2014/main" id="{DBCDB4C0-84E4-C262-0BA6-7054C2C5CCF7}"/>
              </a:ext>
            </a:extLst>
          </p:cNvPr>
          <p:cNvSpPr/>
          <p:nvPr/>
        </p:nvSpPr>
        <p:spPr>
          <a:xfrm>
            <a:off x="9946612" y="5622279"/>
            <a:ext cx="1501841" cy="74939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直近以降の診察枠を後ろにずらす</a:t>
            </a:r>
            <a:endParaRPr lang="en-US" altLang="ja-JP" dirty="0"/>
          </a:p>
        </p:txBody>
      </p:sp>
      <p:sp>
        <p:nvSpPr>
          <p:cNvPr id="27" name="ひし形 26">
            <a:extLst>
              <a:ext uri="{FF2B5EF4-FFF2-40B4-BE49-F238E27FC236}">
                <a16:creationId xmlns:a16="http://schemas.microsoft.com/office/drawing/2014/main" id="{1B0A4898-5AE9-3B5C-A36D-FCBA62BA6279}"/>
              </a:ext>
            </a:extLst>
          </p:cNvPr>
          <p:cNvSpPr/>
          <p:nvPr/>
        </p:nvSpPr>
        <p:spPr>
          <a:xfrm>
            <a:off x="997148" y="2652434"/>
            <a:ext cx="2219161" cy="1478856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予約の種類が急患である</a:t>
            </a:r>
            <a:endParaRPr lang="en-US" altLang="ja-JP" dirty="0"/>
          </a:p>
        </p:txBody>
      </p:sp>
      <p:sp>
        <p:nvSpPr>
          <p:cNvPr id="30" name="ひし形 29">
            <a:extLst>
              <a:ext uri="{FF2B5EF4-FFF2-40B4-BE49-F238E27FC236}">
                <a16:creationId xmlns:a16="http://schemas.microsoft.com/office/drawing/2014/main" id="{75C5525D-2FD9-AD80-92F6-E3A2E9482D3F}"/>
              </a:ext>
            </a:extLst>
          </p:cNvPr>
          <p:cNvSpPr/>
          <p:nvPr/>
        </p:nvSpPr>
        <p:spPr>
          <a:xfrm>
            <a:off x="5365027" y="1020981"/>
            <a:ext cx="3127677" cy="1456517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予約がキャンセル・変更されている</a:t>
            </a:r>
            <a:endParaRPr lang="en-US" altLang="ja-JP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94F5E452-0BEF-9ACA-60FD-DE84ADDDD187}"/>
              </a:ext>
            </a:extLst>
          </p:cNvPr>
          <p:cNvSpPr txBox="1"/>
          <p:nvPr/>
        </p:nvSpPr>
        <p:spPr>
          <a:xfrm>
            <a:off x="8601315" y="1370642"/>
            <a:ext cx="57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Yes</a:t>
            </a:r>
          </a:p>
        </p:txBody>
      </p:sp>
      <p:sp>
        <p:nvSpPr>
          <p:cNvPr id="65" name="ひし形 64">
            <a:extLst>
              <a:ext uri="{FF2B5EF4-FFF2-40B4-BE49-F238E27FC236}">
                <a16:creationId xmlns:a16="http://schemas.microsoft.com/office/drawing/2014/main" id="{8E0F200D-34F3-E3BF-4F26-2918DB1E5D72}"/>
              </a:ext>
            </a:extLst>
          </p:cNvPr>
          <p:cNvSpPr/>
          <p:nvPr/>
        </p:nvSpPr>
        <p:spPr>
          <a:xfrm>
            <a:off x="3825397" y="2733825"/>
            <a:ext cx="2441617" cy="1315492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直近の診察枠が開いている</a:t>
            </a:r>
            <a:endParaRPr lang="en-US" altLang="ja-JP" dirty="0"/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B2983C25-B43B-5BB8-5A77-4A663C410A02}"/>
              </a:ext>
            </a:extLst>
          </p:cNvPr>
          <p:cNvCxnSpPr>
            <a:cxnSpLocks/>
            <a:stCxn id="27" idx="3"/>
            <a:endCxn id="65" idx="1"/>
          </p:cNvCxnSpPr>
          <p:nvPr/>
        </p:nvCxnSpPr>
        <p:spPr>
          <a:xfrm flipV="1">
            <a:off x="3216309" y="3391571"/>
            <a:ext cx="609088" cy="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5AAD2512-96F1-16AC-D0A6-6C91AEE46C9D}"/>
              </a:ext>
            </a:extLst>
          </p:cNvPr>
          <p:cNvCxnSpPr>
            <a:cxnSpLocks/>
            <a:stCxn id="65" idx="3"/>
            <a:endCxn id="127" idx="1"/>
          </p:cNvCxnSpPr>
          <p:nvPr/>
        </p:nvCxnSpPr>
        <p:spPr>
          <a:xfrm flipV="1">
            <a:off x="6267014" y="3391029"/>
            <a:ext cx="609088" cy="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89760CDC-416D-472D-ECC4-847CAEEB8A17}"/>
              </a:ext>
            </a:extLst>
          </p:cNvPr>
          <p:cNvSpPr txBox="1"/>
          <p:nvPr/>
        </p:nvSpPr>
        <p:spPr>
          <a:xfrm>
            <a:off x="6265967" y="3003047"/>
            <a:ext cx="57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Yes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E95E2AD6-B9A3-7008-115C-0F17F55E6212}"/>
              </a:ext>
            </a:extLst>
          </p:cNvPr>
          <p:cNvSpPr txBox="1"/>
          <p:nvPr/>
        </p:nvSpPr>
        <p:spPr>
          <a:xfrm>
            <a:off x="2106728" y="4209749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No</a:t>
            </a:r>
            <a:endParaRPr kumimoji="1" lang="en-US" altLang="ja-JP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816C6559-696C-4029-44B8-D442A15C8D1B}"/>
              </a:ext>
            </a:extLst>
          </p:cNvPr>
          <p:cNvSpPr txBox="1"/>
          <p:nvPr/>
        </p:nvSpPr>
        <p:spPr>
          <a:xfrm>
            <a:off x="5121979" y="4209749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No</a:t>
            </a:r>
            <a:endParaRPr kumimoji="1" lang="en-US" altLang="ja-JP" dirty="0"/>
          </a:p>
        </p:txBody>
      </p:sp>
      <p:cxnSp>
        <p:nvCxnSpPr>
          <p:cNvPr id="107" name="コネクタ: カギ線 106">
            <a:extLst>
              <a:ext uri="{FF2B5EF4-FFF2-40B4-BE49-F238E27FC236}">
                <a16:creationId xmlns:a16="http://schemas.microsoft.com/office/drawing/2014/main" id="{4376E245-A086-DC8F-E214-F008AD0F059C}"/>
              </a:ext>
            </a:extLst>
          </p:cNvPr>
          <p:cNvCxnSpPr>
            <a:cxnSpLocks/>
            <a:stCxn id="65" idx="2"/>
            <a:endCxn id="129" idx="0"/>
          </p:cNvCxnSpPr>
          <p:nvPr/>
        </p:nvCxnSpPr>
        <p:spPr>
          <a:xfrm rot="16200000" flipH="1">
            <a:off x="7085388" y="2010134"/>
            <a:ext cx="1572962" cy="5651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コネクタ: カギ線 121">
            <a:extLst>
              <a:ext uri="{FF2B5EF4-FFF2-40B4-BE49-F238E27FC236}">
                <a16:creationId xmlns:a16="http://schemas.microsoft.com/office/drawing/2014/main" id="{B55F7536-7421-85D9-E746-98B2929B2BC1}"/>
              </a:ext>
            </a:extLst>
          </p:cNvPr>
          <p:cNvCxnSpPr>
            <a:cxnSpLocks/>
            <a:stCxn id="27" idx="2"/>
            <a:endCxn id="59" idx="0"/>
          </p:cNvCxnSpPr>
          <p:nvPr/>
        </p:nvCxnSpPr>
        <p:spPr>
          <a:xfrm rot="16200000" flipH="1">
            <a:off x="4519480" y="1718538"/>
            <a:ext cx="1499469" cy="6324971"/>
          </a:xfrm>
          <a:prstGeom prst="bentConnector3">
            <a:avLst>
              <a:gd name="adj1" fmla="val 7032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コネクタ: カギ線 132">
            <a:extLst>
              <a:ext uri="{FF2B5EF4-FFF2-40B4-BE49-F238E27FC236}">
                <a16:creationId xmlns:a16="http://schemas.microsoft.com/office/drawing/2014/main" id="{5067B788-2106-06EF-D89D-CB941BC57D1D}"/>
              </a:ext>
            </a:extLst>
          </p:cNvPr>
          <p:cNvCxnSpPr>
            <a:cxnSpLocks/>
            <a:stCxn id="127" idx="3"/>
            <a:endCxn id="59" idx="2"/>
          </p:cNvCxnSpPr>
          <p:nvPr/>
        </p:nvCxnSpPr>
        <p:spPr>
          <a:xfrm>
            <a:off x="8377943" y="3391029"/>
            <a:ext cx="53757" cy="2989121"/>
          </a:xfrm>
          <a:prstGeom prst="bentConnector4">
            <a:avLst>
              <a:gd name="adj1" fmla="val 6428251"/>
              <a:gd name="adj2" fmla="val 10764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50E13FE9-B29C-EC34-7341-70B77FF0893F}"/>
              </a:ext>
            </a:extLst>
          </p:cNvPr>
          <p:cNvCxnSpPr>
            <a:cxnSpLocks/>
            <a:stCxn id="129" idx="1"/>
            <a:endCxn id="59" idx="3"/>
          </p:cNvCxnSpPr>
          <p:nvPr/>
        </p:nvCxnSpPr>
        <p:spPr>
          <a:xfrm flipH="1">
            <a:off x="9182620" y="5996975"/>
            <a:ext cx="763992" cy="8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93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3ADDF4-405D-BB04-7B93-C88D844A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1" y="288758"/>
            <a:ext cx="11256104" cy="323779"/>
          </a:xfrm>
        </p:spPr>
        <p:txBody>
          <a:bodyPr>
            <a:noAutofit/>
          </a:bodyPr>
          <a:lstStyle/>
          <a:p>
            <a:r>
              <a:rPr lang="ja-JP" altLang="en-US" sz="3200" dirty="0"/>
              <a:t>予約</a:t>
            </a:r>
            <a:r>
              <a:rPr kumimoji="1" lang="ja-JP" altLang="en-US" sz="3200" dirty="0"/>
              <a:t>フロー（</a:t>
            </a:r>
            <a:r>
              <a:rPr lang="ja-JP" altLang="en-US" sz="3200" dirty="0"/>
              <a:t>患者</a:t>
            </a:r>
            <a:r>
              <a:rPr kumimoji="1" lang="ja-JP" altLang="en-US" sz="3200" dirty="0"/>
              <a:t>側）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DE43DDE-6600-DE9D-9C4B-BE9740941B33}"/>
              </a:ext>
            </a:extLst>
          </p:cNvPr>
          <p:cNvSpPr/>
          <p:nvPr/>
        </p:nvSpPr>
        <p:spPr>
          <a:xfrm>
            <a:off x="499175" y="1469596"/>
            <a:ext cx="1086853" cy="5614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開始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6CAAF0F-4958-3AE9-8561-B0CEC231BC7A}"/>
              </a:ext>
            </a:extLst>
          </p:cNvPr>
          <p:cNvSpPr/>
          <p:nvPr/>
        </p:nvSpPr>
        <p:spPr>
          <a:xfrm>
            <a:off x="2085706" y="1355740"/>
            <a:ext cx="1636730" cy="80559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リクエスト</a:t>
            </a:r>
            <a:endParaRPr kumimoji="1" lang="en-US" altLang="ja-JP" dirty="0"/>
          </a:p>
        </p:txBody>
      </p:sp>
      <p:sp>
        <p:nvSpPr>
          <p:cNvPr id="7" name="ひし形 6">
            <a:extLst>
              <a:ext uri="{FF2B5EF4-FFF2-40B4-BE49-F238E27FC236}">
                <a16:creationId xmlns:a16="http://schemas.microsoft.com/office/drawing/2014/main" id="{6BB41921-814C-D6B2-3444-F986879FC58F}"/>
              </a:ext>
            </a:extLst>
          </p:cNvPr>
          <p:cNvSpPr/>
          <p:nvPr/>
        </p:nvSpPr>
        <p:spPr>
          <a:xfrm>
            <a:off x="4222114" y="1295139"/>
            <a:ext cx="1800726" cy="914400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情報登録済み</a:t>
            </a:r>
            <a:r>
              <a:rPr kumimoji="1" lang="ja-JP" altLang="en-US" dirty="0"/>
              <a:t>？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B67E838-53DF-6E8B-3DB2-DF37D28932DC}"/>
              </a:ext>
            </a:extLst>
          </p:cNvPr>
          <p:cNvSpPr/>
          <p:nvPr/>
        </p:nvSpPr>
        <p:spPr>
          <a:xfrm>
            <a:off x="4567587" y="2710854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情報</a:t>
            </a:r>
            <a:br>
              <a:rPr lang="en-US" altLang="ja-JP" dirty="0"/>
            </a:br>
            <a:r>
              <a:rPr lang="ja-JP" altLang="en-US" dirty="0"/>
              <a:t>登録</a:t>
            </a:r>
            <a:endParaRPr lang="en-US" altLang="ja-JP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6F037AF-61F8-23E5-A8BD-D4A161134C44}"/>
              </a:ext>
            </a:extLst>
          </p:cNvPr>
          <p:cNvSpPr/>
          <p:nvPr/>
        </p:nvSpPr>
        <p:spPr>
          <a:xfrm>
            <a:off x="6504103" y="1471602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ログ</a:t>
            </a:r>
            <a:endParaRPr lang="en-US" altLang="ja-JP" dirty="0"/>
          </a:p>
          <a:p>
            <a:pPr algn="ctr"/>
            <a:r>
              <a:rPr lang="ja-JP" altLang="en-US" dirty="0"/>
              <a:t>イン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E011EC62-AE9F-55D2-B70B-B19A5D4A612C}"/>
              </a:ext>
            </a:extLst>
          </p:cNvPr>
          <p:cNvSpPr/>
          <p:nvPr/>
        </p:nvSpPr>
        <p:spPr>
          <a:xfrm>
            <a:off x="10531856" y="2203555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予約</a:t>
            </a:r>
            <a:endParaRPr lang="en-US" altLang="ja-JP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FD1F37A-09B6-9223-907B-9CB00D016F14}"/>
              </a:ext>
            </a:extLst>
          </p:cNvPr>
          <p:cNvSpPr/>
          <p:nvPr/>
        </p:nvSpPr>
        <p:spPr>
          <a:xfrm>
            <a:off x="8090130" y="1482570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マイページ</a:t>
            </a:r>
            <a:endParaRPr lang="en-US" altLang="ja-JP" dirty="0"/>
          </a:p>
        </p:txBody>
      </p:sp>
      <p:sp>
        <p:nvSpPr>
          <p:cNvPr id="13" name="ひし形 12">
            <a:extLst>
              <a:ext uri="{FF2B5EF4-FFF2-40B4-BE49-F238E27FC236}">
                <a16:creationId xmlns:a16="http://schemas.microsoft.com/office/drawing/2014/main" id="{4A791A57-A964-A657-2C5A-A2DAE1C5A7AC}"/>
              </a:ext>
            </a:extLst>
          </p:cNvPr>
          <p:cNvSpPr/>
          <p:nvPr/>
        </p:nvSpPr>
        <p:spPr>
          <a:xfrm>
            <a:off x="9984294" y="3051450"/>
            <a:ext cx="1800726" cy="914400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変更ない？</a:t>
            </a:r>
            <a:endParaRPr lang="en-US" altLang="ja-JP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F636F6D-4DCB-50C2-8DE9-C3EFF6D5C9E3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1586028" y="1750333"/>
            <a:ext cx="499678" cy="8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F926467-3452-433F-DFED-A563ADCA764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722436" y="1752339"/>
            <a:ext cx="499678" cy="6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6CB493A-EA18-122B-4B13-A3AB9CAA785F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022840" y="1752339"/>
            <a:ext cx="4812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4C75159-4AEF-C49D-6155-5C83AC23DFB3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7590956" y="1752339"/>
            <a:ext cx="499174" cy="10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1816C5E-5F1E-17C6-0236-73CA2A4149E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5111014" y="2209539"/>
            <a:ext cx="11463" cy="501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4677DBC-1412-5BF4-9240-A570522A5D6E}"/>
              </a:ext>
            </a:extLst>
          </p:cNvPr>
          <p:cNvCxnSpPr>
            <a:cxnSpLocks/>
            <a:stCxn id="8" idx="0"/>
            <a:endCxn id="9" idx="1"/>
          </p:cNvCxnSpPr>
          <p:nvPr/>
        </p:nvCxnSpPr>
        <p:spPr>
          <a:xfrm flipV="1">
            <a:off x="5111014" y="1752339"/>
            <a:ext cx="1393089" cy="958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EFA3A8B-415E-814E-46A9-EEDE83346598}"/>
              </a:ext>
            </a:extLst>
          </p:cNvPr>
          <p:cNvSpPr txBox="1"/>
          <p:nvPr/>
        </p:nvSpPr>
        <p:spPr>
          <a:xfrm>
            <a:off x="5925098" y="129513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Yes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2BA0F3E-10D6-46C1-D679-4F94DA8C1287}"/>
              </a:ext>
            </a:extLst>
          </p:cNvPr>
          <p:cNvSpPr txBox="1"/>
          <p:nvPr/>
        </p:nvSpPr>
        <p:spPr>
          <a:xfrm>
            <a:off x="4543471" y="2371965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No</a:t>
            </a:r>
            <a:endParaRPr kumimoji="1" lang="en-US" altLang="ja-JP" dirty="0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222E10DD-C2E7-F93C-E79A-2DE4ED6D1C09}"/>
              </a:ext>
            </a:extLst>
          </p:cNvPr>
          <p:cNvSpPr/>
          <p:nvPr/>
        </p:nvSpPr>
        <p:spPr>
          <a:xfrm>
            <a:off x="7506305" y="5716239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診察</a:t>
            </a:r>
            <a:endParaRPr lang="en-US" altLang="ja-JP" dirty="0"/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4DD0623F-A5B0-7ED8-FE81-CAC475823988}"/>
              </a:ext>
            </a:extLst>
          </p:cNvPr>
          <p:cNvSpPr/>
          <p:nvPr/>
        </p:nvSpPr>
        <p:spPr>
          <a:xfrm>
            <a:off x="9675568" y="5622281"/>
            <a:ext cx="1501841" cy="74939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クリニックへ行く</a:t>
            </a:r>
            <a:endParaRPr lang="en-US" altLang="ja-JP" dirty="0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86941029-AC94-D166-BE5C-2344255E9BF4}"/>
              </a:ext>
            </a:extLst>
          </p:cNvPr>
          <p:cNvSpPr/>
          <p:nvPr/>
        </p:nvSpPr>
        <p:spPr>
          <a:xfrm>
            <a:off x="471164" y="5719206"/>
            <a:ext cx="1086853" cy="5614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終了</a:t>
            </a:r>
            <a:endParaRPr kumimoji="1" lang="ja-JP" altLang="en-US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A5896330-FA43-57F6-ACAA-4F392D8137AB}"/>
              </a:ext>
            </a:extLst>
          </p:cNvPr>
          <p:cNvSpPr txBox="1"/>
          <p:nvPr/>
        </p:nvSpPr>
        <p:spPr>
          <a:xfrm>
            <a:off x="11477607" y="1508377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No</a:t>
            </a:r>
            <a:endParaRPr kumimoji="1" lang="en-US" altLang="ja-JP" dirty="0"/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379B327E-0279-172C-AE31-0FBE95F20B13}"/>
              </a:ext>
            </a:extLst>
          </p:cNvPr>
          <p:cNvSpPr/>
          <p:nvPr/>
        </p:nvSpPr>
        <p:spPr>
          <a:xfrm>
            <a:off x="2241573" y="5716239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会計</a:t>
            </a:r>
            <a:endParaRPr lang="en-US" altLang="ja-JP" dirty="0"/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2CEC1CD2-F12A-F5EE-B0AA-1025027EB572}"/>
              </a:ext>
            </a:extLst>
          </p:cNvPr>
          <p:cNvCxnSpPr>
            <a:cxnSpLocks/>
            <a:stCxn id="93" idx="1"/>
            <a:endCxn id="75" idx="6"/>
          </p:cNvCxnSpPr>
          <p:nvPr/>
        </p:nvCxnSpPr>
        <p:spPr>
          <a:xfrm flipH="1">
            <a:off x="1558017" y="5996976"/>
            <a:ext cx="683556" cy="2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67F6EC7-452F-94EF-781C-C7ED7CB542B0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9176983" y="1763307"/>
            <a:ext cx="1354873" cy="720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ADB6BF0-275F-915D-CEC5-841B31DB8AD0}"/>
              </a:ext>
            </a:extLst>
          </p:cNvPr>
          <p:cNvSpPr txBox="1"/>
          <p:nvPr/>
        </p:nvSpPr>
        <p:spPr>
          <a:xfrm>
            <a:off x="11405364" y="4025167"/>
            <a:ext cx="57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Yes</a:t>
            </a: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04E9050D-EE53-19B9-F42F-5C3BED13F720}"/>
              </a:ext>
            </a:extLst>
          </p:cNvPr>
          <p:cNvSpPr/>
          <p:nvPr/>
        </p:nvSpPr>
        <p:spPr>
          <a:xfrm>
            <a:off x="9172809" y="124658"/>
            <a:ext cx="2001016" cy="90496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予約の</a:t>
            </a:r>
            <a:endParaRPr lang="en-US" altLang="ja-JP" dirty="0"/>
          </a:p>
          <a:p>
            <a:pPr algn="ctr"/>
            <a:r>
              <a:rPr lang="ja-JP" altLang="en-US" dirty="0"/>
              <a:t>キャンセル</a:t>
            </a:r>
            <a:endParaRPr lang="en-US" altLang="ja-JP" dirty="0"/>
          </a:p>
          <a:p>
            <a:pPr algn="ctr"/>
            <a:r>
              <a:rPr lang="ja-JP" altLang="en-US" dirty="0"/>
              <a:t>変更</a:t>
            </a:r>
            <a:endParaRPr lang="en-US" altLang="ja-JP" dirty="0"/>
          </a:p>
        </p:txBody>
      </p: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DD3D556D-F10F-C3EF-95EB-189D70911734}"/>
              </a:ext>
            </a:extLst>
          </p:cNvPr>
          <p:cNvCxnSpPr>
            <a:cxnSpLocks/>
            <a:stCxn id="10" idx="2"/>
            <a:endCxn id="160" idx="0"/>
          </p:cNvCxnSpPr>
          <p:nvPr/>
        </p:nvCxnSpPr>
        <p:spPr>
          <a:xfrm rot="5400000">
            <a:off x="9108254" y="1150736"/>
            <a:ext cx="352736" cy="35813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四角形: 角を丸くする 159">
            <a:extLst>
              <a:ext uri="{FF2B5EF4-FFF2-40B4-BE49-F238E27FC236}">
                <a16:creationId xmlns:a16="http://schemas.microsoft.com/office/drawing/2014/main" id="{EBA28716-4A75-42B5-76A1-A71D9FC83433}"/>
              </a:ext>
            </a:extLst>
          </p:cNvPr>
          <p:cNvSpPr/>
          <p:nvPr/>
        </p:nvSpPr>
        <p:spPr>
          <a:xfrm>
            <a:off x="6492449" y="3117765"/>
            <a:ext cx="2003024" cy="103741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診療所・医師・日時選択</a:t>
            </a:r>
            <a:endParaRPr lang="en-US" altLang="ja-JP" dirty="0"/>
          </a:p>
        </p:txBody>
      </p:sp>
      <p:cxnSp>
        <p:nvCxnSpPr>
          <p:cNvPr id="164" name="直線矢印コネクタ 163">
            <a:extLst>
              <a:ext uri="{FF2B5EF4-FFF2-40B4-BE49-F238E27FC236}">
                <a16:creationId xmlns:a16="http://schemas.microsoft.com/office/drawing/2014/main" id="{07D1B8F9-0485-5966-1B5E-F042758C231C}"/>
              </a:ext>
            </a:extLst>
          </p:cNvPr>
          <p:cNvCxnSpPr>
            <a:cxnSpLocks/>
            <a:stCxn id="59" idx="1"/>
            <a:endCxn id="52" idx="3"/>
          </p:cNvCxnSpPr>
          <p:nvPr/>
        </p:nvCxnSpPr>
        <p:spPr>
          <a:xfrm flipH="1" flipV="1">
            <a:off x="8593158" y="5996976"/>
            <a:ext cx="108241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コネクタ: 曲線 170">
            <a:extLst>
              <a:ext uri="{FF2B5EF4-FFF2-40B4-BE49-F238E27FC236}">
                <a16:creationId xmlns:a16="http://schemas.microsoft.com/office/drawing/2014/main" id="{912FCB3D-7D90-47A4-3090-5E7EAFC7BD60}"/>
              </a:ext>
            </a:extLst>
          </p:cNvPr>
          <p:cNvCxnSpPr>
            <a:cxnSpLocks/>
            <a:stCxn id="160" idx="2"/>
            <a:endCxn id="127" idx="0"/>
          </p:cNvCxnSpPr>
          <p:nvPr/>
        </p:nvCxnSpPr>
        <p:spPr>
          <a:xfrm rot="5400000">
            <a:off x="6165862" y="3107606"/>
            <a:ext cx="280531" cy="23756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四角形: 角を丸くする 177">
            <a:extLst>
              <a:ext uri="{FF2B5EF4-FFF2-40B4-BE49-F238E27FC236}">
                <a16:creationId xmlns:a16="http://schemas.microsoft.com/office/drawing/2014/main" id="{EADB85DA-95CB-A5F2-129E-3D32781D1E09}"/>
              </a:ext>
            </a:extLst>
          </p:cNvPr>
          <p:cNvSpPr/>
          <p:nvPr/>
        </p:nvSpPr>
        <p:spPr>
          <a:xfrm>
            <a:off x="4914245" y="5622283"/>
            <a:ext cx="1393088" cy="74938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診察内容記録</a:t>
            </a:r>
            <a:endParaRPr lang="en-US" altLang="ja-JP" dirty="0"/>
          </a:p>
        </p:txBody>
      </p:sp>
      <p:cxnSp>
        <p:nvCxnSpPr>
          <p:cNvPr id="183" name="直線矢印コネクタ 182">
            <a:extLst>
              <a:ext uri="{FF2B5EF4-FFF2-40B4-BE49-F238E27FC236}">
                <a16:creationId xmlns:a16="http://schemas.microsoft.com/office/drawing/2014/main" id="{FE91EB9D-EEF1-A530-3FC2-BCFEE4190016}"/>
              </a:ext>
            </a:extLst>
          </p:cNvPr>
          <p:cNvCxnSpPr>
            <a:cxnSpLocks/>
            <a:stCxn id="52" idx="1"/>
            <a:endCxn id="178" idx="3"/>
          </p:cNvCxnSpPr>
          <p:nvPr/>
        </p:nvCxnSpPr>
        <p:spPr>
          <a:xfrm flipH="1">
            <a:off x="6307333" y="5996976"/>
            <a:ext cx="1198972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直線矢印コネクタ 186">
            <a:extLst>
              <a:ext uri="{FF2B5EF4-FFF2-40B4-BE49-F238E27FC236}">
                <a16:creationId xmlns:a16="http://schemas.microsoft.com/office/drawing/2014/main" id="{9B4F4C95-40BE-DCD2-8EFF-8D1D0770509C}"/>
              </a:ext>
            </a:extLst>
          </p:cNvPr>
          <p:cNvCxnSpPr>
            <a:cxnSpLocks/>
            <a:stCxn id="178" idx="1"/>
            <a:endCxn id="93" idx="3"/>
          </p:cNvCxnSpPr>
          <p:nvPr/>
        </p:nvCxnSpPr>
        <p:spPr>
          <a:xfrm flipH="1" flipV="1">
            <a:off x="3328426" y="5996976"/>
            <a:ext cx="1585819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コネクタ: カギ線 77">
            <a:extLst>
              <a:ext uri="{FF2B5EF4-FFF2-40B4-BE49-F238E27FC236}">
                <a16:creationId xmlns:a16="http://schemas.microsoft.com/office/drawing/2014/main" id="{8E1ED1C2-B968-BA10-B315-85085637A9E4}"/>
              </a:ext>
            </a:extLst>
          </p:cNvPr>
          <p:cNvCxnSpPr>
            <a:cxnSpLocks/>
            <a:stCxn id="13" idx="3"/>
            <a:endCxn id="82" idx="3"/>
          </p:cNvCxnSpPr>
          <p:nvPr/>
        </p:nvCxnSpPr>
        <p:spPr>
          <a:xfrm flipH="1" flipV="1">
            <a:off x="11173825" y="577141"/>
            <a:ext cx="611195" cy="2931509"/>
          </a:xfrm>
          <a:prstGeom prst="bentConnector3">
            <a:avLst>
              <a:gd name="adj1" fmla="val -3740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コネクタ: カギ線 78">
            <a:extLst>
              <a:ext uri="{FF2B5EF4-FFF2-40B4-BE49-F238E27FC236}">
                <a16:creationId xmlns:a16="http://schemas.microsoft.com/office/drawing/2014/main" id="{A8CC4484-9D14-A78F-846F-A6647932D493}"/>
              </a:ext>
            </a:extLst>
          </p:cNvPr>
          <p:cNvCxnSpPr>
            <a:cxnSpLocks/>
            <a:stCxn id="13" idx="3"/>
            <a:endCxn id="59" idx="3"/>
          </p:cNvCxnSpPr>
          <p:nvPr/>
        </p:nvCxnSpPr>
        <p:spPr>
          <a:xfrm flipH="1">
            <a:off x="11177409" y="3508650"/>
            <a:ext cx="607611" cy="2488327"/>
          </a:xfrm>
          <a:prstGeom prst="bentConnector3">
            <a:avLst>
              <a:gd name="adj1" fmla="val -3762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コネクタ: カギ線 112">
            <a:extLst>
              <a:ext uri="{FF2B5EF4-FFF2-40B4-BE49-F238E27FC236}">
                <a16:creationId xmlns:a16="http://schemas.microsoft.com/office/drawing/2014/main" id="{30AC9091-1326-D773-DE2D-14CF073C127E}"/>
              </a:ext>
            </a:extLst>
          </p:cNvPr>
          <p:cNvCxnSpPr>
            <a:cxnSpLocks/>
            <a:stCxn id="82" idx="1"/>
            <a:endCxn id="12" idx="0"/>
          </p:cNvCxnSpPr>
          <p:nvPr/>
        </p:nvCxnSpPr>
        <p:spPr>
          <a:xfrm rot="10800000" flipV="1">
            <a:off x="8633557" y="577140"/>
            <a:ext cx="539252" cy="9054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四角形: 角を丸くする 126">
            <a:extLst>
              <a:ext uri="{FF2B5EF4-FFF2-40B4-BE49-F238E27FC236}">
                <a16:creationId xmlns:a16="http://schemas.microsoft.com/office/drawing/2014/main" id="{7B3AF8F0-4F7C-FF0F-2635-4AF81E80338C}"/>
              </a:ext>
            </a:extLst>
          </p:cNvPr>
          <p:cNvSpPr/>
          <p:nvPr/>
        </p:nvSpPr>
        <p:spPr>
          <a:xfrm>
            <a:off x="4367372" y="4435706"/>
            <a:ext cx="1501841" cy="74939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問診表の</a:t>
            </a:r>
            <a:endParaRPr lang="en-US" altLang="ja-JP" dirty="0"/>
          </a:p>
          <a:p>
            <a:pPr algn="ctr"/>
            <a:r>
              <a:rPr lang="ja-JP" altLang="en-US" dirty="0"/>
              <a:t>記入</a:t>
            </a:r>
            <a:endParaRPr lang="en-US" altLang="ja-JP" dirty="0"/>
          </a:p>
        </p:txBody>
      </p:sp>
      <p:sp>
        <p:nvSpPr>
          <p:cNvPr id="129" name="四角形: 角を丸くする 128">
            <a:extLst>
              <a:ext uri="{FF2B5EF4-FFF2-40B4-BE49-F238E27FC236}">
                <a16:creationId xmlns:a16="http://schemas.microsoft.com/office/drawing/2014/main" id="{DBCDB4C0-84E4-C262-0BA6-7054C2C5CCF7}"/>
              </a:ext>
            </a:extLst>
          </p:cNvPr>
          <p:cNvSpPr/>
          <p:nvPr/>
        </p:nvSpPr>
        <p:spPr>
          <a:xfrm>
            <a:off x="6504103" y="4428955"/>
            <a:ext cx="1501841" cy="74939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予約完了</a:t>
            </a:r>
            <a:endParaRPr lang="en-US" altLang="ja-JP" dirty="0"/>
          </a:p>
        </p:txBody>
      </p:sp>
      <p:sp>
        <p:nvSpPr>
          <p:cNvPr id="131" name="四角形: 角を丸くする 130">
            <a:extLst>
              <a:ext uri="{FF2B5EF4-FFF2-40B4-BE49-F238E27FC236}">
                <a16:creationId xmlns:a16="http://schemas.microsoft.com/office/drawing/2014/main" id="{F4A176AF-CC7C-42D9-F231-D158671C091B}"/>
              </a:ext>
            </a:extLst>
          </p:cNvPr>
          <p:cNvSpPr/>
          <p:nvPr/>
        </p:nvSpPr>
        <p:spPr>
          <a:xfrm>
            <a:off x="8538951" y="4291696"/>
            <a:ext cx="2336969" cy="103741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予約のリマインド通知</a:t>
            </a:r>
            <a:endParaRPr lang="en-US" altLang="ja-JP" dirty="0"/>
          </a:p>
        </p:txBody>
      </p: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306C6AC2-00A2-3EEB-EFBE-129A09A41854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5869213" y="4803651"/>
            <a:ext cx="634890" cy="6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4485B9BD-AA3C-6810-D58B-09E5AB5EA78C}"/>
              </a:ext>
            </a:extLst>
          </p:cNvPr>
          <p:cNvCxnSpPr>
            <a:cxnSpLocks/>
            <a:stCxn id="129" idx="3"/>
            <a:endCxn id="131" idx="1"/>
          </p:cNvCxnSpPr>
          <p:nvPr/>
        </p:nvCxnSpPr>
        <p:spPr>
          <a:xfrm>
            <a:off x="8005944" y="4803651"/>
            <a:ext cx="533007" cy="6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コネクタ: 曲線 138">
            <a:extLst>
              <a:ext uri="{FF2B5EF4-FFF2-40B4-BE49-F238E27FC236}">
                <a16:creationId xmlns:a16="http://schemas.microsoft.com/office/drawing/2014/main" id="{C714906D-7731-508E-7951-B1F9306B9CC6}"/>
              </a:ext>
            </a:extLst>
          </p:cNvPr>
          <p:cNvCxnSpPr>
            <a:cxnSpLocks/>
            <a:stCxn id="131" idx="0"/>
            <a:endCxn id="13" idx="1"/>
          </p:cNvCxnSpPr>
          <p:nvPr/>
        </p:nvCxnSpPr>
        <p:spPr>
          <a:xfrm rot="5400000" flipH="1" flipV="1">
            <a:off x="9454342" y="3761744"/>
            <a:ext cx="783046" cy="27685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F75F45BD-32F0-EA21-845E-AE5BC4E24E3A}"/>
              </a:ext>
            </a:extLst>
          </p:cNvPr>
          <p:cNvSpPr/>
          <p:nvPr/>
        </p:nvSpPr>
        <p:spPr>
          <a:xfrm>
            <a:off x="9671984" y="1232743"/>
            <a:ext cx="1501841" cy="74939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既存予約の確認</a:t>
            </a:r>
            <a:endParaRPr lang="en-US" altLang="ja-JP" dirty="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7E15274-4769-C766-D578-5513EF505B6F}"/>
              </a:ext>
            </a:extLst>
          </p:cNvPr>
          <p:cNvCxnSpPr>
            <a:cxnSpLocks/>
            <a:stCxn id="12" idx="3"/>
            <a:endCxn id="26" idx="1"/>
          </p:cNvCxnSpPr>
          <p:nvPr/>
        </p:nvCxnSpPr>
        <p:spPr>
          <a:xfrm flipV="1">
            <a:off x="9176983" y="1607439"/>
            <a:ext cx="495001" cy="155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25183009-0E06-5F61-DE86-14FBC8B4A910}"/>
              </a:ext>
            </a:extLst>
          </p:cNvPr>
          <p:cNvCxnSpPr>
            <a:cxnSpLocks/>
            <a:stCxn id="26" idx="0"/>
            <a:endCxn id="82" idx="2"/>
          </p:cNvCxnSpPr>
          <p:nvPr/>
        </p:nvCxnSpPr>
        <p:spPr>
          <a:xfrm flipH="1" flipV="1">
            <a:off x="10173317" y="1029624"/>
            <a:ext cx="249588" cy="203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58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127</Words>
  <Application>Microsoft Office PowerPoint</Application>
  <PresentationFormat>ワイド画面</PresentationFormat>
  <Paragraphs>53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レッスン14_課題③</vt:lpstr>
      <vt:lpstr>予約フロー（クリニック側）</vt:lpstr>
      <vt:lpstr>予約フロー（患者側）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NISHIJIMA Yuki(西嶋 優輝)</dc:creator>
  <cp:lastModifiedBy>NISHIJIMA Yuki(西嶋 優輝)</cp:lastModifiedBy>
  <cp:revision>3</cp:revision>
  <dcterms:created xsi:type="dcterms:W3CDTF">2025-06-23T00:37:28Z</dcterms:created>
  <dcterms:modified xsi:type="dcterms:W3CDTF">2025-06-23T06:52:22Z</dcterms:modified>
</cp:coreProperties>
</file>