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2" r:id="rId4"/>
    <p:sldId id="264" r:id="rId5"/>
    <p:sldId id="26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4A3AE9-CD28-D29D-FF57-55E6A96C9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110210-B895-E617-81DE-2297498FB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A835AA-F9F4-371E-D63B-1FBD06F8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17DC34-1C6D-E340-3A47-7A1FB741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88FAD7-E9BA-75B8-E861-81666398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47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39F8F8-F597-DEF3-DCD1-C24ED90D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541EB5-FE86-EEC7-4CC9-299003B21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A4B8C6-164C-CC0B-BC14-5D8DC2DE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53CC8C-E131-A98D-0B30-25426C47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D41DA2-5FC6-EDF1-3E17-F756BB15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29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1DDB41-F033-655F-FD7F-059D3CF25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D9154C-D04D-D124-7E34-FCEB24CCF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701D07-7869-4B71-7956-188446CE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4D42AB-6C47-74E2-A7B4-04B933BA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933DC4-D9D6-1E39-F26F-7EDF0C76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95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6AC121-433C-7BE3-E6F9-ACD47A9C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B2E3C5-C060-0ECF-1EEA-E7A4CED03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A48C4C-22BC-CBC6-AD77-F424F5C0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C7C44F-EA91-00A9-C451-1A67D8D3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CD73D2-D10B-B207-5546-1980A758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28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989B7-F41C-62CE-EC92-C3EF4FEB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AB54CC-D6FE-18D2-6BF3-CFCEF32A7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616946-504D-07BB-FAC7-0DB5D55E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FF99CE-F854-B9DF-91EC-1AD1428B1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67142A-400F-FA40-2449-C1015AAE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01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395471-673B-E332-FFE3-AEE754BE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83E714-8FDD-91BE-AF7B-E319FF96E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463A5F-8338-B84E-0F52-6F4B9B2B1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4D769E-0B7C-EA37-BB6C-C8AC0D5D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3B710-DFD9-86C4-CDCF-90154D0A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1AC317-7EE5-F309-6B0D-B802F923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59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338F7-5D6A-6073-2099-30850CD41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CCF895-0E11-110F-7983-D807F897C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85BA3B-D14E-D23A-77D3-3F895AC92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358EEF5-A30D-8359-BEB5-8170BDA8B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228DD70-BBF0-E1D6-396D-3A6987D9C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5AAF69-27B8-7DCD-CAC7-A5CCFA3B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9EE239-2482-48EF-CD00-6305CFCD4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87DCF0-8A57-0007-33C1-D8311276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72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E3239-ED2C-14AB-6448-ECAEEA13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DE144D-DE5F-EE6B-F7C9-B571394B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75DB16-39F8-4073-5824-94190CD9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E5489A-E799-908B-1835-847BF9C3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49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14C406A-23DC-F38D-9B38-F39A0DD3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44CB152-F55D-3BC8-1494-3BEDAC9F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ECE3C9-8AE6-BA7F-0AFC-DFFE67CF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023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1E9BAF-E74B-CCBC-6E8F-C8CB232F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AEDBFC-5BE4-888A-FE63-BC81E0A55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6AF216-7134-74A7-88A4-48E4DB056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D4FA34-059C-C4FB-6A1E-1FC317C9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526B4E-A245-8AAC-F00D-F77E45F6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0A21AB-70A9-06EC-9F43-AD8A1677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14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83C47-CC42-F7B6-AC8B-5AB78D58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DD275B1-796E-549E-7F87-AB9EBEA99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0C4856-3485-C319-4BE8-FC426760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576AD2-1CA9-818B-957E-8A92A5F1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4450A-9251-4943-BD4B-9933E2EC7ADB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0D03EA-5A4B-F0D1-1511-D4B48C0E7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15CA95-CCF6-4C31-204E-45A1F6A1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95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A4880F-EAC5-0985-A9D6-15D3BB63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2E1A72-0626-436B-7BA9-46E8D430A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73A30-657A-5173-6302-E054777E3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4450A-9251-4943-BD4B-9933E2EC7ADB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D748A0-1F68-C447-7308-0C8338BCD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624BE8-CEB8-BC9A-2FFB-620004616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988C3B-7BF4-484E-979E-BE8AE6CF2A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38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06B17-C46F-B720-5488-D9F49D03E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レッスン</a:t>
            </a:r>
            <a:r>
              <a:rPr kumimoji="1" lang="en-US" altLang="ja-JP" dirty="0"/>
              <a:t>14_</a:t>
            </a:r>
            <a:r>
              <a:rPr kumimoji="1" lang="ja-JP" altLang="en-US" dirty="0"/>
              <a:t>課題②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679C94-D1FE-C5FD-58EB-7E0E79072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3002"/>
            <a:ext cx="9144000" cy="2024562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業務フロー図；在庫管理プロセス</a:t>
            </a:r>
            <a:endParaRPr lang="en-US" altLang="ja-JP" sz="3600" dirty="0"/>
          </a:p>
          <a:p>
            <a:r>
              <a:rPr kumimoji="1" lang="ja-JP" altLang="en-US" sz="3600"/>
              <a:t>画面モックアップ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74554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3ADDF4-405D-BB04-7B93-C88D844A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288758"/>
            <a:ext cx="11129211" cy="770021"/>
          </a:xfrm>
        </p:spPr>
        <p:txBody>
          <a:bodyPr/>
          <a:lstStyle/>
          <a:p>
            <a:r>
              <a:rPr kumimoji="1" lang="ja-JP" altLang="en-US" dirty="0"/>
              <a:t>業務フロー図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DE43DDE-6600-DE9D-9C4B-BE9740941B33}"/>
              </a:ext>
            </a:extLst>
          </p:cNvPr>
          <p:cNvSpPr/>
          <p:nvPr/>
        </p:nvSpPr>
        <p:spPr>
          <a:xfrm>
            <a:off x="838200" y="1355740"/>
            <a:ext cx="1086853" cy="5614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6CAAF0F-4958-3AE9-8561-B0CEC231BC7A}"/>
              </a:ext>
            </a:extLst>
          </p:cNvPr>
          <p:cNvSpPr/>
          <p:nvPr/>
        </p:nvSpPr>
        <p:spPr>
          <a:xfrm>
            <a:off x="2406316" y="1347537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商品の登録</a:t>
            </a:r>
            <a:endParaRPr kumimoji="1" lang="en-US" altLang="ja-JP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B67E838-53DF-6E8B-3DB2-DF37D28932DC}"/>
              </a:ext>
            </a:extLst>
          </p:cNvPr>
          <p:cNvSpPr/>
          <p:nvPr/>
        </p:nvSpPr>
        <p:spPr>
          <a:xfrm>
            <a:off x="3974432" y="1355740"/>
            <a:ext cx="1085177" cy="76685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最低在庫数の登録</a:t>
            </a:r>
            <a:endParaRPr lang="en-US" altLang="ja-JP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F636F6D-4DCB-50C2-8DE9-C3EFF6D5C9E3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 flipH="1">
            <a:off x="1381626" y="1917214"/>
            <a:ext cx="1" cy="471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F926467-3452-433F-DFED-A563ADCA764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93169" y="1628274"/>
            <a:ext cx="481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222E10DD-C2E7-F93C-E79A-2DE4ED6D1C09}"/>
              </a:ext>
            </a:extLst>
          </p:cNvPr>
          <p:cNvSpPr/>
          <p:nvPr/>
        </p:nvSpPr>
        <p:spPr>
          <a:xfrm>
            <a:off x="7786085" y="2450877"/>
            <a:ext cx="1080729" cy="7700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注文メールの送信</a:t>
            </a:r>
            <a:endParaRPr lang="en-US" altLang="ja-JP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4DD0623F-A5B0-7ED8-FE81-CAC475823988}"/>
              </a:ext>
            </a:extLst>
          </p:cNvPr>
          <p:cNvSpPr/>
          <p:nvPr/>
        </p:nvSpPr>
        <p:spPr>
          <a:xfrm>
            <a:off x="9282682" y="2104098"/>
            <a:ext cx="1080728" cy="146740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仕入予定数を商品データに反映</a:t>
            </a:r>
            <a:endParaRPr lang="en-US" altLang="ja-JP" dirty="0"/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86941029-AC94-D166-BE5C-2344255E9BF4}"/>
              </a:ext>
            </a:extLst>
          </p:cNvPr>
          <p:cNvSpPr/>
          <p:nvPr/>
        </p:nvSpPr>
        <p:spPr>
          <a:xfrm>
            <a:off x="2406314" y="5279829"/>
            <a:ext cx="1086853" cy="5614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終了</a:t>
            </a:r>
            <a:endParaRPr kumimoji="1" lang="ja-JP" altLang="en-US" dirty="0"/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379B327E-0279-172C-AE31-0FBE95F20B13}"/>
              </a:ext>
            </a:extLst>
          </p:cNvPr>
          <p:cNvSpPr/>
          <p:nvPr/>
        </p:nvSpPr>
        <p:spPr>
          <a:xfrm>
            <a:off x="7791606" y="4909595"/>
            <a:ext cx="1080706" cy="130194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在庫状況レポートの出力</a:t>
            </a:r>
            <a:endParaRPr lang="en-US" altLang="ja-JP" dirty="0"/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2CEC1CD2-F12A-F5EE-B0AA-1025027EB572}"/>
              </a:ext>
            </a:extLst>
          </p:cNvPr>
          <p:cNvCxnSpPr>
            <a:cxnSpLocks/>
            <a:stCxn id="93" idx="1"/>
            <a:endCxn id="75" idx="6"/>
          </p:cNvCxnSpPr>
          <p:nvPr/>
        </p:nvCxnSpPr>
        <p:spPr>
          <a:xfrm flipH="1">
            <a:off x="3493167" y="5560566"/>
            <a:ext cx="42984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E1714324-4FD8-59F8-DA14-CAF918DAAE7C}"/>
              </a:ext>
            </a:extLst>
          </p:cNvPr>
          <p:cNvSpPr txBox="1"/>
          <p:nvPr/>
        </p:nvSpPr>
        <p:spPr>
          <a:xfrm>
            <a:off x="5202338" y="20876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在庫</a:t>
            </a:r>
            <a:r>
              <a:rPr lang="ja-JP" altLang="en-US" dirty="0"/>
              <a:t>不十分</a:t>
            </a:r>
            <a:endParaRPr kumimoji="1" lang="en-US" altLang="ja-JP" dirty="0"/>
          </a:p>
        </p:txBody>
      </p: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0B2A3DDD-1521-5988-1FB3-82D4C11C4FB6}"/>
              </a:ext>
            </a:extLst>
          </p:cNvPr>
          <p:cNvCxnSpPr>
            <a:cxnSpLocks/>
            <a:stCxn id="52" idx="3"/>
            <a:endCxn id="59" idx="1"/>
          </p:cNvCxnSpPr>
          <p:nvPr/>
        </p:nvCxnSpPr>
        <p:spPr>
          <a:xfrm>
            <a:off x="8866814" y="2835887"/>
            <a:ext cx="415868" cy="1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四角形: 角を丸くする 177">
            <a:extLst>
              <a:ext uri="{FF2B5EF4-FFF2-40B4-BE49-F238E27FC236}">
                <a16:creationId xmlns:a16="http://schemas.microsoft.com/office/drawing/2014/main" id="{EADB85DA-95CB-A5F2-129E-3D32781D1E09}"/>
              </a:ext>
            </a:extLst>
          </p:cNvPr>
          <p:cNvSpPr/>
          <p:nvPr/>
        </p:nvSpPr>
        <p:spPr>
          <a:xfrm>
            <a:off x="9282705" y="5279829"/>
            <a:ext cx="1080705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在庫金額計算</a:t>
            </a:r>
            <a:endParaRPr lang="en-US" altLang="ja-JP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13A7FB6-0514-274D-65CD-8B494CD8B2A5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>
          <a:xfrm flipV="1">
            <a:off x="5059609" y="1636477"/>
            <a:ext cx="537302" cy="10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ひし形 34">
            <a:extLst>
              <a:ext uri="{FF2B5EF4-FFF2-40B4-BE49-F238E27FC236}">
                <a16:creationId xmlns:a16="http://schemas.microsoft.com/office/drawing/2014/main" id="{3A707585-89F5-29A0-BB47-C4A9E84A03D3}"/>
              </a:ext>
            </a:extLst>
          </p:cNvPr>
          <p:cNvSpPr/>
          <p:nvPr/>
        </p:nvSpPr>
        <p:spPr>
          <a:xfrm>
            <a:off x="5596911" y="1179277"/>
            <a:ext cx="1800726" cy="9144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在庫</a:t>
            </a:r>
            <a:endParaRPr lang="en-US" altLang="ja-JP" dirty="0"/>
          </a:p>
          <a:p>
            <a:pPr algn="ctr"/>
            <a:r>
              <a:rPr lang="ja-JP" altLang="en-US" dirty="0"/>
              <a:t>確認</a:t>
            </a:r>
            <a:endParaRPr lang="en-US" altLang="ja-JP" dirty="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3AD867C-4C44-4169-D98A-1332F805F809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>
          <a:xfrm flipH="1">
            <a:off x="6494212" y="2093677"/>
            <a:ext cx="3062" cy="357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5D7E3969-375E-B7BB-0293-10358C59FF07}"/>
              </a:ext>
            </a:extLst>
          </p:cNvPr>
          <p:cNvSpPr/>
          <p:nvPr/>
        </p:nvSpPr>
        <p:spPr>
          <a:xfrm>
            <a:off x="5953848" y="2450876"/>
            <a:ext cx="1080728" cy="143532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エラー通知と注文メールの作成</a:t>
            </a:r>
            <a:endParaRPr lang="en-US" altLang="ja-JP" dirty="0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80C2E2D-8D8F-7941-70A2-1F3F077396A7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 flipV="1">
            <a:off x="7034576" y="2835887"/>
            <a:ext cx="751509" cy="332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A3E4FF7-4CD3-9305-E1E6-0FBCC6DB38A4}"/>
              </a:ext>
            </a:extLst>
          </p:cNvPr>
          <p:cNvSpPr txBox="1"/>
          <p:nvPr/>
        </p:nvSpPr>
        <p:spPr>
          <a:xfrm>
            <a:off x="7397637" y="13064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在庫十分</a:t>
            </a:r>
            <a:endParaRPr kumimoji="1" lang="en-US" altLang="ja-JP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E7E68C3-04E8-0532-47FC-B5017DB570CC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7397637" y="1608667"/>
            <a:ext cx="1133536" cy="19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A3C24545-8975-A166-AC17-EE8742022B37}"/>
              </a:ext>
            </a:extLst>
          </p:cNvPr>
          <p:cNvSpPr/>
          <p:nvPr/>
        </p:nvSpPr>
        <p:spPr>
          <a:xfrm>
            <a:off x="8531173" y="1223657"/>
            <a:ext cx="1080729" cy="7700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在庫</a:t>
            </a:r>
            <a:endParaRPr lang="en-US" altLang="ja-JP" dirty="0"/>
          </a:p>
          <a:p>
            <a:pPr algn="ctr"/>
            <a:r>
              <a:rPr lang="ja-JP" altLang="en-US" dirty="0"/>
              <a:t>登録の完了</a:t>
            </a:r>
            <a:endParaRPr lang="en-US" altLang="ja-JP" dirty="0"/>
          </a:p>
        </p:txBody>
      </p:sp>
      <p:cxnSp>
        <p:nvCxnSpPr>
          <p:cNvPr id="88" name="コネクタ: カギ線 87">
            <a:extLst>
              <a:ext uri="{FF2B5EF4-FFF2-40B4-BE49-F238E27FC236}">
                <a16:creationId xmlns:a16="http://schemas.microsoft.com/office/drawing/2014/main" id="{B44D5D78-E3DC-AB91-553B-9EDE99701077}"/>
              </a:ext>
            </a:extLst>
          </p:cNvPr>
          <p:cNvCxnSpPr>
            <a:cxnSpLocks/>
            <a:stCxn id="61" idx="3"/>
            <a:endCxn id="91" idx="0"/>
          </p:cNvCxnSpPr>
          <p:nvPr/>
        </p:nvCxnSpPr>
        <p:spPr>
          <a:xfrm>
            <a:off x="9611902" y="1608667"/>
            <a:ext cx="1707740" cy="4954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F8418EF5-EBC8-1F65-5332-36D7E5BB910B}"/>
              </a:ext>
            </a:extLst>
          </p:cNvPr>
          <p:cNvSpPr/>
          <p:nvPr/>
        </p:nvSpPr>
        <p:spPr>
          <a:xfrm>
            <a:off x="10779278" y="2104098"/>
            <a:ext cx="1080728" cy="146740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在庫状況レポートの作成</a:t>
            </a:r>
            <a:endParaRPr lang="en-US" altLang="ja-JP" dirty="0"/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46482E79-47AD-CD8D-6EA7-03E3184CCC58}"/>
              </a:ext>
            </a:extLst>
          </p:cNvPr>
          <p:cNvCxnSpPr>
            <a:cxnSpLocks/>
            <a:stCxn id="91" idx="2"/>
            <a:endCxn id="102" idx="0"/>
          </p:cNvCxnSpPr>
          <p:nvPr/>
        </p:nvCxnSpPr>
        <p:spPr>
          <a:xfrm>
            <a:off x="11319642" y="3571504"/>
            <a:ext cx="1" cy="495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8710A6EE-1783-4DD0-7B02-3D12ACFCE205}"/>
              </a:ext>
            </a:extLst>
          </p:cNvPr>
          <p:cNvSpPr/>
          <p:nvPr/>
        </p:nvSpPr>
        <p:spPr>
          <a:xfrm>
            <a:off x="10779279" y="4066935"/>
            <a:ext cx="1080728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在庫量</a:t>
            </a:r>
            <a:endParaRPr lang="en-US" altLang="ja-JP" dirty="0"/>
          </a:p>
          <a:p>
            <a:pPr algn="ctr"/>
            <a:r>
              <a:rPr lang="ja-JP" altLang="en-US" dirty="0"/>
              <a:t>確認</a:t>
            </a:r>
            <a:endParaRPr lang="en-US" altLang="ja-JP" dirty="0"/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6468AC93-220C-55D6-ABBF-13BC6D7FCBA1}"/>
              </a:ext>
            </a:extLst>
          </p:cNvPr>
          <p:cNvSpPr/>
          <p:nvPr/>
        </p:nvSpPr>
        <p:spPr>
          <a:xfrm>
            <a:off x="10779278" y="5123839"/>
            <a:ext cx="1080721" cy="87345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商品データ確認</a:t>
            </a:r>
            <a:endParaRPr lang="en-US" altLang="ja-JP" dirty="0"/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7F3ED135-0E13-88AC-097A-89C4B1C51BB6}"/>
              </a:ext>
            </a:extLst>
          </p:cNvPr>
          <p:cNvCxnSpPr>
            <a:cxnSpLocks/>
            <a:stCxn id="102" idx="2"/>
            <a:endCxn id="106" idx="0"/>
          </p:cNvCxnSpPr>
          <p:nvPr/>
        </p:nvCxnSpPr>
        <p:spPr>
          <a:xfrm flipH="1">
            <a:off x="11319639" y="4628409"/>
            <a:ext cx="4" cy="495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1E323414-E58C-CB48-F24F-12B22D2EBBB6}"/>
              </a:ext>
            </a:extLst>
          </p:cNvPr>
          <p:cNvCxnSpPr>
            <a:cxnSpLocks/>
            <a:stCxn id="106" idx="1"/>
            <a:endCxn id="178" idx="3"/>
          </p:cNvCxnSpPr>
          <p:nvPr/>
        </p:nvCxnSpPr>
        <p:spPr>
          <a:xfrm flipH="1" flipV="1">
            <a:off x="10363410" y="5560566"/>
            <a:ext cx="41586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10A2D6B8-4226-6D5F-63AA-7A600569749F}"/>
              </a:ext>
            </a:extLst>
          </p:cNvPr>
          <p:cNvCxnSpPr>
            <a:cxnSpLocks/>
            <a:stCxn id="178" idx="1"/>
            <a:endCxn id="93" idx="3"/>
          </p:cNvCxnSpPr>
          <p:nvPr/>
        </p:nvCxnSpPr>
        <p:spPr>
          <a:xfrm flipH="1">
            <a:off x="8872312" y="5560566"/>
            <a:ext cx="4103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四角形: 角を丸くする 129">
            <a:extLst>
              <a:ext uri="{FF2B5EF4-FFF2-40B4-BE49-F238E27FC236}">
                <a16:creationId xmlns:a16="http://schemas.microsoft.com/office/drawing/2014/main" id="{618DE559-C849-F966-EE5D-BE2A90FC98AB}"/>
              </a:ext>
            </a:extLst>
          </p:cNvPr>
          <p:cNvSpPr/>
          <p:nvPr/>
        </p:nvSpPr>
        <p:spPr>
          <a:xfrm>
            <a:off x="9282682" y="4066935"/>
            <a:ext cx="1080641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仕入</a:t>
            </a:r>
            <a:endParaRPr lang="en-US" altLang="ja-JP" dirty="0"/>
          </a:p>
          <a:p>
            <a:pPr algn="ctr"/>
            <a:r>
              <a:rPr lang="ja-JP" altLang="en-US" dirty="0"/>
              <a:t>完了</a:t>
            </a:r>
            <a:endParaRPr lang="en-US" altLang="ja-JP" dirty="0"/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A3329DCD-A312-7149-2D54-CB61657198BB}"/>
              </a:ext>
            </a:extLst>
          </p:cNvPr>
          <p:cNvCxnSpPr>
            <a:cxnSpLocks/>
            <a:stCxn id="59" idx="2"/>
            <a:endCxn id="130" idx="0"/>
          </p:cNvCxnSpPr>
          <p:nvPr/>
        </p:nvCxnSpPr>
        <p:spPr>
          <a:xfrm flipH="1">
            <a:off x="9823003" y="3571504"/>
            <a:ext cx="43" cy="495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四角形: 角を丸くする 137">
            <a:extLst>
              <a:ext uri="{FF2B5EF4-FFF2-40B4-BE49-F238E27FC236}">
                <a16:creationId xmlns:a16="http://schemas.microsoft.com/office/drawing/2014/main" id="{FD6A5FEE-76FA-27E9-4993-0C06E81B6960}"/>
              </a:ext>
            </a:extLst>
          </p:cNvPr>
          <p:cNvSpPr/>
          <p:nvPr/>
        </p:nvSpPr>
        <p:spPr>
          <a:xfrm>
            <a:off x="5038678" y="4005722"/>
            <a:ext cx="1074700" cy="77001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仕入</a:t>
            </a:r>
            <a:endParaRPr lang="en-US" altLang="ja-JP" dirty="0"/>
          </a:p>
          <a:p>
            <a:pPr algn="ctr"/>
            <a:r>
              <a:rPr lang="ja-JP" altLang="en-US" dirty="0"/>
              <a:t>予定数削除</a:t>
            </a:r>
            <a:endParaRPr lang="en-US" altLang="ja-JP" dirty="0"/>
          </a:p>
        </p:txBody>
      </p: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93E376D8-7D98-6FA1-6DE3-F31E90FD39D7}"/>
              </a:ext>
            </a:extLst>
          </p:cNvPr>
          <p:cNvCxnSpPr>
            <a:cxnSpLocks/>
            <a:stCxn id="130" idx="1"/>
            <a:endCxn id="138" idx="3"/>
          </p:cNvCxnSpPr>
          <p:nvPr/>
        </p:nvCxnSpPr>
        <p:spPr>
          <a:xfrm flipH="1">
            <a:off x="6113378" y="4347672"/>
            <a:ext cx="3169304" cy="43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コネクタ: 曲線 144">
            <a:extLst>
              <a:ext uri="{FF2B5EF4-FFF2-40B4-BE49-F238E27FC236}">
                <a16:creationId xmlns:a16="http://schemas.microsoft.com/office/drawing/2014/main" id="{5A3A3294-0DFC-84F0-E792-0DE6D4EB794B}"/>
              </a:ext>
            </a:extLst>
          </p:cNvPr>
          <p:cNvCxnSpPr>
            <a:cxnSpLocks/>
            <a:stCxn id="138" idx="1"/>
            <a:endCxn id="35" idx="1"/>
          </p:cNvCxnSpPr>
          <p:nvPr/>
        </p:nvCxnSpPr>
        <p:spPr>
          <a:xfrm rot="10800000" flipH="1">
            <a:off x="5038677" y="1636478"/>
            <a:ext cx="558233" cy="2754255"/>
          </a:xfrm>
          <a:prstGeom prst="curvedConnector3">
            <a:avLst>
              <a:gd name="adj1" fmla="val -4095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ひし形 2">
            <a:extLst>
              <a:ext uri="{FF2B5EF4-FFF2-40B4-BE49-F238E27FC236}">
                <a16:creationId xmlns:a16="http://schemas.microsoft.com/office/drawing/2014/main" id="{64B49780-8709-2AB9-E34C-A863411BDE59}"/>
              </a:ext>
            </a:extLst>
          </p:cNvPr>
          <p:cNvSpPr/>
          <p:nvPr/>
        </p:nvSpPr>
        <p:spPr>
          <a:xfrm>
            <a:off x="481263" y="2388602"/>
            <a:ext cx="1800726" cy="9144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新規商品を登録する？</a:t>
            </a:r>
            <a:endParaRPr lang="en-US" altLang="ja-JP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97E5822-9379-6C8A-C5A5-30FC3ECD4DD5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 flipV="1">
            <a:off x="2281989" y="1909011"/>
            <a:ext cx="667754" cy="936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7D5600B-A1DE-E7BE-9886-CE97F259C808}"/>
              </a:ext>
            </a:extLst>
          </p:cNvPr>
          <p:cNvSpPr txBox="1"/>
          <p:nvPr/>
        </p:nvSpPr>
        <p:spPr>
          <a:xfrm>
            <a:off x="1692534" y="20295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はい</a:t>
            </a:r>
            <a:endParaRPr kumimoji="1" lang="en-US" altLang="ja-JP" dirty="0"/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001396C0-2ADF-6F1D-288B-FCDF3D08AEAB}"/>
              </a:ext>
            </a:extLst>
          </p:cNvPr>
          <p:cNvCxnSpPr>
            <a:stCxn id="3" idx="2"/>
            <a:endCxn id="91" idx="0"/>
          </p:cNvCxnSpPr>
          <p:nvPr/>
        </p:nvCxnSpPr>
        <p:spPr>
          <a:xfrm rot="5400000" flipH="1" flipV="1">
            <a:off x="5751182" y="-2265458"/>
            <a:ext cx="1198904" cy="9938016"/>
          </a:xfrm>
          <a:prstGeom prst="bentConnector5">
            <a:avLst>
              <a:gd name="adj1" fmla="val -19067"/>
              <a:gd name="adj2" fmla="val -11628"/>
              <a:gd name="adj3" fmla="val 18864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C61D393-4826-FD88-9C38-B64231B8D3FB}"/>
              </a:ext>
            </a:extLst>
          </p:cNvPr>
          <p:cNvSpPr txBox="1"/>
          <p:nvPr/>
        </p:nvSpPr>
        <p:spPr>
          <a:xfrm>
            <a:off x="515034" y="35168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いいえ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69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5BD55-CC61-83DD-AC31-BF92B58B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74" y="128337"/>
            <a:ext cx="11454063" cy="58552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画面モックアップ</a:t>
            </a:r>
            <a:r>
              <a:rPr lang="ja-JP" altLang="en-US" dirty="0"/>
              <a:t>（メインメニュー）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EC6E16C-547A-DFC6-3F5E-2B117B8F50A5}"/>
              </a:ext>
            </a:extLst>
          </p:cNvPr>
          <p:cNvSpPr/>
          <p:nvPr/>
        </p:nvSpPr>
        <p:spPr>
          <a:xfrm>
            <a:off x="1475872" y="882312"/>
            <a:ext cx="4042612" cy="26790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</a:rPr>
              <a:t>在庫確認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144BAC3-20BF-71AC-1205-86BCC808CB94}"/>
              </a:ext>
            </a:extLst>
          </p:cNvPr>
          <p:cNvSpPr/>
          <p:nvPr/>
        </p:nvSpPr>
        <p:spPr>
          <a:xfrm>
            <a:off x="1475872" y="3777921"/>
            <a:ext cx="4042612" cy="26790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>
                <a:solidFill>
                  <a:schemeClr val="tx1"/>
                </a:solidFill>
              </a:rPr>
              <a:t>発注管理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EA557DE-DEE6-B441-1D34-55ADCD42F1A0}"/>
              </a:ext>
            </a:extLst>
          </p:cNvPr>
          <p:cNvSpPr/>
          <p:nvPr/>
        </p:nvSpPr>
        <p:spPr>
          <a:xfrm>
            <a:off x="6681536" y="846215"/>
            <a:ext cx="4042612" cy="26790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</a:rPr>
              <a:t>入出庫管理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10CEF34-5293-CFD9-7AE6-6775D3BC344D}"/>
              </a:ext>
            </a:extLst>
          </p:cNvPr>
          <p:cNvSpPr/>
          <p:nvPr/>
        </p:nvSpPr>
        <p:spPr>
          <a:xfrm>
            <a:off x="6681536" y="3777920"/>
            <a:ext cx="4042612" cy="267903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</a:rPr>
              <a:t>設定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D87E61-D47C-5FFA-0E28-83D3123899CC}"/>
              </a:ext>
            </a:extLst>
          </p:cNvPr>
          <p:cNvSpPr/>
          <p:nvPr/>
        </p:nvSpPr>
        <p:spPr>
          <a:xfrm>
            <a:off x="433137" y="705835"/>
            <a:ext cx="11454063" cy="60157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015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5BD55-CC61-83DD-AC31-BF92B58B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74" y="128337"/>
            <a:ext cx="11454063" cy="58552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画面モックアップ（発注管理画面）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C44647-1E24-C4FB-6A34-914805FDEF5B}"/>
              </a:ext>
            </a:extLst>
          </p:cNvPr>
          <p:cNvSpPr/>
          <p:nvPr/>
        </p:nvSpPr>
        <p:spPr>
          <a:xfrm>
            <a:off x="584200" y="713865"/>
            <a:ext cx="11023600" cy="57992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B15E69-2BE0-475E-5317-17D73AEEBD2E}"/>
              </a:ext>
            </a:extLst>
          </p:cNvPr>
          <p:cNvSpPr txBox="1"/>
          <p:nvPr/>
        </p:nvSpPr>
        <p:spPr>
          <a:xfrm>
            <a:off x="584199" y="713865"/>
            <a:ext cx="11023599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在庫一覧画面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6500F8-3495-3A4E-725B-359A21C94D48}"/>
              </a:ext>
            </a:extLst>
          </p:cNvPr>
          <p:cNvSpPr txBox="1"/>
          <p:nvPr/>
        </p:nvSpPr>
        <p:spPr>
          <a:xfrm>
            <a:off x="4756484" y="1299393"/>
            <a:ext cx="267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在庫管理システム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FEA589A-A10F-EF87-3FD2-667F24696B67}"/>
              </a:ext>
            </a:extLst>
          </p:cNvPr>
          <p:cNvSpPr txBox="1"/>
          <p:nvPr/>
        </p:nvSpPr>
        <p:spPr>
          <a:xfrm>
            <a:off x="1138990" y="2406316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在庫一覧</a:t>
            </a:r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DD2B0C91-CD0E-D0F6-2626-0E51EC345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37492"/>
              </p:ext>
            </p:extLst>
          </p:nvPr>
        </p:nvGraphicFramePr>
        <p:xfrm>
          <a:off x="957178" y="2957530"/>
          <a:ext cx="10288337" cy="2500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0829">
                  <a:extLst>
                    <a:ext uri="{9D8B030D-6E8A-4147-A177-3AD203B41FA5}">
                      <a16:colId xmlns:a16="http://schemas.microsoft.com/office/drawing/2014/main" val="3056215732"/>
                    </a:ext>
                  </a:extLst>
                </a:gridCol>
                <a:gridCol w="2624302">
                  <a:extLst>
                    <a:ext uri="{9D8B030D-6E8A-4147-A177-3AD203B41FA5}">
                      <a16:colId xmlns:a16="http://schemas.microsoft.com/office/drawing/2014/main" val="376254635"/>
                    </a:ext>
                  </a:extLst>
                </a:gridCol>
                <a:gridCol w="939037">
                  <a:extLst>
                    <a:ext uri="{9D8B030D-6E8A-4147-A177-3AD203B41FA5}">
                      <a16:colId xmlns:a16="http://schemas.microsoft.com/office/drawing/2014/main" val="3665085651"/>
                    </a:ext>
                  </a:extLst>
                </a:gridCol>
                <a:gridCol w="1714723">
                  <a:extLst>
                    <a:ext uri="{9D8B030D-6E8A-4147-A177-3AD203B41FA5}">
                      <a16:colId xmlns:a16="http://schemas.microsoft.com/office/drawing/2014/main" val="3430190410"/>
                    </a:ext>
                  </a:extLst>
                </a:gridCol>
                <a:gridCol w="1714723">
                  <a:extLst>
                    <a:ext uri="{9D8B030D-6E8A-4147-A177-3AD203B41FA5}">
                      <a16:colId xmlns:a16="http://schemas.microsoft.com/office/drawing/2014/main" val="1143485321"/>
                    </a:ext>
                  </a:extLst>
                </a:gridCol>
                <a:gridCol w="1714723">
                  <a:extLst>
                    <a:ext uri="{9D8B030D-6E8A-4147-A177-3AD203B41FA5}">
                      <a16:colId xmlns:a16="http://schemas.microsoft.com/office/drawing/2014/main" val="901810434"/>
                    </a:ext>
                  </a:extLst>
                </a:gridCol>
              </a:tblGrid>
              <a:tr h="6201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商品コード</a:t>
                      </a:r>
                      <a:endParaRPr kumimoji="1" lang="en-US" altLang="ja-JP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商品名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カテゴリ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在庫数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闘値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状態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88081"/>
                  </a:ext>
                </a:extLst>
              </a:tr>
              <a:tr h="6201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A00123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有機トマト（国産）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野菜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正常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628732"/>
                  </a:ext>
                </a:extLst>
              </a:tr>
              <a:tr h="6201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B00456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牛乳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乳製品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在庫不足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842033"/>
                  </a:ext>
                </a:extLst>
              </a:tr>
              <a:tr h="6201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C00789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お米（コシヒカリ</a:t>
                      </a:r>
                      <a:r>
                        <a:rPr kumimoji="1" lang="en-US" altLang="ja-JP" dirty="0"/>
                        <a:t>5kg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穀物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正常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782885"/>
                  </a:ext>
                </a:extLst>
              </a:tr>
            </a:tbl>
          </a:graphicData>
        </a:graphic>
      </p:graphicFrame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938DE854-D996-3C86-DBB3-0AFC64246010}"/>
              </a:ext>
            </a:extLst>
          </p:cNvPr>
          <p:cNvGrpSpPr/>
          <p:nvPr/>
        </p:nvGrpSpPr>
        <p:grpSpPr>
          <a:xfrm>
            <a:off x="7751680" y="2279669"/>
            <a:ext cx="3205078" cy="551754"/>
            <a:chOff x="7286459" y="-1161008"/>
            <a:chExt cx="3205078" cy="551754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6A1D11CB-6E99-A1F6-12A3-7037A555F477}"/>
                </a:ext>
              </a:extLst>
            </p:cNvPr>
            <p:cNvSpPr txBox="1"/>
            <p:nvPr/>
          </p:nvSpPr>
          <p:spPr>
            <a:xfrm>
              <a:off x="7286459" y="-1069797"/>
              <a:ext cx="930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検索</a:t>
              </a:r>
              <a:r>
                <a:rPr kumimoji="1" lang="en-US" altLang="ja-JP" dirty="0"/>
                <a:t>:</a:t>
              </a:r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A4C1466-832B-961A-F472-35BF042AD128}"/>
                </a:ext>
              </a:extLst>
            </p:cNvPr>
            <p:cNvSpPr/>
            <p:nvPr/>
          </p:nvSpPr>
          <p:spPr>
            <a:xfrm>
              <a:off x="7937501" y="-1161008"/>
              <a:ext cx="2554036" cy="5517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6BB60CB-D985-E30B-5AF5-90FF95ADA8AD}"/>
              </a:ext>
            </a:extLst>
          </p:cNvPr>
          <p:cNvSpPr/>
          <p:nvPr/>
        </p:nvSpPr>
        <p:spPr>
          <a:xfrm>
            <a:off x="943811" y="5675485"/>
            <a:ext cx="1334169" cy="46864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新規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0ADC90E-FE5A-8A8D-2DA6-5088D23BE21A}"/>
              </a:ext>
            </a:extLst>
          </p:cNvPr>
          <p:cNvSpPr/>
          <p:nvPr/>
        </p:nvSpPr>
        <p:spPr>
          <a:xfrm>
            <a:off x="2437064" y="5702631"/>
            <a:ext cx="1334169" cy="46864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44C1E67-3F0A-D5D0-5F64-234D2E419234}"/>
              </a:ext>
            </a:extLst>
          </p:cNvPr>
          <p:cNvSpPr/>
          <p:nvPr/>
        </p:nvSpPr>
        <p:spPr>
          <a:xfrm>
            <a:off x="3936330" y="5714831"/>
            <a:ext cx="1334169" cy="46864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発注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20DF4CCB-E7FF-54B1-12E1-1617A8A69D3D}"/>
              </a:ext>
            </a:extLst>
          </p:cNvPr>
          <p:cNvSpPr/>
          <p:nvPr/>
        </p:nvSpPr>
        <p:spPr>
          <a:xfrm>
            <a:off x="5435596" y="5714831"/>
            <a:ext cx="1334169" cy="46864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詳細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4963BCF-CBCF-AAC0-0217-6A8C268CA2BC}"/>
              </a:ext>
            </a:extLst>
          </p:cNvPr>
          <p:cNvSpPr/>
          <p:nvPr/>
        </p:nvSpPr>
        <p:spPr>
          <a:xfrm>
            <a:off x="9911346" y="5714831"/>
            <a:ext cx="1334169" cy="46864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在庫移動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2C94706-C2FD-F5FA-B591-24EA79F32B17}"/>
              </a:ext>
            </a:extLst>
          </p:cNvPr>
          <p:cNvSpPr/>
          <p:nvPr/>
        </p:nvSpPr>
        <p:spPr>
          <a:xfrm>
            <a:off x="1548061" y="987248"/>
            <a:ext cx="9095874" cy="5214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37FAECB0-4BCC-4524-0D5B-AD993CFB0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816200"/>
              </p:ext>
            </p:extLst>
          </p:nvPr>
        </p:nvGraphicFramePr>
        <p:xfrm>
          <a:off x="2179050" y="2135568"/>
          <a:ext cx="7879345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0681">
                  <a:extLst>
                    <a:ext uri="{9D8B030D-6E8A-4147-A177-3AD203B41FA5}">
                      <a16:colId xmlns:a16="http://schemas.microsoft.com/office/drawing/2014/main" val="3953606517"/>
                    </a:ext>
                  </a:extLst>
                </a:gridCol>
                <a:gridCol w="2009828">
                  <a:extLst>
                    <a:ext uri="{9D8B030D-6E8A-4147-A177-3AD203B41FA5}">
                      <a16:colId xmlns:a16="http://schemas.microsoft.com/office/drawing/2014/main" val="2733463744"/>
                    </a:ext>
                  </a:extLst>
                </a:gridCol>
                <a:gridCol w="719164">
                  <a:extLst>
                    <a:ext uri="{9D8B030D-6E8A-4147-A177-3AD203B41FA5}">
                      <a16:colId xmlns:a16="http://schemas.microsoft.com/office/drawing/2014/main" val="1153279286"/>
                    </a:ext>
                  </a:extLst>
                </a:gridCol>
                <a:gridCol w="1313224">
                  <a:extLst>
                    <a:ext uri="{9D8B030D-6E8A-4147-A177-3AD203B41FA5}">
                      <a16:colId xmlns:a16="http://schemas.microsoft.com/office/drawing/2014/main" val="886031512"/>
                    </a:ext>
                  </a:extLst>
                </a:gridCol>
                <a:gridCol w="1313224">
                  <a:extLst>
                    <a:ext uri="{9D8B030D-6E8A-4147-A177-3AD203B41FA5}">
                      <a16:colId xmlns:a16="http://schemas.microsoft.com/office/drawing/2014/main" val="1241268529"/>
                    </a:ext>
                  </a:extLst>
                </a:gridCol>
                <a:gridCol w="1313224">
                  <a:extLst>
                    <a:ext uri="{9D8B030D-6E8A-4147-A177-3AD203B41FA5}">
                      <a16:colId xmlns:a16="http://schemas.microsoft.com/office/drawing/2014/main" val="3895378869"/>
                    </a:ext>
                  </a:extLst>
                </a:gridCol>
              </a:tblGrid>
              <a:tr h="6201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A00123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有機トマト（国産）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野菜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正常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1210985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A88D86C-899A-8238-45BE-F2D3026B3BF9}"/>
              </a:ext>
            </a:extLst>
          </p:cNvPr>
          <p:cNvSpPr txBox="1"/>
          <p:nvPr/>
        </p:nvSpPr>
        <p:spPr>
          <a:xfrm>
            <a:off x="2179049" y="1399832"/>
            <a:ext cx="3347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有機国産トマト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34CF47E-8256-3921-1CF6-1A3B276364C1}"/>
              </a:ext>
            </a:extLst>
          </p:cNvPr>
          <p:cNvSpPr/>
          <p:nvPr/>
        </p:nvSpPr>
        <p:spPr>
          <a:xfrm>
            <a:off x="4072023" y="3215175"/>
            <a:ext cx="5986372" cy="261486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新規発注メールを生成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A62A759-74BD-A418-E03E-6DEA8B4D1FBC}"/>
              </a:ext>
            </a:extLst>
          </p:cNvPr>
          <p:cNvSpPr/>
          <p:nvPr/>
        </p:nvSpPr>
        <p:spPr>
          <a:xfrm>
            <a:off x="1845520" y="4908884"/>
            <a:ext cx="1864218" cy="84896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戻る</a:t>
            </a: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B08A2E59-B281-E5A4-C1B7-D56AAD2A0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569273"/>
              </p:ext>
            </p:extLst>
          </p:nvPr>
        </p:nvGraphicFramePr>
        <p:xfrm>
          <a:off x="1924386" y="3018481"/>
          <a:ext cx="1785351" cy="1446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351">
                  <a:extLst>
                    <a:ext uri="{9D8B030D-6E8A-4147-A177-3AD203B41FA5}">
                      <a16:colId xmlns:a16="http://schemas.microsoft.com/office/drawing/2014/main" val="854843024"/>
                    </a:ext>
                  </a:extLst>
                </a:gridCol>
              </a:tblGrid>
              <a:tr h="7231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発注済み個数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564677"/>
                  </a:ext>
                </a:extLst>
              </a:tr>
              <a:tr h="72316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65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18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5BD55-CC61-83DD-AC31-BF92B58B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74" y="128337"/>
            <a:ext cx="11454063" cy="58552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画面モックアップ（入出庫管理画面）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C44647-1E24-C4FB-6A34-914805FDEF5B}"/>
              </a:ext>
            </a:extLst>
          </p:cNvPr>
          <p:cNvSpPr/>
          <p:nvPr/>
        </p:nvSpPr>
        <p:spPr>
          <a:xfrm>
            <a:off x="584200" y="713865"/>
            <a:ext cx="11023600" cy="579923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AB15E69-2BE0-475E-5317-17D73AEEBD2E}"/>
              </a:ext>
            </a:extLst>
          </p:cNvPr>
          <p:cNvSpPr txBox="1"/>
          <p:nvPr/>
        </p:nvSpPr>
        <p:spPr>
          <a:xfrm>
            <a:off x="584199" y="713865"/>
            <a:ext cx="11023599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在庫一覧画面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6500F8-3495-3A4E-725B-359A21C94D48}"/>
              </a:ext>
            </a:extLst>
          </p:cNvPr>
          <p:cNvSpPr txBox="1"/>
          <p:nvPr/>
        </p:nvSpPr>
        <p:spPr>
          <a:xfrm>
            <a:off x="4756484" y="1299393"/>
            <a:ext cx="267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在庫管理システム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FEA589A-A10F-EF87-3FD2-667F24696B67}"/>
              </a:ext>
            </a:extLst>
          </p:cNvPr>
          <p:cNvSpPr txBox="1"/>
          <p:nvPr/>
        </p:nvSpPr>
        <p:spPr>
          <a:xfrm>
            <a:off x="1138990" y="2406316"/>
            <a:ext cx="113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在庫一覧</a:t>
            </a:r>
          </a:p>
        </p:txBody>
      </p:sp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DD2B0C91-CD0E-D0F6-2626-0E51EC345E52}"/>
              </a:ext>
            </a:extLst>
          </p:cNvPr>
          <p:cNvGraphicFramePr>
            <a:graphicFrameLocks noGrp="1"/>
          </p:cNvGraphicFramePr>
          <p:nvPr/>
        </p:nvGraphicFramePr>
        <p:xfrm>
          <a:off x="957178" y="2957530"/>
          <a:ext cx="10288337" cy="25006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0829">
                  <a:extLst>
                    <a:ext uri="{9D8B030D-6E8A-4147-A177-3AD203B41FA5}">
                      <a16:colId xmlns:a16="http://schemas.microsoft.com/office/drawing/2014/main" val="3056215732"/>
                    </a:ext>
                  </a:extLst>
                </a:gridCol>
                <a:gridCol w="2624302">
                  <a:extLst>
                    <a:ext uri="{9D8B030D-6E8A-4147-A177-3AD203B41FA5}">
                      <a16:colId xmlns:a16="http://schemas.microsoft.com/office/drawing/2014/main" val="376254635"/>
                    </a:ext>
                  </a:extLst>
                </a:gridCol>
                <a:gridCol w="939037">
                  <a:extLst>
                    <a:ext uri="{9D8B030D-6E8A-4147-A177-3AD203B41FA5}">
                      <a16:colId xmlns:a16="http://schemas.microsoft.com/office/drawing/2014/main" val="3665085651"/>
                    </a:ext>
                  </a:extLst>
                </a:gridCol>
                <a:gridCol w="1714723">
                  <a:extLst>
                    <a:ext uri="{9D8B030D-6E8A-4147-A177-3AD203B41FA5}">
                      <a16:colId xmlns:a16="http://schemas.microsoft.com/office/drawing/2014/main" val="3430190410"/>
                    </a:ext>
                  </a:extLst>
                </a:gridCol>
                <a:gridCol w="1714723">
                  <a:extLst>
                    <a:ext uri="{9D8B030D-6E8A-4147-A177-3AD203B41FA5}">
                      <a16:colId xmlns:a16="http://schemas.microsoft.com/office/drawing/2014/main" val="1143485321"/>
                    </a:ext>
                  </a:extLst>
                </a:gridCol>
                <a:gridCol w="1714723">
                  <a:extLst>
                    <a:ext uri="{9D8B030D-6E8A-4147-A177-3AD203B41FA5}">
                      <a16:colId xmlns:a16="http://schemas.microsoft.com/office/drawing/2014/main" val="901810434"/>
                    </a:ext>
                  </a:extLst>
                </a:gridCol>
              </a:tblGrid>
              <a:tr h="62018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商品コード</a:t>
                      </a:r>
                      <a:endParaRPr kumimoji="1" lang="en-US" altLang="ja-JP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商品名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カテゴリ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在庫数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闘値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状態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988081"/>
                  </a:ext>
                </a:extLst>
              </a:tr>
              <a:tr h="6201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A00123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有機トマト（国産）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野菜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正常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628732"/>
                  </a:ext>
                </a:extLst>
              </a:tr>
              <a:tr h="6201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B00456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牛乳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乳製品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在庫不足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842033"/>
                  </a:ext>
                </a:extLst>
              </a:tr>
              <a:tr h="6201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C00789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お米（コシヒカリ</a:t>
                      </a:r>
                      <a:r>
                        <a:rPr kumimoji="1" lang="en-US" altLang="ja-JP" dirty="0"/>
                        <a:t>5kg</a:t>
                      </a:r>
                      <a:r>
                        <a:rPr kumimoji="1" lang="ja-JP" altLang="en-US" dirty="0"/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穀物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正常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782885"/>
                  </a:ext>
                </a:extLst>
              </a:tr>
            </a:tbl>
          </a:graphicData>
        </a:graphic>
      </p:graphicFrame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938DE854-D996-3C86-DBB3-0AFC64246010}"/>
              </a:ext>
            </a:extLst>
          </p:cNvPr>
          <p:cNvGrpSpPr/>
          <p:nvPr/>
        </p:nvGrpSpPr>
        <p:grpSpPr>
          <a:xfrm>
            <a:off x="7751680" y="2279669"/>
            <a:ext cx="3205078" cy="551754"/>
            <a:chOff x="7286459" y="-1161008"/>
            <a:chExt cx="3205078" cy="551754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6A1D11CB-6E99-A1F6-12A3-7037A555F477}"/>
                </a:ext>
              </a:extLst>
            </p:cNvPr>
            <p:cNvSpPr txBox="1"/>
            <p:nvPr/>
          </p:nvSpPr>
          <p:spPr>
            <a:xfrm>
              <a:off x="7286459" y="-1069797"/>
              <a:ext cx="9304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検索</a:t>
              </a:r>
              <a:r>
                <a:rPr kumimoji="1" lang="en-US" altLang="ja-JP" dirty="0"/>
                <a:t>:</a:t>
              </a:r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A4C1466-832B-961A-F472-35BF042AD128}"/>
                </a:ext>
              </a:extLst>
            </p:cNvPr>
            <p:cNvSpPr/>
            <p:nvPr/>
          </p:nvSpPr>
          <p:spPr>
            <a:xfrm>
              <a:off x="7937501" y="-1161008"/>
              <a:ext cx="2554036" cy="5517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6BB60CB-D985-E30B-5AF5-90FF95ADA8AD}"/>
              </a:ext>
            </a:extLst>
          </p:cNvPr>
          <p:cNvSpPr/>
          <p:nvPr/>
        </p:nvSpPr>
        <p:spPr>
          <a:xfrm>
            <a:off x="943811" y="5675485"/>
            <a:ext cx="1334169" cy="46864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新規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0ADC90E-FE5A-8A8D-2DA6-5088D23BE21A}"/>
              </a:ext>
            </a:extLst>
          </p:cNvPr>
          <p:cNvSpPr/>
          <p:nvPr/>
        </p:nvSpPr>
        <p:spPr>
          <a:xfrm>
            <a:off x="2437064" y="5702631"/>
            <a:ext cx="1334169" cy="46864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編集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C44C1E67-3F0A-D5D0-5F64-234D2E419234}"/>
              </a:ext>
            </a:extLst>
          </p:cNvPr>
          <p:cNvSpPr/>
          <p:nvPr/>
        </p:nvSpPr>
        <p:spPr>
          <a:xfrm>
            <a:off x="3936330" y="5714831"/>
            <a:ext cx="1334169" cy="46864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発注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20DF4CCB-E7FF-54B1-12E1-1617A8A69D3D}"/>
              </a:ext>
            </a:extLst>
          </p:cNvPr>
          <p:cNvSpPr/>
          <p:nvPr/>
        </p:nvSpPr>
        <p:spPr>
          <a:xfrm>
            <a:off x="5435596" y="5714831"/>
            <a:ext cx="1334169" cy="46864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詳細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4963BCF-CBCF-AAC0-0217-6A8C268CA2BC}"/>
              </a:ext>
            </a:extLst>
          </p:cNvPr>
          <p:cNvSpPr/>
          <p:nvPr/>
        </p:nvSpPr>
        <p:spPr>
          <a:xfrm>
            <a:off x="9911346" y="5714831"/>
            <a:ext cx="1334169" cy="46864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在庫移動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2C94706-C2FD-F5FA-B591-24EA79F32B17}"/>
              </a:ext>
            </a:extLst>
          </p:cNvPr>
          <p:cNvSpPr/>
          <p:nvPr/>
        </p:nvSpPr>
        <p:spPr>
          <a:xfrm>
            <a:off x="1548061" y="987248"/>
            <a:ext cx="9095874" cy="5214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37FAECB0-4BCC-4524-0D5B-AD993CFB02BF}"/>
              </a:ext>
            </a:extLst>
          </p:cNvPr>
          <p:cNvGraphicFramePr>
            <a:graphicFrameLocks noGrp="1"/>
          </p:cNvGraphicFramePr>
          <p:nvPr/>
        </p:nvGraphicFramePr>
        <p:xfrm>
          <a:off x="2179050" y="2135568"/>
          <a:ext cx="7879345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0681">
                  <a:extLst>
                    <a:ext uri="{9D8B030D-6E8A-4147-A177-3AD203B41FA5}">
                      <a16:colId xmlns:a16="http://schemas.microsoft.com/office/drawing/2014/main" val="3953606517"/>
                    </a:ext>
                  </a:extLst>
                </a:gridCol>
                <a:gridCol w="2009828">
                  <a:extLst>
                    <a:ext uri="{9D8B030D-6E8A-4147-A177-3AD203B41FA5}">
                      <a16:colId xmlns:a16="http://schemas.microsoft.com/office/drawing/2014/main" val="2733463744"/>
                    </a:ext>
                  </a:extLst>
                </a:gridCol>
                <a:gridCol w="719164">
                  <a:extLst>
                    <a:ext uri="{9D8B030D-6E8A-4147-A177-3AD203B41FA5}">
                      <a16:colId xmlns:a16="http://schemas.microsoft.com/office/drawing/2014/main" val="1153279286"/>
                    </a:ext>
                  </a:extLst>
                </a:gridCol>
                <a:gridCol w="1313224">
                  <a:extLst>
                    <a:ext uri="{9D8B030D-6E8A-4147-A177-3AD203B41FA5}">
                      <a16:colId xmlns:a16="http://schemas.microsoft.com/office/drawing/2014/main" val="886031512"/>
                    </a:ext>
                  </a:extLst>
                </a:gridCol>
                <a:gridCol w="1313224">
                  <a:extLst>
                    <a:ext uri="{9D8B030D-6E8A-4147-A177-3AD203B41FA5}">
                      <a16:colId xmlns:a16="http://schemas.microsoft.com/office/drawing/2014/main" val="1241268529"/>
                    </a:ext>
                  </a:extLst>
                </a:gridCol>
                <a:gridCol w="1313224">
                  <a:extLst>
                    <a:ext uri="{9D8B030D-6E8A-4147-A177-3AD203B41FA5}">
                      <a16:colId xmlns:a16="http://schemas.microsoft.com/office/drawing/2014/main" val="3895378869"/>
                    </a:ext>
                  </a:extLst>
                </a:gridCol>
              </a:tblGrid>
              <a:tr h="62018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A00123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有機トマト（国産）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野菜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正常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1210985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A88D86C-899A-8238-45BE-F2D3026B3BF9}"/>
              </a:ext>
            </a:extLst>
          </p:cNvPr>
          <p:cNvSpPr txBox="1"/>
          <p:nvPr/>
        </p:nvSpPr>
        <p:spPr>
          <a:xfrm>
            <a:off x="2179049" y="1399832"/>
            <a:ext cx="3347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有機国産トマト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A62A759-74BD-A418-E03E-6DEA8B4D1FBC}"/>
              </a:ext>
            </a:extLst>
          </p:cNvPr>
          <p:cNvSpPr/>
          <p:nvPr/>
        </p:nvSpPr>
        <p:spPr>
          <a:xfrm>
            <a:off x="1845520" y="4908884"/>
            <a:ext cx="1864218" cy="84896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tx1"/>
                </a:solidFill>
              </a:rPr>
              <a:t>戻る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AEBC01C8-765C-E1F4-7DF7-8C99DADBC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737459"/>
              </p:ext>
            </p:extLst>
          </p:nvPr>
        </p:nvGraphicFramePr>
        <p:xfrm>
          <a:off x="2179049" y="3102171"/>
          <a:ext cx="7879344" cy="1248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224">
                  <a:extLst>
                    <a:ext uri="{9D8B030D-6E8A-4147-A177-3AD203B41FA5}">
                      <a16:colId xmlns:a16="http://schemas.microsoft.com/office/drawing/2014/main" val="2705202033"/>
                    </a:ext>
                  </a:extLst>
                </a:gridCol>
                <a:gridCol w="1313224">
                  <a:extLst>
                    <a:ext uri="{9D8B030D-6E8A-4147-A177-3AD203B41FA5}">
                      <a16:colId xmlns:a16="http://schemas.microsoft.com/office/drawing/2014/main" val="2722778632"/>
                    </a:ext>
                  </a:extLst>
                </a:gridCol>
                <a:gridCol w="1313224">
                  <a:extLst>
                    <a:ext uri="{9D8B030D-6E8A-4147-A177-3AD203B41FA5}">
                      <a16:colId xmlns:a16="http://schemas.microsoft.com/office/drawing/2014/main" val="1722347950"/>
                    </a:ext>
                  </a:extLst>
                </a:gridCol>
                <a:gridCol w="1313224">
                  <a:extLst>
                    <a:ext uri="{9D8B030D-6E8A-4147-A177-3AD203B41FA5}">
                      <a16:colId xmlns:a16="http://schemas.microsoft.com/office/drawing/2014/main" val="2806991420"/>
                    </a:ext>
                  </a:extLst>
                </a:gridCol>
                <a:gridCol w="1313224">
                  <a:extLst>
                    <a:ext uri="{9D8B030D-6E8A-4147-A177-3AD203B41FA5}">
                      <a16:colId xmlns:a16="http://schemas.microsoft.com/office/drawing/2014/main" val="3912740967"/>
                    </a:ext>
                  </a:extLst>
                </a:gridCol>
                <a:gridCol w="1313224">
                  <a:extLst>
                    <a:ext uri="{9D8B030D-6E8A-4147-A177-3AD203B41FA5}">
                      <a16:colId xmlns:a16="http://schemas.microsoft.com/office/drawing/2014/main" val="3977770295"/>
                    </a:ext>
                  </a:extLst>
                </a:gridCol>
              </a:tblGrid>
              <a:tr h="416309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211820"/>
                  </a:ext>
                </a:extLst>
              </a:tr>
              <a:tr h="41630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入庫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506923"/>
                  </a:ext>
                </a:extLst>
              </a:tr>
              <a:tr h="41630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出庫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00898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001FC97-703C-6366-27C0-2D53FC881B04}"/>
              </a:ext>
            </a:extLst>
          </p:cNvPr>
          <p:cNvSpPr txBox="1"/>
          <p:nvPr/>
        </p:nvSpPr>
        <p:spPr>
          <a:xfrm>
            <a:off x="8705852" y="4795164"/>
            <a:ext cx="1492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chemeClr val="accent4"/>
                </a:solidFill>
              </a:rPr>
              <a:t>次の</a:t>
            </a:r>
            <a:r>
              <a:rPr lang="en-US" altLang="ja-JP" sz="1200" dirty="0">
                <a:solidFill>
                  <a:schemeClr val="accent4"/>
                </a:solidFill>
              </a:rPr>
              <a:t>5</a:t>
            </a:r>
            <a:r>
              <a:rPr lang="ja-JP" altLang="en-US" sz="1200" dirty="0">
                <a:solidFill>
                  <a:schemeClr val="accent4"/>
                </a:solidFill>
              </a:rPr>
              <a:t>か月を表示≫</a:t>
            </a:r>
            <a:endParaRPr kumimoji="1" lang="ja-JP" altLang="en-US" sz="1200" dirty="0">
              <a:solidFill>
                <a:schemeClr val="accent4"/>
              </a:solidFill>
            </a:endParaRPr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1C13188B-7DFE-F40B-56B3-9DBBD6635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42428"/>
              </p:ext>
            </p:extLst>
          </p:nvPr>
        </p:nvGraphicFramePr>
        <p:xfrm>
          <a:off x="2191077" y="4343808"/>
          <a:ext cx="7879344" cy="416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224">
                  <a:extLst>
                    <a:ext uri="{9D8B030D-6E8A-4147-A177-3AD203B41FA5}">
                      <a16:colId xmlns:a16="http://schemas.microsoft.com/office/drawing/2014/main" val="1863484806"/>
                    </a:ext>
                  </a:extLst>
                </a:gridCol>
                <a:gridCol w="1313224">
                  <a:extLst>
                    <a:ext uri="{9D8B030D-6E8A-4147-A177-3AD203B41FA5}">
                      <a16:colId xmlns:a16="http://schemas.microsoft.com/office/drawing/2014/main" val="774714344"/>
                    </a:ext>
                  </a:extLst>
                </a:gridCol>
                <a:gridCol w="1313224">
                  <a:extLst>
                    <a:ext uri="{9D8B030D-6E8A-4147-A177-3AD203B41FA5}">
                      <a16:colId xmlns:a16="http://schemas.microsoft.com/office/drawing/2014/main" val="2674802471"/>
                    </a:ext>
                  </a:extLst>
                </a:gridCol>
                <a:gridCol w="1313224">
                  <a:extLst>
                    <a:ext uri="{9D8B030D-6E8A-4147-A177-3AD203B41FA5}">
                      <a16:colId xmlns:a16="http://schemas.microsoft.com/office/drawing/2014/main" val="2543384080"/>
                    </a:ext>
                  </a:extLst>
                </a:gridCol>
                <a:gridCol w="1313224">
                  <a:extLst>
                    <a:ext uri="{9D8B030D-6E8A-4147-A177-3AD203B41FA5}">
                      <a16:colId xmlns:a16="http://schemas.microsoft.com/office/drawing/2014/main" val="2129816583"/>
                    </a:ext>
                  </a:extLst>
                </a:gridCol>
                <a:gridCol w="1313224">
                  <a:extLst>
                    <a:ext uri="{9D8B030D-6E8A-4147-A177-3AD203B41FA5}">
                      <a16:colId xmlns:a16="http://schemas.microsoft.com/office/drawing/2014/main" val="2418154172"/>
                    </a:ext>
                  </a:extLst>
                </a:gridCol>
              </a:tblGrid>
              <a:tr h="416309"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閾値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763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26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285</Words>
  <Application>Microsoft Office PowerPoint</Application>
  <PresentationFormat>ワイド画面</PresentationFormat>
  <Paragraphs>146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レッスン14_課題②</vt:lpstr>
      <vt:lpstr>業務フロー図</vt:lpstr>
      <vt:lpstr>画面モックアップ（メインメニュー）</vt:lpstr>
      <vt:lpstr>画面モックアップ（発注管理画面）</vt:lpstr>
      <vt:lpstr>画面モックアップ（入出庫管理画面）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NISHIJIMA Yuki(西嶋 優輝)</dc:creator>
  <cp:lastModifiedBy>NISHIJIMA Yuki(西嶋 優輝)</cp:lastModifiedBy>
  <cp:revision>5</cp:revision>
  <dcterms:created xsi:type="dcterms:W3CDTF">2025-06-20T05:35:53Z</dcterms:created>
  <dcterms:modified xsi:type="dcterms:W3CDTF">2025-06-23T07:43:13Z</dcterms:modified>
</cp:coreProperties>
</file>