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8356-88A6-4B53-BEC4-2DC7B0799830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2C3AF-3C6C-4CE5-BFD3-6FCB26E76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3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DC4F2-3370-4880-AC19-3F6DE9BCD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6D17E1-C77F-40D0-95DC-BFF9B3229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F3F42-62ED-48A6-BC37-6CF77AF5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BD52-2394-4846-881F-E8558DF4EAC9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DB7A45-4A4C-4642-B496-96745B6D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DB6122-2BE6-430B-BFE7-D54CB689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1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46E13-A694-4667-8578-BDB6E1E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BC880C-ABBB-40B9-893C-2CB527BF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6245A-FD2E-48FA-8640-30780D05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8631-F3A4-4B84-8A5B-B03BF8EB319B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B6097-8972-4249-B095-CF04A570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8CA9E-E6FA-4543-8430-975D14D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20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B1EC3E-CE34-4184-8524-83B5B2E8E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85701C-FBF4-4BFE-A286-05ACBD01C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2B3AAA-CEB0-429B-98A6-BDA83634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75F3-A21B-4BD6-8C23-64E0B3278A2D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C130F9-BD71-4FBC-906D-D392F081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C277D-1F68-419E-AC8B-181316BF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4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03994-D972-4631-9CF2-3E82304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DE648-CFCD-4F9D-85A1-A9C3BA7B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20425-7258-4A1E-A39A-B307026C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A26E-CD62-48E4-AC09-5C607E8D6ECB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47725-AD2E-47F2-9BF8-69BD1C8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0B5EB-A6A5-4903-9626-0CF4DAA5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41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A171C-CCBC-477C-B4B4-B9A0FFFA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2FD59-68F3-4497-8ACE-E36AE1AA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81B66-2DA5-493E-A92E-E7A50A64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01F3-D688-454A-A104-5036A112CBC5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CFB52-51D4-4C1E-843C-CDD7B07B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452C4-F761-4EB4-8A15-7585B957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2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39EEC-3A18-41CE-BDFF-F10EE11C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F1FA03-C9C2-46FF-A4F2-BA11E528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872584-1246-4DFD-9BF3-9DCCCBD0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8EA210-D71C-4FBE-9D5A-9B4C6294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F0C2-0BA1-4C98-B185-7BD3CBDAE986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3B82B8-0A68-4FC0-9E8F-ECDC2D7D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591D1-B231-4064-874D-E7689791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4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A522B-53C0-4592-9DFC-00CFF2F4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9A3E0A-542B-463A-ACDE-7636935A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AFE0B3-855C-4B2E-8527-0B304E58D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D3E63A-B5F4-48D9-BD2D-F09B85D2C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1C793B-8E49-4DA3-8E57-9225C94B0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86BD97-D2D8-41F7-B234-FF205F11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391C-18E7-4DB8-A050-81FC650EDD96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E66F2E-6C31-4603-BBE3-E9B0867A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817E86-9FA3-48CA-AF4C-88D1D3A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99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907A4-D954-4F43-BAB2-320A5D13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628ED4-A09E-408A-8C1D-359F8EE2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BDBE-26C7-475C-A7A6-5E0242372751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745929-0289-468A-8F27-6A6485FF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38951C-60A9-4930-8932-8A3C5C2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80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F5DCFA-1FB8-4280-989F-5D1B984D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FEB2-F44B-4B63-95FD-853E5F30226B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6582A0-C201-4EB2-A0A2-CDE66AFB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ACDD3E-1004-4E1F-87EB-95161212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7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06EEF-8705-4DA8-91C8-281C2F4D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87934-E2B4-4093-8743-83CBE136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B5C3B8-7000-4C95-8936-D6FB5415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C5774-062B-49DE-9403-4E14D97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24A3-5632-477A-AB51-19E6B2DBB888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3DA803-50E8-4B3B-A2EF-6D0DE5D2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C28ABF-8C5F-48AE-9A64-9CAA9A8D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92896-E0CE-4EBF-AF65-E0D01B9A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F72FBB-EFA9-4223-8632-2C8D8A01A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80E196-076C-4922-8C7F-AA1F8CCF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207DD-7432-41BC-9622-BE0FB5D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878A-FD30-4559-9C72-FB8FB7EBC327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11F283-0A8B-4BB6-AC63-A91A65A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7F680-7F9C-4C62-B65D-DD4F83C8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48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4509F8-1471-43A8-AF59-AE6C4127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23BE50-A7C5-4E70-85E0-68F23A5A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E7DD-E40A-4B55-89D2-3CEEAF37F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476A-2241-46E1-B993-A6A333288A50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697497-06F7-4A09-9B71-066AB57C2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AE3FF-9718-4C20-8254-1957986A8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C36A-5D82-4A2E-88CF-480F3BB01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38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81583-37D0-44D6-96B8-AFCFB34E9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組織知創造を支援する</a:t>
            </a:r>
            <a:br>
              <a:rPr lang="en-US" altLang="ja-JP" dirty="0"/>
            </a:br>
            <a:r>
              <a:rPr lang="ja-JP" altLang="en-US" dirty="0"/>
              <a:t>エディタ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D23534-F92C-4277-93A1-683A06B25B9A}"/>
              </a:ext>
            </a:extLst>
          </p:cNvPr>
          <p:cNvSpPr txBox="1"/>
          <p:nvPr/>
        </p:nvSpPr>
        <p:spPr>
          <a:xfrm>
            <a:off x="948267" y="5437071"/>
            <a:ext cx="38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</a:t>
            </a:r>
            <a:r>
              <a:rPr kumimoji="1" lang="en-US" altLang="ja-JP" sz="2400" dirty="0"/>
              <a:t>1260150 </a:t>
            </a:r>
            <a:r>
              <a:rPr kumimoji="1" lang="ja-JP" altLang="en-US" sz="2400" dirty="0"/>
              <a:t>梅田 侑希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0B4647-DBDF-46FA-9A0A-666448F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76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目的と背景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614DF-8E1F-4758-BE12-0301DFED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b="1" dirty="0"/>
              <a:t>目的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dirty="0"/>
              <a:t>組織知創造を支援するエディタを作成し、その有効性を確認するとともに、組織知創造を支援するより良い方法を模索する。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200" b="1" dirty="0"/>
              <a:t>背景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dirty="0"/>
              <a:t>組織の活動を維持するには、組織知の保存と進化が必要であり、業務をただ繰り返すたけでは組織知は創造されない。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5D0258-2F41-4DCB-9D3D-E94A1F28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25CDD8-956C-456F-BA29-705CED5EDC0D}"/>
              </a:ext>
            </a:extLst>
          </p:cNvPr>
          <p:cNvSpPr txBox="1"/>
          <p:nvPr/>
        </p:nvSpPr>
        <p:spPr>
          <a:xfrm>
            <a:off x="838200" y="590843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※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組織知とは、組織がもつ業務の知識・ノウハウのこと。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614DF-8E1F-4758-BE12-0301DFED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8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組織知創造の条件</a:t>
            </a:r>
            <a:endParaRPr kumimoji="1" lang="en-US" altLang="ja-JP" dirty="0"/>
          </a:p>
          <a:p>
            <a:r>
              <a:rPr kumimoji="1" lang="ja-JP" altLang="en-US" dirty="0"/>
              <a:t>知識の共有　→　業務の可視化　意図・目的などの明示化</a:t>
            </a:r>
            <a:endParaRPr kumimoji="1" lang="en-US" altLang="ja-JP" dirty="0"/>
          </a:p>
          <a:p>
            <a:r>
              <a:rPr kumimoji="1" lang="ja-JP" altLang="en-US" dirty="0"/>
              <a:t>知識の探求　→　業務の編集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AF06B7-409E-4736-96A8-57769EF4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A03CB0-DCEA-44A0-8119-1F2103E08F92}"/>
              </a:ext>
            </a:extLst>
          </p:cNvPr>
          <p:cNvSpPr txBox="1"/>
          <p:nvPr/>
        </p:nvSpPr>
        <p:spPr>
          <a:xfrm>
            <a:off x="514985" y="4716839"/>
            <a:ext cx="1080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tx1"/>
                </a:solidFill>
              </a:rPr>
              <a:t>組織知を可視化・共有し、誰でも編集可能なエディタ　</a:t>
            </a:r>
            <a:r>
              <a:rPr kumimoji="1" lang="ja-JP" altLang="en-US" sz="2000" dirty="0"/>
              <a:t>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36175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614DF-8E1F-4758-BE12-0301DFED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" dirty="0">
                <a:solidFill>
                  <a:schemeClr val="tx1"/>
                </a:solidFill>
              </a:rPr>
              <a:t>Robotic Process Automation (RPA) </a:t>
            </a:r>
          </a:p>
          <a:p>
            <a:pPr lvl="1"/>
            <a:r>
              <a:rPr lang="ja-JP" altLang="en-US" dirty="0"/>
              <a:t>業務を自動化でき、特別なスキルを必要としない</a:t>
            </a:r>
            <a:endParaRPr lang="en-US" altLang="ja-JP" dirty="0"/>
          </a:p>
          <a:p>
            <a:pPr lvl="1"/>
            <a:r>
              <a:rPr kumimoji="1" lang="ja-JP" altLang="en-US" dirty="0"/>
              <a:t>しかし、</a:t>
            </a:r>
            <a:r>
              <a:rPr kumimoji="1" lang="ja-JP" altLang="en-US" b="1" dirty="0"/>
              <a:t>業務の意図・目的などが明示化されず、通常は編集不可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" dirty="0">
                <a:solidFill>
                  <a:schemeClr val="tx1"/>
                </a:solidFill>
              </a:rPr>
              <a:t>Business Process Modelling Notation (BPMN) 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dirty="0"/>
              <a:t>業務を可視化し、複雑な業務を説明・分析・モデル化でき</a:t>
            </a:r>
            <a:r>
              <a:rPr lang="ja-JP" altLang="en-US" dirty="0"/>
              <a:t>る</a:t>
            </a:r>
            <a:endParaRPr kumimoji="1" lang="en-US" altLang="ja-JP" dirty="0"/>
          </a:p>
          <a:p>
            <a:pPr lvl="1"/>
            <a:r>
              <a:rPr lang="ja-JP" altLang="en-US" dirty="0"/>
              <a:t>しかし、</a:t>
            </a:r>
            <a:r>
              <a:rPr lang="ja-JP" altLang="en-US" b="1" dirty="0"/>
              <a:t>モデリングや</a:t>
            </a:r>
            <a:r>
              <a:rPr lang="en-US" altLang="ja-JP" b="1" dirty="0"/>
              <a:t>BPMN</a:t>
            </a:r>
            <a:r>
              <a:rPr lang="ja-JP" altLang="en-US" b="1" dirty="0"/>
              <a:t>固有のスキルが必要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3FC157-41D0-4D6E-A31E-E75AE297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00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通常の業務と組織知創造を促す業務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E3019D-72F8-4CD7-BA24-F10B288A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テキスト ボックス 27">
            <a:extLst>
              <a:ext uri="{FF2B5EF4-FFF2-40B4-BE49-F238E27FC236}">
                <a16:creationId xmlns:a16="http://schemas.microsoft.com/office/drawing/2014/main" id="{8A223798-1621-48B1-87D7-FB7F7EBA2F60}"/>
              </a:ext>
            </a:extLst>
          </p:cNvPr>
          <p:cNvSpPr txBox="1"/>
          <p:nvPr/>
        </p:nvSpPr>
        <p:spPr>
          <a:xfrm>
            <a:off x="5598685" y="2047692"/>
            <a:ext cx="4672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/>
              <a:t>1-1.</a:t>
            </a:r>
            <a:r>
              <a:rPr kumimoji="1" lang="ja-JP" altLang="en-US" dirty="0"/>
              <a:t>目的を確認する</a:t>
            </a:r>
            <a:endParaRPr kumimoji="1" lang="en-US" altLang="ja-JP" dirty="0"/>
          </a:p>
          <a:p>
            <a:r>
              <a:rPr kumimoji="1" lang="en-US" altLang="ja-JP" dirty="0"/>
              <a:t>1-2.</a:t>
            </a:r>
            <a:r>
              <a:rPr lang="ja-JP" altLang="en-US" dirty="0"/>
              <a:t>意図を確認する</a:t>
            </a:r>
            <a:endParaRPr kumimoji="1" lang="en-US" altLang="ja-JP" dirty="0"/>
          </a:p>
          <a:p>
            <a:pPr marL="269875" indent="-269875"/>
            <a:r>
              <a:rPr kumimoji="1" lang="en-US" altLang="ja-JP" dirty="0"/>
              <a:t>1-3.</a:t>
            </a:r>
            <a:r>
              <a:rPr kumimoji="1" lang="ja-JP" altLang="en-US" dirty="0"/>
              <a:t> 業務の各操作と目的・意図を関連付ける</a:t>
            </a:r>
          </a:p>
        </p:txBody>
      </p:sp>
      <p:sp>
        <p:nvSpPr>
          <p:cNvPr id="12" name="Google Shape;83;p17">
            <a:extLst>
              <a:ext uri="{FF2B5EF4-FFF2-40B4-BE49-F238E27FC236}">
                <a16:creationId xmlns:a16="http://schemas.microsoft.com/office/drawing/2014/main" id="{A2AC5A4F-76A8-4CC6-8ABD-C5A1E9935281}"/>
              </a:ext>
            </a:extLst>
          </p:cNvPr>
          <p:cNvSpPr/>
          <p:nvPr/>
        </p:nvSpPr>
        <p:spPr>
          <a:xfrm>
            <a:off x="1930800" y="1969864"/>
            <a:ext cx="8330400" cy="95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準備</a:t>
            </a:r>
            <a:endParaRPr dirty="0"/>
          </a:p>
        </p:txBody>
      </p:sp>
      <p:sp>
        <p:nvSpPr>
          <p:cNvPr id="13" name="Google Shape;85;p17">
            <a:extLst>
              <a:ext uri="{FF2B5EF4-FFF2-40B4-BE49-F238E27FC236}">
                <a16:creationId xmlns:a16="http://schemas.microsoft.com/office/drawing/2014/main" id="{3C7F7255-38BC-43F0-B760-2774877CE081}"/>
              </a:ext>
            </a:extLst>
          </p:cNvPr>
          <p:cNvSpPr/>
          <p:nvPr/>
        </p:nvSpPr>
        <p:spPr>
          <a:xfrm>
            <a:off x="1930800" y="4033558"/>
            <a:ext cx="8330400" cy="99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結果</a:t>
            </a:r>
            <a:endParaRPr dirty="0"/>
          </a:p>
        </p:txBody>
      </p:sp>
      <p:sp>
        <p:nvSpPr>
          <p:cNvPr id="14" name="Google Shape;86;p17">
            <a:extLst>
              <a:ext uri="{FF2B5EF4-FFF2-40B4-BE49-F238E27FC236}">
                <a16:creationId xmlns:a16="http://schemas.microsoft.com/office/drawing/2014/main" id="{B913877B-972C-457F-A7D4-795837B4A0C6}"/>
              </a:ext>
            </a:extLst>
          </p:cNvPr>
          <p:cNvSpPr/>
          <p:nvPr/>
        </p:nvSpPr>
        <p:spPr>
          <a:xfrm>
            <a:off x="1930800" y="2983353"/>
            <a:ext cx="8330400" cy="994800"/>
          </a:xfrm>
          <a:prstGeom prst="rect">
            <a:avLst/>
          </a:prstGeom>
          <a:noFill/>
          <a:ln w="9525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実行</a:t>
            </a:r>
            <a:endParaRPr dirty="0"/>
          </a:p>
        </p:txBody>
      </p:sp>
      <p:sp>
        <p:nvSpPr>
          <p:cNvPr id="15" name="テキスト ボックス 1">
            <a:extLst>
              <a:ext uri="{FF2B5EF4-FFF2-40B4-BE49-F238E27FC236}">
                <a16:creationId xmlns:a16="http://schemas.microsoft.com/office/drawing/2014/main" id="{475D9AF9-D762-4B97-9365-3D454E07B234}"/>
              </a:ext>
            </a:extLst>
          </p:cNvPr>
          <p:cNvSpPr txBox="1"/>
          <p:nvPr/>
        </p:nvSpPr>
        <p:spPr>
          <a:xfrm>
            <a:off x="3356207" y="2034548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/>
              <a:t>1.</a:t>
            </a:r>
            <a:r>
              <a:rPr lang="ja-JP" altLang="en-US" dirty="0"/>
              <a:t>指示</a:t>
            </a:r>
            <a:r>
              <a:rPr kumimoji="1" lang="ja-JP" altLang="en-US" dirty="0"/>
              <a:t>書を読む</a:t>
            </a:r>
          </a:p>
        </p:txBody>
      </p:sp>
      <p:sp>
        <p:nvSpPr>
          <p:cNvPr id="16" name="テキスト ボックス 25">
            <a:extLst>
              <a:ext uri="{FF2B5EF4-FFF2-40B4-BE49-F238E27FC236}">
                <a16:creationId xmlns:a16="http://schemas.microsoft.com/office/drawing/2014/main" id="{3F91B3AD-681C-42D8-84D6-DD73B8BEAEAE}"/>
              </a:ext>
            </a:extLst>
          </p:cNvPr>
          <p:cNvSpPr txBox="1"/>
          <p:nvPr/>
        </p:nvSpPr>
        <p:spPr>
          <a:xfrm>
            <a:off x="3356207" y="3088075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/>
              <a:t>2.</a:t>
            </a:r>
            <a:r>
              <a:rPr lang="ja-JP" altLang="en-US" dirty="0"/>
              <a:t>業務を行う</a:t>
            </a:r>
            <a:endParaRPr kumimoji="1" lang="ja-JP" altLang="en-US" dirty="0"/>
          </a:p>
        </p:txBody>
      </p:sp>
      <p:sp>
        <p:nvSpPr>
          <p:cNvPr id="17" name="テキスト ボックス 26">
            <a:extLst>
              <a:ext uri="{FF2B5EF4-FFF2-40B4-BE49-F238E27FC236}">
                <a16:creationId xmlns:a16="http://schemas.microsoft.com/office/drawing/2014/main" id="{8461C853-EC89-4B6F-A2A3-4D0F97A19D29}"/>
              </a:ext>
            </a:extLst>
          </p:cNvPr>
          <p:cNvSpPr txBox="1"/>
          <p:nvPr/>
        </p:nvSpPr>
        <p:spPr>
          <a:xfrm>
            <a:off x="3356207" y="428364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/>
              <a:t>3.</a:t>
            </a:r>
            <a:r>
              <a:rPr lang="ja-JP" altLang="en-US" dirty="0"/>
              <a:t>結果の保存</a:t>
            </a:r>
            <a:endParaRPr kumimoji="1" lang="ja-JP" altLang="en-US" dirty="0"/>
          </a:p>
        </p:txBody>
      </p:sp>
      <p:sp>
        <p:nvSpPr>
          <p:cNvPr id="18" name="テキスト ボックス 28">
            <a:extLst>
              <a:ext uri="{FF2B5EF4-FFF2-40B4-BE49-F238E27FC236}">
                <a16:creationId xmlns:a16="http://schemas.microsoft.com/office/drawing/2014/main" id="{BA3F2173-FA21-4DC9-8FEC-FA6A3B1E5B6A}"/>
              </a:ext>
            </a:extLst>
          </p:cNvPr>
          <p:cNvSpPr txBox="1"/>
          <p:nvPr/>
        </p:nvSpPr>
        <p:spPr>
          <a:xfrm>
            <a:off x="5598685" y="3086375"/>
            <a:ext cx="4529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/>
              <a:t>2-1.</a:t>
            </a:r>
            <a:r>
              <a:rPr kumimoji="1" lang="ja-JP" altLang="en-US" dirty="0"/>
              <a:t>各操作の整合性を確認する</a:t>
            </a:r>
            <a:endParaRPr kumimoji="1" lang="en-US" altLang="ja-JP" dirty="0"/>
          </a:p>
          <a:p>
            <a:r>
              <a:rPr kumimoji="1" lang="en-US" altLang="ja-JP" dirty="0"/>
              <a:t>2-2.</a:t>
            </a:r>
            <a:r>
              <a:rPr kumimoji="1" lang="ja-JP" altLang="en-US" dirty="0"/>
              <a:t>各操作と意図の一貫性を確認する</a:t>
            </a:r>
            <a:endParaRPr kumimoji="1" lang="en-US" altLang="ja-JP" dirty="0"/>
          </a:p>
          <a:p>
            <a:pPr marL="269875" indent="-269875"/>
            <a:r>
              <a:rPr kumimoji="1" lang="en-US" altLang="ja-JP" dirty="0"/>
              <a:t>2-3.</a:t>
            </a:r>
            <a:r>
              <a:rPr kumimoji="1" lang="ja-JP" altLang="en-US" dirty="0"/>
              <a:t>異なる方法の検討</a:t>
            </a:r>
          </a:p>
        </p:txBody>
      </p:sp>
      <p:sp>
        <p:nvSpPr>
          <p:cNvPr id="19" name="テキスト ボックス 29">
            <a:extLst>
              <a:ext uri="{FF2B5EF4-FFF2-40B4-BE49-F238E27FC236}">
                <a16:creationId xmlns:a16="http://schemas.microsoft.com/office/drawing/2014/main" id="{98B3F190-CD72-414C-A997-B8D3CAE0C94A}"/>
              </a:ext>
            </a:extLst>
          </p:cNvPr>
          <p:cNvSpPr txBox="1"/>
          <p:nvPr/>
        </p:nvSpPr>
        <p:spPr>
          <a:xfrm>
            <a:off x="5598685" y="4152926"/>
            <a:ext cx="4672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/>
              <a:t>3-1.</a:t>
            </a:r>
            <a:r>
              <a:rPr kumimoji="1" lang="ja-JP" altLang="en-US" dirty="0"/>
              <a:t>目的・意図に対する結果の評価</a:t>
            </a:r>
            <a:endParaRPr kumimoji="1" lang="en-US" altLang="ja-JP" dirty="0"/>
          </a:p>
          <a:p>
            <a:r>
              <a:rPr kumimoji="1" lang="en-US" altLang="ja-JP" dirty="0"/>
              <a:t>3-2.</a:t>
            </a:r>
            <a:r>
              <a:rPr lang="ja-JP" altLang="en-US" dirty="0"/>
              <a:t>代替案の検討</a:t>
            </a:r>
            <a:endParaRPr kumimoji="1" lang="en-US" altLang="ja-JP" dirty="0"/>
          </a:p>
          <a:p>
            <a:r>
              <a:rPr kumimoji="1" lang="en-US" altLang="ja-JP" dirty="0"/>
              <a:t>3-3.</a:t>
            </a:r>
            <a:r>
              <a:rPr kumimoji="1" lang="ja-JP" altLang="en-US" dirty="0"/>
              <a:t>業務を修正して再度実行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9F114AFE-0C8A-4763-AE53-F77FF07557D1}"/>
              </a:ext>
            </a:extLst>
          </p:cNvPr>
          <p:cNvSpPr/>
          <p:nvPr/>
        </p:nvSpPr>
        <p:spPr>
          <a:xfrm>
            <a:off x="3849614" y="2342325"/>
            <a:ext cx="424149" cy="6815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F3653CD5-3EDF-4A66-A580-95A6D26F389B}"/>
              </a:ext>
            </a:extLst>
          </p:cNvPr>
          <p:cNvSpPr/>
          <p:nvPr/>
        </p:nvSpPr>
        <p:spPr>
          <a:xfrm>
            <a:off x="3848763" y="3382137"/>
            <a:ext cx="424149" cy="87211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627EF7BD-1A2E-4532-8EEB-6913C86F0354}"/>
              </a:ext>
            </a:extLst>
          </p:cNvPr>
          <p:cNvSpPr/>
          <p:nvPr/>
        </p:nvSpPr>
        <p:spPr>
          <a:xfrm>
            <a:off x="3848762" y="4602442"/>
            <a:ext cx="424149" cy="556305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6843C6E-E2A4-4194-A991-9E0FFDAED2E5}"/>
              </a:ext>
            </a:extLst>
          </p:cNvPr>
          <p:cNvSpPr/>
          <p:nvPr/>
        </p:nvSpPr>
        <p:spPr>
          <a:xfrm>
            <a:off x="3476958" y="5206516"/>
            <a:ext cx="1167755" cy="48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ja-JP" altLang="en-US" sz="1100" dirty="0"/>
              <a:t>通常</a:t>
            </a:r>
            <a:r>
              <a:rPr kumimoji="1" lang="ja-JP" altLang="en-US" sz="1100" dirty="0"/>
              <a:t>の</a:t>
            </a:r>
            <a:endParaRPr kumimoji="1" lang="en-US" altLang="ja-JP" sz="1100" dirty="0"/>
          </a:p>
          <a:p>
            <a:pPr algn="ctr"/>
            <a:r>
              <a:rPr lang="ja-JP" altLang="en-US" sz="1100" dirty="0"/>
              <a:t>成果</a:t>
            </a:r>
            <a:endParaRPr kumimoji="1" lang="ja-JP" altLang="en-US" sz="11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E1DF16E-12AC-4013-AF0F-7AE09B9ED72C}"/>
              </a:ext>
            </a:extLst>
          </p:cNvPr>
          <p:cNvSpPr/>
          <p:nvPr/>
        </p:nvSpPr>
        <p:spPr>
          <a:xfrm>
            <a:off x="6665870" y="5206516"/>
            <a:ext cx="1435811" cy="4858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ja-JP" altLang="en-US" sz="1100" dirty="0"/>
              <a:t>発展的な</a:t>
            </a:r>
            <a:endParaRPr kumimoji="1" lang="en-US" altLang="ja-JP" sz="1100" dirty="0"/>
          </a:p>
          <a:p>
            <a:pPr algn="ctr"/>
            <a:r>
              <a:rPr lang="ja-JP" altLang="en-US" sz="1100" dirty="0"/>
              <a:t>成果</a:t>
            </a:r>
            <a:endParaRPr kumimoji="1" lang="ja-JP" altLang="en-US" sz="1100" dirty="0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216070D8-9532-431E-A650-C235924E2D18}"/>
              </a:ext>
            </a:extLst>
          </p:cNvPr>
          <p:cNvSpPr/>
          <p:nvPr/>
        </p:nvSpPr>
        <p:spPr>
          <a:xfrm>
            <a:off x="7132503" y="2731315"/>
            <a:ext cx="424149" cy="469403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44D86B8C-A95C-4BF3-B832-6504E37BA3B0}"/>
              </a:ext>
            </a:extLst>
          </p:cNvPr>
          <p:cNvSpPr/>
          <p:nvPr/>
        </p:nvSpPr>
        <p:spPr>
          <a:xfrm>
            <a:off x="7132503" y="3782280"/>
            <a:ext cx="424149" cy="469403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2B70F625-4FF9-4E40-8CB9-0DA5B6A71919}"/>
              </a:ext>
            </a:extLst>
          </p:cNvPr>
          <p:cNvSpPr/>
          <p:nvPr/>
        </p:nvSpPr>
        <p:spPr>
          <a:xfrm>
            <a:off x="7132503" y="4849061"/>
            <a:ext cx="424149" cy="298665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kumimoji="1" lang="ja-JP" altLang="en-US"/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D67ECFB8-EFA4-4C1B-816D-EE9179DBA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92157"/>
              </p:ext>
            </p:extLst>
          </p:nvPr>
        </p:nvGraphicFramePr>
        <p:xfrm>
          <a:off x="1930801" y="1571491"/>
          <a:ext cx="8330399" cy="3708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72799">
                  <a:extLst>
                    <a:ext uri="{9D8B030D-6E8A-4147-A177-3AD203B41FA5}">
                      <a16:colId xmlns:a16="http://schemas.microsoft.com/office/drawing/2014/main" val="1270864516"/>
                    </a:ext>
                  </a:extLst>
                </a:gridCol>
                <a:gridCol w="2246489">
                  <a:extLst>
                    <a:ext uri="{9D8B030D-6E8A-4147-A177-3AD203B41FA5}">
                      <a16:colId xmlns:a16="http://schemas.microsoft.com/office/drawing/2014/main" val="1915338376"/>
                    </a:ext>
                  </a:extLst>
                </a:gridCol>
                <a:gridCol w="4611111">
                  <a:extLst>
                    <a:ext uri="{9D8B030D-6E8A-4147-A177-3AD203B41FA5}">
                      <a16:colId xmlns:a16="http://schemas.microsoft.com/office/drawing/2014/main" val="1426645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プロセス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通常の業務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組織知創造を促す業務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8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14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エディタの概要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09D70F2-A340-4916-A2F8-12731DE81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11" y="711200"/>
            <a:ext cx="5547817" cy="558994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4FCDA-1AFA-4FE4-9DC2-48191907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2B20686-2FE8-40C0-A5F0-27DF41792F08}"/>
              </a:ext>
            </a:extLst>
          </p:cNvPr>
          <p:cNvSpPr txBox="1"/>
          <p:nvPr/>
        </p:nvSpPr>
        <p:spPr>
          <a:xfrm>
            <a:off x="407072" y="2090398"/>
            <a:ext cx="561904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Work(</a:t>
            </a:r>
            <a:r>
              <a:rPr kumimoji="1" lang="ja-JP" altLang="en-US" sz="2000" dirty="0"/>
              <a:t>業務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を作成し、</a:t>
            </a:r>
            <a:r>
              <a:rPr kumimoji="1" lang="ja-JP" altLang="en-US" sz="2000" b="1" dirty="0"/>
              <a:t>目的と意図</a:t>
            </a:r>
            <a:r>
              <a:rPr kumimoji="1" lang="ja-JP" altLang="en-US" sz="2000" dirty="0"/>
              <a:t>を明示する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特別なスキルを必要とせず、誰でも</a:t>
            </a:r>
            <a:r>
              <a:rPr lang="en-US" altLang="ja-JP" sz="2000" dirty="0"/>
              <a:t>Work</a:t>
            </a:r>
            <a:r>
              <a:rPr lang="ja-JP" altLang="en-US" sz="2000" dirty="0"/>
              <a:t>を</a:t>
            </a:r>
            <a:r>
              <a:rPr lang="ja-JP" altLang="en-US" sz="2000" b="1" dirty="0"/>
              <a:t>編集</a:t>
            </a:r>
            <a:r>
              <a:rPr lang="ja-JP" altLang="en-US" sz="2000" dirty="0"/>
              <a:t>できる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Work</a:t>
            </a:r>
            <a:r>
              <a:rPr lang="ja-JP" altLang="en-US" sz="2000" dirty="0"/>
              <a:t>を</a:t>
            </a:r>
            <a:r>
              <a:rPr lang="ja-JP" altLang="en-US" sz="2000" b="1" dirty="0"/>
              <a:t>実行</a:t>
            </a:r>
            <a:r>
              <a:rPr lang="ja-JP" altLang="en-US" sz="2000" dirty="0"/>
              <a:t>する</a:t>
            </a:r>
            <a:endParaRPr kumimoji="1" lang="en-US" altLang="ja-JP" sz="2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873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Work</a:t>
            </a:r>
            <a:r>
              <a:rPr kumimoji="1" lang="ja-JP" altLang="en-US" dirty="0"/>
              <a:t>のモデル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4FCDA-1AFA-4FE4-9DC2-48191907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Google Shape;129;p18">
            <a:extLst>
              <a:ext uri="{FF2B5EF4-FFF2-40B4-BE49-F238E27FC236}">
                <a16:creationId xmlns:a16="http://schemas.microsoft.com/office/drawing/2014/main" id="{05497BA4-7A49-4F44-90B9-132D3981F3D5}"/>
              </a:ext>
            </a:extLst>
          </p:cNvPr>
          <p:cNvSpPr/>
          <p:nvPr/>
        </p:nvSpPr>
        <p:spPr>
          <a:xfrm>
            <a:off x="5251050" y="2469437"/>
            <a:ext cx="1588200" cy="1316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Procedure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/>
              <a:t>work_id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b="1"/>
              <a:t>Objective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b="1"/>
              <a:t>Intention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/>
              <a:t>Steps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/>
              <a:t>Variables</a:t>
            </a:r>
            <a:endParaRPr sz="1200"/>
          </a:p>
        </p:txBody>
      </p:sp>
      <p:sp>
        <p:nvSpPr>
          <p:cNvPr id="6" name="Google Shape;130;p18">
            <a:extLst>
              <a:ext uri="{FF2B5EF4-FFF2-40B4-BE49-F238E27FC236}">
                <a16:creationId xmlns:a16="http://schemas.microsoft.com/office/drawing/2014/main" id="{9CDB6199-7ABE-40C4-B83F-73468362AA0B}"/>
              </a:ext>
            </a:extLst>
          </p:cNvPr>
          <p:cNvSpPr/>
          <p:nvPr/>
        </p:nvSpPr>
        <p:spPr>
          <a:xfrm>
            <a:off x="8586325" y="2655437"/>
            <a:ext cx="1588200" cy="944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dirty="0"/>
              <a:t>Steps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/>
              <a:t>procedure_id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 dirty="0"/>
              <a:t>operation</a:t>
            </a:r>
            <a:endParaRPr sz="1200" dirty="0"/>
          </a:p>
        </p:txBody>
      </p:sp>
      <p:sp>
        <p:nvSpPr>
          <p:cNvPr id="7" name="Google Shape;131;p18">
            <a:extLst>
              <a:ext uri="{FF2B5EF4-FFF2-40B4-BE49-F238E27FC236}">
                <a16:creationId xmlns:a16="http://schemas.microsoft.com/office/drawing/2014/main" id="{3E19F1CD-2F23-4D21-8908-103FB8E8B602}"/>
              </a:ext>
            </a:extLst>
          </p:cNvPr>
          <p:cNvSpPr/>
          <p:nvPr/>
        </p:nvSpPr>
        <p:spPr>
          <a:xfrm>
            <a:off x="2017475" y="2469437"/>
            <a:ext cx="1486500" cy="1316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Work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b="1"/>
              <a:t>Objective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b="1"/>
              <a:t>Intention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/>
              <a:t>Procedures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/>
              <a:t>Sequence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/>
              <a:t>Variables</a:t>
            </a:r>
            <a:endParaRPr sz="1200"/>
          </a:p>
        </p:txBody>
      </p:sp>
      <p:cxnSp>
        <p:nvCxnSpPr>
          <p:cNvPr id="8" name="Google Shape;132;p18">
            <a:extLst>
              <a:ext uri="{FF2B5EF4-FFF2-40B4-BE49-F238E27FC236}">
                <a16:creationId xmlns:a16="http://schemas.microsoft.com/office/drawing/2014/main" id="{E9CDD1C2-B1A3-4E2A-8C6D-486C81BB4C8E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03975" y="3127637"/>
            <a:ext cx="1747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9" name="Google Shape;133;p18">
            <a:extLst>
              <a:ext uri="{FF2B5EF4-FFF2-40B4-BE49-F238E27FC236}">
                <a16:creationId xmlns:a16="http://schemas.microsoft.com/office/drawing/2014/main" id="{173164EE-4668-4A66-9B32-9EDBEC9472AF}"/>
              </a:ext>
            </a:extLst>
          </p:cNvPr>
          <p:cNvSpPr txBox="1"/>
          <p:nvPr/>
        </p:nvSpPr>
        <p:spPr>
          <a:xfrm>
            <a:off x="4814550" y="2804537"/>
            <a:ext cx="436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1…*</a:t>
            </a:r>
            <a:endParaRPr sz="900"/>
          </a:p>
        </p:txBody>
      </p:sp>
      <p:cxnSp>
        <p:nvCxnSpPr>
          <p:cNvPr id="10" name="Google Shape;134;p18">
            <a:extLst>
              <a:ext uri="{FF2B5EF4-FFF2-40B4-BE49-F238E27FC236}">
                <a16:creationId xmlns:a16="http://schemas.microsoft.com/office/drawing/2014/main" id="{6E6903EC-1A65-47F8-87F1-9E072117616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39250" y="3127637"/>
            <a:ext cx="1747200" cy="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1" name="Google Shape;135;p18">
            <a:extLst>
              <a:ext uri="{FF2B5EF4-FFF2-40B4-BE49-F238E27FC236}">
                <a16:creationId xmlns:a16="http://schemas.microsoft.com/office/drawing/2014/main" id="{DCF13916-654B-4058-B7B8-E439DC51E205}"/>
              </a:ext>
            </a:extLst>
          </p:cNvPr>
          <p:cNvSpPr txBox="1"/>
          <p:nvPr/>
        </p:nvSpPr>
        <p:spPr>
          <a:xfrm>
            <a:off x="3503975" y="2804537"/>
            <a:ext cx="436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1</a:t>
            </a:r>
            <a:endParaRPr sz="900"/>
          </a:p>
        </p:txBody>
      </p:sp>
      <p:sp>
        <p:nvSpPr>
          <p:cNvPr id="12" name="Google Shape;136;p18">
            <a:extLst>
              <a:ext uri="{FF2B5EF4-FFF2-40B4-BE49-F238E27FC236}">
                <a16:creationId xmlns:a16="http://schemas.microsoft.com/office/drawing/2014/main" id="{1FE7D236-E1F9-41F2-8A3C-731DEEC5DBCA}"/>
              </a:ext>
            </a:extLst>
          </p:cNvPr>
          <p:cNvSpPr txBox="1"/>
          <p:nvPr/>
        </p:nvSpPr>
        <p:spPr>
          <a:xfrm>
            <a:off x="8149825" y="2804537"/>
            <a:ext cx="436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1…*</a:t>
            </a:r>
            <a:endParaRPr sz="900"/>
          </a:p>
        </p:txBody>
      </p:sp>
      <p:sp>
        <p:nvSpPr>
          <p:cNvPr id="13" name="Google Shape;137;p18">
            <a:extLst>
              <a:ext uri="{FF2B5EF4-FFF2-40B4-BE49-F238E27FC236}">
                <a16:creationId xmlns:a16="http://schemas.microsoft.com/office/drawing/2014/main" id="{692EF7F7-1BB0-46B3-90BF-30FD9602F17B}"/>
              </a:ext>
            </a:extLst>
          </p:cNvPr>
          <p:cNvSpPr txBox="1"/>
          <p:nvPr/>
        </p:nvSpPr>
        <p:spPr>
          <a:xfrm>
            <a:off x="6820575" y="2804537"/>
            <a:ext cx="436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1</a:t>
            </a:r>
            <a:endParaRPr sz="900"/>
          </a:p>
        </p:txBody>
      </p:sp>
      <p:sp>
        <p:nvSpPr>
          <p:cNvPr id="14" name="Google Shape;138;p18">
            <a:extLst>
              <a:ext uri="{FF2B5EF4-FFF2-40B4-BE49-F238E27FC236}">
                <a16:creationId xmlns:a16="http://schemas.microsoft.com/office/drawing/2014/main" id="{DAC99925-E4DF-46AF-B907-763342265A74}"/>
              </a:ext>
            </a:extLst>
          </p:cNvPr>
          <p:cNvSpPr txBox="1"/>
          <p:nvPr/>
        </p:nvSpPr>
        <p:spPr>
          <a:xfrm>
            <a:off x="3690951" y="3127037"/>
            <a:ext cx="1486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Consist of procedures.</a:t>
            </a:r>
            <a:endParaRPr sz="1000"/>
          </a:p>
        </p:txBody>
      </p:sp>
      <p:sp>
        <p:nvSpPr>
          <p:cNvPr id="15" name="Google Shape;139;p18">
            <a:extLst>
              <a:ext uri="{FF2B5EF4-FFF2-40B4-BE49-F238E27FC236}">
                <a16:creationId xmlns:a16="http://schemas.microsoft.com/office/drawing/2014/main" id="{E9F78F0A-42B3-445D-ACB7-46D0188BF8D5}"/>
              </a:ext>
            </a:extLst>
          </p:cNvPr>
          <p:cNvSpPr txBox="1"/>
          <p:nvPr/>
        </p:nvSpPr>
        <p:spPr>
          <a:xfrm>
            <a:off x="6798150" y="3127037"/>
            <a:ext cx="182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Specific instruction by steps.</a:t>
            </a:r>
            <a:endParaRPr sz="1000"/>
          </a:p>
        </p:txBody>
      </p:sp>
      <p:sp>
        <p:nvSpPr>
          <p:cNvPr id="16" name="Google Shape;144;p18">
            <a:extLst>
              <a:ext uri="{FF2B5EF4-FFF2-40B4-BE49-F238E27FC236}">
                <a16:creationId xmlns:a16="http://schemas.microsoft.com/office/drawing/2014/main" id="{29552199-CBDC-4C3E-829D-4B45067572E8}"/>
              </a:ext>
            </a:extLst>
          </p:cNvPr>
          <p:cNvSpPr/>
          <p:nvPr/>
        </p:nvSpPr>
        <p:spPr>
          <a:xfrm>
            <a:off x="9096675" y="3140996"/>
            <a:ext cx="743786" cy="2289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45;p18">
            <a:extLst>
              <a:ext uri="{FF2B5EF4-FFF2-40B4-BE49-F238E27FC236}">
                <a16:creationId xmlns:a16="http://schemas.microsoft.com/office/drawing/2014/main" id="{DD72EA38-1BA5-4F1F-B08A-EA1EB92D5197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9468568" y="3369896"/>
            <a:ext cx="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146;p18">
            <a:extLst>
              <a:ext uri="{FF2B5EF4-FFF2-40B4-BE49-F238E27FC236}">
                <a16:creationId xmlns:a16="http://schemas.microsoft.com/office/drawing/2014/main" id="{5A038AAA-07D0-4FAB-BB50-AF948980B4A5}"/>
              </a:ext>
            </a:extLst>
          </p:cNvPr>
          <p:cNvSpPr txBox="1"/>
          <p:nvPr/>
        </p:nvSpPr>
        <p:spPr>
          <a:xfrm>
            <a:off x="8929525" y="3670805"/>
            <a:ext cx="114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dirty="0"/>
              <a:t>use variables </a:t>
            </a:r>
            <a:endParaRPr sz="1200" dirty="0"/>
          </a:p>
        </p:txBody>
      </p:sp>
      <p:sp>
        <p:nvSpPr>
          <p:cNvPr id="19" name="Google Shape;147;p18">
            <a:extLst>
              <a:ext uri="{FF2B5EF4-FFF2-40B4-BE49-F238E27FC236}">
                <a16:creationId xmlns:a16="http://schemas.microsoft.com/office/drawing/2014/main" id="{C4BC67DC-649F-4673-8234-0A866DACB20A}"/>
              </a:ext>
            </a:extLst>
          </p:cNvPr>
          <p:cNvSpPr txBox="1"/>
          <p:nvPr/>
        </p:nvSpPr>
        <p:spPr>
          <a:xfrm>
            <a:off x="3067350" y="4049862"/>
            <a:ext cx="174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dirty="0"/>
              <a:t>Array of Procedures</a:t>
            </a:r>
            <a:endParaRPr sz="1000" dirty="0"/>
          </a:p>
        </p:txBody>
      </p:sp>
      <p:cxnSp>
        <p:nvCxnSpPr>
          <p:cNvPr id="20" name="Google Shape;148;p18">
            <a:extLst>
              <a:ext uri="{FF2B5EF4-FFF2-40B4-BE49-F238E27FC236}">
                <a16:creationId xmlns:a16="http://schemas.microsoft.com/office/drawing/2014/main" id="{03F9C4B1-36A9-40B0-BCB7-823670501648}"/>
              </a:ext>
            </a:extLst>
          </p:cNvPr>
          <p:cNvCxnSpPr/>
          <p:nvPr/>
        </p:nvCxnSpPr>
        <p:spPr>
          <a:xfrm rot="10800000">
            <a:off x="3270300" y="3492512"/>
            <a:ext cx="288300" cy="6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5791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575AE-057E-47AC-A555-F01EF323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エディタの機能と効果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F1D97-8039-462D-8B68-F58EA111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5D7A2ED7-DC73-4533-8668-E86612604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03432"/>
              </p:ext>
            </p:extLst>
          </p:nvPr>
        </p:nvGraphicFramePr>
        <p:xfrm>
          <a:off x="870656" y="1775707"/>
          <a:ext cx="10450688" cy="4195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4709">
                  <a:extLst>
                    <a:ext uri="{9D8B030D-6E8A-4147-A177-3AD203B41FA5}">
                      <a16:colId xmlns:a16="http://schemas.microsoft.com/office/drawing/2014/main" val="3077620941"/>
                    </a:ext>
                  </a:extLst>
                </a:gridCol>
                <a:gridCol w="3454413">
                  <a:extLst>
                    <a:ext uri="{9D8B030D-6E8A-4147-A177-3AD203B41FA5}">
                      <a16:colId xmlns:a16="http://schemas.microsoft.com/office/drawing/2014/main" val="1133977083"/>
                    </a:ext>
                  </a:extLst>
                </a:gridCol>
                <a:gridCol w="4491566">
                  <a:extLst>
                    <a:ext uri="{9D8B030D-6E8A-4147-A177-3AD203B41FA5}">
                      <a16:colId xmlns:a16="http://schemas.microsoft.com/office/drawing/2014/main" val="699868344"/>
                    </a:ext>
                  </a:extLst>
                </a:gridCol>
              </a:tblGrid>
              <a:tr h="4143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効果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77914"/>
                  </a:ext>
                </a:extLst>
              </a:tr>
              <a:tr h="120492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業務を可視化し、意図や目的を明示する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業務を理解することで、</a:t>
                      </a:r>
                      <a:r>
                        <a:rPr kumimoji="1" lang="ja-JP" altLang="en-US" sz="1400" b="1" dirty="0"/>
                        <a:t>業務を改善・進化させる新たな目的・意図を持った業務を作り出す</a:t>
                      </a:r>
                      <a:endParaRPr kumimoji="1" lang="en-US" altLang="ja-JP" sz="1400" b="1" dirty="0"/>
                    </a:p>
                    <a:p>
                      <a:endParaRPr kumimoji="1" lang="en-US" altLang="ja-JP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作業者は</a:t>
                      </a:r>
                      <a:r>
                        <a:rPr kumimoji="1" lang="en-US" altLang="ja-JP" sz="1400" dirty="0"/>
                        <a:t>Work</a:t>
                      </a:r>
                      <a:r>
                        <a:rPr kumimoji="1" lang="ja-JP" altLang="en-US" sz="1400" dirty="0"/>
                        <a:t>と</a:t>
                      </a:r>
                      <a:r>
                        <a:rPr kumimoji="1" lang="en-US" altLang="ja-JP" sz="1400" dirty="0"/>
                        <a:t>Procedure</a:t>
                      </a:r>
                      <a:r>
                        <a:rPr kumimoji="1" lang="ja-JP" altLang="en-US" sz="1400" dirty="0"/>
                        <a:t>の繋がりを確認でき、簡単に修正・改善できる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46736"/>
                  </a:ext>
                </a:extLst>
              </a:tr>
              <a:tr h="120492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編集可能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業務の編集を可能にする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作業者は業務を簡単に理解でき、</a:t>
                      </a:r>
                      <a:r>
                        <a:rPr kumimoji="1" lang="ja-JP" altLang="en-US" sz="1400" b="1" dirty="0"/>
                        <a:t>簡単に使いまわしや探求ができる</a:t>
                      </a:r>
                      <a:endParaRPr kumimoji="1" lang="en-US" altLang="ja-JP" sz="1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altLang="ja-JP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変化する業務の要件に柔軟に対応するため、</a:t>
                      </a:r>
                      <a:r>
                        <a:rPr kumimoji="1" lang="en-US" altLang="ja-JP" sz="1400" dirty="0"/>
                        <a:t>Procedure</a:t>
                      </a:r>
                      <a:r>
                        <a:rPr kumimoji="1" lang="ja-JP" altLang="en-US" sz="1400" dirty="0"/>
                        <a:t>の追加・削除・並び替えができる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97069"/>
                  </a:ext>
                </a:extLst>
              </a:tr>
              <a:tr h="120492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特別なスキルが不要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業務の構造と定義をシンプルにする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特別なスキルを必要とせず、</a:t>
                      </a:r>
                      <a:r>
                        <a:rPr kumimoji="1" lang="ja-JP" altLang="en-US" sz="1400" b="1" dirty="0"/>
                        <a:t>誰でも編集・実行が可能</a:t>
                      </a:r>
                      <a:endParaRPr kumimoji="1" lang="en-US" altLang="ja-JP" sz="1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altLang="ja-JP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altLang="ja-JP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en-US" altLang="ja-JP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3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7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575AE-057E-47AC-A555-F01EF323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B82985-EA44-43BF-AECF-9E6AA9BB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/>
              <a:t>結果</a:t>
            </a:r>
            <a:endParaRPr kumimoji="1" lang="en-US" altLang="ja-JP" sz="3200" b="1" dirty="0"/>
          </a:p>
          <a:p>
            <a:r>
              <a:rPr kumimoji="1" lang="ja-JP" altLang="en-US" dirty="0"/>
              <a:t>意図や目的が共有され、誰でも編集可能なワークモデル</a:t>
            </a:r>
            <a:endParaRPr kumimoji="1" lang="en-US" altLang="ja-JP" dirty="0"/>
          </a:p>
          <a:p>
            <a:r>
              <a:rPr lang="ja-JP" altLang="en-US" dirty="0"/>
              <a:t>ワークモデルをもとに業務の可視化・編集・実行が可能なエディタの作成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200" b="1" dirty="0"/>
              <a:t>今後の研究活動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dirty="0"/>
              <a:t>提案されたモデルとエディタをもとに、業務に関連する知識を可視化・編集するためのより良い方法を研究する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F1D97-8039-462D-8B68-F58EA111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3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611</Words>
  <Application>Microsoft Office PowerPoint</Application>
  <PresentationFormat>ワイド画面</PresentationFormat>
  <Paragraphs>112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組織知創造を支援する エディタ</vt:lpstr>
      <vt:lpstr>目的と背景</vt:lpstr>
      <vt:lpstr>目標</vt:lpstr>
      <vt:lpstr>関連研究</vt:lpstr>
      <vt:lpstr>通常の業務と組織知創造を促す業務</vt:lpstr>
      <vt:lpstr>エディタの概要</vt:lpstr>
      <vt:lpstr>Workのモデル</vt:lpstr>
      <vt:lpstr>エディタの機能と効果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組織知創造を促す エディタ</dc:title>
  <dc:creator>小野 不由美</dc:creator>
  <cp:lastModifiedBy>小野 不由美</cp:lastModifiedBy>
  <cp:revision>30</cp:revision>
  <dcterms:created xsi:type="dcterms:W3CDTF">2021-05-30T07:55:28Z</dcterms:created>
  <dcterms:modified xsi:type="dcterms:W3CDTF">2021-06-08T02:31:57Z</dcterms:modified>
</cp:coreProperties>
</file>