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30275213" cy="42803763"/>
  <p:notesSz cx="6858000" cy="9144000"/>
  <p:defaultTextStyle>
    <a:defPPr>
      <a:defRPr lang="ja-JP"/>
    </a:defPPr>
    <a:lvl1pPr marL="0" algn="l" defTabSz="3507565" rtl="0" eaLnBrk="1" latinLnBrk="0" hangingPunct="1">
      <a:defRPr kumimoji="1" sz="6904" kern="1200">
        <a:solidFill>
          <a:schemeClr val="tx1"/>
        </a:solidFill>
        <a:latin typeface="+mn-lt"/>
        <a:ea typeface="+mn-ea"/>
        <a:cs typeface="+mn-cs"/>
      </a:defRPr>
    </a:lvl1pPr>
    <a:lvl2pPr marL="1753782" algn="l" defTabSz="3507565" rtl="0" eaLnBrk="1" latinLnBrk="0" hangingPunct="1">
      <a:defRPr kumimoji="1" sz="6904" kern="1200">
        <a:solidFill>
          <a:schemeClr val="tx1"/>
        </a:solidFill>
        <a:latin typeface="+mn-lt"/>
        <a:ea typeface="+mn-ea"/>
        <a:cs typeface="+mn-cs"/>
      </a:defRPr>
    </a:lvl2pPr>
    <a:lvl3pPr marL="3507565" algn="l" defTabSz="3507565" rtl="0" eaLnBrk="1" latinLnBrk="0" hangingPunct="1">
      <a:defRPr kumimoji="1" sz="6904" kern="1200">
        <a:solidFill>
          <a:schemeClr val="tx1"/>
        </a:solidFill>
        <a:latin typeface="+mn-lt"/>
        <a:ea typeface="+mn-ea"/>
        <a:cs typeface="+mn-cs"/>
      </a:defRPr>
    </a:lvl3pPr>
    <a:lvl4pPr marL="5261347" algn="l" defTabSz="3507565" rtl="0" eaLnBrk="1" latinLnBrk="0" hangingPunct="1">
      <a:defRPr kumimoji="1" sz="6904" kern="1200">
        <a:solidFill>
          <a:schemeClr val="tx1"/>
        </a:solidFill>
        <a:latin typeface="+mn-lt"/>
        <a:ea typeface="+mn-ea"/>
        <a:cs typeface="+mn-cs"/>
      </a:defRPr>
    </a:lvl4pPr>
    <a:lvl5pPr marL="7015130" algn="l" defTabSz="3507565" rtl="0" eaLnBrk="1" latinLnBrk="0" hangingPunct="1">
      <a:defRPr kumimoji="1" sz="6904" kern="1200">
        <a:solidFill>
          <a:schemeClr val="tx1"/>
        </a:solidFill>
        <a:latin typeface="+mn-lt"/>
        <a:ea typeface="+mn-ea"/>
        <a:cs typeface="+mn-cs"/>
      </a:defRPr>
    </a:lvl5pPr>
    <a:lvl6pPr marL="8768911" algn="l" defTabSz="3507565" rtl="0" eaLnBrk="1" latinLnBrk="0" hangingPunct="1">
      <a:defRPr kumimoji="1" sz="6904" kern="1200">
        <a:solidFill>
          <a:schemeClr val="tx1"/>
        </a:solidFill>
        <a:latin typeface="+mn-lt"/>
        <a:ea typeface="+mn-ea"/>
        <a:cs typeface="+mn-cs"/>
      </a:defRPr>
    </a:lvl6pPr>
    <a:lvl7pPr marL="10522693" algn="l" defTabSz="3507565" rtl="0" eaLnBrk="1" latinLnBrk="0" hangingPunct="1">
      <a:defRPr kumimoji="1" sz="6904" kern="1200">
        <a:solidFill>
          <a:schemeClr val="tx1"/>
        </a:solidFill>
        <a:latin typeface="+mn-lt"/>
        <a:ea typeface="+mn-ea"/>
        <a:cs typeface="+mn-cs"/>
      </a:defRPr>
    </a:lvl7pPr>
    <a:lvl8pPr marL="12276476" algn="l" defTabSz="3507565" rtl="0" eaLnBrk="1" latinLnBrk="0" hangingPunct="1">
      <a:defRPr kumimoji="1" sz="6904" kern="1200">
        <a:solidFill>
          <a:schemeClr val="tx1"/>
        </a:solidFill>
        <a:latin typeface="+mn-lt"/>
        <a:ea typeface="+mn-ea"/>
        <a:cs typeface="+mn-cs"/>
      </a:defRPr>
    </a:lvl8pPr>
    <a:lvl9pPr marL="14030258" algn="l" defTabSz="3507565" rtl="0" eaLnBrk="1" latinLnBrk="0" hangingPunct="1">
      <a:defRPr kumimoji="1" sz="69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85"/>
    <p:restoredTop sz="94640"/>
  </p:normalViewPr>
  <p:slideViewPr>
    <p:cSldViewPr snapToGrid="0" snapToObjects="1">
      <p:cViewPr>
        <p:scale>
          <a:sx n="19" d="100"/>
          <a:sy n="19" d="100"/>
        </p:scale>
        <p:origin x="304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425BEB-1338-9A4D-A151-9FE5514C18EE}" type="datetimeFigureOut">
              <a:rPr kumimoji="1" lang="ja-JP" altLang="en-US" smtClean="0"/>
              <a:t>2018/10/9</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472A8A-19FA-F44C-9CD5-CB6984D3910D}" type="slidenum">
              <a:rPr kumimoji="1" lang="ja-JP" altLang="en-US" smtClean="0"/>
              <a:t>‹#›</a:t>
            </a:fld>
            <a:endParaRPr kumimoji="1" lang="ja-JP" altLang="en-US"/>
          </a:p>
        </p:txBody>
      </p:sp>
    </p:spTree>
    <p:extLst>
      <p:ext uri="{BB962C8B-B14F-4D97-AF65-F5344CB8AC3E}">
        <p14:creationId xmlns:p14="http://schemas.microsoft.com/office/powerpoint/2010/main" val="1635361878"/>
      </p:ext>
    </p:extLst>
  </p:cSld>
  <p:clrMap bg1="lt1" tx1="dk1" bg2="lt2" tx2="dk2" accent1="accent1" accent2="accent2" accent3="accent3" accent4="accent4" accent5="accent5" accent6="accent6" hlink="hlink" folHlink="folHlink"/>
  <p:notesStyle>
    <a:lvl1pPr marL="0" algn="l" defTabSz="972190" rtl="0" eaLnBrk="1" latinLnBrk="0" hangingPunct="1">
      <a:defRPr kumimoji="1" sz="1276" kern="1200">
        <a:solidFill>
          <a:schemeClr val="tx1"/>
        </a:solidFill>
        <a:latin typeface="+mn-lt"/>
        <a:ea typeface="+mn-ea"/>
        <a:cs typeface="+mn-cs"/>
      </a:defRPr>
    </a:lvl1pPr>
    <a:lvl2pPr marL="486095" algn="l" defTabSz="972190" rtl="0" eaLnBrk="1" latinLnBrk="0" hangingPunct="1">
      <a:defRPr kumimoji="1" sz="1276" kern="1200">
        <a:solidFill>
          <a:schemeClr val="tx1"/>
        </a:solidFill>
        <a:latin typeface="+mn-lt"/>
        <a:ea typeface="+mn-ea"/>
        <a:cs typeface="+mn-cs"/>
      </a:defRPr>
    </a:lvl2pPr>
    <a:lvl3pPr marL="972190" algn="l" defTabSz="972190" rtl="0" eaLnBrk="1" latinLnBrk="0" hangingPunct="1">
      <a:defRPr kumimoji="1" sz="1276" kern="1200">
        <a:solidFill>
          <a:schemeClr val="tx1"/>
        </a:solidFill>
        <a:latin typeface="+mn-lt"/>
        <a:ea typeface="+mn-ea"/>
        <a:cs typeface="+mn-cs"/>
      </a:defRPr>
    </a:lvl3pPr>
    <a:lvl4pPr marL="1458285" algn="l" defTabSz="972190" rtl="0" eaLnBrk="1" latinLnBrk="0" hangingPunct="1">
      <a:defRPr kumimoji="1" sz="1276" kern="1200">
        <a:solidFill>
          <a:schemeClr val="tx1"/>
        </a:solidFill>
        <a:latin typeface="+mn-lt"/>
        <a:ea typeface="+mn-ea"/>
        <a:cs typeface="+mn-cs"/>
      </a:defRPr>
    </a:lvl4pPr>
    <a:lvl5pPr marL="1944380" algn="l" defTabSz="972190" rtl="0" eaLnBrk="1" latinLnBrk="0" hangingPunct="1">
      <a:defRPr kumimoji="1" sz="1276" kern="1200">
        <a:solidFill>
          <a:schemeClr val="tx1"/>
        </a:solidFill>
        <a:latin typeface="+mn-lt"/>
        <a:ea typeface="+mn-ea"/>
        <a:cs typeface="+mn-cs"/>
      </a:defRPr>
    </a:lvl5pPr>
    <a:lvl6pPr marL="2430475" algn="l" defTabSz="972190" rtl="0" eaLnBrk="1" latinLnBrk="0" hangingPunct="1">
      <a:defRPr kumimoji="1" sz="1276" kern="1200">
        <a:solidFill>
          <a:schemeClr val="tx1"/>
        </a:solidFill>
        <a:latin typeface="+mn-lt"/>
        <a:ea typeface="+mn-ea"/>
        <a:cs typeface="+mn-cs"/>
      </a:defRPr>
    </a:lvl6pPr>
    <a:lvl7pPr marL="2916570" algn="l" defTabSz="972190" rtl="0" eaLnBrk="1" latinLnBrk="0" hangingPunct="1">
      <a:defRPr kumimoji="1" sz="1276" kern="1200">
        <a:solidFill>
          <a:schemeClr val="tx1"/>
        </a:solidFill>
        <a:latin typeface="+mn-lt"/>
        <a:ea typeface="+mn-ea"/>
        <a:cs typeface="+mn-cs"/>
      </a:defRPr>
    </a:lvl7pPr>
    <a:lvl8pPr marL="3402665" algn="l" defTabSz="972190" rtl="0" eaLnBrk="1" latinLnBrk="0" hangingPunct="1">
      <a:defRPr kumimoji="1" sz="1276" kern="1200">
        <a:solidFill>
          <a:schemeClr val="tx1"/>
        </a:solidFill>
        <a:latin typeface="+mn-lt"/>
        <a:ea typeface="+mn-ea"/>
        <a:cs typeface="+mn-cs"/>
      </a:defRPr>
    </a:lvl8pPr>
    <a:lvl9pPr marL="3888760" algn="l" defTabSz="972190" rtl="0" eaLnBrk="1" latinLnBrk="0" hangingPunct="1">
      <a:defRPr kumimoji="1" sz="12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338388" y="1143000"/>
            <a:ext cx="2181225" cy="3086100"/>
          </a:xfrm>
        </p:spPr>
      </p:sp>
      <p:sp>
        <p:nvSpPr>
          <p:cNvPr id="3" name="ノート プレースホルダー 2"/>
          <p:cNvSpPr>
            <a:spLocks noGrp="1"/>
          </p:cNvSpPr>
          <p:nvPr>
            <p:ph type="body" idx="1"/>
          </p:nvPr>
        </p:nvSpPr>
        <p:spPr/>
        <p:txBody>
          <a:bodyPr/>
          <a:lstStyle/>
          <a:p>
            <a:r>
              <a:rPr kumimoji="1" lang="en-US" altLang="ja-JP" dirty="0" smtClean="0"/>
              <a:t>A0</a:t>
            </a:r>
            <a:r>
              <a:rPr kumimoji="1" lang="ja-JP" altLang="en-US" dirty="0" smtClean="0"/>
              <a:t>サイズで設定</a:t>
            </a:r>
            <a:r>
              <a:rPr kumimoji="1" lang="en-US" altLang="ja-JP" dirty="0" smtClean="0"/>
              <a:t> </a:t>
            </a:r>
            <a:r>
              <a:rPr kumimoji="1" lang="ja-JP" altLang="en-US" dirty="0" smtClean="0"/>
              <a:t>参考文献はそれぞれの枠の下あたり　数字ではなく苗字でやると楽</a:t>
            </a:r>
            <a:r>
              <a:rPr kumimoji="1" lang="en-US" altLang="ja-JP" dirty="0" smtClean="0"/>
              <a:t> PDF</a:t>
            </a:r>
            <a:r>
              <a:rPr kumimoji="1" lang="ja-JP" altLang="en-US" dirty="0" smtClean="0"/>
              <a:t>にした時にフォントが埋め込みになってるか</a:t>
            </a:r>
            <a:r>
              <a:rPr kumimoji="1" lang="ja-JP" altLang="en-US" smtClean="0"/>
              <a:t>どうかはチェックする</a:t>
            </a:r>
            <a:endParaRPr kumimoji="1" lang="ja-JP" altLang="en-US"/>
          </a:p>
        </p:txBody>
      </p:sp>
      <p:sp>
        <p:nvSpPr>
          <p:cNvPr id="4" name="スライド番号プレースホルダー 3"/>
          <p:cNvSpPr>
            <a:spLocks noGrp="1"/>
          </p:cNvSpPr>
          <p:nvPr>
            <p:ph type="sldNum" sz="quarter" idx="10"/>
          </p:nvPr>
        </p:nvSpPr>
        <p:spPr/>
        <p:txBody>
          <a:bodyPr/>
          <a:lstStyle/>
          <a:p>
            <a:fld id="{8A472A8A-19FA-F44C-9CD5-CB6984D3910D}" type="slidenum">
              <a:rPr kumimoji="1" lang="ja-JP" altLang="en-US" smtClean="0"/>
              <a:t>1</a:t>
            </a:fld>
            <a:endParaRPr kumimoji="1" lang="ja-JP" altLang="en-US"/>
          </a:p>
        </p:txBody>
      </p:sp>
    </p:spTree>
    <p:extLst>
      <p:ext uri="{BB962C8B-B14F-4D97-AF65-F5344CB8AC3E}">
        <p14:creationId xmlns:p14="http://schemas.microsoft.com/office/powerpoint/2010/main" val="2031369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E2D56DA-5DFE-5C4F-806E-586949D286F8}" type="datetimeFigureOut">
              <a:rPr kumimoji="1" lang="ja-JP" altLang="en-US" smtClean="0"/>
              <a:t>2018/10/9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0121C85-00D7-8347-9F6A-D9A5D4D44CB7}"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E2D56DA-5DFE-5C4F-806E-586949D286F8}" type="datetimeFigureOut">
              <a:rPr kumimoji="1" lang="ja-JP" altLang="en-US" smtClean="0"/>
              <a:t>2018/10/9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0121C85-00D7-8347-9F6A-D9A5D4D44CB7}"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E2D56DA-5DFE-5C4F-806E-586949D286F8}" type="datetimeFigureOut">
              <a:rPr kumimoji="1" lang="ja-JP" altLang="en-US" smtClean="0"/>
              <a:t>2018/10/9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0121C85-00D7-8347-9F6A-D9A5D4D44CB7}"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E2D56DA-5DFE-5C4F-806E-586949D286F8}" type="datetimeFigureOut">
              <a:rPr kumimoji="1" lang="ja-JP" altLang="en-US" smtClean="0"/>
              <a:t>2018/10/9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0121C85-00D7-8347-9F6A-D9A5D4D44CB7}"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E2D56DA-5DFE-5C4F-806E-586949D286F8}" type="datetimeFigureOut">
              <a:rPr kumimoji="1" lang="ja-JP" altLang="en-US" smtClean="0"/>
              <a:t>2018/10/9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0121C85-00D7-8347-9F6A-D9A5D4D44CB7}"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E2D56DA-5DFE-5C4F-806E-586949D286F8}" type="datetimeFigureOut">
              <a:rPr kumimoji="1" lang="ja-JP" altLang="en-US" smtClean="0"/>
              <a:t>2018/10/9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0121C85-00D7-8347-9F6A-D9A5D4D44CB7}"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smtClean="0"/>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smtClean="0"/>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E2D56DA-5DFE-5C4F-806E-586949D286F8}" type="datetimeFigureOut">
              <a:rPr kumimoji="1" lang="ja-JP" altLang="en-US" smtClean="0"/>
              <a:t>2018/10/9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0121C85-00D7-8347-9F6A-D9A5D4D44CB7}"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E2D56DA-5DFE-5C4F-806E-586949D286F8}" type="datetimeFigureOut">
              <a:rPr kumimoji="1" lang="ja-JP" altLang="en-US" smtClean="0"/>
              <a:t>2018/10/9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0121C85-00D7-8347-9F6A-D9A5D4D44CB7}"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D56DA-5DFE-5C4F-806E-586949D286F8}" type="datetimeFigureOut">
              <a:rPr kumimoji="1" lang="ja-JP" altLang="en-US" smtClean="0"/>
              <a:t>2018/10/9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0121C85-00D7-8347-9F6A-D9A5D4D44CB7}"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E2D56DA-5DFE-5C4F-806E-586949D286F8}" type="datetimeFigureOut">
              <a:rPr kumimoji="1" lang="ja-JP" altLang="en-US" smtClean="0"/>
              <a:t>2018/10/9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0121C85-00D7-8347-9F6A-D9A5D4D44CB7}"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E2D56DA-5DFE-5C4F-806E-586949D286F8}" type="datetimeFigureOut">
              <a:rPr kumimoji="1" lang="ja-JP" altLang="en-US" smtClean="0"/>
              <a:t>2018/10/9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0121C85-00D7-8347-9F6A-D9A5D4D44CB7}"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FE2D56DA-5DFE-5C4F-806E-586949D286F8}" type="datetimeFigureOut">
              <a:rPr kumimoji="1" lang="ja-JP" altLang="en-US" smtClean="0"/>
              <a:t>2018/10/9</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00121C85-00D7-8347-9F6A-D9A5D4D44CB7}" type="slidenum">
              <a:rPr kumimoji="1" lang="ja-JP" altLang="en-US" smtClean="0"/>
              <a:t>‹#›</a:t>
            </a:fld>
            <a:endParaRPr kumimoji="1" lang="ja-JP" altLang="en-US"/>
          </a:p>
        </p:txBody>
      </p:sp>
    </p:spTree>
    <p:extLst>
      <p:ext uri="{BB962C8B-B14F-4D97-AF65-F5344CB8AC3E}">
        <p14:creationId xmlns:p14="http://schemas.microsoft.com/office/powerpoint/2010/main" val="15351565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159216" y="937359"/>
            <a:ext cx="30275213" cy="42898140"/>
          </a:xfrm>
          <a:prstGeom prst="roundRect">
            <a:avLst>
              <a:gd name="adj" fmla="val 22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7179"/>
          </a:p>
        </p:txBody>
      </p:sp>
      <p:sp>
        <p:nvSpPr>
          <p:cNvPr id="5" name="テキスト ボックス 4"/>
          <p:cNvSpPr txBox="1"/>
          <p:nvPr/>
        </p:nvSpPr>
        <p:spPr>
          <a:xfrm>
            <a:off x="3931140" y="1533451"/>
            <a:ext cx="21123525" cy="2652777"/>
          </a:xfrm>
          <a:prstGeom prst="rect">
            <a:avLst/>
          </a:prstGeom>
          <a:noFill/>
        </p:spPr>
        <p:txBody>
          <a:bodyPr wrap="square" rtlCol="0">
            <a:spAutoFit/>
          </a:bodyPr>
          <a:lstStyle/>
          <a:p>
            <a:pPr algn="ctr"/>
            <a:r>
              <a:rPr lang="ja-JP" altLang="en-US" sz="8319" b="1" dirty="0" smtClean="0">
                <a:solidFill>
                  <a:schemeClr val="bg1"/>
                </a:solidFill>
                <a:latin typeface="Hiragino Kaku Gothic Pro W6" charset="-128"/>
                <a:ea typeface="Hiragino Kaku Gothic Pro W6" charset="-128"/>
                <a:cs typeface="Hiragino Kaku Gothic Pro W6" charset="-128"/>
              </a:rPr>
              <a:t>雑談対話</a:t>
            </a:r>
            <a:r>
              <a:rPr lang="ja-JP" altLang="en-US" sz="8319" b="1" dirty="0">
                <a:solidFill>
                  <a:schemeClr val="bg1"/>
                </a:solidFill>
                <a:latin typeface="Hiragino Kaku Gothic Pro W6" charset="-128"/>
                <a:ea typeface="Hiragino Kaku Gothic Pro W6" charset="-128"/>
                <a:cs typeface="Hiragino Kaku Gothic Pro W6" charset="-128"/>
              </a:rPr>
              <a:t>システム</a:t>
            </a:r>
            <a:r>
              <a:rPr lang="ja-JP" altLang="en-US" sz="8319" b="1" dirty="0" smtClean="0">
                <a:solidFill>
                  <a:schemeClr val="bg1"/>
                </a:solidFill>
                <a:latin typeface="Hiragino Kaku Gothic Pro W6" charset="-128"/>
                <a:ea typeface="Hiragino Kaku Gothic Pro W6" charset="-128"/>
                <a:cs typeface="Hiragino Kaku Gothic Pro W6" charset="-128"/>
              </a:rPr>
              <a:t>のため経験談</a:t>
            </a:r>
            <a:r>
              <a:rPr lang="ja-JP" altLang="en-US" sz="8319" b="1" dirty="0">
                <a:solidFill>
                  <a:schemeClr val="bg1"/>
                </a:solidFill>
                <a:latin typeface="Hiragino Kaku Gothic Pro W6" charset="-128"/>
                <a:ea typeface="Hiragino Kaku Gothic Pro W6" charset="-128"/>
                <a:cs typeface="Hiragino Kaku Gothic Pro W6" charset="-128"/>
              </a:rPr>
              <a:t>の発話と</a:t>
            </a:r>
            <a:endParaRPr lang="en-US" altLang="ja-JP" sz="8319" b="1" dirty="0">
              <a:solidFill>
                <a:schemeClr val="bg1"/>
              </a:solidFill>
              <a:latin typeface="Hiragino Kaku Gothic Pro W6" charset="-128"/>
              <a:ea typeface="Hiragino Kaku Gothic Pro W6" charset="-128"/>
              <a:cs typeface="Hiragino Kaku Gothic Pro W6" charset="-128"/>
            </a:endParaRPr>
          </a:p>
          <a:p>
            <a:pPr algn="ctr"/>
            <a:r>
              <a:rPr lang="ja-JP" altLang="en-US" sz="8319" b="1" dirty="0">
                <a:solidFill>
                  <a:schemeClr val="bg1"/>
                </a:solidFill>
                <a:latin typeface="Hiragino Kaku Gothic Pro W6" charset="-128"/>
                <a:ea typeface="Hiragino Kaku Gothic Pro W6" charset="-128"/>
                <a:cs typeface="Hiragino Kaku Gothic Pro W6" charset="-128"/>
              </a:rPr>
              <a:t>対話継続欲求の向上</a:t>
            </a:r>
          </a:p>
        </p:txBody>
      </p:sp>
      <p:sp>
        <p:nvSpPr>
          <p:cNvPr id="6" name="テキスト ボックス 5"/>
          <p:cNvSpPr txBox="1"/>
          <p:nvPr/>
        </p:nvSpPr>
        <p:spPr>
          <a:xfrm>
            <a:off x="4007355" y="4180377"/>
            <a:ext cx="21123525" cy="1244508"/>
          </a:xfrm>
          <a:prstGeom prst="rect">
            <a:avLst/>
          </a:prstGeom>
          <a:noFill/>
        </p:spPr>
        <p:txBody>
          <a:bodyPr wrap="square" rtlCol="0">
            <a:spAutoFit/>
          </a:bodyPr>
          <a:lstStyle/>
          <a:p>
            <a:pPr algn="ctr"/>
            <a:r>
              <a:rPr lang="ja-JP" altLang="en-US" sz="7487" b="1" dirty="0">
                <a:solidFill>
                  <a:schemeClr val="bg1"/>
                </a:solidFill>
                <a:latin typeface="Hiragino Kaku Gothic Pro W6" charset="-128"/>
                <a:ea typeface="Hiragino Kaku Gothic Pro W6" charset="-128"/>
                <a:cs typeface="Hiragino Kaku Gothic Pro W6" charset="-128"/>
              </a:rPr>
              <a:t>菊池研究室</a:t>
            </a:r>
            <a:r>
              <a:rPr lang="en-US" altLang="ja-JP" sz="7487" b="1" dirty="0">
                <a:solidFill>
                  <a:schemeClr val="bg1"/>
                </a:solidFill>
                <a:latin typeface="Hiragino Kaku Gothic Pro W6" charset="-128"/>
                <a:ea typeface="Hiragino Kaku Gothic Pro W6" charset="-128"/>
                <a:cs typeface="Hiragino Kaku Gothic Pro W6" charset="-128"/>
              </a:rPr>
              <a:t> AI</a:t>
            </a:r>
            <a:r>
              <a:rPr lang="ja-JP" altLang="en-US" sz="7487" b="1" dirty="0">
                <a:solidFill>
                  <a:schemeClr val="bg1"/>
                </a:solidFill>
                <a:latin typeface="Hiragino Kaku Gothic Pro W6" charset="-128"/>
                <a:ea typeface="Hiragino Kaku Gothic Pro W6" charset="-128"/>
                <a:cs typeface="Hiragino Kaku Gothic Pro W6" charset="-128"/>
              </a:rPr>
              <a:t>班</a:t>
            </a:r>
            <a:r>
              <a:rPr lang="en-US" altLang="ja-JP" sz="7487" b="1" dirty="0">
                <a:solidFill>
                  <a:schemeClr val="bg1"/>
                </a:solidFill>
                <a:latin typeface="Hiragino Kaku Gothic Pro W6" charset="-128"/>
                <a:ea typeface="Hiragino Kaku Gothic Pro W6" charset="-128"/>
                <a:cs typeface="Hiragino Kaku Gothic Pro W6" charset="-128"/>
              </a:rPr>
              <a:t> B4 </a:t>
            </a:r>
            <a:r>
              <a:rPr lang="ja-JP" altLang="en-US" sz="7487" b="1" dirty="0">
                <a:solidFill>
                  <a:schemeClr val="bg1"/>
                </a:solidFill>
                <a:latin typeface="Hiragino Kaku Gothic Pro W6" charset="-128"/>
                <a:ea typeface="Hiragino Kaku Gothic Pro W6" charset="-128"/>
                <a:cs typeface="Hiragino Kaku Gothic Pro W6" charset="-128"/>
              </a:rPr>
              <a:t>内田</a:t>
            </a:r>
            <a:r>
              <a:rPr lang="en-US" altLang="ja-JP" sz="7487" b="1" dirty="0">
                <a:solidFill>
                  <a:schemeClr val="bg1"/>
                </a:solidFill>
                <a:latin typeface="Hiragino Kaku Gothic Pro W6" charset="-128"/>
                <a:ea typeface="Hiragino Kaku Gothic Pro W6" charset="-128"/>
                <a:cs typeface="Hiragino Kaku Gothic Pro W6" charset="-128"/>
              </a:rPr>
              <a:t> </a:t>
            </a:r>
            <a:r>
              <a:rPr lang="ja-JP" altLang="en-US" sz="7487" b="1" dirty="0">
                <a:solidFill>
                  <a:schemeClr val="bg1"/>
                </a:solidFill>
                <a:latin typeface="Hiragino Kaku Gothic Pro W6" charset="-128"/>
                <a:ea typeface="Hiragino Kaku Gothic Pro W6" charset="-128"/>
                <a:cs typeface="Hiragino Kaku Gothic Pro W6" charset="-128"/>
              </a:rPr>
              <a:t>裕貴</a:t>
            </a:r>
          </a:p>
        </p:txBody>
      </p:sp>
      <p:sp>
        <p:nvSpPr>
          <p:cNvPr id="8" name="正方形/長方形 7"/>
          <p:cNvSpPr/>
          <p:nvPr/>
        </p:nvSpPr>
        <p:spPr>
          <a:xfrm>
            <a:off x="159216" y="6120117"/>
            <a:ext cx="14974775" cy="20796633"/>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7179"/>
          </a:p>
        </p:txBody>
      </p:sp>
      <p:sp>
        <p:nvSpPr>
          <p:cNvPr id="9" name="正方形/長方形 8"/>
          <p:cNvSpPr/>
          <p:nvPr/>
        </p:nvSpPr>
        <p:spPr>
          <a:xfrm>
            <a:off x="15133991" y="6120118"/>
            <a:ext cx="14974775" cy="139457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7179"/>
          </a:p>
        </p:txBody>
      </p:sp>
      <p:sp>
        <p:nvSpPr>
          <p:cNvPr id="11" name="正方形/長方形 10"/>
          <p:cNvSpPr/>
          <p:nvPr/>
        </p:nvSpPr>
        <p:spPr>
          <a:xfrm>
            <a:off x="15146529" y="20085872"/>
            <a:ext cx="14917183" cy="227178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7179"/>
          </a:p>
        </p:txBody>
      </p:sp>
      <p:sp>
        <p:nvSpPr>
          <p:cNvPr id="12" name="テキスト ボックス 11"/>
          <p:cNvSpPr txBox="1"/>
          <p:nvPr/>
        </p:nvSpPr>
        <p:spPr>
          <a:xfrm>
            <a:off x="1156636" y="7104976"/>
            <a:ext cx="11954149" cy="1197123"/>
          </a:xfrm>
          <a:prstGeom prst="rect">
            <a:avLst/>
          </a:prstGeom>
          <a:noFill/>
        </p:spPr>
        <p:txBody>
          <a:bodyPr wrap="square" rtlCol="0">
            <a:spAutoFit/>
          </a:bodyPr>
          <a:lstStyle/>
          <a:p>
            <a:pPr algn="ctr"/>
            <a:r>
              <a:rPr lang="ja-JP" altLang="en-US" sz="7179" b="1" dirty="0">
                <a:solidFill>
                  <a:schemeClr val="accent1"/>
                </a:solidFill>
              </a:rPr>
              <a:t>①背景と目的</a:t>
            </a:r>
          </a:p>
        </p:txBody>
      </p:sp>
      <p:sp>
        <p:nvSpPr>
          <p:cNvPr id="16" name="テキスト ボックス 15"/>
          <p:cNvSpPr txBox="1"/>
          <p:nvPr/>
        </p:nvSpPr>
        <p:spPr>
          <a:xfrm>
            <a:off x="16145102" y="20366101"/>
            <a:ext cx="11954149" cy="1197123"/>
          </a:xfrm>
          <a:prstGeom prst="rect">
            <a:avLst/>
          </a:prstGeom>
          <a:noFill/>
        </p:spPr>
        <p:txBody>
          <a:bodyPr wrap="square" rtlCol="0">
            <a:spAutoFit/>
          </a:bodyPr>
          <a:lstStyle/>
          <a:p>
            <a:pPr algn="ctr"/>
            <a:r>
              <a:rPr lang="ja-JP" altLang="en-US" sz="7179" b="1" dirty="0" smtClean="0">
                <a:solidFill>
                  <a:schemeClr val="accent1"/>
                </a:solidFill>
              </a:rPr>
              <a:t>③結果</a:t>
            </a:r>
            <a:endParaRPr lang="ja-JP" altLang="en-US" sz="7179" b="1" dirty="0">
              <a:solidFill>
                <a:schemeClr val="accent1"/>
              </a:solidFill>
            </a:endParaRPr>
          </a:p>
        </p:txBody>
      </p:sp>
      <p:sp>
        <p:nvSpPr>
          <p:cNvPr id="17" name="テキスト ボックス 16"/>
          <p:cNvSpPr txBox="1"/>
          <p:nvPr/>
        </p:nvSpPr>
        <p:spPr>
          <a:xfrm>
            <a:off x="882977" y="9096158"/>
            <a:ext cx="13142771" cy="6408165"/>
          </a:xfrm>
          <a:prstGeom prst="rect">
            <a:avLst/>
          </a:prstGeom>
          <a:noFill/>
        </p:spPr>
        <p:txBody>
          <a:bodyPr wrap="square" rtlCol="0">
            <a:spAutoFit/>
          </a:bodyPr>
          <a:lstStyle/>
          <a:p>
            <a:pPr marL="594303" indent="-594303">
              <a:buFont typeface="Arial" charset="0"/>
              <a:buChar char="•"/>
            </a:pPr>
            <a:r>
              <a:rPr lang="en-US" altLang="ja-JP" sz="3744" dirty="0">
                <a:latin typeface="MS PGothic" charset="-128"/>
                <a:ea typeface="MS PGothic" charset="-128"/>
                <a:cs typeface="MS PGothic" charset="-128"/>
              </a:rPr>
              <a:t>Siri</a:t>
            </a:r>
            <a:r>
              <a:rPr lang="ja-JP" altLang="en-US" sz="3744" dirty="0">
                <a:latin typeface="MS PGothic" charset="-128"/>
                <a:ea typeface="MS PGothic" charset="-128"/>
                <a:cs typeface="MS PGothic" charset="-128"/>
              </a:rPr>
              <a:t>やりんなの登場によって対話システムに注目が集まっているものの、日常的に使用されるには至って</a:t>
            </a:r>
            <a:r>
              <a:rPr lang="ja-JP" altLang="en-US" sz="3744" dirty="0" smtClean="0">
                <a:latin typeface="MS PGothic" charset="-128"/>
                <a:ea typeface="MS PGothic" charset="-128"/>
                <a:cs typeface="MS PGothic" charset="-128"/>
              </a:rPr>
              <a:t>いない</a:t>
            </a:r>
            <a:r>
              <a:rPr lang="en-US" altLang="ja-JP" sz="3744" dirty="0" smtClean="0">
                <a:latin typeface="MS PGothic" charset="-128"/>
                <a:ea typeface="MS PGothic" charset="-128"/>
                <a:cs typeface="MS PGothic" charset="-128"/>
              </a:rPr>
              <a:t/>
            </a:r>
            <a:br>
              <a:rPr lang="en-US" altLang="ja-JP" sz="3744" dirty="0" smtClean="0">
                <a:latin typeface="MS PGothic" charset="-128"/>
                <a:ea typeface="MS PGothic" charset="-128"/>
                <a:cs typeface="MS PGothic" charset="-128"/>
              </a:rPr>
            </a:br>
            <a:endParaRPr lang="en-US" altLang="ja-JP" sz="3744" dirty="0" smtClean="0">
              <a:latin typeface="MS PGothic" charset="-128"/>
              <a:ea typeface="MS PGothic" charset="-128"/>
              <a:cs typeface="MS PGothic" charset="-128"/>
            </a:endParaRPr>
          </a:p>
          <a:p>
            <a:pPr marL="594303" indent="-594303">
              <a:buFont typeface="Arial" charset="0"/>
              <a:buChar char="•"/>
            </a:pPr>
            <a:r>
              <a:rPr lang="ja-JP" altLang="en-US" sz="3744" dirty="0">
                <a:latin typeface="MS PGothic" charset="-128"/>
                <a:ea typeface="MS PGothic" charset="-128"/>
                <a:cs typeface="MS PGothic" charset="-128"/>
              </a:rPr>
              <a:t>長期的に使用されるため</a:t>
            </a:r>
            <a:r>
              <a:rPr lang="en-US" altLang="ja-JP" sz="3744" dirty="0">
                <a:latin typeface="MS PGothic" charset="-128"/>
                <a:ea typeface="MS PGothic" charset="-128"/>
                <a:cs typeface="MS PGothic" charset="-128"/>
              </a:rPr>
              <a:t/>
            </a:r>
            <a:br>
              <a:rPr lang="en-US" altLang="ja-JP" sz="3744" dirty="0">
                <a:latin typeface="MS PGothic" charset="-128"/>
                <a:ea typeface="MS PGothic" charset="-128"/>
                <a:cs typeface="MS PGothic" charset="-128"/>
              </a:rPr>
            </a:br>
            <a:r>
              <a:rPr lang="ja-JP" altLang="en-US" sz="3744" dirty="0">
                <a:latin typeface="MS PGothic" charset="-128"/>
                <a:ea typeface="MS PGothic" charset="-128"/>
                <a:cs typeface="MS PGothic" charset="-128"/>
              </a:rPr>
              <a:t>対話継続欲求の高いデザインが必要</a:t>
            </a:r>
            <a:r>
              <a:rPr lang="en-US" altLang="ja-JP" sz="3744" baseline="30000" dirty="0">
                <a:latin typeface="MS PGothic" charset="-128"/>
                <a:ea typeface="MS PGothic" charset="-128"/>
                <a:cs typeface="MS PGothic" charset="-128"/>
              </a:rPr>
              <a:t>[1</a:t>
            </a:r>
            <a:r>
              <a:rPr lang="en-US" altLang="ja-JP" sz="3744" baseline="30000" dirty="0" smtClean="0">
                <a:latin typeface="MS PGothic" charset="-128"/>
                <a:ea typeface="MS PGothic" charset="-128"/>
                <a:cs typeface="MS PGothic" charset="-128"/>
              </a:rPr>
              <a:t>]</a:t>
            </a:r>
            <a:br>
              <a:rPr lang="en-US" altLang="ja-JP" sz="3744" baseline="30000" dirty="0" smtClean="0">
                <a:latin typeface="MS PGothic" charset="-128"/>
                <a:ea typeface="MS PGothic" charset="-128"/>
                <a:cs typeface="MS PGothic" charset="-128"/>
              </a:rPr>
            </a:br>
            <a:endParaRPr lang="en-US" altLang="ja-JP" sz="3744" dirty="0">
              <a:latin typeface="MS PGothic" charset="-128"/>
              <a:ea typeface="MS PGothic" charset="-128"/>
              <a:cs typeface="MS PGothic" charset="-128"/>
            </a:endParaRPr>
          </a:p>
          <a:p>
            <a:pPr marL="594303" indent="-594303">
              <a:buFont typeface="Arial" charset="0"/>
              <a:buChar char="•"/>
            </a:pPr>
            <a:r>
              <a:rPr lang="ja-JP" altLang="en-US" sz="3744" dirty="0">
                <a:latin typeface="MS PGothic" charset="-128"/>
                <a:ea typeface="MS PGothic" charset="-128"/>
                <a:cs typeface="MS PGothic" charset="-128"/>
              </a:rPr>
              <a:t>社会性の高い対話は対話継続欲求の向上に</a:t>
            </a:r>
            <a:r>
              <a:rPr lang="ja-JP" altLang="en-US" sz="3744" dirty="0" smtClean="0">
                <a:latin typeface="MS PGothic" charset="-128"/>
                <a:ea typeface="MS PGothic" charset="-128"/>
                <a:cs typeface="MS PGothic" charset="-128"/>
              </a:rPr>
              <a:t>有効</a:t>
            </a:r>
            <a:r>
              <a:rPr lang="en-US" altLang="ja-JP" sz="3744" baseline="30000" dirty="0" smtClean="0">
                <a:latin typeface="MS PGothic" charset="-128"/>
                <a:ea typeface="MS PGothic" charset="-128"/>
                <a:cs typeface="MS PGothic" charset="-128"/>
              </a:rPr>
              <a:t>[1]</a:t>
            </a:r>
            <a:br>
              <a:rPr lang="en-US" altLang="ja-JP" sz="3744" baseline="30000" dirty="0" smtClean="0">
                <a:latin typeface="MS PGothic" charset="-128"/>
                <a:ea typeface="MS PGothic" charset="-128"/>
                <a:cs typeface="MS PGothic" charset="-128"/>
              </a:rPr>
            </a:br>
            <a:r>
              <a:rPr lang="en-US" altLang="ja-JP" sz="3600" dirty="0" smtClean="0">
                <a:latin typeface="MS PGothic" charset="-128"/>
                <a:ea typeface="MS PGothic" charset="-128"/>
                <a:cs typeface="MS PGothic" charset="-128"/>
              </a:rPr>
              <a:t>(</a:t>
            </a:r>
            <a:r>
              <a:rPr lang="ja-JP" altLang="en-US" sz="3600" dirty="0" smtClean="0">
                <a:latin typeface="MS PGothic" charset="-128"/>
                <a:ea typeface="MS PGothic" charset="-128"/>
                <a:cs typeface="MS PGothic" charset="-128"/>
              </a:rPr>
              <a:t>積極的に話す</a:t>
            </a:r>
            <a:r>
              <a:rPr lang="en-US" altLang="ja-JP" sz="3600" dirty="0" smtClean="0">
                <a:latin typeface="MS PGothic" charset="-128"/>
                <a:ea typeface="MS PGothic" charset="-128"/>
                <a:cs typeface="MS PGothic" charset="-128"/>
              </a:rPr>
              <a:t>, </a:t>
            </a:r>
            <a:r>
              <a:rPr lang="ja-JP" altLang="en-US" sz="3600" dirty="0" smtClean="0">
                <a:latin typeface="MS PGothic" charset="-128"/>
                <a:ea typeface="MS PGothic" charset="-128"/>
                <a:cs typeface="MS PGothic" charset="-128"/>
              </a:rPr>
              <a:t>自己開示を行うなど</a:t>
            </a:r>
            <a:r>
              <a:rPr lang="en-US" altLang="ja-JP" sz="3600" dirty="0" smtClean="0">
                <a:latin typeface="MS PGothic" charset="-128"/>
                <a:ea typeface="MS PGothic" charset="-128"/>
                <a:cs typeface="MS PGothic" charset="-128"/>
              </a:rPr>
              <a:t>)</a:t>
            </a:r>
            <a:br>
              <a:rPr lang="en-US" altLang="ja-JP" sz="3600" dirty="0" smtClean="0">
                <a:latin typeface="MS PGothic" charset="-128"/>
                <a:ea typeface="MS PGothic" charset="-128"/>
                <a:cs typeface="MS PGothic" charset="-128"/>
              </a:rPr>
            </a:br>
            <a:endParaRPr lang="en-US" altLang="ja-JP" sz="3744" dirty="0" smtClean="0">
              <a:latin typeface="MS PGothic" charset="-128"/>
              <a:ea typeface="MS PGothic" charset="-128"/>
              <a:cs typeface="MS PGothic" charset="-128"/>
            </a:endParaRPr>
          </a:p>
          <a:p>
            <a:pPr marL="594303" indent="-594303">
              <a:buFont typeface="Arial" charset="0"/>
              <a:buChar char="•"/>
            </a:pPr>
            <a:r>
              <a:rPr lang="ja-JP" altLang="en-US" sz="3744" dirty="0" smtClean="0">
                <a:latin typeface="MS PGothic" charset="-128"/>
                <a:ea typeface="MS PGothic" charset="-128"/>
                <a:cs typeface="MS PGothic" charset="-128"/>
              </a:rPr>
              <a:t>自己</a:t>
            </a:r>
            <a:r>
              <a:rPr lang="ja-JP" altLang="en-US" sz="3744" dirty="0">
                <a:latin typeface="MS PGothic" charset="-128"/>
                <a:ea typeface="MS PGothic" charset="-128"/>
                <a:cs typeface="MS PGothic" charset="-128"/>
              </a:rPr>
              <a:t>開示の機能として、親密化による接触回数の増加が挙げられる</a:t>
            </a:r>
            <a:r>
              <a:rPr lang="en-US" altLang="ja-JP" sz="3744" baseline="30000" dirty="0">
                <a:latin typeface="MS PGothic" charset="-128"/>
                <a:ea typeface="MS PGothic" charset="-128"/>
                <a:cs typeface="MS PGothic" charset="-128"/>
              </a:rPr>
              <a:t>[2</a:t>
            </a:r>
            <a:r>
              <a:rPr lang="en-US" altLang="ja-JP" sz="3744" baseline="30000" dirty="0" smtClean="0">
                <a:latin typeface="MS PGothic" charset="-128"/>
                <a:ea typeface="MS PGothic" charset="-128"/>
                <a:cs typeface="MS PGothic" charset="-128"/>
              </a:rPr>
              <a:t>]</a:t>
            </a:r>
            <a:endParaRPr lang="en-US" altLang="ja-JP" sz="3744" baseline="30000" dirty="0">
              <a:latin typeface="MS PGothic" charset="-128"/>
              <a:ea typeface="MS PGothic" charset="-128"/>
              <a:cs typeface="MS PGothic" charset="-128"/>
            </a:endParaRPr>
          </a:p>
        </p:txBody>
      </p:sp>
      <p:cxnSp>
        <p:nvCxnSpPr>
          <p:cNvPr id="64" name="直線コネクタ 63"/>
          <p:cNvCxnSpPr/>
          <p:nvPr/>
        </p:nvCxnSpPr>
        <p:spPr>
          <a:xfrm flipV="1">
            <a:off x="15133991" y="30568729"/>
            <a:ext cx="14929721" cy="48190"/>
          </a:xfrm>
          <a:prstGeom prst="line">
            <a:avLst/>
          </a:prstGeom>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15631269" y="21767614"/>
            <a:ext cx="8616443" cy="1538883"/>
          </a:xfrm>
          <a:prstGeom prst="rect">
            <a:avLst/>
          </a:prstGeom>
          <a:noFill/>
        </p:spPr>
        <p:txBody>
          <a:bodyPr wrap="square" rtlCol="0">
            <a:spAutoFit/>
          </a:bodyPr>
          <a:lstStyle/>
          <a:p>
            <a:r>
              <a:rPr lang="ja-JP" altLang="en-US" sz="5400" b="1" dirty="0" smtClean="0">
                <a:solidFill>
                  <a:schemeClr val="accent1"/>
                </a:solidFill>
              </a:rPr>
              <a:t>経験談推定モデル</a:t>
            </a:r>
            <a:r>
              <a:rPr lang="en-US" altLang="ja-JP" sz="5400" b="1" dirty="0" smtClean="0">
                <a:solidFill>
                  <a:schemeClr val="accent1"/>
                </a:solidFill>
              </a:rPr>
              <a:t> </a:t>
            </a:r>
            <a:r>
              <a:rPr lang="ja-JP" altLang="en-US" sz="5400" b="1" dirty="0" smtClean="0">
                <a:solidFill>
                  <a:schemeClr val="accent1"/>
                </a:solidFill>
              </a:rPr>
              <a:t>精度評価</a:t>
            </a:r>
            <a:endParaRPr lang="ja-JP" altLang="en-US" sz="5400" b="1" dirty="0">
              <a:solidFill>
                <a:schemeClr val="accent1"/>
              </a:solidFill>
            </a:endParaRPr>
          </a:p>
          <a:p>
            <a:endParaRPr lang="en-US" altLang="ja-JP" sz="4000" dirty="0"/>
          </a:p>
        </p:txBody>
      </p:sp>
      <p:sp>
        <p:nvSpPr>
          <p:cNvPr id="74" name="正方形/長方形 73"/>
          <p:cNvSpPr/>
          <p:nvPr/>
        </p:nvSpPr>
        <p:spPr>
          <a:xfrm>
            <a:off x="165485" y="26917663"/>
            <a:ext cx="14974775" cy="15855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7179"/>
          </a:p>
        </p:txBody>
      </p:sp>
      <p:sp>
        <p:nvSpPr>
          <p:cNvPr id="77" name="テキスト ボックス 76"/>
          <p:cNvSpPr txBox="1"/>
          <p:nvPr/>
        </p:nvSpPr>
        <p:spPr>
          <a:xfrm>
            <a:off x="1187834" y="27452140"/>
            <a:ext cx="11954149" cy="1197123"/>
          </a:xfrm>
          <a:prstGeom prst="rect">
            <a:avLst/>
          </a:prstGeom>
          <a:noFill/>
        </p:spPr>
        <p:txBody>
          <a:bodyPr wrap="square" rtlCol="0">
            <a:spAutoFit/>
          </a:bodyPr>
          <a:lstStyle/>
          <a:p>
            <a:pPr algn="ctr"/>
            <a:r>
              <a:rPr lang="ja-JP" altLang="en-US" sz="7179" b="1" dirty="0" smtClean="0">
                <a:solidFill>
                  <a:schemeClr val="accent1"/>
                </a:solidFill>
              </a:rPr>
              <a:t>②提案</a:t>
            </a:r>
            <a:r>
              <a:rPr lang="ja-JP" altLang="en-US" sz="7179" b="1" dirty="0">
                <a:solidFill>
                  <a:schemeClr val="accent1"/>
                </a:solidFill>
              </a:rPr>
              <a:t>手法</a:t>
            </a:r>
          </a:p>
        </p:txBody>
      </p:sp>
      <p:sp>
        <p:nvSpPr>
          <p:cNvPr id="79" name="テキスト ボックス 78"/>
          <p:cNvSpPr txBox="1"/>
          <p:nvPr/>
        </p:nvSpPr>
        <p:spPr>
          <a:xfrm>
            <a:off x="1779331" y="28684116"/>
            <a:ext cx="12722379" cy="2397066"/>
          </a:xfrm>
          <a:prstGeom prst="rect">
            <a:avLst/>
          </a:prstGeom>
          <a:noFill/>
        </p:spPr>
        <p:txBody>
          <a:bodyPr wrap="square" rtlCol="0">
            <a:spAutoFit/>
          </a:bodyPr>
          <a:lstStyle/>
          <a:p>
            <a:r>
              <a:rPr lang="ja-JP" altLang="en-US" sz="3744" dirty="0" smtClean="0">
                <a:latin typeface="MS PGothic" charset="-128"/>
                <a:ea typeface="MS PGothic" charset="-128"/>
                <a:cs typeface="MS PGothic" charset="-128"/>
              </a:rPr>
              <a:t>宿泊レビュー</a:t>
            </a:r>
            <a:r>
              <a:rPr lang="ja-JP" altLang="en-US" sz="3744" dirty="0">
                <a:latin typeface="MS PGothic" charset="-128"/>
                <a:ea typeface="MS PGothic" charset="-128"/>
                <a:cs typeface="MS PGothic" charset="-128"/>
              </a:rPr>
              <a:t>の文章の中</a:t>
            </a:r>
            <a:r>
              <a:rPr lang="ja-JP" altLang="en-US" sz="3744" dirty="0" smtClean="0">
                <a:latin typeface="MS PGothic" charset="-128"/>
                <a:ea typeface="MS PGothic" charset="-128"/>
                <a:cs typeface="MS PGothic" charset="-128"/>
              </a:rPr>
              <a:t>から</a:t>
            </a:r>
            <a:r>
              <a:rPr lang="en-US" altLang="ja-JP" sz="3744" dirty="0" smtClean="0">
                <a:latin typeface="MS PGothic" charset="-128"/>
                <a:ea typeface="MS PGothic" charset="-128"/>
                <a:cs typeface="MS PGothic" charset="-128"/>
              </a:rPr>
              <a:t>,</a:t>
            </a:r>
            <a:r>
              <a:rPr lang="ja-JP" altLang="en-US" sz="3744" dirty="0" smtClean="0">
                <a:latin typeface="MS PGothic" charset="-128"/>
                <a:ea typeface="MS PGothic" charset="-128"/>
                <a:cs typeface="MS PGothic" charset="-128"/>
              </a:rPr>
              <a:t>経験談</a:t>
            </a:r>
            <a:r>
              <a:rPr lang="ja-JP" altLang="en-US" sz="3744" dirty="0">
                <a:latin typeface="MS PGothic" charset="-128"/>
                <a:ea typeface="MS PGothic" charset="-128"/>
                <a:cs typeface="MS PGothic" charset="-128"/>
              </a:rPr>
              <a:t>と感じるものに</a:t>
            </a:r>
            <a:r>
              <a:rPr lang="en-US" altLang="ja-JP" sz="3744" dirty="0">
                <a:latin typeface="MS PGothic" charset="-128"/>
                <a:ea typeface="MS PGothic" charset="-128"/>
                <a:cs typeface="MS PGothic" charset="-128"/>
              </a:rPr>
              <a:t>5</a:t>
            </a:r>
            <a:r>
              <a:rPr lang="ja-JP" altLang="en-US" sz="3744" dirty="0">
                <a:latin typeface="MS PGothic" charset="-128"/>
                <a:ea typeface="MS PGothic" charset="-128"/>
                <a:cs typeface="MS PGothic" charset="-128"/>
              </a:rPr>
              <a:t>件法でラベルづけを行ってもらう</a:t>
            </a:r>
            <a:r>
              <a:rPr lang="en-US" altLang="ja-JP" sz="3744" dirty="0">
                <a:latin typeface="MS PGothic" charset="-128"/>
                <a:ea typeface="MS PGothic" charset="-128"/>
                <a:cs typeface="MS PGothic" charset="-128"/>
              </a:rPr>
              <a:t/>
            </a:r>
            <a:br>
              <a:rPr lang="en-US" altLang="ja-JP" sz="3744" dirty="0">
                <a:latin typeface="MS PGothic" charset="-128"/>
                <a:ea typeface="MS PGothic" charset="-128"/>
                <a:cs typeface="MS PGothic" charset="-128"/>
              </a:rPr>
            </a:br>
            <a:r>
              <a:rPr lang="en-US" altLang="ja-JP" sz="3744" dirty="0">
                <a:latin typeface="MS PGothic" charset="-128"/>
                <a:ea typeface="MS PGothic" charset="-128"/>
                <a:cs typeface="MS PGothic" charset="-128"/>
              </a:rPr>
              <a:t/>
            </a:r>
            <a:br>
              <a:rPr lang="en-US" altLang="ja-JP" sz="3744" dirty="0">
                <a:latin typeface="MS PGothic" charset="-128"/>
                <a:ea typeface="MS PGothic" charset="-128"/>
                <a:cs typeface="MS PGothic" charset="-128"/>
              </a:rPr>
            </a:br>
            <a:r>
              <a:rPr lang="ja-JP" altLang="en-US" sz="3744" dirty="0">
                <a:latin typeface="MS PGothic" charset="-128"/>
                <a:ea typeface="MS PGothic" charset="-128"/>
                <a:cs typeface="MS PGothic" charset="-128"/>
              </a:rPr>
              <a:t>ラベルづけを行なった文章を分散表現に変換</a:t>
            </a:r>
            <a:r>
              <a:rPr lang="ja-JP" altLang="en-US" sz="3744" dirty="0" smtClean="0">
                <a:latin typeface="MS PGothic" charset="-128"/>
                <a:ea typeface="MS PGothic" charset="-128"/>
                <a:cs typeface="MS PGothic" charset="-128"/>
              </a:rPr>
              <a:t>し</a:t>
            </a:r>
            <a:r>
              <a:rPr lang="en-US" altLang="ja-JP" sz="3744" dirty="0" smtClean="0">
                <a:latin typeface="MS PGothic" charset="-128"/>
                <a:ea typeface="MS PGothic" charset="-128"/>
                <a:cs typeface="MS PGothic" charset="-128"/>
              </a:rPr>
              <a:t>,LSTM</a:t>
            </a:r>
            <a:r>
              <a:rPr lang="ja-JP" altLang="en-US" sz="3744" dirty="0" smtClean="0">
                <a:latin typeface="MS PGothic" charset="-128"/>
                <a:ea typeface="MS PGothic" charset="-128"/>
                <a:cs typeface="MS PGothic" charset="-128"/>
              </a:rPr>
              <a:t>で学習</a:t>
            </a:r>
            <a:endParaRPr lang="ja-JP" altLang="en-US" sz="3744" dirty="0">
              <a:latin typeface="MS PGothic" charset="-128"/>
              <a:ea typeface="MS PGothic" charset="-128"/>
              <a:cs typeface="MS PGothic" charset="-128"/>
            </a:endParaRPr>
          </a:p>
        </p:txBody>
      </p:sp>
      <p:grpSp>
        <p:nvGrpSpPr>
          <p:cNvPr id="80" name="図形グループ 79"/>
          <p:cNvGrpSpPr/>
          <p:nvPr/>
        </p:nvGrpSpPr>
        <p:grpSpPr>
          <a:xfrm>
            <a:off x="2286930" y="32303069"/>
            <a:ext cx="12282187" cy="9765257"/>
            <a:chOff x="2286930" y="32303069"/>
            <a:chExt cx="12282187" cy="9765257"/>
          </a:xfrm>
        </p:grpSpPr>
        <p:sp>
          <p:nvSpPr>
            <p:cNvPr id="7" name="角丸四角形 6"/>
            <p:cNvSpPr/>
            <p:nvPr/>
          </p:nvSpPr>
          <p:spPr>
            <a:xfrm>
              <a:off x="5038748" y="34065159"/>
              <a:ext cx="5574660" cy="13794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400" b="1" dirty="0" smtClean="0">
                  <a:solidFill>
                    <a:schemeClr val="tx1"/>
                  </a:solidFill>
                </a:rPr>
                <a:t>形態素解析</a:t>
              </a:r>
              <a:r>
                <a:rPr lang="en-US" altLang="ja-JP" sz="4400" b="1" dirty="0" smtClean="0">
                  <a:solidFill>
                    <a:schemeClr val="tx1"/>
                  </a:solidFill>
                </a:rPr>
                <a:t/>
              </a:r>
              <a:br>
                <a:rPr lang="en-US" altLang="ja-JP" sz="4400" b="1" dirty="0" smtClean="0">
                  <a:solidFill>
                    <a:schemeClr val="tx1"/>
                  </a:solidFill>
                </a:rPr>
              </a:br>
              <a:r>
                <a:rPr lang="en-US" altLang="ja-JP" sz="4400" b="1" dirty="0" smtClean="0">
                  <a:solidFill>
                    <a:schemeClr val="tx1"/>
                  </a:solidFill>
                </a:rPr>
                <a:t>Embedding</a:t>
              </a:r>
              <a:endParaRPr kumimoji="1" lang="ja-JP" altLang="en-US" sz="4400" dirty="0">
                <a:solidFill>
                  <a:schemeClr val="tx1"/>
                </a:solidFill>
              </a:endParaRPr>
            </a:p>
          </p:txBody>
        </p:sp>
        <p:sp>
          <p:nvSpPr>
            <p:cNvPr id="14" name="テキスト ボックス 13"/>
            <p:cNvSpPr txBox="1"/>
            <p:nvPr/>
          </p:nvSpPr>
          <p:spPr>
            <a:xfrm>
              <a:off x="4068205" y="32396034"/>
              <a:ext cx="5547360" cy="1187712"/>
            </a:xfrm>
            <a:prstGeom prst="rect">
              <a:avLst/>
            </a:prstGeom>
            <a:noFill/>
          </p:spPr>
          <p:txBody>
            <a:bodyPr wrap="square" rtlCol="0">
              <a:spAutoFit/>
            </a:bodyPr>
            <a:lstStyle/>
            <a:p>
              <a:endParaRPr kumimoji="1" lang="ja-JP" altLang="en-US" dirty="0"/>
            </a:p>
          </p:txBody>
        </p:sp>
        <p:sp>
          <p:nvSpPr>
            <p:cNvPr id="22" name="テキスト ボックス 21"/>
            <p:cNvSpPr txBox="1"/>
            <p:nvPr/>
          </p:nvSpPr>
          <p:spPr>
            <a:xfrm>
              <a:off x="3177997" y="32303069"/>
              <a:ext cx="11391120" cy="830997"/>
            </a:xfrm>
            <a:prstGeom prst="rect">
              <a:avLst/>
            </a:prstGeom>
            <a:noFill/>
          </p:spPr>
          <p:txBody>
            <a:bodyPr wrap="square" rtlCol="0">
              <a:spAutoFit/>
            </a:bodyPr>
            <a:lstStyle/>
            <a:p>
              <a:r>
                <a:rPr lang="ja-JP" altLang="en-US" sz="4800" i="1" dirty="0" smtClean="0">
                  <a:latin typeface="MS PGothic" charset="-128"/>
                  <a:ea typeface="MS PGothic" charset="-128"/>
                  <a:cs typeface="MS PGothic" charset="-128"/>
                </a:rPr>
                <a:t>温泉の泉質がよく</a:t>
              </a:r>
              <a:r>
                <a:rPr kumimoji="1" lang="ja-JP" altLang="en-US" sz="4800" i="1" dirty="0" smtClean="0">
                  <a:latin typeface="MS PGothic" charset="-128"/>
                  <a:ea typeface="MS PGothic" charset="-128"/>
                  <a:cs typeface="MS PGothic" charset="-128"/>
                </a:rPr>
                <a:t>、素晴らしい宿でした</a:t>
              </a:r>
              <a:r>
                <a:rPr kumimoji="1" lang="en-US" altLang="ja-JP" sz="4800" i="1" dirty="0" smtClean="0">
                  <a:latin typeface="MS PGothic" charset="-128"/>
                  <a:ea typeface="MS PGothic" charset="-128"/>
                  <a:cs typeface="MS PGothic" charset="-128"/>
                </a:rPr>
                <a:t> </a:t>
              </a:r>
              <a:endParaRPr kumimoji="1" lang="ja-JP" altLang="en-US" sz="4800" i="1" dirty="0">
                <a:latin typeface="MS PGothic" charset="-128"/>
                <a:ea typeface="MS PGothic" charset="-128"/>
                <a:cs typeface="MS PGothic" charset="-128"/>
              </a:endParaRPr>
            </a:p>
          </p:txBody>
        </p:sp>
        <p:sp>
          <p:nvSpPr>
            <p:cNvPr id="23" name="下矢印 22"/>
            <p:cNvSpPr/>
            <p:nvPr/>
          </p:nvSpPr>
          <p:spPr>
            <a:xfrm>
              <a:off x="7329565" y="33390034"/>
              <a:ext cx="975360" cy="6039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角丸四角形 34"/>
            <p:cNvSpPr/>
            <p:nvPr/>
          </p:nvSpPr>
          <p:spPr>
            <a:xfrm>
              <a:off x="2286930" y="36958473"/>
              <a:ext cx="10514670" cy="2107208"/>
            </a:xfrm>
            <a:prstGeom prst="roundRect">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テキスト ボックス 35"/>
            <p:cNvSpPr txBox="1"/>
            <p:nvPr/>
          </p:nvSpPr>
          <p:spPr>
            <a:xfrm>
              <a:off x="7106560" y="38485175"/>
              <a:ext cx="2827558" cy="1154803"/>
            </a:xfrm>
            <a:prstGeom prst="rect">
              <a:avLst/>
            </a:prstGeom>
            <a:noFill/>
          </p:spPr>
          <p:txBody>
            <a:bodyPr wrap="square" rtlCol="0">
              <a:spAutoFit/>
            </a:bodyPr>
            <a:lstStyle/>
            <a:p>
              <a:r>
                <a:rPr lang="en-US" altLang="ja-JP" dirty="0" smtClean="0"/>
                <a:t>LSTM</a:t>
              </a:r>
              <a:endParaRPr kumimoji="1" lang="ja-JP" altLang="en-US" dirty="0"/>
            </a:p>
          </p:txBody>
        </p:sp>
        <p:cxnSp>
          <p:nvCxnSpPr>
            <p:cNvPr id="58" name="カギ線コネクタ 57"/>
            <p:cNvCxnSpPr>
              <a:stCxn id="70" idx="2"/>
              <a:endCxn id="60" idx="0"/>
            </p:cNvCxnSpPr>
            <p:nvPr/>
          </p:nvCxnSpPr>
          <p:spPr>
            <a:xfrm rot="5400000">
              <a:off x="8369009" y="38071142"/>
              <a:ext cx="2996645" cy="3581951"/>
            </a:xfrm>
            <a:prstGeom prst="bentConnector3">
              <a:avLst>
                <a:gd name="adj1" fmla="val 5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p:cNvSpPr txBox="1"/>
            <p:nvPr/>
          </p:nvSpPr>
          <p:spPr>
            <a:xfrm>
              <a:off x="4985852" y="41360440"/>
              <a:ext cx="6181006" cy="707886"/>
            </a:xfrm>
            <a:prstGeom prst="rect">
              <a:avLst/>
            </a:prstGeom>
            <a:noFill/>
          </p:spPr>
          <p:txBody>
            <a:bodyPr wrap="square" rtlCol="0">
              <a:spAutoFit/>
            </a:bodyPr>
            <a:lstStyle/>
            <a:p>
              <a:r>
                <a:rPr kumimoji="1" lang="en-US" altLang="ja-JP" sz="4000" b="1" dirty="0" smtClean="0"/>
                <a:t>5 </a:t>
              </a:r>
              <a:r>
                <a:rPr kumimoji="1" lang="ja-JP" altLang="en-US" sz="4000" b="1" dirty="0" smtClean="0"/>
                <a:t> </a:t>
              </a:r>
              <a:r>
                <a:rPr kumimoji="1" lang="en-US" altLang="ja-JP" sz="4000" b="1" dirty="0" smtClean="0"/>
                <a:t>(</a:t>
              </a:r>
              <a:r>
                <a:rPr kumimoji="1" lang="ja-JP" altLang="en-US" sz="4000" b="1" dirty="0" smtClean="0"/>
                <a:t>経験談の可能性が高い</a:t>
              </a:r>
              <a:r>
                <a:rPr kumimoji="1" lang="en-US" altLang="ja-JP" sz="4000" b="1" dirty="0" smtClean="0"/>
                <a:t>)</a:t>
              </a:r>
              <a:endParaRPr kumimoji="1" lang="ja-JP" altLang="en-US" sz="4000" b="1" dirty="0"/>
            </a:p>
          </p:txBody>
        </p:sp>
      </p:grpSp>
      <p:sp>
        <p:nvSpPr>
          <p:cNvPr id="84" name="テキスト ボックス 83"/>
          <p:cNvSpPr txBox="1"/>
          <p:nvPr/>
        </p:nvSpPr>
        <p:spPr>
          <a:xfrm>
            <a:off x="596036" y="24262664"/>
            <a:ext cx="14242495" cy="2554545"/>
          </a:xfrm>
          <a:prstGeom prst="rect">
            <a:avLst/>
          </a:prstGeom>
          <a:noFill/>
        </p:spPr>
        <p:txBody>
          <a:bodyPr wrap="square" rtlCol="0">
            <a:spAutoFit/>
          </a:bodyPr>
          <a:lstStyle/>
          <a:p>
            <a:r>
              <a:rPr kumimoji="1" lang="en-US" altLang="ja-JP" sz="3200" dirty="0" smtClean="0"/>
              <a:t>[1</a:t>
            </a:r>
            <a:r>
              <a:rPr kumimoji="1" lang="en-US" altLang="ja-JP" sz="3200" dirty="0" smtClean="0"/>
              <a:t>]</a:t>
            </a:r>
            <a:r>
              <a:rPr lang="ja-JP" altLang="en-US" sz="3200" dirty="0"/>
              <a:t>宮澤幸希</a:t>
            </a:r>
            <a:r>
              <a:rPr lang="en-US" altLang="ja-JP" sz="3200" dirty="0" smtClean="0"/>
              <a:t>, </a:t>
            </a:r>
            <a:r>
              <a:rPr lang="ja-JP" altLang="en-US" sz="3200" dirty="0" smtClean="0"/>
              <a:t>常世徹  桝井祐介  松尾智</a:t>
            </a:r>
            <a:r>
              <a:rPr lang="ja-JP" altLang="en-US" sz="3200" dirty="0"/>
              <a:t>信  </a:t>
            </a:r>
            <a:r>
              <a:rPr lang="ja-JP" altLang="en-US" sz="3200" dirty="0" smtClean="0"/>
              <a:t>菊池英明</a:t>
            </a:r>
            <a:r>
              <a:rPr lang="en-US" altLang="ja-JP" sz="3200" dirty="0" smtClean="0"/>
              <a:t> . </a:t>
            </a:r>
            <a:r>
              <a:rPr lang="en-US" altLang="ja-JP" sz="3200" dirty="0"/>
              <a:t>"</a:t>
            </a:r>
            <a:r>
              <a:rPr lang="ja-JP" altLang="en-US" sz="3200" dirty="0"/>
              <a:t>音声対話システムにおける継続欲求の高いインタラクションの要因</a:t>
            </a:r>
            <a:r>
              <a:rPr lang="en-US" altLang="ja-JP" sz="3200" dirty="0"/>
              <a:t>." </a:t>
            </a:r>
            <a:r>
              <a:rPr lang="ja-JP" altLang="en-US" sz="3200" i="1" dirty="0"/>
              <a:t>電子情報通信学会論文誌 </a:t>
            </a:r>
            <a:r>
              <a:rPr lang="en-US" altLang="ja-JP" sz="3200" i="1" dirty="0"/>
              <a:t>A</a:t>
            </a:r>
            <a:r>
              <a:rPr lang="ja-JP" altLang="en-US" sz="3200" dirty="0"/>
              <a:t> </a:t>
            </a:r>
            <a:r>
              <a:rPr lang="en-US" altLang="ja-JP" sz="3200" dirty="0"/>
              <a:t>95.1 (2012): 27-36</a:t>
            </a:r>
            <a:r>
              <a:rPr lang="en-US" altLang="ja-JP" sz="3200" dirty="0" smtClean="0"/>
              <a:t>.</a:t>
            </a:r>
          </a:p>
          <a:p>
            <a:r>
              <a:rPr lang="en-US" altLang="ja-JP" sz="3200" dirty="0" smtClean="0"/>
              <a:t>[</a:t>
            </a:r>
            <a:r>
              <a:rPr lang="en-US" altLang="ja-JP" sz="3200" dirty="0" smtClean="0"/>
              <a:t>2]</a:t>
            </a:r>
            <a:r>
              <a:rPr lang="ja-JP" altLang="en-US" sz="3200" dirty="0" smtClean="0"/>
              <a:t>安藤清志</a:t>
            </a:r>
            <a:r>
              <a:rPr lang="en-US" altLang="ja-JP" sz="3200" dirty="0"/>
              <a:t> </a:t>
            </a:r>
            <a:r>
              <a:rPr lang="ja-JP" altLang="en-US" sz="3200" dirty="0" smtClean="0"/>
              <a:t>対人関係における自己開示の機能</a:t>
            </a:r>
            <a:r>
              <a:rPr lang="en-US" altLang="ja-JP" sz="3200" dirty="0" smtClean="0"/>
              <a:t/>
            </a:r>
            <a:br>
              <a:rPr lang="en-US" altLang="ja-JP" sz="3200" dirty="0" smtClean="0"/>
            </a:br>
            <a:r>
              <a:rPr lang="ja-JP" altLang="mr-IN" sz="3200" dirty="0" smtClean="0"/>
              <a:t>東京</a:t>
            </a:r>
            <a:r>
              <a:rPr lang="ja-JP" altLang="mr-IN" sz="3200" dirty="0"/>
              <a:t>女子大学紀要論集 </a:t>
            </a:r>
            <a:r>
              <a:rPr lang="mr-IN" altLang="ja-JP" sz="3200" dirty="0"/>
              <a:t>36(2), 167-199, 1986-03-15</a:t>
            </a:r>
            <a:endParaRPr kumimoji="1" lang="ja-JP" altLang="en-US" sz="3200" dirty="0"/>
          </a:p>
        </p:txBody>
      </p:sp>
      <p:sp>
        <p:nvSpPr>
          <p:cNvPr id="100" name="テキスト ボックス 99"/>
          <p:cNvSpPr txBox="1"/>
          <p:nvPr/>
        </p:nvSpPr>
        <p:spPr>
          <a:xfrm>
            <a:off x="2054274" y="22686674"/>
            <a:ext cx="12447436" cy="3186129"/>
          </a:xfrm>
          <a:prstGeom prst="rect">
            <a:avLst/>
          </a:prstGeom>
          <a:noFill/>
        </p:spPr>
        <p:txBody>
          <a:bodyPr wrap="square" rtlCol="0">
            <a:spAutoFit/>
          </a:bodyPr>
          <a:lstStyle/>
          <a:p>
            <a:r>
              <a:rPr lang="ja-JP" altLang="en-US" sz="4400" dirty="0">
                <a:solidFill>
                  <a:srgbClr val="FF0000"/>
                </a:solidFill>
                <a:latin typeface="MS PGothic" charset="-128"/>
                <a:ea typeface="MS PGothic" charset="-128"/>
                <a:cs typeface="MS PGothic" charset="-128"/>
              </a:rPr>
              <a:t>自己開示の中</a:t>
            </a:r>
            <a:r>
              <a:rPr lang="ja-JP" altLang="en-US" sz="4400" dirty="0" smtClean="0">
                <a:solidFill>
                  <a:srgbClr val="FF0000"/>
                </a:solidFill>
                <a:latin typeface="MS PGothic" charset="-128"/>
                <a:ea typeface="MS PGothic" charset="-128"/>
                <a:cs typeface="MS PGothic" charset="-128"/>
              </a:rPr>
              <a:t>でも</a:t>
            </a:r>
            <a:r>
              <a:rPr lang="en-US" altLang="ja-JP" sz="4400" dirty="0" smtClean="0">
                <a:solidFill>
                  <a:srgbClr val="FF0000"/>
                </a:solidFill>
                <a:latin typeface="MS PGothic" charset="-128"/>
                <a:ea typeface="MS PGothic" charset="-128"/>
                <a:cs typeface="MS PGothic" charset="-128"/>
              </a:rPr>
              <a:t>,</a:t>
            </a:r>
            <a:r>
              <a:rPr lang="ja-JP" altLang="en-US" sz="4400" dirty="0" smtClean="0">
                <a:solidFill>
                  <a:srgbClr val="FF0000"/>
                </a:solidFill>
                <a:latin typeface="MS PGothic" charset="-128"/>
                <a:ea typeface="MS PGothic" charset="-128"/>
                <a:cs typeface="MS PGothic" charset="-128"/>
              </a:rPr>
              <a:t>経験談</a:t>
            </a:r>
            <a:r>
              <a:rPr lang="ja-JP" altLang="en-US" sz="4400" dirty="0">
                <a:solidFill>
                  <a:srgbClr val="FF0000"/>
                </a:solidFill>
                <a:latin typeface="MS PGothic" charset="-128"/>
                <a:ea typeface="MS PGothic" charset="-128"/>
                <a:cs typeface="MS PGothic" charset="-128"/>
              </a:rPr>
              <a:t>を発話させる</a:t>
            </a:r>
            <a:r>
              <a:rPr lang="ja-JP" altLang="en-US" sz="4400" dirty="0">
                <a:latin typeface="MS PGothic" charset="-128"/>
                <a:ea typeface="MS PGothic" charset="-128"/>
                <a:cs typeface="MS PGothic" charset="-128"/>
              </a:rPr>
              <a:t>こと</a:t>
            </a:r>
            <a:r>
              <a:rPr lang="ja-JP" altLang="en-US" sz="4400" dirty="0" smtClean="0">
                <a:latin typeface="MS PGothic" charset="-128"/>
                <a:ea typeface="MS PGothic" charset="-128"/>
                <a:cs typeface="MS PGothic" charset="-128"/>
              </a:rPr>
              <a:t>で</a:t>
            </a:r>
            <a:r>
              <a:rPr lang="en-US" altLang="ja-JP" sz="4400" dirty="0" smtClean="0">
                <a:latin typeface="MS PGothic" charset="-128"/>
                <a:ea typeface="MS PGothic" charset="-128"/>
                <a:cs typeface="MS PGothic" charset="-128"/>
              </a:rPr>
              <a:t/>
            </a:r>
            <a:br>
              <a:rPr lang="en-US" altLang="ja-JP" sz="4400" dirty="0" smtClean="0">
                <a:latin typeface="MS PGothic" charset="-128"/>
                <a:ea typeface="MS PGothic" charset="-128"/>
                <a:cs typeface="MS PGothic" charset="-128"/>
              </a:rPr>
            </a:br>
            <a:r>
              <a:rPr lang="ja-JP" altLang="en-US" sz="4400" dirty="0" smtClean="0">
                <a:latin typeface="MS PGothic" charset="-128"/>
                <a:ea typeface="MS PGothic" charset="-128"/>
                <a:cs typeface="MS PGothic" charset="-128"/>
              </a:rPr>
              <a:t>対話</a:t>
            </a:r>
            <a:r>
              <a:rPr lang="ja-JP" altLang="en-US" sz="4400" dirty="0">
                <a:latin typeface="MS PGothic" charset="-128"/>
                <a:ea typeface="MS PGothic" charset="-128"/>
                <a:cs typeface="MS PGothic" charset="-128"/>
              </a:rPr>
              <a:t>継続欲求の向上を図る</a:t>
            </a:r>
            <a:r>
              <a:rPr lang="en-US" altLang="ja-JP" sz="4400" dirty="0">
                <a:latin typeface="MS PGothic" charset="-128"/>
                <a:ea typeface="MS PGothic" charset="-128"/>
                <a:cs typeface="MS PGothic" charset="-128"/>
              </a:rPr>
              <a:t/>
            </a:r>
            <a:br>
              <a:rPr lang="en-US" altLang="ja-JP" sz="4400" dirty="0">
                <a:latin typeface="MS PGothic" charset="-128"/>
                <a:ea typeface="MS PGothic" charset="-128"/>
                <a:cs typeface="MS PGothic" charset="-128"/>
              </a:rPr>
            </a:br>
            <a:endParaRPr lang="en-US" altLang="ja-JP" sz="4400" dirty="0">
              <a:latin typeface="MS PGothic" charset="-128"/>
              <a:ea typeface="MS PGothic" charset="-128"/>
              <a:cs typeface="MS PGothic" charset="-128"/>
            </a:endParaRPr>
          </a:p>
          <a:p>
            <a:r>
              <a:rPr kumimoji="1" lang="en-US" altLang="ja-JP" dirty="0" smtClean="0"/>
              <a:t> </a:t>
            </a:r>
            <a:endParaRPr kumimoji="1" lang="ja-JP" altLang="en-US" dirty="0"/>
          </a:p>
        </p:txBody>
      </p:sp>
      <p:grpSp>
        <p:nvGrpSpPr>
          <p:cNvPr id="108" name="図形グループ 107"/>
          <p:cNvGrpSpPr/>
          <p:nvPr/>
        </p:nvGrpSpPr>
        <p:grpSpPr>
          <a:xfrm>
            <a:off x="1410129" y="16084377"/>
            <a:ext cx="13245662" cy="5676779"/>
            <a:chOff x="16092512" y="16490341"/>
            <a:chExt cx="13245662" cy="5676779"/>
          </a:xfrm>
        </p:grpSpPr>
        <p:pic>
          <p:nvPicPr>
            <p:cNvPr id="109" name="図 10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86974" y="18915920"/>
              <a:ext cx="3251200" cy="3251200"/>
            </a:xfrm>
            <a:prstGeom prst="rect">
              <a:avLst/>
            </a:prstGeom>
          </p:spPr>
        </p:pic>
        <p:sp>
          <p:nvSpPr>
            <p:cNvPr id="110" name="円形吹き出し 109"/>
            <p:cNvSpPr/>
            <p:nvPr/>
          </p:nvSpPr>
          <p:spPr>
            <a:xfrm>
              <a:off x="21816094" y="16490341"/>
              <a:ext cx="6856571" cy="2527801"/>
            </a:xfrm>
            <a:prstGeom prst="wedgeEllipseCallout">
              <a:avLst>
                <a:gd name="adj1" fmla="val 22595"/>
                <a:gd name="adj2" fmla="val 7663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smtClean="0">
                  <a:solidFill>
                    <a:schemeClr val="tx1"/>
                  </a:solidFill>
                </a:rPr>
                <a:t>〇〇は良かったですよ。</a:t>
              </a:r>
              <a:endParaRPr kumimoji="1" lang="en-US" altLang="ja-JP" sz="3600" b="1" dirty="0" smtClean="0">
                <a:solidFill>
                  <a:schemeClr val="tx1"/>
                </a:solidFill>
              </a:endParaRPr>
            </a:p>
            <a:p>
              <a:pPr algn="ctr"/>
              <a:r>
                <a:rPr lang="ja-JP" altLang="en-US" sz="3600" b="1" dirty="0">
                  <a:solidFill>
                    <a:schemeClr val="tx1"/>
                  </a:solidFill>
                </a:rPr>
                <a:t>温泉の泉質がよく、素晴らしい宿でした</a:t>
              </a:r>
              <a:r>
                <a:rPr lang="en-US" altLang="ja-JP" sz="3600" b="1" dirty="0">
                  <a:solidFill>
                    <a:schemeClr val="tx1"/>
                  </a:solidFill>
                </a:rPr>
                <a:t> </a:t>
              </a:r>
              <a:endParaRPr lang="ja-JP" altLang="en-US" sz="3600" b="1" dirty="0">
                <a:solidFill>
                  <a:schemeClr val="tx1"/>
                </a:solidFill>
              </a:endParaRPr>
            </a:p>
          </p:txBody>
        </p:sp>
        <p:sp>
          <p:nvSpPr>
            <p:cNvPr id="111" name="円/楕円 110"/>
            <p:cNvSpPr/>
            <p:nvPr/>
          </p:nvSpPr>
          <p:spPr>
            <a:xfrm>
              <a:off x="16486681" y="19139524"/>
              <a:ext cx="965264" cy="91928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三角形 111"/>
            <p:cNvSpPr/>
            <p:nvPr/>
          </p:nvSpPr>
          <p:spPr>
            <a:xfrm>
              <a:off x="16092512" y="20029146"/>
              <a:ext cx="1792803" cy="1750953"/>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形吹き出し 112"/>
            <p:cNvSpPr/>
            <p:nvPr/>
          </p:nvSpPr>
          <p:spPr>
            <a:xfrm>
              <a:off x="17295582" y="16640646"/>
              <a:ext cx="4350121" cy="1992138"/>
            </a:xfrm>
            <a:prstGeom prst="wedgeEllipseCallout">
              <a:avLst>
                <a:gd name="adj1" fmla="val -42236"/>
                <a:gd name="adj2" fmla="val 8111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b="1" dirty="0" smtClean="0">
                  <a:solidFill>
                    <a:schemeClr val="tx1"/>
                  </a:solidFill>
                </a:rPr>
                <a:t>草津に旅行したいなぁ</a:t>
              </a:r>
              <a:endParaRPr kumimoji="1" lang="ja-JP" altLang="en-US" sz="4000" b="1" dirty="0">
                <a:solidFill>
                  <a:schemeClr val="tx1"/>
                </a:solidFill>
              </a:endParaRPr>
            </a:p>
          </p:txBody>
        </p:sp>
        <p:sp>
          <p:nvSpPr>
            <p:cNvPr id="114" name="右矢印 113"/>
            <p:cNvSpPr/>
            <p:nvPr/>
          </p:nvSpPr>
          <p:spPr>
            <a:xfrm>
              <a:off x="19680711" y="20264827"/>
              <a:ext cx="5137641" cy="803784"/>
            </a:xfrm>
            <a:prstGeom prs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6" name="三角形 115"/>
          <p:cNvSpPr/>
          <p:nvPr/>
        </p:nvSpPr>
        <p:spPr>
          <a:xfrm>
            <a:off x="16145102" y="14274951"/>
            <a:ext cx="1511531" cy="1923153"/>
          </a:xfrm>
          <a:prstGeom prst="triangle">
            <a:avLst>
              <a:gd name="adj" fmla="val 5263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p:cNvSpPr/>
          <p:nvPr/>
        </p:nvSpPr>
        <p:spPr>
          <a:xfrm>
            <a:off x="16373880" y="13348544"/>
            <a:ext cx="1037328" cy="93787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ひし形 117"/>
          <p:cNvSpPr/>
          <p:nvPr/>
        </p:nvSpPr>
        <p:spPr>
          <a:xfrm>
            <a:off x="25669212" y="10352188"/>
            <a:ext cx="3760969" cy="210932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smtClean="0"/>
              <a:t>経験談判別器</a:t>
            </a:r>
            <a:endParaRPr kumimoji="1" lang="ja-JP" altLang="en-US" sz="4400" dirty="0"/>
          </a:p>
        </p:txBody>
      </p:sp>
      <p:pic>
        <p:nvPicPr>
          <p:cNvPr id="119" name="図 1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4990" y="13164565"/>
            <a:ext cx="3251200" cy="3251200"/>
          </a:xfrm>
          <a:prstGeom prst="rect">
            <a:avLst/>
          </a:prstGeom>
        </p:spPr>
      </p:pic>
      <p:sp>
        <p:nvSpPr>
          <p:cNvPr id="120" name="右矢印 119"/>
          <p:cNvSpPr/>
          <p:nvPr/>
        </p:nvSpPr>
        <p:spPr>
          <a:xfrm>
            <a:off x="18839257" y="14229756"/>
            <a:ext cx="5660307" cy="602173"/>
          </a:xfrm>
          <a:prstGeom prs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雲 120"/>
          <p:cNvSpPr/>
          <p:nvPr/>
        </p:nvSpPr>
        <p:spPr>
          <a:xfrm>
            <a:off x="23696451" y="7939815"/>
            <a:ext cx="5513076" cy="163967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smtClean="0"/>
              <a:t>レビュー</a:t>
            </a:r>
            <a:r>
              <a:rPr lang="en-US" altLang="ja-JP" sz="4800" dirty="0" smtClean="0"/>
              <a:t/>
            </a:r>
            <a:br>
              <a:rPr lang="en-US" altLang="ja-JP" sz="4800" dirty="0" smtClean="0"/>
            </a:br>
            <a:r>
              <a:rPr lang="ja-JP" altLang="en-US" sz="4800" dirty="0" smtClean="0"/>
              <a:t>サイト</a:t>
            </a:r>
            <a:endParaRPr kumimoji="1" lang="ja-JP" altLang="en-US" sz="4800" dirty="0"/>
          </a:p>
        </p:txBody>
      </p:sp>
      <p:sp>
        <p:nvSpPr>
          <p:cNvPr id="122" name="角丸四角形吹き出し 121"/>
          <p:cNvSpPr/>
          <p:nvPr/>
        </p:nvSpPr>
        <p:spPr>
          <a:xfrm>
            <a:off x="18308004" y="11069489"/>
            <a:ext cx="3578087" cy="1845003"/>
          </a:xfrm>
          <a:prstGeom prst="wedgeRoundRectCallout">
            <a:avLst>
              <a:gd name="adj1" fmla="val -61863"/>
              <a:gd name="adj2" fmla="val 8213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smtClean="0">
                <a:solidFill>
                  <a:schemeClr val="tx1"/>
                </a:solidFill>
              </a:rPr>
              <a:t>草津に旅行</a:t>
            </a:r>
            <a:r>
              <a:rPr kumimoji="1" lang="en-US" altLang="ja-JP" sz="4400" b="1" dirty="0" smtClean="0">
                <a:solidFill>
                  <a:schemeClr val="tx1"/>
                </a:solidFill>
              </a:rPr>
              <a:t/>
            </a:r>
            <a:br>
              <a:rPr kumimoji="1" lang="en-US" altLang="ja-JP" sz="4400" b="1" dirty="0" smtClean="0">
                <a:solidFill>
                  <a:schemeClr val="tx1"/>
                </a:solidFill>
              </a:rPr>
            </a:br>
            <a:r>
              <a:rPr kumimoji="1" lang="ja-JP" altLang="en-US" sz="4400" b="1" dirty="0" smtClean="0">
                <a:solidFill>
                  <a:schemeClr val="tx1"/>
                </a:solidFill>
              </a:rPr>
              <a:t>したいなぁ</a:t>
            </a:r>
            <a:endParaRPr kumimoji="1" lang="ja-JP" altLang="en-US" sz="4400" b="1" dirty="0">
              <a:solidFill>
                <a:schemeClr val="tx1"/>
              </a:solidFill>
            </a:endParaRPr>
          </a:p>
        </p:txBody>
      </p:sp>
      <p:sp>
        <p:nvSpPr>
          <p:cNvPr id="123" name="上矢印 122"/>
          <p:cNvSpPr/>
          <p:nvPr/>
        </p:nvSpPr>
        <p:spPr>
          <a:xfrm>
            <a:off x="25060105" y="9812756"/>
            <a:ext cx="471899" cy="3199749"/>
          </a:xfrm>
          <a:prstGeom prst="up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下矢印 123"/>
          <p:cNvSpPr/>
          <p:nvPr/>
        </p:nvSpPr>
        <p:spPr>
          <a:xfrm>
            <a:off x="27419739" y="9813142"/>
            <a:ext cx="344150" cy="487525"/>
          </a:xfrm>
          <a:prstGeom prst="down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下矢印 124"/>
          <p:cNvSpPr/>
          <p:nvPr/>
        </p:nvSpPr>
        <p:spPr>
          <a:xfrm>
            <a:off x="27405206" y="12535086"/>
            <a:ext cx="358683" cy="643495"/>
          </a:xfrm>
          <a:prstGeom prst="down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角丸四角形吹き出し 126"/>
          <p:cNvSpPr/>
          <p:nvPr/>
        </p:nvSpPr>
        <p:spPr>
          <a:xfrm>
            <a:off x="19256086" y="15617455"/>
            <a:ext cx="5219455" cy="2810879"/>
          </a:xfrm>
          <a:prstGeom prst="wedgeRoundRectCallout">
            <a:avLst>
              <a:gd name="adj1" fmla="val 54575"/>
              <a:gd name="adj2" fmla="val -6669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tx1"/>
                </a:solidFill>
              </a:rPr>
              <a:t>〇〇は良かったですよ。</a:t>
            </a:r>
            <a:endParaRPr lang="en-US" altLang="ja-JP" sz="3600" b="1" dirty="0">
              <a:solidFill>
                <a:schemeClr val="tx1"/>
              </a:solidFill>
            </a:endParaRPr>
          </a:p>
          <a:p>
            <a:pPr algn="ctr"/>
            <a:r>
              <a:rPr lang="ja-JP" altLang="en-US" sz="3600" b="1" dirty="0">
                <a:solidFill>
                  <a:schemeClr val="tx1"/>
                </a:solidFill>
              </a:rPr>
              <a:t>温泉の泉質が</a:t>
            </a:r>
            <a:r>
              <a:rPr lang="ja-JP" altLang="en-US" sz="3600" b="1" dirty="0" smtClean="0">
                <a:solidFill>
                  <a:schemeClr val="tx1"/>
                </a:solidFill>
              </a:rPr>
              <a:t>よく、</a:t>
            </a:r>
            <a:r>
              <a:rPr lang="en-US" altLang="ja-JP" sz="3600" b="1" dirty="0" smtClean="0">
                <a:solidFill>
                  <a:schemeClr val="tx1"/>
                </a:solidFill>
              </a:rPr>
              <a:t/>
            </a:r>
            <a:br>
              <a:rPr lang="en-US" altLang="ja-JP" sz="3600" b="1" dirty="0" smtClean="0">
                <a:solidFill>
                  <a:schemeClr val="tx1"/>
                </a:solidFill>
              </a:rPr>
            </a:br>
            <a:r>
              <a:rPr lang="ja-JP" altLang="en-US" sz="3600" b="1" dirty="0" smtClean="0">
                <a:solidFill>
                  <a:schemeClr val="tx1"/>
                </a:solidFill>
              </a:rPr>
              <a:t>素晴らしい</a:t>
            </a:r>
            <a:r>
              <a:rPr lang="ja-JP" altLang="en-US" sz="3600" b="1" dirty="0">
                <a:solidFill>
                  <a:schemeClr val="tx1"/>
                </a:solidFill>
              </a:rPr>
              <a:t>宿でした</a:t>
            </a:r>
            <a:r>
              <a:rPr lang="en-US" altLang="ja-JP" sz="3600" b="1" dirty="0">
                <a:solidFill>
                  <a:schemeClr val="tx1"/>
                </a:solidFill>
              </a:rPr>
              <a:t> </a:t>
            </a:r>
            <a:endParaRPr lang="ja-JP" altLang="en-US" sz="3600" b="1" dirty="0">
              <a:solidFill>
                <a:schemeClr val="tx1"/>
              </a:solidFill>
            </a:endParaRPr>
          </a:p>
        </p:txBody>
      </p:sp>
      <p:sp>
        <p:nvSpPr>
          <p:cNvPr id="129" name="テキスト ボックス 128"/>
          <p:cNvSpPr txBox="1"/>
          <p:nvPr/>
        </p:nvSpPr>
        <p:spPr>
          <a:xfrm>
            <a:off x="16575124" y="6648409"/>
            <a:ext cx="11954149" cy="1015663"/>
          </a:xfrm>
          <a:prstGeom prst="rect">
            <a:avLst/>
          </a:prstGeom>
          <a:noFill/>
        </p:spPr>
        <p:txBody>
          <a:bodyPr wrap="square" rtlCol="0">
            <a:spAutoFit/>
          </a:bodyPr>
          <a:lstStyle/>
          <a:p>
            <a:pPr algn="ctr"/>
            <a:r>
              <a:rPr lang="ja-JP" altLang="en-US" sz="6000" b="1" dirty="0" smtClean="0">
                <a:solidFill>
                  <a:schemeClr val="accent1"/>
                </a:solidFill>
              </a:rPr>
              <a:t>経験談の発話</a:t>
            </a:r>
            <a:endParaRPr lang="ja-JP" altLang="en-US" sz="6000" b="1" dirty="0">
              <a:solidFill>
                <a:schemeClr val="accent1"/>
              </a:solidFill>
            </a:endParaRPr>
          </a:p>
        </p:txBody>
      </p:sp>
      <p:sp>
        <p:nvSpPr>
          <p:cNvPr id="130" name="テキスト ボックス 129"/>
          <p:cNvSpPr txBox="1"/>
          <p:nvPr/>
        </p:nvSpPr>
        <p:spPr>
          <a:xfrm>
            <a:off x="17068230" y="32843024"/>
            <a:ext cx="9203621" cy="2800767"/>
          </a:xfrm>
          <a:prstGeom prst="rect">
            <a:avLst/>
          </a:prstGeom>
          <a:noFill/>
        </p:spPr>
        <p:txBody>
          <a:bodyPr wrap="square" rtlCol="0">
            <a:spAutoFit/>
          </a:bodyPr>
          <a:lstStyle/>
          <a:p>
            <a:r>
              <a:rPr kumimoji="1" lang="ja-JP" altLang="en-US" sz="4400" b="1" dirty="0" smtClean="0"/>
              <a:t>自己開示文が生成できているか</a:t>
            </a:r>
            <a:r>
              <a:rPr kumimoji="1" lang="en-US" altLang="ja-JP" sz="4400" b="1" dirty="0" smtClean="0"/>
              <a:t/>
            </a:r>
            <a:br>
              <a:rPr kumimoji="1" lang="en-US" altLang="ja-JP" sz="4400" b="1" dirty="0" smtClean="0"/>
            </a:br>
            <a:r>
              <a:rPr kumimoji="1" lang="ja-JP" altLang="en-US" sz="4400" b="1" dirty="0" smtClean="0"/>
              <a:t>対話</a:t>
            </a:r>
            <a:r>
              <a:rPr kumimoji="1" lang="ja-JP" altLang="en-US" sz="4400" b="1" dirty="0" smtClean="0"/>
              <a:t>継続欲求が向上するか</a:t>
            </a:r>
            <a:r>
              <a:rPr kumimoji="1" lang="en-US" altLang="ja-JP" sz="4400" b="1" dirty="0" smtClean="0"/>
              <a:t/>
            </a:r>
            <a:br>
              <a:rPr kumimoji="1" lang="en-US" altLang="ja-JP" sz="4400" b="1" dirty="0" smtClean="0"/>
            </a:br>
            <a:r>
              <a:rPr kumimoji="1" lang="en-US" altLang="ja-JP" sz="4400" b="1" dirty="0" smtClean="0"/>
              <a:t/>
            </a:r>
            <a:br>
              <a:rPr kumimoji="1" lang="en-US" altLang="ja-JP" sz="4400" b="1" dirty="0" smtClean="0"/>
            </a:br>
            <a:endParaRPr kumimoji="1" lang="ja-JP" altLang="en-US" sz="4400" b="1" dirty="0"/>
          </a:p>
        </p:txBody>
      </p:sp>
      <p:sp>
        <p:nvSpPr>
          <p:cNvPr id="132" name="フレーム 131"/>
          <p:cNvSpPr/>
          <p:nvPr/>
        </p:nvSpPr>
        <p:spPr>
          <a:xfrm>
            <a:off x="1779332" y="32028901"/>
            <a:ext cx="12568336" cy="10138265"/>
          </a:xfrm>
          <a:prstGeom prst="frame">
            <a:avLst>
              <a:gd name="adj1" fmla="val 49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3" name="テキスト ボックス 132"/>
          <p:cNvSpPr txBox="1"/>
          <p:nvPr/>
        </p:nvSpPr>
        <p:spPr>
          <a:xfrm>
            <a:off x="17014184" y="18629387"/>
            <a:ext cx="12308660" cy="830997"/>
          </a:xfrm>
          <a:prstGeom prst="rect">
            <a:avLst/>
          </a:prstGeom>
          <a:noFill/>
        </p:spPr>
        <p:txBody>
          <a:bodyPr wrap="square" rtlCol="0">
            <a:spAutoFit/>
          </a:bodyPr>
          <a:lstStyle/>
          <a:p>
            <a:r>
              <a:rPr kumimoji="1" lang="ja-JP" altLang="en-US" sz="4800" dirty="0" smtClean="0">
                <a:latin typeface="MS PGothic" charset="-128"/>
                <a:ea typeface="MS PGothic" charset="-128"/>
                <a:cs typeface="MS PGothic" charset="-128"/>
              </a:rPr>
              <a:t>経験談と判別された文章を発話する</a:t>
            </a:r>
            <a:endParaRPr kumimoji="1" lang="ja-JP" altLang="en-US" sz="4800" dirty="0">
              <a:latin typeface="MS PGothic" charset="-128"/>
              <a:ea typeface="MS PGothic" charset="-128"/>
              <a:cs typeface="MS PGothic" charset="-128"/>
            </a:endParaRPr>
          </a:p>
        </p:txBody>
      </p:sp>
      <p:sp>
        <p:nvSpPr>
          <p:cNvPr id="13" name="角丸四角形 12"/>
          <p:cNvSpPr/>
          <p:nvPr/>
        </p:nvSpPr>
        <p:spPr>
          <a:xfrm>
            <a:off x="2644294" y="37537560"/>
            <a:ext cx="1177706" cy="791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p:cNvSpPr/>
          <p:nvPr/>
        </p:nvSpPr>
        <p:spPr>
          <a:xfrm>
            <a:off x="5036157" y="37537560"/>
            <a:ext cx="1177706" cy="791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 67"/>
          <p:cNvSpPr/>
          <p:nvPr/>
        </p:nvSpPr>
        <p:spPr>
          <a:xfrm>
            <a:off x="7428020" y="37557203"/>
            <a:ext cx="1177706" cy="791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角丸四角形 69"/>
          <p:cNvSpPr/>
          <p:nvPr/>
        </p:nvSpPr>
        <p:spPr>
          <a:xfrm>
            <a:off x="11069453" y="37572178"/>
            <a:ext cx="1177706" cy="791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2099404" y="35728227"/>
            <a:ext cx="2231338" cy="1200329"/>
          </a:xfrm>
          <a:prstGeom prst="rect">
            <a:avLst/>
          </a:prstGeom>
          <a:noFill/>
        </p:spPr>
        <p:txBody>
          <a:bodyPr wrap="square" rtlCol="0">
            <a:spAutoFit/>
          </a:bodyPr>
          <a:lstStyle/>
          <a:p>
            <a:pPr algn="ctr"/>
            <a:r>
              <a:rPr kumimoji="1" lang="ja-JP" altLang="en-US" sz="3600" dirty="0" smtClean="0"/>
              <a:t>温泉</a:t>
            </a:r>
            <a:endParaRPr kumimoji="1" lang="en-US" altLang="ja-JP" sz="3600" dirty="0" smtClean="0"/>
          </a:p>
          <a:p>
            <a:r>
              <a:rPr kumimoji="1" lang="en-US" altLang="ja-JP" sz="3600" dirty="0" smtClean="0"/>
              <a:t>[0.1,,,,0,9]</a:t>
            </a:r>
            <a:endParaRPr kumimoji="1" lang="ja-JP" altLang="en-US" sz="3600" dirty="0"/>
          </a:p>
        </p:txBody>
      </p:sp>
      <p:sp>
        <p:nvSpPr>
          <p:cNvPr id="71" name="テキスト ボックス 70"/>
          <p:cNvSpPr txBox="1"/>
          <p:nvPr/>
        </p:nvSpPr>
        <p:spPr>
          <a:xfrm>
            <a:off x="4498210" y="35755846"/>
            <a:ext cx="2231338" cy="1200329"/>
          </a:xfrm>
          <a:prstGeom prst="rect">
            <a:avLst/>
          </a:prstGeom>
          <a:noFill/>
        </p:spPr>
        <p:txBody>
          <a:bodyPr wrap="square" rtlCol="0">
            <a:spAutoFit/>
          </a:bodyPr>
          <a:lstStyle/>
          <a:p>
            <a:pPr algn="ctr"/>
            <a:r>
              <a:rPr lang="ja-JP" altLang="en-US" sz="3600" dirty="0" smtClean="0"/>
              <a:t>の</a:t>
            </a:r>
            <a:endParaRPr kumimoji="1" lang="en-US" altLang="ja-JP" sz="3600" dirty="0" smtClean="0"/>
          </a:p>
          <a:p>
            <a:r>
              <a:rPr kumimoji="1" lang="en-US" altLang="ja-JP" sz="3600" dirty="0" smtClean="0"/>
              <a:t>[0.4,,,,0,2]</a:t>
            </a:r>
            <a:endParaRPr kumimoji="1" lang="ja-JP" altLang="en-US" sz="3600" dirty="0"/>
          </a:p>
        </p:txBody>
      </p:sp>
      <p:sp>
        <p:nvSpPr>
          <p:cNvPr id="72" name="テキスト ボックス 71"/>
          <p:cNvSpPr txBox="1"/>
          <p:nvPr/>
        </p:nvSpPr>
        <p:spPr>
          <a:xfrm>
            <a:off x="6901204" y="35728227"/>
            <a:ext cx="2231338" cy="1200329"/>
          </a:xfrm>
          <a:prstGeom prst="rect">
            <a:avLst/>
          </a:prstGeom>
          <a:noFill/>
        </p:spPr>
        <p:txBody>
          <a:bodyPr wrap="square" rtlCol="0">
            <a:spAutoFit/>
          </a:bodyPr>
          <a:lstStyle/>
          <a:p>
            <a:pPr algn="ctr"/>
            <a:r>
              <a:rPr lang="ja-JP" altLang="en-US" sz="3600" dirty="0" smtClean="0"/>
              <a:t>泉質</a:t>
            </a:r>
            <a:endParaRPr kumimoji="1" lang="en-US" altLang="ja-JP" sz="3600" dirty="0" smtClean="0"/>
          </a:p>
          <a:p>
            <a:r>
              <a:rPr kumimoji="1" lang="en-US" altLang="ja-JP" sz="3600" dirty="0" smtClean="0"/>
              <a:t>[0.1,,,,0,8]</a:t>
            </a:r>
            <a:endParaRPr kumimoji="1" lang="ja-JP" altLang="en-US" sz="3600" dirty="0"/>
          </a:p>
        </p:txBody>
      </p:sp>
      <p:sp>
        <p:nvSpPr>
          <p:cNvPr id="83" name="テキスト ボックス 82"/>
          <p:cNvSpPr txBox="1"/>
          <p:nvPr/>
        </p:nvSpPr>
        <p:spPr>
          <a:xfrm>
            <a:off x="10542637" y="35705073"/>
            <a:ext cx="2231338" cy="1200329"/>
          </a:xfrm>
          <a:prstGeom prst="rect">
            <a:avLst/>
          </a:prstGeom>
          <a:noFill/>
        </p:spPr>
        <p:txBody>
          <a:bodyPr wrap="square" rtlCol="0">
            <a:spAutoFit/>
          </a:bodyPr>
          <a:lstStyle/>
          <a:p>
            <a:pPr algn="ctr"/>
            <a:r>
              <a:rPr lang="ja-JP" altLang="en-US" sz="3600" dirty="0" smtClean="0"/>
              <a:t>た</a:t>
            </a:r>
            <a:endParaRPr kumimoji="1" lang="en-US" altLang="ja-JP" sz="3600" dirty="0" smtClean="0"/>
          </a:p>
          <a:p>
            <a:r>
              <a:rPr kumimoji="1" lang="en-US" altLang="ja-JP" sz="3600" dirty="0" smtClean="0"/>
              <a:t>[0.2,,,,0,0]</a:t>
            </a:r>
            <a:endParaRPr kumimoji="1" lang="ja-JP" altLang="en-US" sz="3600" dirty="0"/>
          </a:p>
        </p:txBody>
      </p:sp>
      <p:sp>
        <p:nvSpPr>
          <p:cNvPr id="85" name="テキスト ボックス 84"/>
          <p:cNvSpPr txBox="1"/>
          <p:nvPr/>
        </p:nvSpPr>
        <p:spPr>
          <a:xfrm>
            <a:off x="9069640" y="36046060"/>
            <a:ext cx="1512162" cy="646331"/>
          </a:xfrm>
          <a:prstGeom prst="rect">
            <a:avLst/>
          </a:prstGeom>
          <a:noFill/>
        </p:spPr>
        <p:txBody>
          <a:bodyPr wrap="square" rtlCol="0">
            <a:spAutoFit/>
          </a:bodyPr>
          <a:lstStyle/>
          <a:p>
            <a:pPr algn="ctr"/>
            <a:r>
              <a:rPr kumimoji="1" lang="mr-IN" altLang="ja-JP" sz="3600" dirty="0" smtClean="0"/>
              <a:t>……</a:t>
            </a:r>
            <a:r>
              <a:rPr kumimoji="1" lang="en-US" altLang="ja-JP" sz="3600" dirty="0" smtClean="0"/>
              <a:t>..</a:t>
            </a:r>
            <a:endParaRPr kumimoji="1" lang="ja-JP" altLang="en-US" sz="3600" dirty="0"/>
          </a:p>
        </p:txBody>
      </p:sp>
      <p:cxnSp>
        <p:nvCxnSpPr>
          <p:cNvPr id="30" name="直線矢印コネクタ 29"/>
          <p:cNvCxnSpPr>
            <a:stCxn id="15" idx="2"/>
            <a:endCxn id="13" idx="0"/>
          </p:cNvCxnSpPr>
          <p:nvPr/>
        </p:nvCxnSpPr>
        <p:spPr>
          <a:xfrm>
            <a:off x="3215073" y="36928556"/>
            <a:ext cx="18074" cy="60900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a:stCxn id="71" idx="2"/>
            <a:endCxn id="67" idx="0"/>
          </p:cNvCxnSpPr>
          <p:nvPr/>
        </p:nvCxnSpPr>
        <p:spPr>
          <a:xfrm>
            <a:off x="5613879" y="36956175"/>
            <a:ext cx="11131" cy="58138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72" idx="2"/>
            <a:endCxn id="68" idx="0"/>
          </p:cNvCxnSpPr>
          <p:nvPr/>
        </p:nvCxnSpPr>
        <p:spPr>
          <a:xfrm>
            <a:off x="8016873" y="36928556"/>
            <a:ext cx="0" cy="62864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83" idx="2"/>
            <a:endCxn id="70" idx="0"/>
          </p:cNvCxnSpPr>
          <p:nvPr/>
        </p:nvCxnSpPr>
        <p:spPr>
          <a:xfrm>
            <a:off x="11658306" y="36905402"/>
            <a:ext cx="0" cy="666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13" idx="3"/>
            <a:endCxn id="67" idx="1"/>
          </p:cNvCxnSpPr>
          <p:nvPr/>
        </p:nvCxnSpPr>
        <p:spPr>
          <a:xfrm>
            <a:off x="3822000" y="37933369"/>
            <a:ext cx="1214157"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a:stCxn id="67" idx="3"/>
            <a:endCxn id="68" idx="1"/>
          </p:cNvCxnSpPr>
          <p:nvPr/>
        </p:nvCxnSpPr>
        <p:spPr>
          <a:xfrm>
            <a:off x="6213863" y="37933369"/>
            <a:ext cx="1214157" cy="1964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a:stCxn id="68" idx="3"/>
            <a:endCxn id="128" idx="1"/>
          </p:cNvCxnSpPr>
          <p:nvPr/>
        </p:nvCxnSpPr>
        <p:spPr>
          <a:xfrm>
            <a:off x="8605726" y="37953012"/>
            <a:ext cx="769487" cy="149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テキスト ボックス 127"/>
          <p:cNvSpPr txBox="1"/>
          <p:nvPr/>
        </p:nvSpPr>
        <p:spPr>
          <a:xfrm>
            <a:off x="9375213" y="37644822"/>
            <a:ext cx="847015" cy="646331"/>
          </a:xfrm>
          <a:prstGeom prst="rect">
            <a:avLst/>
          </a:prstGeom>
          <a:noFill/>
        </p:spPr>
        <p:txBody>
          <a:bodyPr wrap="square" rtlCol="0">
            <a:spAutoFit/>
          </a:bodyPr>
          <a:lstStyle/>
          <a:p>
            <a:pPr algn="ctr"/>
            <a:r>
              <a:rPr lang="mr-IN" altLang="ja-JP" sz="3600" smtClean="0"/>
              <a:t>…</a:t>
            </a:r>
            <a:endParaRPr kumimoji="1" lang="ja-JP" altLang="en-US" sz="3600" dirty="0"/>
          </a:p>
        </p:txBody>
      </p:sp>
      <p:cxnSp>
        <p:nvCxnSpPr>
          <p:cNvPr id="131" name="直線矢印コネクタ 130"/>
          <p:cNvCxnSpPr>
            <a:stCxn id="128" idx="3"/>
            <a:endCxn id="70" idx="1"/>
          </p:cNvCxnSpPr>
          <p:nvPr/>
        </p:nvCxnSpPr>
        <p:spPr>
          <a:xfrm flipV="1">
            <a:off x="10222228" y="37967987"/>
            <a:ext cx="847225" cy="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テキスト ボックス 102"/>
          <p:cNvSpPr txBox="1"/>
          <p:nvPr/>
        </p:nvSpPr>
        <p:spPr>
          <a:xfrm>
            <a:off x="15762524" y="23626695"/>
            <a:ext cx="13579348" cy="2554545"/>
          </a:xfrm>
          <a:prstGeom prst="rect">
            <a:avLst/>
          </a:prstGeom>
          <a:noFill/>
        </p:spPr>
        <p:txBody>
          <a:bodyPr wrap="square" rtlCol="0">
            <a:spAutoFit/>
          </a:bodyPr>
          <a:lstStyle/>
          <a:p>
            <a:r>
              <a:rPr lang="ja-JP" altLang="en-US" sz="4400" b="1" dirty="0"/>
              <a:t>平均平方二乗</a:t>
            </a:r>
            <a:r>
              <a:rPr lang="ja-JP" altLang="en-US" sz="4400" b="1" dirty="0" smtClean="0"/>
              <a:t>誤差</a:t>
            </a:r>
            <a:r>
              <a:rPr lang="en-US" altLang="ja-JP" sz="4400" b="1" dirty="0" smtClean="0"/>
              <a:t>(RMSE)</a:t>
            </a:r>
            <a:r>
              <a:rPr lang="ja-JP" altLang="en-US" sz="4400" b="1" dirty="0" smtClean="0"/>
              <a:t>に</a:t>
            </a:r>
            <a:r>
              <a:rPr lang="ja-JP" altLang="en-US" sz="4400" b="1" dirty="0"/>
              <a:t>よって</a:t>
            </a:r>
            <a:r>
              <a:rPr lang="ja-JP" altLang="en-US" sz="4400" b="1" dirty="0" smtClean="0"/>
              <a:t>評価</a:t>
            </a:r>
            <a:endParaRPr lang="en-US" altLang="ja-JP" sz="4400" b="1" dirty="0" smtClean="0"/>
          </a:p>
          <a:p>
            <a:endParaRPr lang="en-US" altLang="ja-JP" sz="4400" b="1" dirty="0" smtClean="0"/>
          </a:p>
          <a:p>
            <a:r>
              <a:rPr lang="ja-JP" altLang="en-US" sz="3600" dirty="0" smtClean="0"/>
              <a:t>文章を経験談として推定できるかどうかを評価し</a:t>
            </a:r>
            <a:endParaRPr lang="en-US" altLang="ja-JP" sz="3600" dirty="0"/>
          </a:p>
          <a:p>
            <a:r>
              <a:rPr lang="ja-JP" altLang="en-US" sz="3600" dirty="0" smtClean="0"/>
              <a:t>最も評価の高かったモデルを使用</a:t>
            </a:r>
            <a:endParaRPr lang="en-US" altLang="ja-JP" sz="3600" dirty="0"/>
          </a:p>
        </p:txBody>
      </p:sp>
      <mc:AlternateContent xmlns:mc="http://schemas.openxmlformats.org/markup-compatibility/2006">
        <mc:Choice xmlns:a14="http://schemas.microsoft.com/office/drawing/2010/main" Requires="a14">
          <p:sp>
            <p:nvSpPr>
              <p:cNvPr id="104" name="テキスト ボックス 103"/>
              <p:cNvSpPr txBox="1"/>
              <p:nvPr/>
            </p:nvSpPr>
            <p:spPr>
              <a:xfrm>
                <a:off x="17014184" y="26681708"/>
                <a:ext cx="10070803" cy="2254335"/>
              </a:xfrm>
              <a:prstGeom prst="rect">
                <a:avLst/>
              </a:prstGeom>
              <a:noFill/>
            </p:spPr>
            <p:txBody>
              <a:bodyPr wrap="square" rtlCol="0">
                <a:spAutoFit/>
              </a:bodyPr>
              <a:lstStyle/>
              <a:p>
                <a:r>
                  <a:rPr kumimoji="1" lang="en-US" altLang="ja-JP" dirty="0" smtClean="0"/>
                  <a:t>RMSE=</a:t>
                </a:r>
                <a14:m>
                  <m:oMath xmlns:m="http://schemas.openxmlformats.org/officeDocument/2006/math">
                    <m:rad>
                      <m:radPr>
                        <m:degHide m:val="on"/>
                        <m:ctrlPr>
                          <a:rPr kumimoji="1" lang="en-US" altLang="ja-JP" i="1" smtClean="0">
                            <a:latin typeface="Cambria Math" charset="0"/>
                          </a:rPr>
                        </m:ctrlPr>
                      </m:radPr>
                      <m:deg/>
                      <m:e>
                        <m:f>
                          <m:fPr>
                            <m:ctrlPr>
                              <a:rPr kumimoji="1" lang="mr-IN" altLang="ja-JP" i="1" smtClean="0">
                                <a:latin typeface="Cambria Math" charset="0"/>
                              </a:rPr>
                            </m:ctrlPr>
                          </m:fPr>
                          <m:num>
                            <m:r>
                              <a:rPr kumimoji="1" lang="en-US" altLang="ja-JP" b="0" i="1" smtClean="0">
                                <a:latin typeface="Cambria Math" charset="0"/>
                              </a:rPr>
                              <m:t>1</m:t>
                            </m:r>
                          </m:num>
                          <m:den>
                            <m:r>
                              <a:rPr kumimoji="1" lang="en-US" altLang="ja-JP" b="0" i="1" smtClean="0">
                                <a:latin typeface="Cambria Math" charset="0"/>
                              </a:rPr>
                              <m:t>𝑛</m:t>
                            </m:r>
                          </m:den>
                        </m:f>
                        <m:nary>
                          <m:naryPr>
                            <m:chr m:val="∑"/>
                            <m:ctrlPr>
                              <a:rPr lang="is-IS" altLang="ja-JP" i="1">
                                <a:latin typeface="Cambria Math" charset="0"/>
                              </a:rPr>
                            </m:ctrlPr>
                          </m:naryPr>
                          <m:sub>
                            <m:r>
                              <m:rPr>
                                <m:brk m:alnAt="23"/>
                              </m:rPr>
                              <a:rPr lang="en-US" altLang="ja-JP" i="1">
                                <a:latin typeface="Cambria Math" charset="0"/>
                              </a:rPr>
                              <m:t>𝑘</m:t>
                            </m:r>
                            <m:r>
                              <a:rPr lang="en-US" altLang="ja-JP" i="1">
                                <a:latin typeface="Cambria Math" charset="0"/>
                              </a:rPr>
                              <m:t>=1</m:t>
                            </m:r>
                          </m:sub>
                          <m:sup>
                            <m:r>
                              <a:rPr lang="en-US" altLang="ja-JP" i="1">
                                <a:latin typeface="Cambria Math" charset="0"/>
                              </a:rPr>
                              <m:t>𝑛</m:t>
                            </m:r>
                          </m:sup>
                          <m:e>
                            <m:d>
                              <m:dPr>
                                <m:ctrlPr>
                                  <a:rPr lang="en-US" altLang="ja-JP" i="1">
                                    <a:latin typeface="Cambria Math" charset="0"/>
                                  </a:rPr>
                                </m:ctrlPr>
                              </m:dPr>
                              <m:e>
                                <m:r>
                                  <a:rPr lang="en-US" altLang="ja-JP" i="1">
                                    <a:latin typeface="Cambria Math" charset="0"/>
                                  </a:rPr>
                                  <m:t>𝑓𝑖</m:t>
                                </m:r>
                                <m:r>
                                  <a:rPr lang="en-US" altLang="ja-JP" i="1">
                                    <a:latin typeface="Cambria Math" charset="0"/>
                                  </a:rPr>
                                  <m:t>−</m:t>
                                </m:r>
                                <m:r>
                                  <a:rPr lang="en-US" altLang="ja-JP" i="1">
                                    <a:latin typeface="Cambria Math" charset="0"/>
                                  </a:rPr>
                                  <m:t>𝑦𝑖</m:t>
                                </m:r>
                              </m:e>
                            </m:d>
                            <m:r>
                              <a:rPr lang="en-US" altLang="ja-JP" i="1" baseline="30000">
                                <a:latin typeface="Cambria Math" charset="0"/>
                              </a:rPr>
                              <m:t>2</m:t>
                            </m:r>
                          </m:e>
                        </m:nary>
                      </m:e>
                    </m:rad>
                  </m:oMath>
                </a14:m>
                <a:endParaRPr kumimoji="1" lang="ja-JP" altLang="en-US" dirty="0"/>
              </a:p>
            </p:txBody>
          </p:sp>
        </mc:Choice>
        <mc:Fallback>
          <p:sp>
            <p:nvSpPr>
              <p:cNvPr id="104" name="テキスト ボックス 103"/>
              <p:cNvSpPr txBox="1">
                <a:spLocks noRot="1" noChangeAspect="1" noMove="1" noResize="1" noEditPoints="1" noAdjustHandles="1" noChangeArrowheads="1" noChangeShapeType="1" noTextEdit="1"/>
              </p:cNvSpPr>
              <p:nvPr/>
            </p:nvSpPr>
            <p:spPr>
              <a:xfrm>
                <a:off x="17014184" y="26681708"/>
                <a:ext cx="10070803" cy="2254335"/>
              </a:xfrm>
              <a:prstGeom prst="rect">
                <a:avLst/>
              </a:prstGeom>
              <a:blipFill rotWithShape="0">
                <a:blip r:embed="rId4"/>
                <a:stretch>
                  <a:fillRect l="-4358" b="-270"/>
                </a:stretch>
              </a:blipFill>
            </p:spPr>
            <p:txBody>
              <a:bodyPr/>
              <a:lstStyle/>
              <a:p>
                <a:r>
                  <a:rPr lang="ja-JP" altLang="en-US">
                    <a:noFill/>
                  </a:rPr>
                  <a:t> </a:t>
                </a:r>
              </a:p>
            </p:txBody>
          </p:sp>
        </mc:Fallback>
      </mc:AlternateContent>
      <p:sp>
        <p:nvSpPr>
          <p:cNvPr id="105" name="テキスト ボックス 104"/>
          <p:cNvSpPr txBox="1"/>
          <p:nvPr/>
        </p:nvSpPr>
        <p:spPr>
          <a:xfrm>
            <a:off x="16115556" y="29055228"/>
            <a:ext cx="12621916" cy="1938992"/>
          </a:xfrm>
          <a:prstGeom prst="rect">
            <a:avLst/>
          </a:prstGeom>
          <a:noFill/>
        </p:spPr>
        <p:txBody>
          <a:bodyPr wrap="square" rtlCol="0">
            <a:spAutoFit/>
          </a:bodyPr>
          <a:lstStyle/>
          <a:p>
            <a:r>
              <a:rPr lang="ja-JP" altLang="en-US" sz="3600" dirty="0" smtClean="0"/>
              <a:t>予測モデルでは、外れ値が多い場合を除き</a:t>
            </a:r>
            <a:endParaRPr lang="en-US" altLang="ja-JP" sz="3600" dirty="0" smtClean="0"/>
          </a:p>
          <a:p>
            <a:r>
              <a:rPr lang="ja-JP" altLang="en-US" sz="3600" dirty="0" smtClean="0"/>
              <a:t>一般的</a:t>
            </a:r>
            <a:r>
              <a:rPr lang="ja-JP" altLang="en-US" sz="3600" dirty="0"/>
              <a:t>に平均二乗誤差</a:t>
            </a:r>
            <a:r>
              <a:rPr lang="en-US" altLang="ja-JP" sz="3600" dirty="0"/>
              <a:t>(RMSE)</a:t>
            </a:r>
            <a:r>
              <a:rPr lang="ja-JP" altLang="en-US" sz="3600" dirty="0"/>
              <a:t>が望ましいとされている</a:t>
            </a:r>
            <a:r>
              <a:rPr lang="ja-JP" altLang="en-US" sz="3600" dirty="0" smtClean="0"/>
              <a:t>。</a:t>
            </a:r>
            <a:r>
              <a:rPr lang="en-US" altLang="ja-JP" sz="3600" baseline="30000" dirty="0" smtClean="0"/>
              <a:t>[3]</a:t>
            </a:r>
            <a:r>
              <a:rPr lang="en-US" altLang="ja-JP" sz="3600" baseline="30000" dirty="0"/>
              <a:t/>
            </a:r>
            <a:br>
              <a:rPr lang="en-US" altLang="ja-JP" sz="3600" baseline="30000" dirty="0"/>
            </a:br>
            <a:r>
              <a:rPr lang="en-US" altLang="ja-JP" sz="3600" baseline="30000" dirty="0"/>
              <a:t/>
            </a:r>
            <a:br>
              <a:rPr lang="en-US" altLang="ja-JP" sz="3600" baseline="30000" dirty="0"/>
            </a:br>
            <a:endParaRPr kumimoji="1" lang="ja-JP" altLang="en-US" sz="3600" baseline="30000" dirty="0"/>
          </a:p>
        </p:txBody>
      </p:sp>
      <p:sp>
        <p:nvSpPr>
          <p:cNvPr id="106" name="テキスト ボックス 105"/>
          <p:cNvSpPr txBox="1"/>
          <p:nvPr/>
        </p:nvSpPr>
        <p:spPr>
          <a:xfrm>
            <a:off x="16084873" y="40010835"/>
            <a:ext cx="13391675" cy="2816797"/>
          </a:xfrm>
          <a:prstGeom prst="rect">
            <a:avLst/>
          </a:prstGeom>
          <a:noFill/>
        </p:spPr>
        <p:txBody>
          <a:bodyPr wrap="square" rtlCol="0">
            <a:spAutoFit/>
          </a:bodyPr>
          <a:lstStyle/>
          <a:p>
            <a:r>
              <a:rPr lang="fr-FR" altLang="ja-JP" sz="3600" dirty="0" smtClean="0"/>
              <a:t>[3]Aurélien Géron(2018)</a:t>
            </a:r>
            <a:br>
              <a:rPr lang="fr-FR" altLang="ja-JP" sz="3600" dirty="0" smtClean="0"/>
            </a:br>
            <a:r>
              <a:rPr lang="fr-FR" altLang="ja-JP" sz="3600" dirty="0"/>
              <a:t> </a:t>
            </a:r>
            <a:r>
              <a:rPr lang="en-US" altLang="ja-JP" sz="3600" dirty="0" err="1" smtClean="0"/>
              <a:t>Scikit-leran</a:t>
            </a:r>
            <a:r>
              <a:rPr lang="ja-JP" altLang="en-US" sz="3600" dirty="0"/>
              <a:t>と</a:t>
            </a:r>
            <a:r>
              <a:rPr lang="en-US" altLang="ja-JP" sz="3600" dirty="0" err="1"/>
              <a:t>Tensorflow</a:t>
            </a:r>
            <a:r>
              <a:rPr lang="ja-JP" altLang="en-US" sz="3600" dirty="0"/>
              <a:t>による実践機械</a:t>
            </a:r>
            <a:r>
              <a:rPr lang="ja-JP" altLang="en-US" sz="3600" dirty="0" smtClean="0"/>
              <a:t>学習</a:t>
            </a:r>
            <a:r>
              <a:rPr lang="en-US" altLang="ja-JP" sz="3600" dirty="0" smtClean="0"/>
              <a:t> </a:t>
            </a:r>
            <a:r>
              <a:rPr lang="ja-JP" altLang="en-US" sz="3600" dirty="0" smtClean="0"/>
              <a:t>オライリージャパン</a:t>
            </a:r>
            <a:r>
              <a:rPr lang="en-US" altLang="ja-JP" sz="3600" dirty="0"/>
              <a:t/>
            </a:r>
            <a:br>
              <a:rPr lang="en-US" altLang="ja-JP" sz="3600" dirty="0"/>
            </a:br>
            <a:endParaRPr lang="ja-JP" altLang="en-US" sz="3600" dirty="0"/>
          </a:p>
          <a:p>
            <a:endParaRPr kumimoji="1" lang="ja-JP" altLang="en-US" dirty="0"/>
          </a:p>
        </p:txBody>
      </p:sp>
      <p:sp>
        <p:nvSpPr>
          <p:cNvPr id="134" name="テキスト ボックス 133"/>
          <p:cNvSpPr txBox="1"/>
          <p:nvPr/>
        </p:nvSpPr>
        <p:spPr>
          <a:xfrm>
            <a:off x="16322694" y="31001592"/>
            <a:ext cx="13153854" cy="1538883"/>
          </a:xfrm>
          <a:prstGeom prst="rect">
            <a:avLst/>
          </a:prstGeom>
          <a:noFill/>
        </p:spPr>
        <p:txBody>
          <a:bodyPr wrap="square" rtlCol="0">
            <a:spAutoFit/>
          </a:bodyPr>
          <a:lstStyle/>
          <a:p>
            <a:r>
              <a:rPr lang="ja-JP" altLang="en-US" sz="5400" b="1" smtClean="0">
                <a:solidFill>
                  <a:schemeClr val="accent1"/>
                </a:solidFill>
              </a:rPr>
              <a:t>自己開示文生成・対話</a:t>
            </a:r>
            <a:r>
              <a:rPr lang="ja-JP" altLang="en-US" sz="5400" b="1" dirty="0" smtClean="0">
                <a:solidFill>
                  <a:schemeClr val="accent1"/>
                </a:solidFill>
              </a:rPr>
              <a:t>継続</a:t>
            </a:r>
            <a:r>
              <a:rPr lang="ja-JP" altLang="en-US" sz="5400" b="1" dirty="0" smtClean="0">
                <a:solidFill>
                  <a:schemeClr val="accent1"/>
                </a:solidFill>
              </a:rPr>
              <a:t>欲求評価</a:t>
            </a:r>
            <a:r>
              <a:rPr lang="ja-JP" altLang="en-US" sz="5400" b="1" dirty="0" smtClean="0">
                <a:solidFill>
                  <a:schemeClr val="accent1"/>
                </a:solidFill>
              </a:rPr>
              <a:t>実験</a:t>
            </a:r>
            <a:endParaRPr lang="ja-JP" altLang="en-US" sz="5400" b="1" dirty="0">
              <a:solidFill>
                <a:schemeClr val="accent1"/>
              </a:solidFill>
            </a:endParaRPr>
          </a:p>
          <a:p>
            <a:endParaRPr lang="en-US" altLang="ja-JP" sz="4000" dirty="0"/>
          </a:p>
        </p:txBody>
      </p:sp>
      <p:sp>
        <p:nvSpPr>
          <p:cNvPr id="137" name="テキスト ボックス 136"/>
          <p:cNvSpPr txBox="1"/>
          <p:nvPr/>
        </p:nvSpPr>
        <p:spPr>
          <a:xfrm>
            <a:off x="17683834" y="35996192"/>
            <a:ext cx="9861474" cy="769441"/>
          </a:xfrm>
          <a:prstGeom prst="rect">
            <a:avLst/>
          </a:prstGeom>
          <a:noFill/>
        </p:spPr>
        <p:txBody>
          <a:bodyPr wrap="square" rtlCol="0">
            <a:spAutoFit/>
          </a:bodyPr>
          <a:lstStyle/>
          <a:p>
            <a:pPr algn="ctr"/>
            <a:r>
              <a:rPr kumimoji="1" lang="ja-JP" altLang="en-US" sz="4400" dirty="0" smtClean="0"/>
              <a:t>生成した文章に対する印象評価実験</a:t>
            </a:r>
            <a:endParaRPr kumimoji="1" lang="ja-JP" altLang="en-US" sz="4400" dirty="0"/>
          </a:p>
        </p:txBody>
      </p:sp>
      <p:sp>
        <p:nvSpPr>
          <p:cNvPr id="138" name="テキスト ボックス 137"/>
          <p:cNvSpPr txBox="1"/>
          <p:nvPr/>
        </p:nvSpPr>
        <p:spPr>
          <a:xfrm>
            <a:off x="17411208" y="38014290"/>
            <a:ext cx="9861474" cy="769441"/>
          </a:xfrm>
          <a:prstGeom prst="rect">
            <a:avLst/>
          </a:prstGeom>
          <a:noFill/>
        </p:spPr>
        <p:txBody>
          <a:bodyPr wrap="square" rtlCol="0">
            <a:spAutoFit/>
          </a:bodyPr>
          <a:lstStyle/>
          <a:p>
            <a:pPr algn="ctr"/>
            <a:r>
              <a:rPr lang="en-US" altLang="ja-JP" sz="4400" dirty="0"/>
              <a:t>t</a:t>
            </a:r>
            <a:r>
              <a:rPr kumimoji="1" lang="ja-JP" altLang="en-US" sz="4400" dirty="0" smtClean="0"/>
              <a:t>検定で有意性の有無を確認</a:t>
            </a:r>
            <a:endParaRPr kumimoji="1" lang="ja-JP" altLang="en-US" sz="4400" dirty="0"/>
          </a:p>
        </p:txBody>
      </p:sp>
      <p:sp>
        <p:nvSpPr>
          <p:cNvPr id="140" name="下矢印 139"/>
          <p:cNvSpPr/>
          <p:nvPr/>
        </p:nvSpPr>
        <p:spPr>
          <a:xfrm>
            <a:off x="21546563" y="36833601"/>
            <a:ext cx="1532316" cy="10455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72719330"/>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1416</TotalTime>
  <Words>350</Words>
  <Application>Microsoft Macintosh PowerPoint</Application>
  <PresentationFormat>ユーザー設定</PresentationFormat>
  <Paragraphs>54</Paragraphs>
  <Slides>1</Slides>
  <Notes>1</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vt:i4>
      </vt:variant>
    </vt:vector>
  </HeadingPairs>
  <TitlesOfParts>
    <vt:vector size="12" baseType="lpstr">
      <vt:lpstr>Calibri</vt:lpstr>
      <vt:lpstr>Calibri Light</vt:lpstr>
      <vt:lpstr>Cambria Math</vt:lpstr>
      <vt:lpstr>Hiragino Kaku Gothic Pro W6</vt:lpstr>
      <vt:lpstr>Mangal</vt:lpstr>
      <vt:lpstr>MS PGothic</vt:lpstr>
      <vt:lpstr>Yu Gothic</vt:lpstr>
      <vt:lpstr>游ゴシック</vt:lpstr>
      <vt:lpstr>游ゴシック Light</vt:lpstr>
      <vt:lpstr>Arial</vt:lpstr>
      <vt:lpstr>ホワイト</vt:lpstr>
      <vt:lpstr>PowerPoint プレゼンテーション</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内田　裕貴</dc:creator>
  <cp:lastModifiedBy>内田　裕貴</cp:lastModifiedBy>
  <cp:revision>44</cp:revision>
  <dcterms:created xsi:type="dcterms:W3CDTF">2018-08-23T12:38:26Z</dcterms:created>
  <dcterms:modified xsi:type="dcterms:W3CDTF">2018-10-10T00:16:20Z</dcterms:modified>
</cp:coreProperties>
</file>