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9" r:id="rId4"/>
    <p:sldId id="260" r:id="rId5"/>
    <p:sldId id="262" r:id="rId6"/>
    <p:sldId id="263" r:id="rId7"/>
    <p:sldId id="270" r:id="rId8"/>
    <p:sldId id="271" r:id="rId9"/>
    <p:sldId id="265" r:id="rId10"/>
    <p:sldId id="266"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6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7D680-E90B-42F2-979A-F3B80F2A2F6B}" v="17" dt="2017-05-17T06:46:19.009"/>
    <p1510:client id="{36F6A4D9-4A5A-49C7-A869-C35E35F6C66B}" v="19" dt="2017-05-17T07:56:26.025"/>
    <p1510:client id="{24CA7851-C17B-4303-AA52-67C0A5E3B860}" v="11" dt="2017-05-17T08:00:35.743"/>
    <p1510:client id="{9B3C9D2F-9B75-4A67-8FF1-BBE00B3CD228}" v="9" dt="2017-05-17T08:06:03.267"/>
    <p1510:client id="{C93C3702-3F82-43E0-8256-A808FD009866}" v="1" dt="2017-05-18T04:45:17.43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96"/>
    <p:restoredTop sz="63667"/>
  </p:normalViewPr>
  <p:slideViewPr>
    <p:cSldViewPr snapToGrid="0">
      <p:cViewPr>
        <p:scale>
          <a:sx n="90" d="100"/>
          <a:sy n="90" d="100"/>
        </p:scale>
        <p:origin x="16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FBAC-4BE9-4F5D-A930-E0BF0CE089A2}" type="datetimeFigureOut">
              <a:rPr kumimoji="1" lang="en-US" altLang="ja-JP"/>
              <a:t>5/18/17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9606C-B28D-416C-A777-35941F940E5D}" type="slidenum">
              <a:rPr kumimoji="1" lang="en-US" altLang="ja-JP"/>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1</a:t>
            </a:fld>
            <a:endParaRPr kumimoji="1" lang="ja-JP" altLang="en-US"/>
          </a:p>
        </p:txBody>
      </p:sp>
    </p:spTree>
    <p:extLst>
      <p:ext uri="{BB962C8B-B14F-4D97-AF65-F5344CB8AC3E}">
        <p14:creationId xmlns:p14="http://schemas.microsoft.com/office/powerpoint/2010/main" val="106867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ネット販売と徳島県の薬局にて販売する予定です。</a:t>
            </a:r>
          </a:p>
          <a:p>
            <a:endParaRPr kumimoji="1" lang="ja-JP" altLang="en-US">
              <a:latin typeface="游ゴシック"/>
              <a:ea typeface="游ゴシック"/>
            </a:endParaRPr>
          </a:p>
          <a:p>
            <a:r>
              <a:rPr kumimoji="1" lang="ja-JP" altLang="en-US">
                <a:latin typeface="游ゴシック"/>
                <a:ea typeface="游ゴシック"/>
              </a:rPr>
              <a:t>商品リリースに合わせて次のキャンペーンを実施する予定です。</a:t>
            </a:r>
          </a:p>
          <a:p>
            <a:r>
              <a:rPr kumimoji="1" lang="ja-JP" altLang="en-US">
                <a:latin typeface="游ゴシック"/>
                <a:ea typeface="游ゴシック"/>
              </a:rPr>
              <a:t>まずは、病院の不感症の初診に適した診療科目の初診に限り無料でこの商品をプレゼントします。</a:t>
            </a:r>
          </a:p>
          <a:p>
            <a:endParaRPr kumimoji="1" lang="ja-JP" altLang="en-US">
              <a:latin typeface="游ゴシック"/>
              <a:ea typeface="游ゴシック"/>
            </a:endParaRPr>
          </a:p>
          <a:p>
            <a:r>
              <a:rPr kumimoji="1" lang="ja-JP" altLang="en-US">
                <a:latin typeface="游ゴシック"/>
                <a:ea typeface="游ゴシック"/>
              </a:rPr>
              <a:t>TwitterにてRTしたひとの中から抽選で数名、</a:t>
            </a:r>
          </a:p>
          <a:p>
            <a:r>
              <a:rPr kumimoji="1" lang="ja-JP" altLang="en-US">
                <a:latin typeface="游ゴシック"/>
                <a:ea typeface="游ゴシック"/>
              </a:rPr>
              <a:t>Instagramで「#徳島の媚薬入り水道水」というタグがついた投稿の中から抽選で数名など</a:t>
            </a:r>
          </a:p>
          <a:p>
            <a:r>
              <a:rPr kumimoji="1" lang="ja-JP" altLang="en-US">
                <a:latin typeface="游ゴシック"/>
                <a:ea typeface="游ゴシック"/>
              </a:rPr>
              <a:t>SNSを使って商品の広告販売をします。</a:t>
            </a:r>
          </a:p>
          <a:p>
            <a:endParaRPr kumimoji="1" lang="ja-JP" altLang="en-US">
              <a:latin typeface="游ゴシック"/>
              <a:ea typeface="游ゴシック"/>
            </a:endParaRP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10</a:t>
            </a:fld>
            <a:endParaRPr kumimoji="1" lang="ja-JP" altLang="en-US"/>
          </a:p>
        </p:txBody>
      </p:sp>
    </p:spTree>
    <p:extLst>
      <p:ext uri="{BB962C8B-B14F-4D97-AF65-F5344CB8AC3E}">
        <p14:creationId xmlns:p14="http://schemas.microsoft.com/office/powerpoint/2010/main" val="276518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媚薬入りの水道水を販売し、あそこを元気に、そして、徳島を元気にしていきましょう。</a:t>
            </a:r>
          </a:p>
          <a:p>
            <a:endParaRPr kumimoji="1" lang="ja-JP" altLang="en-US">
              <a:latin typeface="游ゴシック"/>
              <a:ea typeface="游ゴシック"/>
            </a:endParaRPr>
          </a:p>
          <a:p>
            <a:r>
              <a:rPr kumimoji="1" lang="ja-JP" altLang="en-US">
                <a:latin typeface="游ゴシック"/>
                <a:ea typeface="游ゴシック"/>
              </a:rPr>
              <a:t>これで、発表を終わります。</a:t>
            </a: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11</a:t>
            </a:fld>
            <a:endParaRPr kumimoji="1" lang="ja-JP" altLang="en-US"/>
          </a:p>
        </p:txBody>
      </p:sp>
    </p:spTree>
    <p:extLst>
      <p:ext uri="{BB962C8B-B14F-4D97-AF65-F5344CB8AC3E}">
        <p14:creationId xmlns:p14="http://schemas.microsoft.com/office/powerpoint/2010/main" val="306072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グループで考えた結果、媚薬を水道水に混ぜるという結論が出ました。</a:t>
            </a:r>
          </a:p>
          <a:p>
            <a:r>
              <a:rPr kumimoji="1" lang="ja-JP" altLang="en-US">
                <a:latin typeface="游ゴシック"/>
                <a:ea typeface="游ゴシック"/>
              </a:rPr>
              <a:t>ところでみなさん、媚薬の効果についてご存知でしょうか？</a:t>
            </a:r>
          </a:p>
          <a:p>
            <a:r>
              <a:rPr kumimoji="1" lang="ja-JP" altLang="en-US">
                <a:latin typeface="游ゴシック"/>
                <a:ea typeface="游ゴシック"/>
              </a:rPr>
              <a:t>媚薬には次の効果があります。</a:t>
            </a: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2</a:t>
            </a:fld>
            <a:endParaRPr kumimoji="1" lang="ja-JP" altLang="en-US"/>
          </a:p>
        </p:txBody>
      </p:sp>
    </p:spTree>
    <p:extLst>
      <p:ext uri="{BB962C8B-B14F-4D97-AF65-F5344CB8AC3E}">
        <p14:creationId xmlns:p14="http://schemas.microsoft.com/office/powerpoint/2010/main" val="316496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性欲と感度の上昇があります。</a:t>
            </a:r>
          </a:p>
          <a:p>
            <a:r>
              <a:rPr kumimoji="1" lang="ja-JP" altLang="en-US">
                <a:latin typeface="游ゴシック"/>
                <a:ea typeface="游ゴシック"/>
              </a:rPr>
              <a:t>これにより、性冷淡・セックスレス・不感症に効果があります。</a:t>
            </a:r>
          </a:p>
          <a:p>
            <a:r>
              <a:rPr kumimoji="1" lang="ja-JP" altLang="en-US">
                <a:latin typeface="游ゴシック"/>
                <a:ea typeface="游ゴシック"/>
              </a:rPr>
              <a:t>ようはセックスのためのお薬です。</a:t>
            </a:r>
          </a:p>
          <a:p>
            <a:endParaRPr kumimoji="1" lang="ja-JP" altLang="en-US">
              <a:latin typeface="游ゴシック"/>
              <a:ea typeface="游ゴシック"/>
            </a:endParaRPr>
          </a:p>
          <a:p>
            <a:r>
              <a:rPr kumimoji="1" lang="ja-JP" altLang="en-US">
                <a:latin typeface="游ゴシック"/>
                <a:ea typeface="游ゴシック"/>
              </a:rPr>
              <a:t>おそらく、みなさんは媚薬に対してネガティブなイメージを持っているかもしれません。</a:t>
            </a:r>
          </a:p>
          <a:p>
            <a:r>
              <a:rPr kumimoji="1" lang="ja-JP" altLang="en-US">
                <a:latin typeface="游ゴシック"/>
                <a:ea typeface="游ゴシック"/>
              </a:rPr>
              <a:t>しかし、日本製の安全な媚薬も販売されており、副作用もほとんどありません。</a:t>
            </a:r>
          </a:p>
          <a:p>
            <a:endParaRPr kumimoji="1" lang="ja-JP" altLang="en-US">
              <a:latin typeface="游ゴシック"/>
              <a:ea typeface="游ゴシック"/>
            </a:endParaRPr>
          </a:p>
          <a:p>
            <a:r>
              <a:rPr kumimoji="1" lang="ja-JP" altLang="en-US">
                <a:latin typeface="游ゴシック"/>
                <a:ea typeface="游ゴシック"/>
              </a:rPr>
              <a:t>ところで、なぜ媚薬を使うという考えに至ったのでしょうか？</a:t>
            </a:r>
          </a:p>
          <a:p>
            <a:r>
              <a:rPr kumimoji="1" lang="ja-JP" altLang="en-US">
                <a:latin typeface="游ゴシック"/>
                <a:ea typeface="游ゴシック"/>
              </a:rPr>
              <a:t>私たちが考えたのは次の社会問題を解決するためです。</a:t>
            </a: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3</a:t>
            </a:fld>
            <a:endParaRPr kumimoji="1" lang="ja-JP" altLang="en-US"/>
          </a:p>
        </p:txBody>
      </p:sp>
    </p:spTree>
    <p:extLst>
      <p:ext uri="{BB962C8B-B14F-4D97-AF65-F5344CB8AC3E}">
        <p14:creationId xmlns:p14="http://schemas.microsoft.com/office/powerpoint/2010/main" val="85941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そうです。少子高齢化です。</a:t>
            </a:r>
          </a:p>
          <a:p>
            <a:r>
              <a:rPr kumimoji="1" lang="ja-JP" altLang="en-US">
                <a:latin typeface="游ゴシック"/>
                <a:ea typeface="游ゴシック"/>
              </a:rPr>
              <a:t>徳島県だけでなく、日本、先進国で大きな問題となってるこの少子高齢化に問題解決として媚薬を使おうというアイデアです。</a:t>
            </a:r>
          </a:p>
          <a:p>
            <a:endParaRPr kumimoji="1" lang="ja-JP" altLang="en-US">
              <a:latin typeface="游ゴシック"/>
              <a:ea typeface="游ゴシック"/>
            </a:endParaRPr>
          </a:p>
          <a:p>
            <a:r>
              <a:rPr kumimoji="1" lang="ja-JP" altLang="en-US">
                <a:latin typeface="游ゴシック"/>
                <a:ea typeface="游ゴシック"/>
              </a:rPr>
              <a:t>県が販売する媚薬入りの水ということで、みなさんはこの媚薬は安全だと思うでしょう。</a:t>
            </a:r>
          </a:p>
          <a:p>
            <a:r>
              <a:rPr kumimoji="1" lang="ja-JP" altLang="en-US">
                <a:latin typeface="游ゴシック"/>
                <a:ea typeface="游ゴシック"/>
              </a:rPr>
              <a:t>ネイティブなイメージを払拭することで、媚薬に対するイメージもよくなるでしょう。</a:t>
            </a:r>
          </a:p>
          <a:p>
            <a:endParaRPr kumimoji="1" lang="ja-JP" altLang="en-US">
              <a:latin typeface="游ゴシック"/>
              <a:ea typeface="游ゴシック"/>
            </a:endParaRPr>
          </a:p>
          <a:p>
            <a:r>
              <a:rPr kumimoji="1" lang="ja-JP" altLang="en-US">
                <a:latin typeface="游ゴシック"/>
                <a:ea typeface="游ゴシック"/>
              </a:rPr>
              <a:t>安全な媚薬が販売されているとなれば、性にお悩みの夫婦も性に盛んなカップルもきっと購入するに違いないと私たちは考えています。 </a:t>
            </a:r>
          </a:p>
          <a:p>
            <a:r>
              <a:rPr kumimoji="1" lang="ja-JP" altLang="en-US">
                <a:latin typeface="游ゴシック"/>
                <a:ea typeface="游ゴシック"/>
              </a:rPr>
              <a:t>ここで購入者モデルをご紹介しましょう。</a:t>
            </a:r>
          </a:p>
          <a:p>
            <a:endParaRPr kumimoji="1" lang="ja-JP" altLang="en-US">
              <a:latin typeface="游ゴシック"/>
              <a:ea typeface="游ゴシック"/>
            </a:endParaRP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4</a:t>
            </a:fld>
            <a:endParaRPr kumimoji="1" lang="ja-JP" altLang="en-US"/>
          </a:p>
        </p:txBody>
      </p:sp>
    </p:spTree>
    <p:extLst>
      <p:ext uri="{BB962C8B-B14F-4D97-AF65-F5344CB8AC3E}">
        <p14:creationId xmlns:p14="http://schemas.microsoft.com/office/powerpoint/2010/main" val="196954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ここで役者の登場です。真鍋くんお願いします。</a:t>
            </a:r>
          </a:p>
          <a:p>
            <a:endParaRPr kumimoji="1" lang="ja-JP" altLang="en-US">
              <a:latin typeface="游ゴシック"/>
              <a:ea typeface="游ゴシック"/>
            </a:endParaRPr>
          </a:p>
          <a:p>
            <a:r>
              <a:rPr kumimoji="1" lang="ja-JP" altLang="en-US">
                <a:latin typeface="游ゴシック"/>
                <a:ea typeface="游ゴシック"/>
              </a:rPr>
              <a:t>真鍋：あー、この前も最後行くことができなかったなぁ、このままじゃ彼女に振られちゃうよ。</a:t>
            </a:r>
          </a:p>
          <a:p>
            <a:endParaRPr kumimoji="1" lang="ja-JP" altLang="en-US">
              <a:latin typeface="游ゴシック"/>
              <a:ea typeface="游ゴシック"/>
            </a:endParaRPr>
          </a:p>
          <a:p>
            <a:r>
              <a:rPr kumimoji="1" lang="ja-JP" altLang="en-US">
                <a:latin typeface="游ゴシック"/>
                <a:ea typeface="游ゴシック"/>
              </a:rPr>
              <a:t>ナレーター：不感症のMさんは最近彼女との夜の行為について満足させられていないこと悩んでいます。</a:t>
            </a:r>
          </a:p>
          <a:p>
            <a:r>
              <a:rPr kumimoji="1" lang="ja-JP" altLang="en-US">
                <a:latin typeface="游ゴシック"/>
                <a:ea typeface="游ゴシック"/>
              </a:rPr>
              <a:t>　　　　　　そのMさんはある商品が目につきました。「徳島県の水道水　媚薬入り」</a:t>
            </a:r>
          </a:p>
          <a:p>
            <a:endParaRPr kumimoji="1" lang="ja-JP" altLang="en-US">
              <a:latin typeface="游ゴシック"/>
              <a:ea typeface="游ゴシック"/>
            </a:endParaRPr>
          </a:p>
          <a:p>
            <a:r>
              <a:rPr kumimoji="1" lang="ja-JP" altLang="en-US">
                <a:latin typeface="游ゴシック"/>
                <a:ea typeface="游ゴシック"/>
              </a:rPr>
              <a:t>真鍋：あっ、これは徳島県が販売してる媚薬いりの水道水だ！！</a:t>
            </a:r>
          </a:p>
          <a:p>
            <a:r>
              <a:rPr kumimoji="1" lang="ja-JP" altLang="en-US">
                <a:latin typeface="游ゴシック"/>
                <a:ea typeface="游ゴシック"/>
              </a:rPr>
              <a:t>　　　販売元が徳島県なら安全だろうし、買ってみようかな。</a:t>
            </a:r>
          </a:p>
          <a:p>
            <a:endParaRPr kumimoji="1" lang="ja-JP" altLang="en-US">
              <a:latin typeface="游ゴシック"/>
              <a:ea typeface="游ゴシック"/>
            </a:endParaRPr>
          </a:p>
          <a:p>
            <a:r>
              <a:rPr kumimoji="1" lang="ja-JP" altLang="en-US">
                <a:latin typeface="游ゴシック"/>
                <a:ea typeface="游ゴシック"/>
              </a:rPr>
              <a:t>ナレーター：数時間後...</a:t>
            </a:r>
          </a:p>
          <a:p>
            <a:endParaRPr kumimoji="1" lang="ja-JP" altLang="en-US">
              <a:latin typeface="游ゴシック"/>
              <a:ea typeface="游ゴシック"/>
            </a:endParaRPr>
          </a:p>
          <a:p>
            <a:r>
              <a:rPr kumimoji="1" lang="ja-JP" altLang="en-US">
                <a:latin typeface="游ゴシック"/>
                <a:ea typeface="游ゴシック"/>
              </a:rPr>
              <a:t>真鍋：今日は最後まで長続きしたぞ！今度もお世話なろうかなぁ</a:t>
            </a:r>
          </a:p>
          <a:p>
            <a:endParaRPr kumimoji="1" lang="ja-JP" altLang="en-US">
              <a:latin typeface="游ゴシック"/>
              <a:ea typeface="游ゴシック"/>
            </a:endParaRPr>
          </a:p>
          <a:p>
            <a:r>
              <a:rPr kumimoji="1" lang="ja-JP" altLang="en-US">
                <a:latin typeface="游ゴシック"/>
                <a:ea typeface="游ゴシック"/>
              </a:rPr>
              <a:t>ナレーター：また一つ新しいリピーターがここに誕生しました。</a:t>
            </a:r>
          </a:p>
          <a:p>
            <a:endParaRPr kumimoji="1" lang="ja-JP" altLang="en-US">
              <a:latin typeface="游ゴシック"/>
              <a:ea typeface="游ゴシック"/>
            </a:endParaRPr>
          </a:p>
          <a:p>
            <a:r>
              <a:rPr kumimoji="1" lang="ja-JP" altLang="en-US">
                <a:latin typeface="游ゴシック"/>
                <a:ea typeface="游ゴシック"/>
              </a:rPr>
              <a:t>媚薬入りの水道水はきっとこのように売れるでしょう。</a:t>
            </a:r>
          </a:p>
          <a:p>
            <a:endParaRPr kumimoji="1" lang="ja-JP" altLang="en-US">
              <a:latin typeface="游ゴシック"/>
              <a:ea typeface="游ゴシック"/>
            </a:endParaRPr>
          </a:p>
          <a:p>
            <a:r>
              <a:rPr kumimoji="1" lang="ja-JP" altLang="en-US">
                <a:latin typeface="游ゴシック"/>
                <a:ea typeface="游ゴシック"/>
              </a:rPr>
              <a:t>しかし、なぜ媚薬入りの水道水を販売するのでしょうか。</a:t>
            </a:r>
          </a:p>
          <a:p>
            <a:r>
              <a:rPr kumimoji="1" lang="ja-JP" altLang="en-US">
                <a:latin typeface="游ゴシック"/>
                <a:ea typeface="游ゴシック"/>
              </a:rPr>
              <a:t>ここで、一般的なものと今回の商品を比較してみました。</a:t>
            </a:r>
          </a:p>
          <a:p>
            <a:endParaRPr kumimoji="1" lang="ja-JP" altLang="en-US">
              <a:latin typeface="游ゴシック"/>
              <a:ea typeface="游ゴシック"/>
            </a:endParaRPr>
          </a:p>
          <a:p>
            <a:endParaRPr kumimoji="1" lang="ja-JP" altLang="en-US">
              <a:latin typeface="游ゴシック"/>
              <a:ea typeface="游ゴシック"/>
            </a:endParaRP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5</a:t>
            </a:fld>
            <a:endParaRPr kumimoji="1" lang="ja-JP" altLang="en-US"/>
          </a:p>
        </p:txBody>
      </p:sp>
    </p:spTree>
    <p:extLst>
      <p:ext uri="{BB962C8B-B14F-4D97-AF65-F5344CB8AC3E}">
        <p14:creationId xmlns:p14="http://schemas.microsoft.com/office/powerpoint/2010/main" val="61285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游ゴシック"/>
                <a:ea typeface="游ゴシック"/>
              </a:rPr>
              <a:t>この表は、一般的な媚薬と、今回の水道水の媚薬を比べたものです。</a:t>
            </a:r>
          </a:p>
          <a:p>
            <a:r>
              <a:rPr kumimoji="1" lang="ja-JP" altLang="en-US" dirty="0">
                <a:latin typeface="游ゴシック"/>
                <a:ea typeface="游ゴシック"/>
              </a:rPr>
              <a:t>この商品は値段こそ高いものの、ネットで販売されている、本物か偽物かわからないものを買うことを考えると安いと考えられます。</a:t>
            </a:r>
          </a:p>
          <a:p>
            <a:r>
              <a:rPr kumimoji="1" lang="ja-JP" altLang="en-US" dirty="0">
                <a:latin typeface="游ゴシック"/>
                <a:ea typeface="游ゴシック"/>
              </a:rPr>
              <a:t>この表から意見にもよりますが、</a:t>
            </a:r>
            <a:r>
              <a:rPr kumimoji="1" lang="ja-JP" altLang="en-US">
                <a:latin typeface="游ゴシック"/>
                <a:ea typeface="游ゴシック"/>
              </a:rPr>
              <a:t>この</a:t>
            </a:r>
            <a:r>
              <a:rPr kumimoji="1" lang="ja-JP" altLang="en-US" smtClean="0">
                <a:latin typeface="游ゴシック"/>
                <a:ea typeface="游ゴシック"/>
              </a:rPr>
              <a:t>商品の</a:t>
            </a:r>
            <a:r>
              <a:rPr kumimoji="1" lang="ja-JP" altLang="en-US" dirty="0">
                <a:latin typeface="游ゴシック"/>
                <a:ea typeface="游ゴシック"/>
              </a:rPr>
              <a:t>方が優れていると思います</a:t>
            </a:r>
            <a:r>
              <a:rPr kumimoji="1" lang="ja-JP" altLang="en-US" dirty="0" smtClean="0">
                <a:latin typeface="游ゴシック"/>
                <a:ea typeface="游ゴシック"/>
              </a:rPr>
              <a:t>。</a:t>
            </a: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6</a:t>
            </a:fld>
            <a:endParaRPr kumimoji="1" lang="ja-JP" altLang="en-US"/>
          </a:p>
        </p:txBody>
      </p:sp>
    </p:spTree>
    <p:extLst>
      <p:ext uri="{BB962C8B-B14F-4D97-AF65-F5344CB8AC3E}">
        <p14:creationId xmlns:p14="http://schemas.microsoft.com/office/powerpoint/2010/main" val="197321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この表は、一般的なミネラルウォーターとこんかいの水道水を比べたものです。</a:t>
            </a:r>
            <a:r>
              <a:rPr kumimoji="1" lang="en-US" altLang="ja-JP">
                <a:latin typeface="游ゴシック"/>
                <a:ea typeface="游ゴシック"/>
              </a:rPr>
              <a:t> </a:t>
            </a:r>
          </a:p>
          <a:p>
            <a:r>
              <a:rPr kumimoji="1" lang="ja-JP" altLang="en-US">
                <a:latin typeface="游ゴシック"/>
                <a:ea typeface="游ゴシック"/>
              </a:rPr>
              <a:t>美味しさ、安全性も一般的なミネラルウォーターに引けを取りません。</a:t>
            </a:r>
            <a:r>
              <a:rPr kumimoji="1" lang="en-US" altLang="ja-JP">
                <a:latin typeface="游ゴシック"/>
                <a:ea typeface="游ゴシック"/>
              </a:rPr>
              <a:t> </a:t>
            </a:r>
          </a:p>
          <a:p>
            <a:r>
              <a:rPr kumimoji="1" lang="ja-JP" altLang="en-US">
                <a:latin typeface="游ゴシック"/>
                <a:ea typeface="游ゴシック"/>
              </a:rPr>
              <a:t>この結果になる理由にはこの商品は特別な処理を施すところにあります。</a:t>
            </a:r>
          </a:p>
          <a:p>
            <a:endParaRPr kumimoji="1" lang="ja-JP" altLang="en-US">
              <a:latin typeface="游ゴシック"/>
              <a:ea typeface="游ゴシック"/>
            </a:endParaRP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7</a:t>
            </a:fld>
            <a:endParaRPr kumimoji="1" lang="ja-JP" altLang="en-US"/>
          </a:p>
        </p:txBody>
      </p:sp>
    </p:spTree>
    <p:extLst>
      <p:ext uri="{BB962C8B-B14F-4D97-AF65-F5344CB8AC3E}">
        <p14:creationId xmlns:p14="http://schemas.microsoft.com/office/powerpoint/2010/main" val="275202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一般に販売されている清涼飲料水と同じような爽やかなデザイン</a:t>
            </a:r>
            <a:r>
              <a:rPr kumimoji="1" lang="ja-JP" altLang="en-US" dirty="0" smtClean="0"/>
              <a:t>にして、購入するハードルを下げる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smtClean="0"/>
              <a:t>8</a:t>
            </a:fld>
            <a:endParaRPr kumimoji="1" lang="ja-JP" altLang="en-US"/>
          </a:p>
        </p:txBody>
      </p:sp>
    </p:spTree>
    <p:extLst>
      <p:ext uri="{BB962C8B-B14F-4D97-AF65-F5344CB8AC3E}">
        <p14:creationId xmlns:p14="http://schemas.microsoft.com/office/powerpoint/2010/main" val="110368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游ゴシック"/>
                <a:ea typeface="游ゴシック"/>
              </a:rPr>
              <a:t>なぜ、媚薬入りの水道水が１000円もするかというと、特別な浄水器によりカルキをしっかりと抜く処理を施すからです。</a:t>
            </a:r>
          </a:p>
          <a:p>
            <a:endParaRPr kumimoji="1" lang="ja-JP" altLang="en-US">
              <a:latin typeface="游ゴシック"/>
              <a:ea typeface="游ゴシック"/>
            </a:endParaRPr>
          </a:p>
          <a:p>
            <a:r>
              <a:rPr kumimoji="1" lang="ja-JP" altLang="en-US">
                <a:latin typeface="游ゴシック"/>
                <a:ea typeface="游ゴシック"/>
              </a:rPr>
              <a:t>徳島の水道局に特別な浄水施設を建設し、そこで今回の商品のための水道水の一部を浄水します。</a:t>
            </a:r>
          </a:p>
          <a:p>
            <a:r>
              <a:rPr kumimoji="1" lang="ja-JP" altLang="en-US">
                <a:latin typeface="游ゴシック"/>
                <a:ea typeface="游ゴシック"/>
              </a:rPr>
              <a:t>これにより、カルキくさくない、安全でおいしい水道水を販売することができます。</a:t>
            </a:r>
          </a:p>
          <a:p>
            <a:endParaRPr kumimoji="1" lang="ja-JP" altLang="en-US">
              <a:latin typeface="游ゴシック"/>
              <a:ea typeface="游ゴシック"/>
            </a:endParaRPr>
          </a:p>
          <a:p>
            <a:endParaRPr kumimoji="1" lang="ja-JP" altLang="en-US">
              <a:latin typeface="游ゴシック"/>
              <a:ea typeface="游ゴシック"/>
            </a:endParaRPr>
          </a:p>
        </p:txBody>
      </p:sp>
      <p:sp>
        <p:nvSpPr>
          <p:cNvPr id="4" name="スライド番号プレースホルダー 3"/>
          <p:cNvSpPr>
            <a:spLocks noGrp="1"/>
          </p:cNvSpPr>
          <p:nvPr>
            <p:ph type="sldNum" sz="quarter" idx="10"/>
          </p:nvPr>
        </p:nvSpPr>
        <p:spPr/>
        <p:txBody>
          <a:bodyPr/>
          <a:lstStyle/>
          <a:p>
            <a:fld id="{9329606C-B28D-416C-A777-35941F940E5D}" type="slidenum">
              <a:rPr kumimoji="1" lang="en-US" altLang="ja-JP"/>
              <a:t>9</a:t>
            </a:fld>
            <a:endParaRPr kumimoji="1" lang="ja-JP" altLang="en-US"/>
          </a:p>
        </p:txBody>
      </p:sp>
    </p:spTree>
    <p:extLst>
      <p:ext uri="{BB962C8B-B14F-4D97-AF65-F5344CB8AC3E}">
        <p14:creationId xmlns:p14="http://schemas.microsoft.com/office/powerpoint/2010/main" val="256575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53393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68076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61886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066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32745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013197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2711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97283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5744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520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90421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0559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0062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96800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2590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496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49523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02A643-9BB0-4E02-80B2-2C0A5E5D738E}" type="datetimeFigureOut">
              <a:rPr kumimoji="1" lang="ja-JP" altLang="en-US" smtClean="0"/>
              <a:t>2017/5/18</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285591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62494" y="1379538"/>
            <a:ext cx="9040531" cy="2616200"/>
          </a:xfrm>
        </p:spPr>
        <p:txBody>
          <a:bodyPr>
            <a:normAutofit/>
          </a:bodyPr>
          <a:lstStyle/>
          <a:p>
            <a:r>
              <a:rPr kumimoji="1" lang="ja-JP" altLang="en-US" sz="4800">
                <a:solidFill>
                  <a:srgbClr val="000000"/>
                </a:solidFill>
                <a:latin typeface="HGｺﾞｼｯｸM"/>
                <a:ea typeface="HGｺﾞｼｯｸM"/>
              </a:rPr>
              <a:t>徳島県の社会現象を踏まえた</a:t>
            </a:r>
            <a:r>
              <a:rPr kumimoji="1" lang="ja-JP" altLang="en-US" sz="4800">
                <a:latin typeface="HGｺﾞｼｯｸM"/>
                <a:ea typeface="HGｺﾞｼｯｸM"/>
              </a:rPr>
              <a:t/>
            </a:r>
            <a:br>
              <a:rPr kumimoji="1" lang="ja-JP" altLang="en-US" sz="4800">
                <a:latin typeface="HGｺﾞｼｯｸM"/>
                <a:ea typeface="HGｺﾞｼｯｸM"/>
              </a:rPr>
            </a:br>
            <a:r>
              <a:rPr kumimoji="1" lang="ja-JP" altLang="en-US" sz="4800">
                <a:solidFill>
                  <a:srgbClr val="000000"/>
                </a:solidFill>
                <a:latin typeface="HGｺﾞｼｯｸM"/>
                <a:ea typeface="HGｺﾞｼｯｸM"/>
              </a:rPr>
              <a:t>徳島県の水道水の販売方法</a:t>
            </a:r>
          </a:p>
        </p:txBody>
      </p:sp>
      <p:sp>
        <p:nvSpPr>
          <p:cNvPr id="3" name="サブタイトル 2"/>
          <p:cNvSpPr>
            <a:spLocks noGrp="1"/>
          </p:cNvSpPr>
          <p:nvPr>
            <p:ph type="subTitle" idx="1"/>
          </p:nvPr>
        </p:nvSpPr>
        <p:spPr>
          <a:xfrm>
            <a:off x="3481108" y="3995738"/>
            <a:ext cx="8021917" cy="1389062"/>
          </a:xfrm>
        </p:spPr>
        <p:txBody>
          <a:bodyPr/>
          <a:lstStyle/>
          <a:p>
            <a:endParaRPr lang="ja-JP" altLang="en-US">
              <a:solidFill>
                <a:srgbClr val="000000"/>
              </a:solidFill>
              <a:latin typeface="HGｺﾞｼｯｸM"/>
              <a:ea typeface="HGｺﾞｼｯｸM"/>
            </a:endParaRPr>
          </a:p>
          <a:p>
            <a:r>
              <a:rPr lang="ja-JP" altLang="en-US">
                <a:solidFill>
                  <a:srgbClr val="000000"/>
                </a:solidFill>
                <a:latin typeface="HGｺﾞｼｯｸM"/>
                <a:ea typeface="HGｺﾞｼｯｸM"/>
              </a:rPr>
              <a:t>篠原良輔　真鍋佑弥　江崎嘉宏　弥野隆一　森本裕樹　中西晃司</a:t>
            </a:r>
            <a:endParaRPr lang="ja-JP" altLang="en-US">
              <a:latin typeface="HGｺﾞｼｯｸM"/>
              <a:ea typeface="HGｺﾞｼｯｸM"/>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3" y="699883"/>
            <a:ext cx="10018712" cy="5091317"/>
          </a:xfrm>
        </p:spPr>
        <p:txBody>
          <a:bodyPr>
            <a:normAutofit/>
          </a:bodyPr>
          <a:lstStyle/>
          <a:p>
            <a:pPr marL="0" indent="0" algn="ctr">
              <a:buNone/>
            </a:pPr>
            <a:r>
              <a:rPr kumimoji="1" lang="ja-JP" altLang="en-US" sz="9600">
                <a:solidFill>
                  <a:srgbClr val="000000"/>
                </a:solidFill>
                <a:latin typeface="HGｺﾞｼｯｸM"/>
                <a:ea typeface="HGｺﾞｼｯｸM"/>
              </a:rPr>
              <a:t>広告販売方法</a:t>
            </a:r>
          </a:p>
          <a:p>
            <a:pPr marL="0" indent="0">
              <a:buNone/>
            </a:pPr>
            <a:r>
              <a:rPr kumimoji="1" lang="ja-JP" altLang="en-US" sz="6600">
                <a:solidFill>
                  <a:srgbClr val="000000"/>
                </a:solidFill>
                <a:latin typeface="HGｺﾞｼｯｸM"/>
                <a:ea typeface="HGｺﾞｼｯｸM"/>
              </a:rPr>
              <a:t>・病院で無料配布</a:t>
            </a:r>
            <a:endParaRPr kumimoji="1" lang="ja-JP" altLang="en-US" sz="6000">
              <a:solidFill>
                <a:srgbClr val="000000"/>
              </a:solidFill>
              <a:latin typeface="HGｺﾞｼｯｸM"/>
              <a:ea typeface="HGｺﾞｼｯｸM"/>
            </a:endParaRPr>
          </a:p>
          <a:p>
            <a:pPr marL="0" indent="0">
              <a:buNone/>
            </a:pPr>
            <a:r>
              <a:rPr kumimoji="1" lang="ja-JP" altLang="en-US" sz="6600">
                <a:solidFill>
                  <a:srgbClr val="000000"/>
                </a:solidFill>
                <a:latin typeface="HGｺﾞｼｯｸM"/>
                <a:ea typeface="HGｺﾞｼｯｸM"/>
              </a:rPr>
              <a:t>・SNSで広告/プレゼント</a:t>
            </a:r>
          </a:p>
        </p:txBody>
      </p:sp>
    </p:spTree>
    <p:extLst>
      <p:ext uri="{BB962C8B-B14F-4D97-AF65-F5344CB8AC3E}">
        <p14:creationId xmlns:p14="http://schemas.microsoft.com/office/powerpoint/2010/main" val="307065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62494" y="1379538"/>
            <a:ext cx="9040531" cy="2616200"/>
          </a:xfrm>
        </p:spPr>
        <p:txBody>
          <a:bodyPr>
            <a:normAutofit/>
          </a:bodyPr>
          <a:lstStyle/>
          <a:p>
            <a:r>
              <a:rPr kumimoji="1" lang="ja-JP" altLang="en-US" sz="9600">
                <a:solidFill>
                  <a:srgbClr val="000000"/>
                </a:solidFill>
                <a:latin typeface="HGｺﾞｼｯｸM"/>
                <a:ea typeface="HGｺﾞｼｯｸM"/>
              </a:rPr>
              <a:t>ハッスル徳島!!</a:t>
            </a:r>
          </a:p>
        </p:txBody>
      </p:sp>
    </p:spTree>
    <p:extLst>
      <p:ext uri="{BB962C8B-B14F-4D97-AF65-F5344CB8AC3E}">
        <p14:creationId xmlns:p14="http://schemas.microsoft.com/office/powerpoint/2010/main" val="143521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3" y="699883"/>
            <a:ext cx="10018712" cy="5091317"/>
          </a:xfrm>
        </p:spPr>
        <p:txBody>
          <a:bodyPr>
            <a:normAutofit/>
          </a:bodyPr>
          <a:lstStyle/>
          <a:p>
            <a:pPr marL="0" indent="0" algn="ctr">
              <a:buNone/>
            </a:pPr>
            <a:r>
              <a:rPr kumimoji="1" lang="ja-JP" altLang="en-US" sz="9600">
                <a:solidFill>
                  <a:srgbClr val="000000"/>
                </a:solidFill>
                <a:latin typeface="HGｺﾞｼｯｸM"/>
                <a:ea typeface="HGｺﾞｼｯｸM"/>
              </a:rPr>
              <a:t>媚薬</a:t>
            </a:r>
          </a:p>
        </p:txBody>
      </p:sp>
    </p:spTree>
    <p:extLst>
      <p:ext uri="{BB962C8B-B14F-4D97-AF65-F5344CB8AC3E}">
        <p14:creationId xmlns:p14="http://schemas.microsoft.com/office/powerpoint/2010/main" val="154000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2067855" y="1019175"/>
            <a:ext cx="2743200" cy="1569660"/>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9600">
                <a:latin typeface="HGｺﾞｼｯｸM"/>
                <a:ea typeface="HGｺﾞｼｯｸM"/>
              </a:rPr>
              <a:t>性欲</a:t>
            </a:r>
          </a:p>
        </p:txBody>
      </p:sp>
      <p:sp>
        <p:nvSpPr>
          <p:cNvPr id="10" name="矢印: 上 9"/>
          <p:cNvSpPr/>
          <p:nvPr/>
        </p:nvSpPr>
        <p:spPr>
          <a:xfrm>
            <a:off x="3964183" y="1838325"/>
            <a:ext cx="4622126" cy="473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814014" y="1006835"/>
            <a:ext cx="2743200" cy="1569660"/>
          </a:xfrm>
          <a:prstGeom prst="rect">
            <a:avLst/>
          </a:prstGeom>
          <a:noFill/>
          <a:ln w="571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9600">
                <a:solidFill>
                  <a:srgbClr val="000000"/>
                </a:solidFill>
                <a:latin typeface="HGｺﾞｼｯｸM"/>
                <a:ea typeface="HGｺﾞｼｯｸM"/>
              </a:rPr>
              <a:t>感度</a:t>
            </a:r>
          </a:p>
        </p:txBody>
      </p:sp>
      <p:sp>
        <p:nvSpPr>
          <p:cNvPr id="23" name="ハート 22"/>
          <p:cNvSpPr/>
          <p:nvPr/>
        </p:nvSpPr>
        <p:spPr>
          <a:xfrm>
            <a:off x="1259216" y="456236"/>
            <a:ext cx="4350327" cy="2760842"/>
          </a:xfrm>
          <a:prstGeom prst="hear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ハート 23"/>
          <p:cNvSpPr/>
          <p:nvPr/>
        </p:nvSpPr>
        <p:spPr>
          <a:xfrm>
            <a:off x="7011546" y="420681"/>
            <a:ext cx="4350327" cy="2760842"/>
          </a:xfrm>
          <a:prstGeom prst="hear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テキスト ボックス 24"/>
          <p:cNvSpPr txBox="1"/>
          <p:nvPr/>
        </p:nvSpPr>
        <p:spPr>
          <a:xfrm>
            <a:off x="4808586" y="2819400"/>
            <a:ext cx="2743200"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9600">
                <a:solidFill>
                  <a:srgbClr val="000000"/>
                </a:solidFill>
                <a:latin typeface="HGｺﾞｼｯｸM"/>
                <a:ea typeface="HGｺﾞｼｯｸM"/>
              </a:rPr>
              <a:t> UP</a:t>
            </a:r>
          </a:p>
        </p:txBody>
      </p:sp>
    </p:spTree>
    <p:extLst>
      <p:ext uri="{BB962C8B-B14F-4D97-AF65-F5344CB8AC3E}">
        <p14:creationId xmlns:p14="http://schemas.microsoft.com/office/powerpoint/2010/main" val="360327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3" y="699883"/>
            <a:ext cx="10018712" cy="5091317"/>
          </a:xfrm>
        </p:spPr>
        <p:txBody>
          <a:bodyPr>
            <a:normAutofit/>
          </a:bodyPr>
          <a:lstStyle/>
          <a:p>
            <a:pPr marL="0" indent="0" algn="ctr">
              <a:buNone/>
            </a:pPr>
            <a:r>
              <a:rPr kumimoji="1" lang="ja-JP" altLang="en-US" sz="9600">
                <a:latin typeface="HGｺﾞｼｯｸM"/>
                <a:ea typeface="HGｺﾞｼｯｸM"/>
              </a:rPr>
              <a:t>安全な媚薬による</a:t>
            </a:r>
          </a:p>
          <a:p>
            <a:pPr marL="0" indent="0" algn="ctr">
              <a:buNone/>
            </a:pPr>
            <a:r>
              <a:rPr kumimoji="1" lang="ja-JP" altLang="en-US" sz="9600">
                <a:solidFill>
                  <a:srgbClr val="000000"/>
                </a:solidFill>
                <a:latin typeface="HGｺﾞｼｯｸM"/>
                <a:ea typeface="HGｺﾞｼｯｸM"/>
              </a:rPr>
              <a:t>少子高齢化対策</a:t>
            </a:r>
            <a:endParaRPr kumimoji="1" lang="ja-JP" altLang="en-US" sz="9600">
              <a:latin typeface="HGｺﾞｼｯｸM"/>
              <a:ea typeface="HGｺﾞｼｯｸM"/>
            </a:endParaRPr>
          </a:p>
        </p:txBody>
      </p:sp>
    </p:spTree>
    <p:extLst>
      <p:ext uri="{BB962C8B-B14F-4D97-AF65-F5344CB8AC3E}">
        <p14:creationId xmlns:p14="http://schemas.microsoft.com/office/powerpoint/2010/main" val="320347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3" y="699883"/>
            <a:ext cx="10018712" cy="5091317"/>
          </a:xfrm>
        </p:spPr>
        <p:txBody>
          <a:bodyPr>
            <a:normAutofit/>
          </a:bodyPr>
          <a:lstStyle/>
          <a:p>
            <a:pPr marL="0" indent="0" algn="ctr">
              <a:buNone/>
            </a:pPr>
            <a:r>
              <a:rPr kumimoji="1" lang="ja-JP" altLang="en-US" sz="9600">
                <a:solidFill>
                  <a:srgbClr val="000000"/>
                </a:solidFill>
                <a:latin typeface="HGｺﾞｼｯｸM"/>
                <a:ea typeface="HGｺﾞｼｯｸM"/>
              </a:rPr>
              <a:t>販売モデル</a:t>
            </a:r>
          </a:p>
          <a:p>
            <a:pPr marL="0" indent="0" algn="ctr">
              <a:buNone/>
            </a:pPr>
            <a:r>
              <a:rPr kumimoji="1" lang="ja-JP" altLang="en-US" sz="7200">
                <a:solidFill>
                  <a:srgbClr val="000000"/>
                </a:solidFill>
                <a:latin typeface="HGｺﾞｼｯｸM"/>
                <a:ea typeface="HGｺﾞｼｯｸM"/>
              </a:rPr>
              <a:t>若いカップルの場合</a:t>
            </a:r>
          </a:p>
        </p:txBody>
      </p:sp>
    </p:spTree>
    <p:extLst>
      <p:ext uri="{BB962C8B-B14F-4D97-AF65-F5344CB8AC3E}">
        <p14:creationId xmlns:p14="http://schemas.microsoft.com/office/powerpoint/2010/main" val="190836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3"/>
          <p:cNvGraphicFramePr>
            <a:graphicFrameLocks noGrp="1"/>
          </p:cNvGraphicFramePr>
          <p:nvPr>
            <p:ph idx="1"/>
            <p:extLst>
              <p:ext uri="{D42A27DB-BD31-4B8C-83A1-F6EECF244321}">
                <p14:modId xmlns:p14="http://schemas.microsoft.com/office/powerpoint/2010/main" val="288373462"/>
              </p:ext>
            </p:extLst>
          </p:nvPr>
        </p:nvGraphicFramePr>
        <p:xfrm>
          <a:off x="1486071" y="933450"/>
          <a:ext cx="10560279" cy="5255578"/>
        </p:xfrm>
        <a:graphic>
          <a:graphicData uri="http://schemas.openxmlformats.org/drawingml/2006/table">
            <a:tbl>
              <a:tblPr firstRow="1" bandRow="1">
                <a:tableStyleId>{5C22544A-7EE6-4342-B048-85BDC9FD1C3A}</a:tableStyleId>
              </a:tblPr>
              <a:tblGrid>
                <a:gridCol w="3520093">
                  <a:extLst>
                    <a:ext uri="{9D8B030D-6E8A-4147-A177-3AD203B41FA5}">
                      <a16:colId xmlns:a16="http://schemas.microsoft.com/office/drawing/2014/main" xmlns="" val="1164297928"/>
                    </a:ext>
                  </a:extLst>
                </a:gridCol>
                <a:gridCol w="3520093">
                  <a:extLst>
                    <a:ext uri="{9D8B030D-6E8A-4147-A177-3AD203B41FA5}">
                      <a16:colId xmlns:a16="http://schemas.microsoft.com/office/drawing/2014/main" xmlns="" val="2323462468"/>
                    </a:ext>
                  </a:extLst>
                </a:gridCol>
                <a:gridCol w="3520093">
                  <a:extLst>
                    <a:ext uri="{9D8B030D-6E8A-4147-A177-3AD203B41FA5}">
                      <a16:colId xmlns:a16="http://schemas.microsoft.com/office/drawing/2014/main" xmlns="" val="617813650"/>
                    </a:ext>
                  </a:extLst>
                </a:gridCol>
              </a:tblGrid>
              <a:tr h="1079818">
                <a:tc>
                  <a:txBody>
                    <a:bodyPr/>
                    <a:lstStyle/>
                    <a:p>
                      <a:pPr algn="ctr"/>
                      <a:r>
                        <a:rPr kumimoji="1" lang="ja-JP" altLang="en-US" sz="4000" dirty="0" smtClean="0"/>
                        <a:t>比較</a:t>
                      </a:r>
                      <a:endParaRPr kumimoji="1" lang="ja-JP" altLang="en-US" sz="4000" dirty="0"/>
                    </a:p>
                  </a:txBody>
                  <a:tcPr anchor="ctr"/>
                </a:tc>
                <a:tc>
                  <a:txBody>
                    <a:bodyPr/>
                    <a:lstStyle/>
                    <a:p>
                      <a:pPr algn="ctr"/>
                      <a:r>
                        <a:rPr kumimoji="1" lang="ja-JP" altLang="en-US" sz="4000"/>
                        <a:t>一般的な媚薬</a:t>
                      </a:r>
                      <a:endParaRPr kumimoji="1" lang="ja-JP" altLang="en-US" sz="4400"/>
                    </a:p>
                  </a:txBody>
                  <a:tcPr anchor="ctr"/>
                </a:tc>
                <a:tc>
                  <a:txBody>
                    <a:bodyPr/>
                    <a:lstStyle/>
                    <a:p>
                      <a:pPr algn="ctr"/>
                      <a:r>
                        <a:rPr kumimoji="1" lang="ja-JP" altLang="en-US" sz="4000"/>
                        <a:t>今回の商品</a:t>
                      </a:r>
                    </a:p>
                  </a:txBody>
                  <a:tcPr anchor="ctr"/>
                </a:tc>
                <a:extLst>
                  <a:ext uri="{0D108BD9-81ED-4DB2-BD59-A6C34878D82A}">
                    <a16:rowId xmlns:a16="http://schemas.microsoft.com/office/drawing/2014/main" xmlns="" val="3324678392"/>
                  </a:ext>
                </a:extLst>
              </a:tr>
              <a:tr h="610332">
                <a:tc>
                  <a:txBody>
                    <a:bodyPr/>
                    <a:lstStyle/>
                    <a:p>
                      <a:pPr algn="ctr"/>
                      <a:r>
                        <a:rPr kumimoji="1" lang="ja-JP" altLang="en-US" sz="4000" dirty="0"/>
                        <a:t>飲みやすさ</a:t>
                      </a:r>
                      <a:endParaRPr kumimoji="1" lang="ja-JP" altLang="en-US" sz="4400" dirty="0"/>
                    </a:p>
                  </a:txBody>
                  <a:tcPr anchor="ctr"/>
                </a:tc>
                <a:tc>
                  <a:txBody>
                    <a:bodyPr/>
                    <a:lstStyle/>
                    <a:p>
                      <a:pPr algn="ctr"/>
                      <a:r>
                        <a:rPr kumimoji="1" lang="ja-JP" altLang="en-US" sz="4000"/>
                        <a:t>△</a:t>
                      </a:r>
                    </a:p>
                  </a:txBody>
                  <a:tcPr anchor="ctr"/>
                </a:tc>
                <a:tc>
                  <a:txBody>
                    <a:bodyPr/>
                    <a:lstStyle/>
                    <a:p>
                      <a:pPr algn="ctr"/>
                      <a:r>
                        <a:rPr kumimoji="1" lang="ja-JP" altLang="en-US" sz="4000"/>
                        <a:t>○</a:t>
                      </a:r>
                    </a:p>
                  </a:txBody>
                  <a:tcPr anchor="ctr"/>
                </a:tc>
                <a:extLst>
                  <a:ext uri="{0D108BD9-81ED-4DB2-BD59-A6C34878D82A}">
                    <a16:rowId xmlns:a16="http://schemas.microsoft.com/office/drawing/2014/main" xmlns="" val="1485712802"/>
                  </a:ext>
                </a:extLst>
              </a:tr>
              <a:tr h="591552">
                <a:tc>
                  <a:txBody>
                    <a:bodyPr/>
                    <a:lstStyle/>
                    <a:p>
                      <a:pPr algn="ctr"/>
                      <a:r>
                        <a:rPr kumimoji="1" lang="ja-JP" altLang="en-US" sz="4000" dirty="0"/>
                        <a:t>買いやすさ</a:t>
                      </a:r>
                      <a:endParaRPr kumimoji="1" lang="ja-JP" altLang="en-US" sz="4400" dirty="0"/>
                    </a:p>
                  </a:txBody>
                  <a:tcPr anchor="ctr"/>
                </a:tc>
                <a:tc>
                  <a:txBody>
                    <a:bodyPr/>
                    <a:lstStyle/>
                    <a:p>
                      <a:pPr algn="ctr"/>
                      <a:r>
                        <a:rPr kumimoji="1" lang="ja-JP" altLang="en-US" sz="4000" dirty="0"/>
                        <a:t>×</a:t>
                      </a:r>
                    </a:p>
                  </a:txBody>
                  <a:tcPr anchor="ctr"/>
                </a:tc>
                <a:tc>
                  <a:txBody>
                    <a:bodyPr/>
                    <a:lstStyle/>
                    <a:p>
                      <a:pPr algn="ctr"/>
                      <a:r>
                        <a:rPr kumimoji="1" lang="ja-JP" altLang="en-US" sz="4000"/>
                        <a:t>△</a:t>
                      </a:r>
                    </a:p>
                  </a:txBody>
                  <a:tcPr anchor="ctr"/>
                </a:tc>
                <a:extLst>
                  <a:ext uri="{0D108BD9-81ED-4DB2-BD59-A6C34878D82A}">
                    <a16:rowId xmlns:a16="http://schemas.microsoft.com/office/drawing/2014/main" xmlns="" val="3126391794"/>
                  </a:ext>
                </a:extLst>
              </a:tr>
              <a:tr h="591552">
                <a:tc>
                  <a:txBody>
                    <a:bodyPr/>
                    <a:lstStyle/>
                    <a:p>
                      <a:pPr algn="ctr"/>
                      <a:r>
                        <a:rPr kumimoji="1" lang="ja-JP" altLang="en-US" sz="4000"/>
                        <a:t>安全性</a:t>
                      </a:r>
                      <a:endParaRPr kumimoji="1" lang="ja-JP" altLang="en-US" sz="4400"/>
                    </a:p>
                  </a:txBody>
                  <a:tcPr anchor="ctr"/>
                </a:tc>
                <a:tc>
                  <a:txBody>
                    <a:bodyPr/>
                    <a:lstStyle/>
                    <a:p>
                      <a:pPr algn="ctr"/>
                      <a:r>
                        <a:rPr kumimoji="1" lang="ja-JP" altLang="en-US" sz="4000" dirty="0"/>
                        <a:t>×</a:t>
                      </a:r>
                    </a:p>
                  </a:txBody>
                  <a:tcPr anchor="ctr"/>
                </a:tc>
                <a:tc>
                  <a:txBody>
                    <a:bodyPr/>
                    <a:lstStyle/>
                    <a:p>
                      <a:pPr algn="ctr"/>
                      <a:r>
                        <a:rPr kumimoji="1" lang="ja-JP" altLang="en-US" sz="4000"/>
                        <a:t>○</a:t>
                      </a:r>
                    </a:p>
                  </a:txBody>
                  <a:tcPr anchor="ctr"/>
                </a:tc>
                <a:extLst>
                  <a:ext uri="{0D108BD9-81ED-4DB2-BD59-A6C34878D82A}">
                    <a16:rowId xmlns:a16="http://schemas.microsoft.com/office/drawing/2014/main" xmlns="" val="4116732114"/>
                  </a:ext>
                </a:extLst>
              </a:tr>
              <a:tr h="591552">
                <a:tc>
                  <a:txBody>
                    <a:bodyPr/>
                    <a:lstStyle/>
                    <a:p>
                      <a:pPr algn="ctr"/>
                      <a:r>
                        <a:rPr kumimoji="1" lang="en-US" altLang="ja-JP" sz="4000" dirty="0" smtClean="0"/>
                        <a:t>1</a:t>
                      </a:r>
                      <a:r>
                        <a:rPr kumimoji="1" lang="ja-JP" altLang="en-US" sz="4000" dirty="0" smtClean="0"/>
                        <a:t>回あたりの</a:t>
                      </a:r>
                      <a:r>
                        <a:rPr kumimoji="1" lang="ja-JP" altLang="en-US" sz="4000" dirty="0" smtClean="0"/>
                        <a:t>値段</a:t>
                      </a:r>
                      <a:endParaRPr kumimoji="1" lang="ja-JP" altLang="en-US" sz="4400" dirty="0"/>
                    </a:p>
                  </a:txBody>
                  <a:tcPr anchor="ctr"/>
                </a:tc>
                <a:tc>
                  <a:txBody>
                    <a:bodyPr/>
                    <a:lstStyle/>
                    <a:p>
                      <a:pPr algn="ctr"/>
                      <a:r>
                        <a:rPr kumimoji="1" lang="en-US" altLang="ja-JP" sz="4000" dirty="0" smtClean="0"/>
                        <a:t>40</a:t>
                      </a:r>
                      <a:r>
                        <a:rPr kumimoji="1" lang="ja-JP" altLang="en-US" sz="4000" dirty="0" smtClean="0"/>
                        <a:t>円</a:t>
                      </a:r>
                      <a:endParaRPr kumimoji="1" lang="ja-JP" altLang="en-US" sz="4000" dirty="0"/>
                    </a:p>
                  </a:txBody>
                  <a:tcPr anchor="ctr"/>
                </a:tc>
                <a:tc>
                  <a:txBody>
                    <a:bodyPr/>
                    <a:lstStyle/>
                    <a:p>
                      <a:pPr algn="ctr"/>
                      <a:r>
                        <a:rPr kumimoji="1" lang="en-US" altLang="ja-JP" sz="4000" dirty="0" smtClean="0"/>
                        <a:t>1,000</a:t>
                      </a:r>
                      <a:endParaRPr kumimoji="1" lang="ja-JP" altLang="en-US" sz="4000" dirty="0"/>
                    </a:p>
                  </a:txBody>
                  <a:tcPr anchor="ctr"/>
                </a:tc>
                <a:extLst>
                  <a:ext uri="{0D108BD9-81ED-4DB2-BD59-A6C34878D82A}">
                    <a16:rowId xmlns:a16="http://schemas.microsoft.com/office/drawing/2014/main" xmlns="" val="2825469398"/>
                  </a:ext>
                </a:extLst>
              </a:tr>
              <a:tr h="591552">
                <a:tc>
                  <a:txBody>
                    <a:bodyPr/>
                    <a:lstStyle/>
                    <a:p>
                      <a:pPr algn="ctr"/>
                      <a:r>
                        <a:rPr kumimoji="1" lang="ja-JP" altLang="en-US" sz="4400" dirty="0" smtClean="0"/>
                        <a:t>商品の値段</a:t>
                      </a:r>
                      <a:endParaRPr kumimoji="1" lang="ja-JP" altLang="en-US" sz="4400" dirty="0"/>
                    </a:p>
                  </a:txBody>
                  <a:tcPr anchor="ctr"/>
                </a:tc>
                <a:tc>
                  <a:txBody>
                    <a:bodyPr/>
                    <a:lstStyle/>
                    <a:p>
                      <a:pPr algn="ctr"/>
                      <a:r>
                        <a:rPr kumimoji="1" lang="en-US" altLang="ja-JP" sz="4000" dirty="0" smtClean="0"/>
                        <a:t>4~5,000</a:t>
                      </a:r>
                      <a:r>
                        <a:rPr kumimoji="1" lang="ja-JP" altLang="en-US" sz="4000" dirty="0" smtClean="0"/>
                        <a:t>円</a:t>
                      </a:r>
                      <a:endParaRPr kumimoji="1" lang="ja-JP" altLang="en-US" sz="4000" dirty="0"/>
                    </a:p>
                  </a:txBody>
                  <a:tcPr anchor="ctr"/>
                </a:tc>
                <a:tc>
                  <a:txBody>
                    <a:bodyPr/>
                    <a:lstStyle/>
                    <a:p>
                      <a:pPr algn="ctr"/>
                      <a:r>
                        <a:rPr kumimoji="1" lang="en-US" altLang="ja-JP" sz="4000" dirty="0" smtClean="0"/>
                        <a:t>1,000</a:t>
                      </a:r>
                      <a:r>
                        <a:rPr kumimoji="1" lang="ja-JP" altLang="en-US" sz="4000" dirty="0" smtClean="0"/>
                        <a:t>円</a:t>
                      </a:r>
                      <a:endParaRPr kumimoji="1" lang="ja-JP" altLang="en-US" sz="4000" dirty="0"/>
                    </a:p>
                  </a:txBody>
                  <a:tcPr anchor="ctr"/>
                </a:tc>
              </a:tr>
            </a:tbl>
          </a:graphicData>
        </a:graphic>
      </p:graphicFrame>
    </p:spTree>
    <p:extLst>
      <p:ext uri="{BB962C8B-B14F-4D97-AF65-F5344CB8AC3E}">
        <p14:creationId xmlns:p14="http://schemas.microsoft.com/office/powerpoint/2010/main" val="21378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3"/>
          <p:cNvGraphicFramePr>
            <a:graphicFrameLocks noGrp="1"/>
          </p:cNvGraphicFramePr>
          <p:nvPr>
            <p:ph idx="1"/>
            <p:extLst>
              <p:ext uri="{D42A27DB-BD31-4B8C-83A1-F6EECF244321}">
                <p14:modId xmlns:p14="http://schemas.microsoft.com/office/powerpoint/2010/main" val="4023997888"/>
              </p:ext>
            </p:extLst>
          </p:nvPr>
        </p:nvGraphicFramePr>
        <p:xfrm>
          <a:off x="1486071" y="1676400"/>
          <a:ext cx="10560279" cy="3792538"/>
        </p:xfrm>
        <a:graphic>
          <a:graphicData uri="http://schemas.openxmlformats.org/drawingml/2006/table">
            <a:tbl>
              <a:tblPr firstRow="1" bandRow="1">
                <a:tableStyleId>{5C22544A-7EE6-4342-B048-85BDC9FD1C3A}</a:tableStyleId>
              </a:tblPr>
              <a:tblGrid>
                <a:gridCol w="3520093">
                  <a:extLst>
                    <a:ext uri="{9D8B030D-6E8A-4147-A177-3AD203B41FA5}">
                      <a16:colId xmlns:a16="http://schemas.microsoft.com/office/drawing/2014/main" xmlns="" val="1164297928"/>
                    </a:ext>
                  </a:extLst>
                </a:gridCol>
                <a:gridCol w="3520093">
                  <a:extLst>
                    <a:ext uri="{9D8B030D-6E8A-4147-A177-3AD203B41FA5}">
                      <a16:colId xmlns:a16="http://schemas.microsoft.com/office/drawing/2014/main" xmlns="" val="2323462468"/>
                    </a:ext>
                  </a:extLst>
                </a:gridCol>
                <a:gridCol w="3520093">
                  <a:extLst>
                    <a:ext uri="{9D8B030D-6E8A-4147-A177-3AD203B41FA5}">
                      <a16:colId xmlns:a16="http://schemas.microsoft.com/office/drawing/2014/main" xmlns="" val="617813650"/>
                    </a:ext>
                  </a:extLst>
                </a:gridCol>
              </a:tblGrid>
              <a:tr h="1079818">
                <a:tc>
                  <a:txBody>
                    <a:bodyPr/>
                    <a:lstStyle/>
                    <a:p>
                      <a:pPr algn="ctr"/>
                      <a:r>
                        <a:rPr kumimoji="1" lang="ja-JP" altLang="en-US" sz="4000"/>
                        <a:t>比較</a:t>
                      </a:r>
                    </a:p>
                  </a:txBody>
                  <a:tcPr anchor="ctr"/>
                </a:tc>
                <a:tc>
                  <a:txBody>
                    <a:bodyPr/>
                    <a:lstStyle/>
                    <a:p>
                      <a:pPr algn="ctr"/>
                      <a:r>
                        <a:rPr kumimoji="1" lang="ja-JP" altLang="en-US" sz="4000"/>
                        <a:t>一般的な水</a:t>
                      </a:r>
                      <a:endParaRPr kumimoji="1" lang="ja-JP" altLang="en-US" sz="4400"/>
                    </a:p>
                  </a:txBody>
                  <a:tcPr anchor="ctr"/>
                </a:tc>
                <a:tc>
                  <a:txBody>
                    <a:bodyPr/>
                    <a:lstStyle/>
                    <a:p>
                      <a:pPr algn="ctr"/>
                      <a:r>
                        <a:rPr kumimoji="1" lang="ja-JP" altLang="en-US" sz="4000"/>
                        <a:t>今回の商品</a:t>
                      </a:r>
                    </a:p>
                  </a:txBody>
                  <a:tcPr anchor="ctr"/>
                </a:tc>
                <a:extLst>
                  <a:ext uri="{0D108BD9-81ED-4DB2-BD59-A6C34878D82A}">
                    <a16:rowId xmlns:a16="http://schemas.microsoft.com/office/drawing/2014/main" xmlns="" val="3324678392"/>
                  </a:ext>
                </a:extLst>
              </a:tr>
              <a:tr h="610332">
                <a:tc>
                  <a:txBody>
                    <a:bodyPr/>
                    <a:lstStyle/>
                    <a:p>
                      <a:pPr algn="ctr"/>
                      <a:r>
                        <a:rPr kumimoji="1" lang="ja-JP" altLang="en-US" sz="4000"/>
                        <a:t>美味しさ</a:t>
                      </a:r>
                    </a:p>
                  </a:txBody>
                  <a:tcPr anchor="ctr"/>
                </a:tc>
                <a:tc>
                  <a:txBody>
                    <a:bodyPr/>
                    <a:lstStyle/>
                    <a:p>
                      <a:pPr algn="ctr"/>
                      <a:r>
                        <a:rPr kumimoji="1" lang="ja-JP" altLang="en-US" sz="4000"/>
                        <a:t>○</a:t>
                      </a:r>
                    </a:p>
                  </a:txBody>
                  <a:tcPr anchor="ctr"/>
                </a:tc>
                <a:tc>
                  <a:txBody>
                    <a:bodyPr/>
                    <a:lstStyle/>
                    <a:p>
                      <a:pPr algn="ctr"/>
                      <a:r>
                        <a:rPr kumimoji="1" lang="ja-JP" altLang="en-US" sz="4000"/>
                        <a:t>○</a:t>
                      </a:r>
                    </a:p>
                  </a:txBody>
                  <a:tcPr anchor="ctr"/>
                </a:tc>
                <a:extLst>
                  <a:ext uri="{0D108BD9-81ED-4DB2-BD59-A6C34878D82A}">
                    <a16:rowId xmlns:a16="http://schemas.microsoft.com/office/drawing/2014/main" xmlns="" val="1485712802"/>
                  </a:ext>
                </a:extLst>
              </a:tr>
              <a:tr h="591552">
                <a:tc>
                  <a:txBody>
                    <a:bodyPr/>
                    <a:lstStyle/>
                    <a:p>
                      <a:pPr algn="ctr"/>
                      <a:r>
                        <a:rPr kumimoji="1" lang="ja-JP" altLang="en-US" sz="4000"/>
                        <a:t>安全性</a:t>
                      </a:r>
                      <a:endParaRPr kumimoji="1" lang="ja-JP" altLang="en-US" sz="4400"/>
                    </a:p>
                  </a:txBody>
                  <a:tcPr anchor="ctr"/>
                </a:tc>
                <a:tc>
                  <a:txBody>
                    <a:bodyPr/>
                    <a:lstStyle/>
                    <a:p>
                      <a:pPr algn="ctr"/>
                      <a:r>
                        <a:rPr kumimoji="1" lang="ja-JP" altLang="en-US" sz="4000"/>
                        <a:t>○</a:t>
                      </a:r>
                    </a:p>
                  </a:txBody>
                  <a:tcPr anchor="ctr"/>
                </a:tc>
                <a:tc>
                  <a:txBody>
                    <a:bodyPr/>
                    <a:lstStyle/>
                    <a:p>
                      <a:pPr algn="ctr"/>
                      <a:r>
                        <a:rPr kumimoji="1" lang="ja-JP" altLang="en-US" sz="4000"/>
                        <a:t>○</a:t>
                      </a:r>
                    </a:p>
                  </a:txBody>
                  <a:tcPr anchor="ctr"/>
                </a:tc>
                <a:extLst>
                  <a:ext uri="{0D108BD9-81ED-4DB2-BD59-A6C34878D82A}">
                    <a16:rowId xmlns:a16="http://schemas.microsoft.com/office/drawing/2014/main" xmlns="" val="4116732114"/>
                  </a:ext>
                </a:extLst>
              </a:tr>
              <a:tr h="591552">
                <a:tc>
                  <a:txBody>
                    <a:bodyPr/>
                    <a:lstStyle/>
                    <a:p>
                      <a:pPr algn="ctr"/>
                      <a:r>
                        <a:rPr kumimoji="1" lang="ja-JP" altLang="en-US" sz="4000" dirty="0"/>
                        <a:t>値段</a:t>
                      </a:r>
                      <a:endParaRPr kumimoji="1" lang="ja-JP" altLang="en-US" sz="4400" dirty="0"/>
                    </a:p>
                  </a:txBody>
                  <a:tcPr anchor="ctr"/>
                </a:tc>
                <a:tc>
                  <a:txBody>
                    <a:bodyPr/>
                    <a:lstStyle/>
                    <a:p>
                      <a:pPr algn="ctr"/>
                      <a:r>
                        <a:rPr kumimoji="1" lang="ja-JP" altLang="en-US" sz="4000"/>
                        <a:t>○</a:t>
                      </a:r>
                    </a:p>
                  </a:txBody>
                  <a:tcPr anchor="ctr"/>
                </a:tc>
                <a:tc>
                  <a:txBody>
                    <a:bodyPr/>
                    <a:lstStyle/>
                    <a:p>
                      <a:pPr algn="ctr"/>
                      <a:r>
                        <a:rPr kumimoji="1" lang="ja-JP" altLang="en-US" sz="4000" dirty="0"/>
                        <a:t>×</a:t>
                      </a:r>
                    </a:p>
                    <a:p>
                      <a:pPr algn="ctr"/>
                      <a:r>
                        <a:rPr kumimoji="1" lang="ja-JP" altLang="en-US" sz="4000" dirty="0"/>
                        <a:t>（付加価値）</a:t>
                      </a:r>
                    </a:p>
                  </a:txBody>
                  <a:tcPr anchor="ctr"/>
                </a:tc>
                <a:extLst>
                  <a:ext uri="{0D108BD9-81ED-4DB2-BD59-A6C34878D82A}">
                    <a16:rowId xmlns:a16="http://schemas.microsoft.com/office/drawing/2014/main" xmlns="" val="2825469398"/>
                  </a:ext>
                </a:extLst>
              </a:tr>
            </a:tbl>
          </a:graphicData>
        </a:graphic>
      </p:graphicFrame>
    </p:spTree>
    <p:extLst>
      <p:ext uri="{BB962C8B-B14F-4D97-AF65-F5344CB8AC3E}">
        <p14:creationId xmlns:p14="http://schemas.microsoft.com/office/powerpoint/2010/main" val="426192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9600" dirty="0" smtClean="0"/>
              <a:t>パッケージ</a:t>
            </a:r>
            <a:endParaRPr kumimoji="1" lang="ja-JP" altLang="en-US" sz="9600"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83039" y="2184577"/>
            <a:ext cx="2760749" cy="7147885"/>
          </a:xfrm>
        </p:spPr>
      </p:pic>
      <p:sp>
        <p:nvSpPr>
          <p:cNvPr id="6" name="テキスト ボックス 5"/>
          <p:cNvSpPr txBox="1"/>
          <p:nvPr/>
        </p:nvSpPr>
        <p:spPr>
          <a:xfrm>
            <a:off x="5509415" y="5214938"/>
            <a:ext cx="1107996" cy="369332"/>
          </a:xfrm>
          <a:prstGeom prst="rect">
            <a:avLst/>
          </a:prstGeom>
          <a:noFill/>
        </p:spPr>
        <p:txBody>
          <a:bodyPr wrap="none" rtlCol="0">
            <a:spAutoFit/>
          </a:bodyPr>
          <a:lstStyle/>
          <a:p>
            <a:r>
              <a:rPr kumimoji="1" lang="ja-JP" altLang="en-US" smtClean="0"/>
              <a:t>媚薬入り</a:t>
            </a:r>
            <a:endParaRPr kumimoji="1" lang="ja-JP" altLang="en-US"/>
          </a:p>
        </p:txBody>
      </p:sp>
      <p:sp>
        <p:nvSpPr>
          <p:cNvPr id="8" name="正方形/長方形 7"/>
          <p:cNvSpPr/>
          <p:nvPr/>
        </p:nvSpPr>
        <p:spPr>
          <a:xfrm>
            <a:off x="5100637" y="4100513"/>
            <a:ext cx="1857376" cy="11144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4F66CF"/>
                </a:solidFill>
              </a:rPr>
              <a:t>徳島の</a:t>
            </a:r>
          </a:p>
          <a:p>
            <a:pPr algn="ctr"/>
            <a:r>
              <a:rPr kumimoji="1" lang="ja-JP" altLang="en-US" sz="3000" dirty="0" smtClean="0">
                <a:solidFill>
                  <a:srgbClr val="4F66CF"/>
                </a:solidFill>
              </a:rPr>
              <a:t>水道水</a:t>
            </a:r>
            <a:endParaRPr kumimoji="1" lang="ja-JP" altLang="en-US" sz="3000" dirty="0">
              <a:solidFill>
                <a:srgbClr val="4F66CF"/>
              </a:solidFill>
            </a:endParaRPr>
          </a:p>
        </p:txBody>
      </p:sp>
      <p:sp>
        <p:nvSpPr>
          <p:cNvPr id="10" name="テキスト ボックス 9"/>
          <p:cNvSpPr txBox="1"/>
          <p:nvPr/>
        </p:nvSpPr>
        <p:spPr>
          <a:xfrm>
            <a:off x="8149526" y="5756376"/>
            <a:ext cx="2492990" cy="369332"/>
          </a:xfrm>
          <a:prstGeom prst="rect">
            <a:avLst/>
          </a:prstGeom>
          <a:noFill/>
        </p:spPr>
        <p:txBody>
          <a:bodyPr wrap="none" rtlCol="0">
            <a:spAutoFit/>
          </a:bodyPr>
          <a:lstStyle/>
          <a:p>
            <a:r>
              <a:rPr kumimoji="1" lang="en-US" altLang="ja-JP" dirty="0" smtClean="0"/>
              <a:t>※</a:t>
            </a:r>
            <a:r>
              <a:rPr kumimoji="1" lang="ja-JP" altLang="en-US" dirty="0" smtClean="0"/>
              <a:t>これはイメージです</a:t>
            </a:r>
          </a:p>
        </p:txBody>
      </p:sp>
      <p:sp>
        <p:nvSpPr>
          <p:cNvPr id="11" name="円/楕円 10"/>
          <p:cNvSpPr/>
          <p:nvPr/>
        </p:nvSpPr>
        <p:spPr>
          <a:xfrm>
            <a:off x="8149526" y="2571750"/>
            <a:ext cx="2628901" cy="2643188"/>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stretch>
            <a:fillRect/>
          </a:stretch>
        </p:blipFill>
        <p:spPr>
          <a:xfrm>
            <a:off x="8550368" y="2979837"/>
            <a:ext cx="1820763" cy="1820763"/>
          </a:xfrm>
          <a:prstGeom prst="rect">
            <a:avLst/>
          </a:prstGeom>
        </p:spPr>
      </p:pic>
    </p:spTree>
    <p:extLst>
      <p:ext uri="{BB962C8B-B14F-4D97-AF65-F5344CB8AC3E}">
        <p14:creationId xmlns:p14="http://schemas.microsoft.com/office/powerpoint/2010/main" val="172721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p:cNvSpPr>
            <a:spLocks noGrp="1"/>
          </p:cNvSpPr>
          <p:nvPr>
            <p:ph idx="1"/>
          </p:nvPr>
        </p:nvSpPr>
        <p:spPr>
          <a:xfrm>
            <a:off x="1484313" y="699883"/>
            <a:ext cx="10018712" cy="5091317"/>
          </a:xfrm>
        </p:spPr>
        <p:txBody>
          <a:bodyPr>
            <a:normAutofit/>
          </a:bodyPr>
          <a:lstStyle/>
          <a:p>
            <a:pPr marL="0" indent="0" algn="ctr">
              <a:buNone/>
            </a:pPr>
            <a:r>
              <a:rPr kumimoji="1" lang="ja-JP" altLang="en-US" sz="9600" dirty="0">
                <a:solidFill>
                  <a:srgbClr val="000000"/>
                </a:solidFill>
                <a:latin typeface="HGｺﾞｼｯｸM"/>
                <a:ea typeface="HGｺﾞｼｯｸM"/>
              </a:rPr>
              <a:t>特別な製造方法</a:t>
            </a:r>
          </a:p>
          <a:p>
            <a:pPr marL="0" indent="0">
              <a:buNone/>
            </a:pPr>
            <a:r>
              <a:rPr kumimoji="1" lang="ja-JP" altLang="en-US" sz="8000" dirty="0">
                <a:solidFill>
                  <a:srgbClr val="000000"/>
                </a:solidFill>
                <a:latin typeface="HGｺﾞｼｯｸM"/>
                <a:ea typeface="HGｺﾞｼｯｸM"/>
              </a:rPr>
              <a:t>・カルキ抜き</a:t>
            </a:r>
          </a:p>
          <a:p>
            <a:pPr marL="0" indent="0">
              <a:buNone/>
            </a:pPr>
            <a:r>
              <a:rPr kumimoji="1" lang="ja-JP" altLang="en-US" sz="8000" dirty="0" smtClean="0">
                <a:solidFill>
                  <a:srgbClr val="000000"/>
                </a:solidFill>
                <a:latin typeface="HGｺﾞｼｯｸM"/>
                <a:ea typeface="HGｺﾞｼｯｸM"/>
              </a:rPr>
              <a:t>・専門家監修</a:t>
            </a:r>
            <a:endParaRPr kumimoji="1" lang="ja-JP" altLang="en-US" sz="8000" dirty="0">
              <a:solidFill>
                <a:srgbClr val="000000"/>
              </a:solidFill>
              <a:latin typeface="HGｺﾞｼｯｸM"/>
              <a:ea typeface="HGｺﾞｼｯｸM"/>
            </a:endParaRPr>
          </a:p>
        </p:txBody>
      </p:sp>
    </p:spTree>
    <p:extLst>
      <p:ext uri="{BB962C8B-B14F-4D97-AF65-F5344CB8AC3E}">
        <p14:creationId xmlns:p14="http://schemas.microsoft.com/office/powerpoint/2010/main" val="3778765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751</Words>
  <Application>Microsoft Macintosh PowerPoint</Application>
  <PresentationFormat>ワイド画面</PresentationFormat>
  <Paragraphs>127</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Corbel</vt:lpstr>
      <vt:lpstr>HGｺﾞｼｯｸM</vt:lpstr>
      <vt:lpstr>游ゴシック</vt:lpstr>
      <vt:lpstr>Arial</vt:lpstr>
      <vt:lpstr>視差</vt:lpstr>
      <vt:lpstr>徳島県の社会現象を踏まえた 徳島県の水道水の販売方法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パッケージ</vt:lpstr>
      <vt:lpstr>PowerPoint プレゼンテーション</vt:lpstr>
      <vt:lpstr>PowerPoint プレゼンテーション</vt:lpstr>
      <vt:lpstr>ハッスル徳島!!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徳島県の社会現象を踏まえた 徳島県の水道水の販売方法</dc:title>
  <cp:lastModifiedBy>森本裕貴</cp:lastModifiedBy>
  <cp:revision>3</cp:revision>
  <dcterms:modified xsi:type="dcterms:W3CDTF">2017-05-18T05:04:34Z</dcterms:modified>
</cp:coreProperties>
</file>