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0" r:id="rId2"/>
    <p:sldId id="271" r:id="rId3"/>
    <p:sldId id="276" r:id="rId4"/>
    <p:sldId id="274" r:id="rId5"/>
    <p:sldId id="27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山田 悠貴" initials="山田" lastIdx="21" clrIdx="0">
    <p:extLst>
      <p:ext uri="{19B8F6BF-5375-455C-9EA6-DF929625EA0E}">
        <p15:presenceInfo xmlns:p15="http://schemas.microsoft.com/office/powerpoint/2012/main" userId="834dd3d9bb1ed097" providerId="Windows Live"/>
      </p:ext>
    </p:extLst>
  </p:cmAuthor>
  <p:cmAuthor id="2" name="Rashed Sherif" initials="RS" lastIdx="8" clrIdx="1">
    <p:extLst>
      <p:ext uri="{19B8F6BF-5375-455C-9EA6-DF929625EA0E}">
        <p15:presenceInfo xmlns:p15="http://schemas.microsoft.com/office/powerpoint/2012/main" userId="a9d4778ddb65778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3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14T16:58:29.550" idx="20">
    <p:pos x="6260" y="2780"/>
    <p:text>I=bt^3/12 ?</p:text>
    <p:extLst>
      <p:ext uri="{C676402C-5697-4E1C-873F-D02D1690AC5C}">
        <p15:threadingInfo xmlns:p15="http://schemas.microsoft.com/office/powerpoint/2012/main" timeZoneBias="-540"/>
      </p:ext>
    </p:extLst>
  </p:cm>
  <p:cm authorId="1" dt="2021-06-14T18:43:18.614" idx="21">
    <p:pos x="967" y="1102"/>
    <p:text>rの長さはどう決める?パス数によって加熱領域の大きさは異なる？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CD339-C9AD-420B-AC36-6287DCCCD73C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D39CA-DA9C-4D5A-A24B-E79922507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48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7B9502-FAB6-4547-9806-121DB9B35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5390568-94D3-4DDE-8939-00D8B6AB1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4B1F10-8C0E-43C1-BA2F-D13E38B8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6997-34CA-4F9E-A6FA-38770A390B1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433C0F-91C0-43B2-8B48-16648BDBF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CB5D19-ED3B-4B6C-924B-9FD090006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A0B1-D65E-4D9F-92C7-D62402C3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7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B5CC93-BF40-4064-A704-DA8B7C805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76FBD89-89AA-40B2-B03A-22FEE34FE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15F4AF-D18B-44A6-84A2-6621E7ED8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6997-34CA-4F9E-A6FA-38770A390B1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271C13-BED2-43A4-AE98-517E611D5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A42937-610C-4817-A336-A203BC67A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A0B1-D65E-4D9F-92C7-D62402C3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1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2670096-AC92-4926-969B-B3873A5383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AEB2E5-8541-4815-85DA-C608CDB11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F8BE4F-B4EA-433A-BFB6-C87073AD7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6997-34CA-4F9E-A6FA-38770A390B1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7EBCDA-10E3-4ED1-A929-E71D55F5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0DE587-6FA7-4064-AFF6-B38DF22D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A0B1-D65E-4D9F-92C7-D62402C3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11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6CC1B9-47F8-4946-B5ED-8ADB270EE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645624-9894-44B1-B64E-6B2DC5F59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4934D7-46BE-4A1D-9818-68EDE127A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6997-34CA-4F9E-A6FA-38770A390B1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0259AF-18F2-4F3F-9386-E7C347395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32DC91-CCE1-44F4-BABC-57AC736E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A0B1-D65E-4D9F-92C7-D62402C3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86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65277F-D4FD-4060-BE43-C89F289D0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C089A3B-CC97-4451-B419-12806D9A5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38A1FF-1834-422F-BA87-0F2E0DDF1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6997-34CA-4F9E-A6FA-38770A390B1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051909-8E3F-4FBF-A93C-E3021DB5B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A916A0-04DB-418F-ACBE-26A0D810E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A0B1-D65E-4D9F-92C7-D62402C3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36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A7EBAE-0D9D-4795-B18F-83E4FAF43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D0A174-3927-40B2-9DC6-F36721C34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0F4D503-5281-4D02-8DD7-1CD548513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54B9AE5-CA5E-42ED-A430-94F2A3511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6997-34CA-4F9E-A6FA-38770A390B1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3FD3C5-D0A5-46D0-BAF1-212AD67EC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F905603-F23F-491A-9331-863E86F81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A0B1-D65E-4D9F-92C7-D62402C3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10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15D345-6497-499F-97B1-DC24F1EA0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3711DA-B984-4DCE-8836-051141B2B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73C4A9E-5CC4-4956-A11C-4669FC5E8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47EC97B-D82F-477A-A842-C460925794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08ECE75-63A7-484D-9F74-8C38934359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7008A52-E2CF-4453-BDFC-E70DA26C7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6997-34CA-4F9E-A6FA-38770A390B1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F675B69-C6E1-4093-9A7F-54A4CD9BA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502E9D8-26E5-4823-9706-1DD4E2E22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A0B1-D65E-4D9F-92C7-D62402C3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3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2544D1-7E03-4D1D-8C1A-83242193A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4F6ACC4-7DFF-4AA9-AB60-48CAA2612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6997-34CA-4F9E-A6FA-38770A390B1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E1296E5-6D00-4466-AD5A-5F47E7A29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158777F-E2A6-47F8-868E-335B9B5FA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A0B1-D65E-4D9F-92C7-D62402C3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53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BBB91D6-6924-487F-BAC0-D95864708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6997-34CA-4F9E-A6FA-38770A390B1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E64CE7E-43A2-4C30-91C6-9E1E9D70F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41C666-CE74-4EC8-86AD-08EBF2D68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A0B1-D65E-4D9F-92C7-D62402C3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52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C1EF0E-EA9A-40DC-91F6-4C4C5E3D2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50E446-1059-4213-9867-0F52FC12C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89BE8A-E672-4703-8402-648C68CC4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D52ADB-8877-45E8-B35F-32EB400D9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6997-34CA-4F9E-A6FA-38770A390B1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390CF7-EECE-4835-84CC-ABD60F0F1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637F567-0C66-4769-A86A-C2661A45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A0B1-D65E-4D9F-92C7-D62402C3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16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71948A-E775-4E4C-A2EC-E1BB641A5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68BA841-B7E8-44A5-8279-643D363CC0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20F4342-1960-4927-8D08-78D265D3A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4650ACB-A8D4-4DB3-B71C-7AD08D6D4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6997-34CA-4F9E-A6FA-38770A390B1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10EB8B-DA75-442F-9667-D04E1717B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4F8C02-0E10-4702-9178-242B1ACF1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A0B1-D65E-4D9F-92C7-D62402C3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9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5D70DFB-8A86-4BFA-9845-7522A157A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56A4974-99AA-48C1-A450-D82B2290E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B6FA65-4DD9-4F5C-911F-E836A16A5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A6997-34CA-4F9E-A6FA-38770A390B1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8670F2-7E45-4983-8AFB-32BDDC60B5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3245B1-4F05-480D-9D28-259AE75D3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0A0B1-D65E-4D9F-92C7-D62402C3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0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CD1C8E3-45F2-44CD-B6EE-98D55282B5DE}"/>
              </a:ext>
            </a:extLst>
          </p:cNvPr>
          <p:cNvCxnSpPr/>
          <p:nvPr/>
        </p:nvCxnSpPr>
        <p:spPr>
          <a:xfrm>
            <a:off x="2178619" y="2404141"/>
            <a:ext cx="546585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ACE190F-1D8D-4A68-87CB-FA2258938F6C}"/>
              </a:ext>
            </a:extLst>
          </p:cNvPr>
          <p:cNvCxnSpPr/>
          <p:nvPr/>
        </p:nvCxnSpPr>
        <p:spPr>
          <a:xfrm>
            <a:off x="2178618" y="1294532"/>
            <a:ext cx="0" cy="883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C563AF7-92C7-4996-9E68-3B55739E060A}"/>
              </a:ext>
            </a:extLst>
          </p:cNvPr>
          <p:cNvCxnSpPr/>
          <p:nvPr/>
        </p:nvCxnSpPr>
        <p:spPr>
          <a:xfrm>
            <a:off x="7644470" y="1304806"/>
            <a:ext cx="0" cy="883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90E48464-C16D-41DE-BE95-26C8E94E0B8F}"/>
              </a:ext>
            </a:extLst>
          </p:cNvPr>
          <p:cNvCxnSpPr/>
          <p:nvPr/>
        </p:nvCxnSpPr>
        <p:spPr>
          <a:xfrm>
            <a:off x="2178618" y="1736321"/>
            <a:ext cx="5465852" cy="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DBD36F3-FED0-4AF3-9B5D-621122A83677}"/>
              </a:ext>
            </a:extLst>
          </p:cNvPr>
          <p:cNvSpPr txBox="1"/>
          <p:nvPr/>
        </p:nvSpPr>
        <p:spPr>
          <a:xfrm>
            <a:off x="4325917" y="1294532"/>
            <a:ext cx="739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B0A47BD-969D-47E6-BED2-4017B324DC30}"/>
              </a:ext>
            </a:extLst>
          </p:cNvPr>
          <p:cNvSpPr txBox="1"/>
          <p:nvPr/>
        </p:nvSpPr>
        <p:spPr>
          <a:xfrm>
            <a:off x="3411518" y="2734128"/>
            <a:ext cx="32158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Shell Elastic analysis</a:t>
            </a:r>
          </a:p>
          <a:p>
            <a:r>
              <a:rPr lang="en-US" sz="2400" dirty="0"/>
              <a:t>Stiffness =  M/</a:t>
            </a:r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E9CB4A5-DAAA-49B8-B36B-EB6B4B68E300}"/>
              </a:ext>
            </a:extLst>
          </p:cNvPr>
          <p:cNvSpPr txBox="1"/>
          <p:nvPr/>
        </p:nvSpPr>
        <p:spPr>
          <a:xfrm>
            <a:off x="1330552" y="3281686"/>
            <a:ext cx="1485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Symbol" panose="05050102010706020507" pitchFamily="18" charset="2"/>
              </a:rPr>
              <a:t>d</a:t>
            </a:r>
            <a:r>
              <a:rPr lang="en-US" sz="2800" baseline="-25000" dirty="0" err="1"/>
              <a:t>Y</a:t>
            </a:r>
            <a:r>
              <a:rPr lang="en-US" sz="2800" baseline="-25000" dirty="0"/>
              <a:t> </a:t>
            </a:r>
            <a:r>
              <a:rPr lang="en-US" sz="2800" dirty="0"/>
              <a:t>,</a:t>
            </a:r>
            <a:r>
              <a:rPr lang="en-US" sz="2800" dirty="0" err="1">
                <a:latin typeface="Symbol" panose="05050102010706020507" pitchFamily="18" charset="2"/>
              </a:rPr>
              <a:t>q</a:t>
            </a:r>
            <a:r>
              <a:rPr lang="en-US" sz="2800" baseline="-25000" dirty="0" err="1"/>
              <a:t>x</a:t>
            </a:r>
            <a:r>
              <a:rPr lang="en-US" sz="2800" dirty="0"/>
              <a:t> = 0</a:t>
            </a:r>
            <a:endParaRPr 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A8FC349-0A1A-4DC1-9A32-F2B72CED2998}"/>
              </a:ext>
            </a:extLst>
          </p:cNvPr>
          <p:cNvSpPr/>
          <p:nvPr/>
        </p:nvSpPr>
        <p:spPr>
          <a:xfrm>
            <a:off x="2042980" y="2113408"/>
            <a:ext cx="101027" cy="5316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9A88F1BD-3667-49FF-92DF-A109FD11FB00}"/>
              </a:ext>
            </a:extLst>
          </p:cNvPr>
          <p:cNvCxnSpPr/>
          <p:nvPr/>
        </p:nvCxnSpPr>
        <p:spPr>
          <a:xfrm>
            <a:off x="2361840" y="1857893"/>
            <a:ext cx="0" cy="46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030085A7-1D41-498E-B850-02279D12C80E}"/>
              </a:ext>
            </a:extLst>
          </p:cNvPr>
          <p:cNvCxnSpPr/>
          <p:nvPr/>
        </p:nvCxnSpPr>
        <p:spPr>
          <a:xfrm>
            <a:off x="1613540" y="1972637"/>
            <a:ext cx="52569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CD4C849C-F257-4CAA-966C-5C2662D4F3F7}"/>
              </a:ext>
            </a:extLst>
          </p:cNvPr>
          <p:cNvCxnSpPr>
            <a:cxnSpLocks/>
          </p:cNvCxnSpPr>
          <p:nvPr/>
        </p:nvCxnSpPr>
        <p:spPr>
          <a:xfrm flipH="1">
            <a:off x="2361836" y="1981201"/>
            <a:ext cx="52569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60D50AD-91A2-44AD-AC9E-98A4F88D2366}"/>
              </a:ext>
            </a:extLst>
          </p:cNvPr>
          <p:cNvSpPr txBox="1"/>
          <p:nvPr/>
        </p:nvSpPr>
        <p:spPr>
          <a:xfrm>
            <a:off x="1319870" y="1702690"/>
            <a:ext cx="435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6D33FDB-F8CE-406D-8865-513A02049D38}"/>
              </a:ext>
            </a:extLst>
          </p:cNvPr>
          <p:cNvSpPr txBox="1"/>
          <p:nvPr/>
        </p:nvSpPr>
        <p:spPr>
          <a:xfrm>
            <a:off x="2427761" y="2512779"/>
            <a:ext cx="435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M</a:t>
            </a:r>
          </a:p>
        </p:txBody>
      </p:sp>
      <p:sp>
        <p:nvSpPr>
          <p:cNvPr id="42" name="円弧 41">
            <a:extLst>
              <a:ext uri="{FF2B5EF4-FFF2-40B4-BE49-F238E27FC236}">
                <a16:creationId xmlns:a16="http://schemas.microsoft.com/office/drawing/2014/main" id="{9F57B048-A174-498D-B131-3C5346DA9DB5}"/>
              </a:ext>
            </a:extLst>
          </p:cNvPr>
          <p:cNvSpPr/>
          <p:nvPr/>
        </p:nvSpPr>
        <p:spPr>
          <a:xfrm flipH="1">
            <a:off x="2208798" y="2149199"/>
            <a:ext cx="435793" cy="476161"/>
          </a:xfrm>
          <a:prstGeom prst="arc">
            <a:avLst>
              <a:gd name="adj1" fmla="val 4879397"/>
              <a:gd name="adj2" fmla="val 16452864"/>
            </a:avLst>
          </a:prstGeom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B930D934-1BDC-44A0-9E9F-E69D7ADD5DFC}"/>
              </a:ext>
            </a:extLst>
          </p:cNvPr>
          <p:cNvSpPr txBox="1"/>
          <p:nvPr/>
        </p:nvSpPr>
        <p:spPr>
          <a:xfrm>
            <a:off x="1120791" y="2667774"/>
            <a:ext cx="76231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m1</a:t>
            </a:r>
          </a:p>
        </p:txBody>
      </p:sp>
      <p:sp>
        <p:nvSpPr>
          <p:cNvPr id="49" name="円弧 48">
            <a:extLst>
              <a:ext uri="{FF2B5EF4-FFF2-40B4-BE49-F238E27FC236}">
                <a16:creationId xmlns:a16="http://schemas.microsoft.com/office/drawing/2014/main" id="{00B66DFE-51F7-4D7F-BB2E-2F436B5503A9}"/>
              </a:ext>
            </a:extLst>
          </p:cNvPr>
          <p:cNvSpPr/>
          <p:nvPr/>
        </p:nvSpPr>
        <p:spPr>
          <a:xfrm>
            <a:off x="1419078" y="2144554"/>
            <a:ext cx="435793" cy="476161"/>
          </a:xfrm>
          <a:prstGeom prst="arc">
            <a:avLst>
              <a:gd name="adj1" fmla="val 4879397"/>
              <a:gd name="adj2" fmla="val 16452864"/>
            </a:avLst>
          </a:prstGeom>
          <a:ln w="38100">
            <a:solidFill>
              <a:srgbClr val="0070C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FA8FC349-0A1A-4DC1-9A32-F2B72CED2998}"/>
              </a:ext>
            </a:extLst>
          </p:cNvPr>
          <p:cNvSpPr/>
          <p:nvPr/>
        </p:nvSpPr>
        <p:spPr>
          <a:xfrm>
            <a:off x="7624135" y="2208965"/>
            <a:ext cx="101027" cy="5316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3E9CB4A5-DAAA-49B8-B36B-EB6B4B68E300}"/>
              </a:ext>
            </a:extLst>
          </p:cNvPr>
          <p:cNvSpPr txBox="1"/>
          <p:nvPr/>
        </p:nvSpPr>
        <p:spPr>
          <a:xfrm>
            <a:off x="6793137" y="2833964"/>
            <a:ext cx="2130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Symbol" panose="05050102010706020507" pitchFamily="18" charset="2"/>
              </a:rPr>
              <a:t>q</a:t>
            </a:r>
            <a:r>
              <a:rPr lang="en-US" sz="2800" baseline="-25000" dirty="0" err="1"/>
              <a:t>x</a:t>
            </a:r>
            <a:r>
              <a:rPr lang="en-US" sz="2800" dirty="0"/>
              <a:t> = 0</a:t>
            </a:r>
            <a:endParaRPr lang="en-US" dirty="0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07295F35-8654-4CBB-9B43-F203FC0F1C6F}"/>
              </a:ext>
            </a:extLst>
          </p:cNvPr>
          <p:cNvSpPr/>
          <p:nvPr/>
        </p:nvSpPr>
        <p:spPr>
          <a:xfrm>
            <a:off x="1786335" y="2387279"/>
            <a:ext cx="246579" cy="20805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07295F35-8654-4CBB-9B43-F203FC0F1C6F}"/>
              </a:ext>
            </a:extLst>
          </p:cNvPr>
          <p:cNvSpPr/>
          <p:nvPr/>
        </p:nvSpPr>
        <p:spPr>
          <a:xfrm>
            <a:off x="1785842" y="2091893"/>
            <a:ext cx="246579" cy="20805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B930D934-1BDC-44A0-9E9F-E69D7ADD5DFC}"/>
              </a:ext>
            </a:extLst>
          </p:cNvPr>
          <p:cNvSpPr txBox="1"/>
          <p:nvPr/>
        </p:nvSpPr>
        <p:spPr>
          <a:xfrm>
            <a:off x="8030278" y="1714032"/>
            <a:ext cx="76231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m2</a:t>
            </a:r>
          </a:p>
        </p:txBody>
      </p:sp>
      <p:sp>
        <p:nvSpPr>
          <p:cNvPr id="61" name="円弧 60">
            <a:extLst>
              <a:ext uri="{FF2B5EF4-FFF2-40B4-BE49-F238E27FC236}">
                <a16:creationId xmlns:a16="http://schemas.microsoft.com/office/drawing/2014/main" id="{00B66DFE-51F7-4D7F-BB2E-2F436B5503A9}"/>
              </a:ext>
            </a:extLst>
          </p:cNvPr>
          <p:cNvSpPr/>
          <p:nvPr/>
        </p:nvSpPr>
        <p:spPr>
          <a:xfrm>
            <a:off x="8286175" y="2264489"/>
            <a:ext cx="435793" cy="476161"/>
          </a:xfrm>
          <a:prstGeom prst="arc">
            <a:avLst>
              <a:gd name="adj1" fmla="val 4879397"/>
              <a:gd name="adj2" fmla="val 16452864"/>
            </a:avLst>
          </a:prstGeom>
          <a:ln w="38100">
            <a:solidFill>
              <a:srgbClr val="0070C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正方形/長方形 2"/>
              <p:cNvSpPr/>
              <p:nvPr/>
            </p:nvSpPr>
            <p:spPr>
              <a:xfrm>
                <a:off x="1026536" y="5113954"/>
                <a:ext cx="1131656" cy="4614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US" altLang="ja-JP" dirty="0"/>
                  <a:t>M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3" name="正方形/長方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536" y="5113954"/>
                <a:ext cx="1131656" cy="461473"/>
              </a:xfrm>
              <a:prstGeom prst="rect">
                <a:avLst/>
              </a:prstGeom>
              <a:blipFill>
                <a:blip r:embed="rId2"/>
                <a:stretch>
                  <a:fillRect r="-3763" b="-78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正方形/長方形 61"/>
              <p:cNvSpPr/>
              <p:nvPr/>
            </p:nvSpPr>
            <p:spPr>
              <a:xfrm>
                <a:off x="1018521" y="4561789"/>
                <a:ext cx="1578253" cy="5034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US" altLang="ja-JP" dirty="0"/>
                  <a:t>M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62" name="正方形/長方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521" y="4561789"/>
                <a:ext cx="1578253" cy="503471"/>
              </a:xfrm>
              <a:prstGeom prst="rect">
                <a:avLst/>
              </a:prstGeom>
              <a:blipFill>
                <a:blip r:embed="rId3"/>
                <a:stretch>
                  <a:fillRect r="-2317" b="-72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1026536" y="5774453"/>
                <a:ext cx="2272738" cy="6434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den>
                          </m:f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536" y="5774453"/>
                <a:ext cx="2272738" cy="6434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楕円 63">
            <a:extLst>
              <a:ext uri="{FF2B5EF4-FFF2-40B4-BE49-F238E27FC236}">
                <a16:creationId xmlns:a16="http://schemas.microsoft.com/office/drawing/2014/main" id="{07295F35-8654-4CBB-9B43-F203FC0F1C6F}"/>
              </a:ext>
            </a:extLst>
          </p:cNvPr>
          <p:cNvSpPr/>
          <p:nvPr/>
        </p:nvSpPr>
        <p:spPr>
          <a:xfrm>
            <a:off x="7737086" y="2213306"/>
            <a:ext cx="246579" cy="20805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07295F35-8654-4CBB-9B43-F203FC0F1C6F}"/>
              </a:ext>
            </a:extLst>
          </p:cNvPr>
          <p:cNvSpPr/>
          <p:nvPr/>
        </p:nvSpPr>
        <p:spPr>
          <a:xfrm>
            <a:off x="7725162" y="2512779"/>
            <a:ext cx="246579" cy="20805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04207" y="27473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このモデルを使う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694666" y="4975454"/>
            <a:ext cx="109523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dirty="0" err="1"/>
              <a:t>Mnet</a:t>
            </a:r>
            <a:r>
              <a:rPr kumimoji="1" lang="en-US" altLang="ja-JP" dirty="0"/>
              <a:t> </a:t>
            </a:r>
            <a:r>
              <a:rPr kumimoji="1" lang="ja-JP" altLang="en-US" dirty="0"/>
              <a:t>＝</a:t>
            </a:r>
            <a:r>
              <a:rPr kumimoji="1" lang="en-US" altLang="ja-JP" dirty="0"/>
              <a:t>m2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3673400-A760-4C60-81D3-FB6CCBCE7FBC}"/>
              </a:ext>
            </a:extLst>
          </p:cNvPr>
          <p:cNvSpPr/>
          <p:nvPr/>
        </p:nvSpPr>
        <p:spPr>
          <a:xfrm>
            <a:off x="832207" y="4448710"/>
            <a:ext cx="2691829" cy="22294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A4D306D-0FA5-42C6-B1A7-62D00D72BC6C}"/>
              </a:ext>
            </a:extLst>
          </p:cNvPr>
          <p:cNvSpPr txBox="1"/>
          <p:nvPr/>
        </p:nvSpPr>
        <p:spPr>
          <a:xfrm>
            <a:off x="6390526" y="4448707"/>
            <a:ext cx="3924728" cy="19389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q"/>
            </a:pPr>
            <a:r>
              <a:rPr lang="en-US" sz="2400" dirty="0"/>
              <a:t>EI(1-</a:t>
            </a:r>
            <a:r>
              <a:rPr lang="en-US" sz="2400" dirty="0">
                <a:latin typeface="Symbol" panose="05050102010706020507" pitchFamily="18" charset="2"/>
              </a:rPr>
              <a:t>n</a:t>
            </a:r>
            <a:r>
              <a:rPr lang="en-US" sz="2400" baseline="30000" dirty="0"/>
              <a:t>2</a:t>
            </a:r>
            <a:r>
              <a:rPr lang="en-US" sz="2400" dirty="0"/>
              <a:t>) = m1 r = m2 (L – r)</a:t>
            </a:r>
          </a:p>
          <a:p>
            <a:r>
              <a:rPr lang="en-US" sz="2400"/>
              <a:t>m1 </a:t>
            </a:r>
            <a:r>
              <a:rPr lang="en-US" sz="2400" dirty="0"/>
              <a:t>+ m2 = M</a:t>
            </a:r>
          </a:p>
          <a:p>
            <a:r>
              <a:rPr lang="en-US" sz="2400" dirty="0"/>
              <a:t>m1 = M (L-r) / L</a:t>
            </a:r>
          </a:p>
          <a:p>
            <a:r>
              <a:rPr lang="en-US" sz="2400" dirty="0"/>
              <a:t>m2 = M r / L</a:t>
            </a:r>
          </a:p>
          <a:p>
            <a:r>
              <a:rPr lang="en-US" sz="2400" dirty="0">
                <a:latin typeface="Symbol" panose="05050102010706020507" pitchFamily="18" charset="2"/>
              </a:rPr>
              <a:t>q</a:t>
            </a:r>
            <a:r>
              <a:rPr lang="en-US" sz="2400" dirty="0"/>
              <a:t> = M r (L-r) / [ L EI (1-</a:t>
            </a:r>
            <a:r>
              <a:rPr lang="en-US" sz="2400" dirty="0">
                <a:latin typeface="Symbol" panose="05050102010706020507" pitchFamily="18" charset="2"/>
              </a:rPr>
              <a:t>n</a:t>
            </a:r>
            <a:r>
              <a:rPr lang="en-US" sz="2400" baseline="30000" dirty="0"/>
              <a:t>2</a:t>
            </a:r>
            <a:r>
              <a:rPr lang="en-US" sz="2400" dirty="0"/>
              <a:t>)]</a:t>
            </a:r>
          </a:p>
        </p:txBody>
      </p: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E60FF90F-0DFB-4C19-8D27-F9CF2E890ABE}"/>
              </a:ext>
            </a:extLst>
          </p:cNvPr>
          <p:cNvCxnSpPr>
            <a:stCxn id="2" idx="3"/>
            <a:endCxn id="5" idx="1"/>
          </p:cNvCxnSpPr>
          <p:nvPr/>
        </p:nvCxnSpPr>
        <p:spPr>
          <a:xfrm flipV="1">
            <a:off x="3524036" y="5418203"/>
            <a:ext cx="2866490" cy="145252"/>
          </a:xfrm>
          <a:prstGeom prst="bentConnector3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D565FD-F63E-4061-A978-87DEFB143A5F}"/>
              </a:ext>
            </a:extLst>
          </p:cNvPr>
          <p:cNvSpPr txBox="1"/>
          <p:nvPr/>
        </p:nvSpPr>
        <p:spPr>
          <a:xfrm>
            <a:off x="5637320" y="297401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1430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CD1C8E3-45F2-44CD-B6EE-98D55282B5DE}"/>
              </a:ext>
            </a:extLst>
          </p:cNvPr>
          <p:cNvCxnSpPr/>
          <p:nvPr/>
        </p:nvCxnSpPr>
        <p:spPr>
          <a:xfrm>
            <a:off x="2178619" y="2404141"/>
            <a:ext cx="546585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ACE190F-1D8D-4A68-87CB-FA2258938F6C}"/>
              </a:ext>
            </a:extLst>
          </p:cNvPr>
          <p:cNvCxnSpPr/>
          <p:nvPr/>
        </p:nvCxnSpPr>
        <p:spPr>
          <a:xfrm>
            <a:off x="2178618" y="1294532"/>
            <a:ext cx="0" cy="883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C563AF7-92C7-4996-9E68-3B55739E060A}"/>
              </a:ext>
            </a:extLst>
          </p:cNvPr>
          <p:cNvCxnSpPr/>
          <p:nvPr/>
        </p:nvCxnSpPr>
        <p:spPr>
          <a:xfrm>
            <a:off x="7644470" y="1304806"/>
            <a:ext cx="0" cy="883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90E48464-C16D-41DE-BE95-26C8E94E0B8F}"/>
              </a:ext>
            </a:extLst>
          </p:cNvPr>
          <p:cNvCxnSpPr/>
          <p:nvPr/>
        </p:nvCxnSpPr>
        <p:spPr>
          <a:xfrm>
            <a:off x="2178618" y="1736321"/>
            <a:ext cx="5465852" cy="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DBD36F3-FED0-4AF3-9B5D-621122A83677}"/>
              </a:ext>
            </a:extLst>
          </p:cNvPr>
          <p:cNvSpPr txBox="1"/>
          <p:nvPr/>
        </p:nvSpPr>
        <p:spPr>
          <a:xfrm>
            <a:off x="4325917" y="1294532"/>
            <a:ext cx="739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E9CB4A5-DAAA-49B8-B36B-EB6B4B68E300}"/>
              </a:ext>
            </a:extLst>
          </p:cNvPr>
          <p:cNvSpPr txBox="1"/>
          <p:nvPr/>
        </p:nvSpPr>
        <p:spPr>
          <a:xfrm>
            <a:off x="1330552" y="3281686"/>
            <a:ext cx="1485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Symbol" panose="05050102010706020507" pitchFamily="18" charset="2"/>
              </a:rPr>
              <a:t>d</a:t>
            </a:r>
            <a:r>
              <a:rPr lang="en-US" sz="2800" baseline="-25000" dirty="0" err="1"/>
              <a:t>Y</a:t>
            </a:r>
            <a:r>
              <a:rPr lang="en-US" sz="2800" baseline="-25000" dirty="0"/>
              <a:t> </a:t>
            </a:r>
            <a:r>
              <a:rPr lang="en-US" sz="2800" dirty="0"/>
              <a:t>,</a:t>
            </a:r>
            <a:r>
              <a:rPr lang="en-US" sz="2800" dirty="0" err="1">
                <a:latin typeface="Symbol" panose="05050102010706020507" pitchFamily="18" charset="2"/>
              </a:rPr>
              <a:t>q</a:t>
            </a:r>
            <a:r>
              <a:rPr lang="en-US" sz="2800" baseline="-25000" dirty="0" err="1"/>
              <a:t>x</a:t>
            </a:r>
            <a:r>
              <a:rPr lang="en-US" sz="2800" dirty="0"/>
              <a:t> = 0</a:t>
            </a:r>
            <a:endParaRPr 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A8FC349-0A1A-4DC1-9A32-F2B72CED2998}"/>
              </a:ext>
            </a:extLst>
          </p:cNvPr>
          <p:cNvSpPr/>
          <p:nvPr/>
        </p:nvSpPr>
        <p:spPr>
          <a:xfrm>
            <a:off x="2042980" y="2113408"/>
            <a:ext cx="101027" cy="5316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9A88F1BD-3667-49FF-92DF-A109FD11FB00}"/>
              </a:ext>
            </a:extLst>
          </p:cNvPr>
          <p:cNvCxnSpPr/>
          <p:nvPr/>
        </p:nvCxnSpPr>
        <p:spPr>
          <a:xfrm>
            <a:off x="2361840" y="1857893"/>
            <a:ext cx="0" cy="46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030085A7-1D41-498E-B850-02279D12C80E}"/>
              </a:ext>
            </a:extLst>
          </p:cNvPr>
          <p:cNvCxnSpPr/>
          <p:nvPr/>
        </p:nvCxnSpPr>
        <p:spPr>
          <a:xfrm>
            <a:off x="1613540" y="1972637"/>
            <a:ext cx="52569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CD4C849C-F257-4CAA-966C-5C2662D4F3F7}"/>
              </a:ext>
            </a:extLst>
          </p:cNvPr>
          <p:cNvCxnSpPr>
            <a:cxnSpLocks/>
          </p:cNvCxnSpPr>
          <p:nvPr/>
        </p:nvCxnSpPr>
        <p:spPr>
          <a:xfrm flipH="1">
            <a:off x="2361836" y="1981201"/>
            <a:ext cx="52569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60D50AD-91A2-44AD-AC9E-98A4F88D2366}"/>
              </a:ext>
            </a:extLst>
          </p:cNvPr>
          <p:cNvSpPr txBox="1"/>
          <p:nvPr/>
        </p:nvSpPr>
        <p:spPr>
          <a:xfrm>
            <a:off x="1319870" y="1702690"/>
            <a:ext cx="435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6D33FDB-F8CE-406D-8865-513A02049D38}"/>
              </a:ext>
            </a:extLst>
          </p:cNvPr>
          <p:cNvSpPr txBox="1"/>
          <p:nvPr/>
        </p:nvSpPr>
        <p:spPr>
          <a:xfrm>
            <a:off x="2427761" y="2512779"/>
            <a:ext cx="435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M</a:t>
            </a:r>
          </a:p>
        </p:txBody>
      </p:sp>
      <p:sp>
        <p:nvSpPr>
          <p:cNvPr id="42" name="円弧 41">
            <a:extLst>
              <a:ext uri="{FF2B5EF4-FFF2-40B4-BE49-F238E27FC236}">
                <a16:creationId xmlns:a16="http://schemas.microsoft.com/office/drawing/2014/main" id="{9F57B048-A174-498D-B131-3C5346DA9DB5}"/>
              </a:ext>
            </a:extLst>
          </p:cNvPr>
          <p:cNvSpPr/>
          <p:nvPr/>
        </p:nvSpPr>
        <p:spPr>
          <a:xfrm flipH="1">
            <a:off x="2208798" y="2149199"/>
            <a:ext cx="435793" cy="476161"/>
          </a:xfrm>
          <a:prstGeom prst="arc">
            <a:avLst>
              <a:gd name="adj1" fmla="val 4879397"/>
              <a:gd name="adj2" fmla="val 16452864"/>
            </a:avLst>
          </a:prstGeom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B930D934-1BDC-44A0-9E9F-E69D7ADD5DFC}"/>
              </a:ext>
            </a:extLst>
          </p:cNvPr>
          <p:cNvSpPr txBox="1"/>
          <p:nvPr/>
        </p:nvSpPr>
        <p:spPr>
          <a:xfrm>
            <a:off x="1120791" y="2667774"/>
            <a:ext cx="76231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m1</a:t>
            </a:r>
          </a:p>
        </p:txBody>
      </p:sp>
      <p:sp>
        <p:nvSpPr>
          <p:cNvPr id="49" name="円弧 48">
            <a:extLst>
              <a:ext uri="{FF2B5EF4-FFF2-40B4-BE49-F238E27FC236}">
                <a16:creationId xmlns:a16="http://schemas.microsoft.com/office/drawing/2014/main" id="{00B66DFE-51F7-4D7F-BB2E-2F436B5503A9}"/>
              </a:ext>
            </a:extLst>
          </p:cNvPr>
          <p:cNvSpPr/>
          <p:nvPr/>
        </p:nvSpPr>
        <p:spPr>
          <a:xfrm>
            <a:off x="1419078" y="2144554"/>
            <a:ext cx="435793" cy="476161"/>
          </a:xfrm>
          <a:prstGeom prst="arc">
            <a:avLst>
              <a:gd name="adj1" fmla="val 4879397"/>
              <a:gd name="adj2" fmla="val 16452864"/>
            </a:avLst>
          </a:prstGeom>
          <a:ln w="38100">
            <a:solidFill>
              <a:srgbClr val="0070C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FA8FC349-0A1A-4DC1-9A32-F2B72CED2998}"/>
              </a:ext>
            </a:extLst>
          </p:cNvPr>
          <p:cNvSpPr/>
          <p:nvPr/>
        </p:nvSpPr>
        <p:spPr>
          <a:xfrm>
            <a:off x="7624135" y="2208965"/>
            <a:ext cx="101027" cy="5316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3E9CB4A5-DAAA-49B8-B36B-EB6B4B68E300}"/>
              </a:ext>
            </a:extLst>
          </p:cNvPr>
          <p:cNvSpPr txBox="1"/>
          <p:nvPr/>
        </p:nvSpPr>
        <p:spPr>
          <a:xfrm>
            <a:off x="6793137" y="2833964"/>
            <a:ext cx="2130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Symbol" panose="05050102010706020507" pitchFamily="18" charset="2"/>
              </a:rPr>
              <a:t>q</a:t>
            </a:r>
            <a:r>
              <a:rPr lang="en-US" sz="2800" baseline="-25000" dirty="0" err="1"/>
              <a:t>x</a:t>
            </a:r>
            <a:r>
              <a:rPr lang="en-US" sz="2800" dirty="0"/>
              <a:t> = 0</a:t>
            </a:r>
            <a:endParaRPr lang="en-US" dirty="0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07295F35-8654-4CBB-9B43-F203FC0F1C6F}"/>
              </a:ext>
            </a:extLst>
          </p:cNvPr>
          <p:cNvSpPr/>
          <p:nvPr/>
        </p:nvSpPr>
        <p:spPr>
          <a:xfrm>
            <a:off x="1786335" y="2387279"/>
            <a:ext cx="246579" cy="20805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07295F35-8654-4CBB-9B43-F203FC0F1C6F}"/>
              </a:ext>
            </a:extLst>
          </p:cNvPr>
          <p:cNvSpPr/>
          <p:nvPr/>
        </p:nvSpPr>
        <p:spPr>
          <a:xfrm>
            <a:off x="1785842" y="2091893"/>
            <a:ext cx="246579" cy="20805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B930D934-1BDC-44A0-9E9F-E69D7ADD5DFC}"/>
              </a:ext>
            </a:extLst>
          </p:cNvPr>
          <p:cNvSpPr txBox="1"/>
          <p:nvPr/>
        </p:nvSpPr>
        <p:spPr>
          <a:xfrm>
            <a:off x="8030278" y="1714032"/>
            <a:ext cx="76231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m2</a:t>
            </a:r>
          </a:p>
        </p:txBody>
      </p:sp>
      <p:sp>
        <p:nvSpPr>
          <p:cNvPr id="61" name="円弧 60">
            <a:extLst>
              <a:ext uri="{FF2B5EF4-FFF2-40B4-BE49-F238E27FC236}">
                <a16:creationId xmlns:a16="http://schemas.microsoft.com/office/drawing/2014/main" id="{00B66DFE-51F7-4D7F-BB2E-2F436B5503A9}"/>
              </a:ext>
            </a:extLst>
          </p:cNvPr>
          <p:cNvSpPr/>
          <p:nvPr/>
        </p:nvSpPr>
        <p:spPr>
          <a:xfrm>
            <a:off x="8286175" y="2264489"/>
            <a:ext cx="435793" cy="476161"/>
          </a:xfrm>
          <a:prstGeom prst="arc">
            <a:avLst>
              <a:gd name="adj1" fmla="val 4879397"/>
              <a:gd name="adj2" fmla="val 16452864"/>
            </a:avLst>
          </a:prstGeom>
          <a:ln w="38100">
            <a:solidFill>
              <a:srgbClr val="0070C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07295F35-8654-4CBB-9B43-F203FC0F1C6F}"/>
              </a:ext>
            </a:extLst>
          </p:cNvPr>
          <p:cNvSpPr/>
          <p:nvPr/>
        </p:nvSpPr>
        <p:spPr>
          <a:xfrm>
            <a:off x="7737086" y="2213306"/>
            <a:ext cx="246579" cy="20805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07295F35-8654-4CBB-9B43-F203FC0F1C6F}"/>
              </a:ext>
            </a:extLst>
          </p:cNvPr>
          <p:cNvSpPr/>
          <p:nvPr/>
        </p:nvSpPr>
        <p:spPr>
          <a:xfrm>
            <a:off x="7725162" y="2512779"/>
            <a:ext cx="246579" cy="20805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95667" y="268874"/>
            <a:ext cx="4823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非加熱部の曲げ剛性の計算方法</a:t>
            </a:r>
            <a:r>
              <a:rPr kumimoji="1" lang="en-US" altLang="ja-JP" dirty="0"/>
              <a:t>(simple model)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A4D306D-0FA5-42C6-B1A7-62D00D72BC6C}"/>
                  </a:ext>
                </a:extLst>
              </p:cNvPr>
              <p:cNvSpPr txBox="1"/>
              <p:nvPr/>
            </p:nvSpPr>
            <p:spPr>
              <a:xfrm>
                <a:off x="391952" y="4190457"/>
                <a:ext cx="5325572" cy="1495474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m1 = M (L-r) / L</a:t>
                </a:r>
              </a:p>
              <a:p>
                <a:r>
                  <a:rPr lang="en-US" sz="2400" dirty="0"/>
                  <a:t>m2 = M r / L</a:t>
                </a:r>
              </a:p>
              <a:p>
                <a:r>
                  <a:rPr lang="en-US" sz="2400" dirty="0">
                    <a:latin typeface="Symbol" panose="05050102010706020507" pitchFamily="18" charset="2"/>
                  </a:rPr>
                  <a:t>q</a:t>
                </a:r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𝑑𝑧</m:t>
                            </m:r>
                          </m:num>
                          <m:den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𝑑𝑦</m:t>
                            </m:r>
                          </m:den>
                        </m:f>
                      </m:e>
                      <m:sub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kumimoji="1" lang="en-US" altLang="ja-JP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= M r (L-r) / [ L EI (1-</a:t>
                </a:r>
                <a:r>
                  <a:rPr lang="en-US" sz="2400" dirty="0">
                    <a:latin typeface="Symbol" panose="05050102010706020507" pitchFamily="18" charset="2"/>
                  </a:rPr>
                  <a:t>n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)]</a:t>
                </a:r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A4D306D-0FA5-42C6-B1A7-62D00D72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52" y="4190457"/>
                <a:ext cx="5325572" cy="1495474"/>
              </a:xfrm>
              <a:prstGeom prst="rect">
                <a:avLst/>
              </a:prstGeom>
              <a:blipFill>
                <a:blip r:embed="rId2"/>
                <a:stretch>
                  <a:fillRect l="-1596" t="-2811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8030446-89E2-4C78-847F-431BA643D1D6}"/>
                  </a:ext>
                </a:extLst>
              </p:cNvPr>
              <p:cNvSpPr txBox="1"/>
              <p:nvPr/>
            </p:nvSpPr>
            <p:spPr>
              <a:xfrm>
                <a:off x="6244592" y="4560154"/>
                <a:ext cx="4333687" cy="583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Stiffness 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</m:sub>
                        </m:sSub>
                      </m:num>
                      <m:den>
                        <m:r>
                          <a:rPr kumimoji="1" lang="ja-JP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kumimoji="1"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𝐸𝐼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ν</m:t>
                                </m:r>
                              </m:e>
                              <m:sup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kumimoji="1" lang="en-US" altLang="ja-JP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sSup>
                          <m:sSupPr>
                            <m:ctrlP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kumimoji="1"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ν</m:t>
                                </m:r>
                              </m:e>
                              <m:sup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  <m:d>
                          <m:dPr>
                            <m:ctrlP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den>
                    </m:f>
                  </m:oMath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8030446-89E2-4C78-847F-431BA643D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592" y="4560154"/>
                <a:ext cx="4333687" cy="583814"/>
              </a:xfrm>
              <a:prstGeom prst="rect">
                <a:avLst/>
              </a:prstGeom>
              <a:blipFill>
                <a:blip r:embed="rId3"/>
                <a:stretch>
                  <a:fillRect l="-1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802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F8E1811-09CE-4169-9097-13F1F748F0FF}"/>
              </a:ext>
            </a:extLst>
          </p:cNvPr>
          <p:cNvGrpSpPr/>
          <p:nvPr/>
        </p:nvGrpSpPr>
        <p:grpSpPr>
          <a:xfrm>
            <a:off x="163717" y="718091"/>
            <a:ext cx="8433763" cy="2198632"/>
            <a:chOff x="1120791" y="1294532"/>
            <a:chExt cx="7802848" cy="2198632"/>
          </a:xfrm>
        </p:grpSpPr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3CD1C8E3-45F2-44CD-B6EE-98D55282B5DE}"/>
                </a:ext>
              </a:extLst>
            </p:cNvPr>
            <p:cNvCxnSpPr/>
            <p:nvPr/>
          </p:nvCxnSpPr>
          <p:spPr>
            <a:xfrm>
              <a:off x="2178619" y="2404141"/>
              <a:ext cx="546585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AACE190F-1D8D-4A68-87CB-FA2258938F6C}"/>
                </a:ext>
              </a:extLst>
            </p:cNvPr>
            <p:cNvCxnSpPr/>
            <p:nvPr/>
          </p:nvCxnSpPr>
          <p:spPr>
            <a:xfrm>
              <a:off x="2178618" y="1294532"/>
              <a:ext cx="0" cy="8835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2C563AF7-92C7-4996-9E68-3B55739E060A}"/>
                </a:ext>
              </a:extLst>
            </p:cNvPr>
            <p:cNvCxnSpPr/>
            <p:nvPr/>
          </p:nvCxnSpPr>
          <p:spPr>
            <a:xfrm>
              <a:off x="7644470" y="1304806"/>
              <a:ext cx="0" cy="8835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90E48464-C16D-41DE-BE95-26C8E94E0B8F}"/>
                </a:ext>
              </a:extLst>
            </p:cNvPr>
            <p:cNvCxnSpPr/>
            <p:nvPr/>
          </p:nvCxnSpPr>
          <p:spPr>
            <a:xfrm>
              <a:off x="2178618" y="1736321"/>
              <a:ext cx="5465852" cy="0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9DBD36F3-FED0-4AF3-9B5D-621122A83677}"/>
                </a:ext>
              </a:extLst>
            </p:cNvPr>
            <p:cNvSpPr txBox="1"/>
            <p:nvPr/>
          </p:nvSpPr>
          <p:spPr>
            <a:xfrm>
              <a:off x="4325917" y="1294532"/>
              <a:ext cx="7397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L</a:t>
              </a: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3E9CB4A5-DAAA-49B8-B36B-EB6B4B68E300}"/>
                </a:ext>
              </a:extLst>
            </p:cNvPr>
            <p:cNvSpPr txBox="1"/>
            <p:nvPr/>
          </p:nvSpPr>
          <p:spPr>
            <a:xfrm>
              <a:off x="1538670" y="2969944"/>
              <a:ext cx="1485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>
                  <a:latin typeface="Symbol" panose="05050102010706020507" pitchFamily="18" charset="2"/>
                </a:rPr>
                <a:t>d</a:t>
              </a:r>
              <a:r>
                <a:rPr lang="en-US" sz="2800" baseline="-25000" dirty="0" err="1"/>
                <a:t>Y</a:t>
              </a:r>
              <a:r>
                <a:rPr lang="en-US" sz="2800" baseline="-25000" dirty="0"/>
                <a:t> </a:t>
              </a:r>
              <a:r>
                <a:rPr lang="en-US" sz="2800" dirty="0"/>
                <a:t>,</a:t>
              </a:r>
              <a:r>
                <a:rPr lang="en-US" sz="2800" dirty="0" err="1">
                  <a:latin typeface="Symbol" panose="05050102010706020507" pitchFamily="18" charset="2"/>
                </a:rPr>
                <a:t>q</a:t>
              </a:r>
              <a:r>
                <a:rPr lang="en-US" sz="2800" baseline="-25000" dirty="0" err="1"/>
                <a:t>x</a:t>
              </a:r>
              <a:r>
                <a:rPr lang="en-US" sz="2800" dirty="0"/>
                <a:t> = 0</a:t>
              </a:r>
              <a:endParaRPr lang="en-US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FA8FC349-0A1A-4DC1-9A32-F2B72CED2998}"/>
                </a:ext>
              </a:extLst>
            </p:cNvPr>
            <p:cNvSpPr/>
            <p:nvPr/>
          </p:nvSpPr>
          <p:spPr>
            <a:xfrm>
              <a:off x="2042980" y="2113408"/>
              <a:ext cx="101027" cy="5316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9A88F1BD-3667-49FF-92DF-A109FD11FB00}"/>
                </a:ext>
              </a:extLst>
            </p:cNvPr>
            <p:cNvCxnSpPr/>
            <p:nvPr/>
          </p:nvCxnSpPr>
          <p:spPr>
            <a:xfrm>
              <a:off x="2361840" y="1857893"/>
              <a:ext cx="0" cy="46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030085A7-1D41-498E-B850-02279D12C80E}"/>
                </a:ext>
              </a:extLst>
            </p:cNvPr>
            <p:cNvCxnSpPr/>
            <p:nvPr/>
          </p:nvCxnSpPr>
          <p:spPr>
            <a:xfrm>
              <a:off x="1613540" y="1972637"/>
              <a:ext cx="525696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CD4C849C-F257-4CAA-966C-5C2662D4F3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836" y="1981201"/>
              <a:ext cx="525696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C60D50AD-91A2-44AD-AC9E-98A4F88D2366}"/>
                </a:ext>
              </a:extLst>
            </p:cNvPr>
            <p:cNvSpPr txBox="1"/>
            <p:nvPr/>
          </p:nvSpPr>
          <p:spPr>
            <a:xfrm>
              <a:off x="1319870" y="1702690"/>
              <a:ext cx="4357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r</a:t>
              </a: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16D33FDB-F8CE-406D-8865-513A02049D38}"/>
                </a:ext>
              </a:extLst>
            </p:cNvPr>
            <p:cNvSpPr txBox="1"/>
            <p:nvPr/>
          </p:nvSpPr>
          <p:spPr>
            <a:xfrm>
              <a:off x="2427761" y="2512779"/>
              <a:ext cx="4357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M</a:t>
              </a:r>
            </a:p>
          </p:txBody>
        </p:sp>
        <p:sp>
          <p:nvSpPr>
            <p:cNvPr id="42" name="円弧 41">
              <a:extLst>
                <a:ext uri="{FF2B5EF4-FFF2-40B4-BE49-F238E27FC236}">
                  <a16:creationId xmlns:a16="http://schemas.microsoft.com/office/drawing/2014/main" id="{9F57B048-A174-498D-B131-3C5346DA9DB5}"/>
                </a:ext>
              </a:extLst>
            </p:cNvPr>
            <p:cNvSpPr/>
            <p:nvPr/>
          </p:nvSpPr>
          <p:spPr>
            <a:xfrm flipH="1">
              <a:off x="2208798" y="2149199"/>
              <a:ext cx="435793" cy="476161"/>
            </a:xfrm>
            <a:prstGeom prst="arc">
              <a:avLst>
                <a:gd name="adj1" fmla="val 4879397"/>
                <a:gd name="adj2" fmla="val 16452864"/>
              </a:avLst>
            </a:prstGeom>
            <a:ln w="38100">
              <a:solidFill>
                <a:srgbClr val="FF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B930D934-1BDC-44A0-9E9F-E69D7ADD5DFC}"/>
                </a:ext>
              </a:extLst>
            </p:cNvPr>
            <p:cNvSpPr txBox="1"/>
            <p:nvPr/>
          </p:nvSpPr>
          <p:spPr>
            <a:xfrm>
              <a:off x="1120791" y="2667774"/>
              <a:ext cx="76231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m1</a:t>
              </a:r>
            </a:p>
          </p:txBody>
        </p:sp>
        <p:sp>
          <p:nvSpPr>
            <p:cNvPr id="49" name="円弧 48">
              <a:extLst>
                <a:ext uri="{FF2B5EF4-FFF2-40B4-BE49-F238E27FC236}">
                  <a16:creationId xmlns:a16="http://schemas.microsoft.com/office/drawing/2014/main" id="{00B66DFE-51F7-4D7F-BB2E-2F436B5503A9}"/>
                </a:ext>
              </a:extLst>
            </p:cNvPr>
            <p:cNvSpPr/>
            <p:nvPr/>
          </p:nvSpPr>
          <p:spPr>
            <a:xfrm>
              <a:off x="1419078" y="2144554"/>
              <a:ext cx="435793" cy="476161"/>
            </a:xfrm>
            <a:prstGeom prst="arc">
              <a:avLst>
                <a:gd name="adj1" fmla="val 4879397"/>
                <a:gd name="adj2" fmla="val 16452864"/>
              </a:avLst>
            </a:prstGeom>
            <a:ln w="38100">
              <a:solidFill>
                <a:srgbClr val="0070C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FA8FC349-0A1A-4DC1-9A32-F2B72CED2998}"/>
                </a:ext>
              </a:extLst>
            </p:cNvPr>
            <p:cNvSpPr/>
            <p:nvPr/>
          </p:nvSpPr>
          <p:spPr>
            <a:xfrm>
              <a:off x="7624135" y="2208965"/>
              <a:ext cx="101027" cy="5316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3E9CB4A5-DAAA-49B8-B36B-EB6B4B68E300}"/>
                </a:ext>
              </a:extLst>
            </p:cNvPr>
            <p:cNvSpPr txBox="1"/>
            <p:nvPr/>
          </p:nvSpPr>
          <p:spPr>
            <a:xfrm>
              <a:off x="6793137" y="2833964"/>
              <a:ext cx="21305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>
                  <a:latin typeface="Symbol" panose="05050102010706020507" pitchFamily="18" charset="2"/>
                </a:rPr>
                <a:t>q</a:t>
              </a:r>
              <a:r>
                <a:rPr lang="en-US" sz="2800" baseline="-25000" dirty="0" err="1"/>
                <a:t>x</a:t>
              </a:r>
              <a:r>
                <a:rPr lang="en-US" sz="2800" dirty="0"/>
                <a:t> = 0</a:t>
              </a:r>
              <a:endParaRPr lang="en-US" dirty="0"/>
            </a:p>
          </p:txBody>
        </p:sp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07295F35-8654-4CBB-9B43-F203FC0F1C6F}"/>
                </a:ext>
              </a:extLst>
            </p:cNvPr>
            <p:cNvSpPr/>
            <p:nvPr/>
          </p:nvSpPr>
          <p:spPr>
            <a:xfrm>
              <a:off x="1786335" y="2387279"/>
              <a:ext cx="246579" cy="208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07295F35-8654-4CBB-9B43-F203FC0F1C6F}"/>
                </a:ext>
              </a:extLst>
            </p:cNvPr>
            <p:cNvSpPr/>
            <p:nvPr/>
          </p:nvSpPr>
          <p:spPr>
            <a:xfrm>
              <a:off x="1785842" y="2091893"/>
              <a:ext cx="246579" cy="208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B930D934-1BDC-44A0-9E9F-E69D7ADD5DFC}"/>
                </a:ext>
              </a:extLst>
            </p:cNvPr>
            <p:cNvSpPr txBox="1"/>
            <p:nvPr/>
          </p:nvSpPr>
          <p:spPr>
            <a:xfrm>
              <a:off x="8030278" y="1714032"/>
              <a:ext cx="76231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m2</a:t>
              </a:r>
            </a:p>
          </p:txBody>
        </p:sp>
        <p:sp>
          <p:nvSpPr>
            <p:cNvPr id="61" name="円弧 60">
              <a:extLst>
                <a:ext uri="{FF2B5EF4-FFF2-40B4-BE49-F238E27FC236}">
                  <a16:creationId xmlns:a16="http://schemas.microsoft.com/office/drawing/2014/main" id="{00B66DFE-51F7-4D7F-BB2E-2F436B5503A9}"/>
                </a:ext>
              </a:extLst>
            </p:cNvPr>
            <p:cNvSpPr/>
            <p:nvPr/>
          </p:nvSpPr>
          <p:spPr>
            <a:xfrm>
              <a:off x="8286175" y="2264489"/>
              <a:ext cx="435793" cy="476161"/>
            </a:xfrm>
            <a:prstGeom prst="arc">
              <a:avLst>
                <a:gd name="adj1" fmla="val 4879397"/>
                <a:gd name="adj2" fmla="val 16452864"/>
              </a:avLst>
            </a:prstGeom>
            <a:ln w="38100">
              <a:solidFill>
                <a:srgbClr val="0070C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4" name="楕円 63">
              <a:extLst>
                <a:ext uri="{FF2B5EF4-FFF2-40B4-BE49-F238E27FC236}">
                  <a16:creationId xmlns:a16="http://schemas.microsoft.com/office/drawing/2014/main" id="{07295F35-8654-4CBB-9B43-F203FC0F1C6F}"/>
                </a:ext>
              </a:extLst>
            </p:cNvPr>
            <p:cNvSpPr/>
            <p:nvPr/>
          </p:nvSpPr>
          <p:spPr>
            <a:xfrm>
              <a:off x="7737086" y="2213306"/>
              <a:ext cx="246579" cy="208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07295F35-8654-4CBB-9B43-F203FC0F1C6F}"/>
                </a:ext>
              </a:extLst>
            </p:cNvPr>
            <p:cNvSpPr/>
            <p:nvPr/>
          </p:nvSpPr>
          <p:spPr>
            <a:xfrm>
              <a:off x="7725162" y="2512779"/>
              <a:ext cx="246579" cy="208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テキスト ボックス 14"/>
          <p:cNvSpPr txBox="1"/>
          <p:nvPr/>
        </p:nvSpPr>
        <p:spPr>
          <a:xfrm>
            <a:off x="195667" y="268874"/>
            <a:ext cx="5888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非加熱部の曲げ剛性の計算方法</a:t>
            </a:r>
            <a:r>
              <a:rPr kumimoji="1" lang="en-US" altLang="ja-JP" dirty="0"/>
              <a:t>(simple model)(</a:t>
            </a:r>
            <a:r>
              <a:rPr kumimoji="1" lang="ja-JP" altLang="en-US" dirty="0"/>
              <a:t>数値計算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D01296F9-F8F7-4F74-8528-539BC1656E0E}"/>
              </a:ext>
            </a:extLst>
          </p:cNvPr>
          <p:cNvGrpSpPr/>
          <p:nvPr/>
        </p:nvGrpSpPr>
        <p:grpSpPr>
          <a:xfrm>
            <a:off x="163717" y="5645499"/>
            <a:ext cx="909953" cy="871131"/>
            <a:chOff x="5286657" y="1730026"/>
            <a:chExt cx="909953" cy="871131"/>
          </a:xfrm>
        </p:grpSpPr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65140540-A6E1-4DB5-806B-7B9E80B47F69}"/>
                </a:ext>
              </a:extLst>
            </p:cNvPr>
            <p:cNvGrpSpPr/>
            <p:nvPr/>
          </p:nvGrpSpPr>
          <p:grpSpPr>
            <a:xfrm>
              <a:off x="5286657" y="1845362"/>
              <a:ext cx="909953" cy="755795"/>
              <a:chOff x="5286657" y="1845362"/>
              <a:chExt cx="909953" cy="755795"/>
            </a:xfrm>
          </p:grpSpPr>
          <p:cxnSp>
            <p:nvCxnSpPr>
              <p:cNvPr id="43" name="直線矢印コネクタ 42">
                <a:extLst>
                  <a:ext uri="{FF2B5EF4-FFF2-40B4-BE49-F238E27FC236}">
                    <a16:creationId xmlns:a16="http://schemas.microsoft.com/office/drawing/2014/main" id="{B4E275AE-E617-49FA-938B-9C37CA0F4B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06501" y="2322082"/>
                <a:ext cx="275208" cy="2790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線矢印コネクタ 43">
                <a:extLst>
                  <a:ext uri="{FF2B5EF4-FFF2-40B4-BE49-F238E27FC236}">
                    <a16:creationId xmlns:a16="http://schemas.microsoft.com/office/drawing/2014/main" id="{35185A43-EB0C-4A82-A6DA-D4F88412FA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1709" y="2316281"/>
                <a:ext cx="479394" cy="58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直線矢印コネクタ 44">
                <a:extLst>
                  <a:ext uri="{FF2B5EF4-FFF2-40B4-BE49-F238E27FC236}">
                    <a16:creationId xmlns:a16="http://schemas.microsoft.com/office/drawing/2014/main" id="{1474B4F3-156E-4953-A5B9-05FAFCD513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83189" y="1845362"/>
                <a:ext cx="0" cy="4817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F6F826ED-98FE-43D9-B1A0-4DC5CE8F063F}"/>
                  </a:ext>
                </a:extLst>
              </p:cNvPr>
              <p:cNvSpPr txBox="1"/>
              <p:nvPr/>
            </p:nvSpPr>
            <p:spPr>
              <a:xfrm>
                <a:off x="5286657" y="2245138"/>
                <a:ext cx="27520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x</a:t>
                </a:r>
                <a:endParaRPr kumimoji="1" lang="ja-JP" altLang="en-US" sz="1100" dirty="0"/>
              </a:p>
            </p:txBody>
          </p:sp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0C63CC15-20C8-4F08-803E-9EAB526EA473}"/>
                  </a:ext>
                </a:extLst>
              </p:cNvPr>
              <p:cNvSpPr txBox="1"/>
              <p:nvPr/>
            </p:nvSpPr>
            <p:spPr>
              <a:xfrm>
                <a:off x="5921406" y="2279763"/>
                <a:ext cx="27520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y</a:t>
                </a:r>
                <a:endParaRPr kumimoji="1" lang="ja-JP" altLang="en-US" sz="1100" dirty="0"/>
              </a:p>
            </p:txBody>
          </p:sp>
        </p:grp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A71FD9B2-4465-4674-9E2B-24A1476AFC61}"/>
                </a:ext>
              </a:extLst>
            </p:cNvPr>
            <p:cNvSpPr txBox="1"/>
            <p:nvPr/>
          </p:nvSpPr>
          <p:spPr>
            <a:xfrm>
              <a:off x="5681709" y="1730026"/>
              <a:ext cx="2752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/>
                <a:t>z</a:t>
              </a:r>
              <a:endParaRPr kumimoji="1" lang="ja-JP" altLang="en-US" sz="1100" dirty="0"/>
            </a:p>
          </p:txBody>
        </p:sp>
      </p:grp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6494405A-9B48-43C3-9B8D-FB855F900DB6}"/>
              </a:ext>
            </a:extLst>
          </p:cNvPr>
          <p:cNvSpPr txBox="1"/>
          <p:nvPr/>
        </p:nvSpPr>
        <p:spPr>
          <a:xfrm>
            <a:off x="229877" y="313295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シェル弾性解析</a:t>
            </a:r>
          </a:p>
        </p:txBody>
      </p:sp>
      <p:grpSp>
        <p:nvGrpSpPr>
          <p:cNvPr id="125" name="グループ化 124">
            <a:extLst>
              <a:ext uri="{FF2B5EF4-FFF2-40B4-BE49-F238E27FC236}">
                <a16:creationId xmlns:a16="http://schemas.microsoft.com/office/drawing/2014/main" id="{0A867E05-D205-4DF4-8F18-CECC4EB78A16}"/>
              </a:ext>
            </a:extLst>
          </p:cNvPr>
          <p:cNvGrpSpPr/>
          <p:nvPr/>
        </p:nvGrpSpPr>
        <p:grpSpPr>
          <a:xfrm>
            <a:off x="847270" y="3396341"/>
            <a:ext cx="3722245" cy="2685253"/>
            <a:chOff x="847270" y="3396341"/>
            <a:chExt cx="3722245" cy="2685253"/>
          </a:xfrm>
        </p:grpSpPr>
        <p:grpSp>
          <p:nvGrpSpPr>
            <p:cNvPr id="117" name="グループ化 116">
              <a:extLst>
                <a:ext uri="{FF2B5EF4-FFF2-40B4-BE49-F238E27FC236}">
                  <a16:creationId xmlns:a16="http://schemas.microsoft.com/office/drawing/2014/main" id="{69060B8A-3239-46E6-A90C-A0787FE4345B}"/>
                </a:ext>
              </a:extLst>
            </p:cNvPr>
            <p:cNvGrpSpPr/>
            <p:nvPr/>
          </p:nvGrpSpPr>
          <p:grpSpPr>
            <a:xfrm>
              <a:off x="847270" y="3396341"/>
              <a:ext cx="3722245" cy="2685253"/>
              <a:chOff x="343494" y="3786844"/>
              <a:chExt cx="3722245" cy="2685253"/>
            </a:xfrm>
          </p:grpSpPr>
          <p:grpSp>
            <p:nvGrpSpPr>
              <p:cNvPr id="111" name="グループ化 110">
                <a:extLst>
                  <a:ext uri="{FF2B5EF4-FFF2-40B4-BE49-F238E27FC236}">
                    <a16:creationId xmlns:a16="http://schemas.microsoft.com/office/drawing/2014/main" id="{0D2A6642-CE23-4150-9B63-03AFA5C89D31}"/>
                  </a:ext>
                </a:extLst>
              </p:cNvPr>
              <p:cNvGrpSpPr/>
              <p:nvPr/>
            </p:nvGrpSpPr>
            <p:grpSpPr>
              <a:xfrm>
                <a:off x="512447" y="3786844"/>
                <a:ext cx="3553292" cy="2685253"/>
                <a:chOff x="614542" y="3644476"/>
                <a:chExt cx="3553292" cy="2685253"/>
              </a:xfrm>
            </p:grpSpPr>
            <p:grpSp>
              <p:nvGrpSpPr>
                <p:cNvPr id="107" name="グループ化 106">
                  <a:extLst>
                    <a:ext uri="{FF2B5EF4-FFF2-40B4-BE49-F238E27FC236}">
                      <a16:creationId xmlns:a16="http://schemas.microsoft.com/office/drawing/2014/main" id="{155F16DB-AFB9-4227-A869-CB0DD2743DE2}"/>
                    </a:ext>
                  </a:extLst>
                </p:cNvPr>
                <p:cNvGrpSpPr/>
                <p:nvPr/>
              </p:nvGrpSpPr>
              <p:grpSpPr>
                <a:xfrm>
                  <a:off x="614542" y="3644476"/>
                  <a:ext cx="3038391" cy="2685253"/>
                  <a:chOff x="1208432" y="3882023"/>
                  <a:chExt cx="3038391" cy="2685253"/>
                </a:xfrm>
              </p:grpSpPr>
              <p:grpSp>
                <p:nvGrpSpPr>
                  <p:cNvPr id="102" name="グループ化 101">
                    <a:extLst>
                      <a:ext uri="{FF2B5EF4-FFF2-40B4-BE49-F238E27FC236}">
                        <a16:creationId xmlns:a16="http://schemas.microsoft.com/office/drawing/2014/main" id="{41DAC18B-59F5-4279-8EC0-3CF8332D6D1E}"/>
                      </a:ext>
                    </a:extLst>
                  </p:cNvPr>
                  <p:cNvGrpSpPr/>
                  <p:nvPr/>
                </p:nvGrpSpPr>
                <p:grpSpPr>
                  <a:xfrm>
                    <a:off x="1208432" y="3882023"/>
                    <a:ext cx="3038391" cy="2441140"/>
                    <a:chOff x="4102562" y="3644265"/>
                    <a:chExt cx="2813407" cy="2221014"/>
                  </a:xfrm>
                </p:grpSpPr>
                <p:grpSp>
                  <p:nvGrpSpPr>
                    <p:cNvPr id="31" name="グループ化 30">
                      <a:extLst>
                        <a:ext uri="{FF2B5EF4-FFF2-40B4-BE49-F238E27FC236}">
                          <a16:creationId xmlns:a16="http://schemas.microsoft.com/office/drawing/2014/main" id="{ACFE9B17-DAB8-49F4-AA00-70B61410A0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02562" y="3644265"/>
                      <a:ext cx="2813407" cy="2221014"/>
                      <a:chOff x="2236218" y="3308983"/>
                      <a:chExt cx="2813407" cy="2221014"/>
                    </a:xfrm>
                  </p:grpSpPr>
                  <p:sp>
                    <p:nvSpPr>
                      <p:cNvPr id="62" name="円弧 61">
                        <a:extLst>
                          <a:ext uri="{FF2B5EF4-FFF2-40B4-BE49-F238E27FC236}">
                            <a16:creationId xmlns:a16="http://schemas.microsoft.com/office/drawing/2014/main" id="{17F4F42F-CD6A-4A7F-87EF-468433F1E1DD}"/>
                          </a:ext>
                        </a:extLst>
                      </p:cNvPr>
                      <p:cNvSpPr/>
                      <p:nvPr/>
                    </p:nvSpPr>
                    <p:spPr>
                      <a:xfrm rot="20397297">
                        <a:off x="2860098" y="3835955"/>
                        <a:ext cx="556830" cy="439386"/>
                      </a:xfrm>
                      <a:prstGeom prst="arc">
                        <a:avLst>
                          <a:gd name="adj1" fmla="val 9237301"/>
                          <a:gd name="adj2" fmla="val 16452864"/>
                        </a:avLst>
                      </a:prstGeom>
                      <a:ln w="38100">
                        <a:solidFill>
                          <a:srgbClr val="FF0000"/>
                        </a:solidFill>
                        <a:headEnd type="none" w="lg" len="lg"/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b="1" dirty="0"/>
                      </a:p>
                    </p:txBody>
                  </p:sp>
                  <p:grpSp>
                    <p:nvGrpSpPr>
                      <p:cNvPr id="30" name="グループ化 29">
                        <a:extLst>
                          <a:ext uri="{FF2B5EF4-FFF2-40B4-BE49-F238E27FC236}">
                            <a16:creationId xmlns:a16="http://schemas.microsoft.com/office/drawing/2014/main" id="{E18AF76C-C28A-4817-88D8-29A8C5F885B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236218" y="3308983"/>
                        <a:ext cx="2813407" cy="2221014"/>
                        <a:chOff x="2236218" y="3308983"/>
                        <a:chExt cx="2813407" cy="2221014"/>
                      </a:xfrm>
                    </p:grpSpPr>
                    <p:cxnSp>
                      <p:nvCxnSpPr>
                        <p:cNvPr id="7" name="直線コネクタ 6">
                          <a:extLst>
                            <a:ext uri="{FF2B5EF4-FFF2-40B4-BE49-F238E27FC236}">
                              <a16:creationId xmlns:a16="http://schemas.microsoft.com/office/drawing/2014/main" id="{254A61DB-6216-46C2-AF22-F4FF4929950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H="1">
                          <a:off x="2236218" y="3790765"/>
                          <a:ext cx="1092908" cy="1349406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3" name="直線コネクタ 32">
                          <a:extLst>
                            <a:ext uri="{FF2B5EF4-FFF2-40B4-BE49-F238E27FC236}">
                              <a16:creationId xmlns:a16="http://schemas.microsoft.com/office/drawing/2014/main" id="{109C79E9-BB06-4B75-8E32-97B096EAB71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H="1">
                          <a:off x="3956717" y="3790765"/>
                          <a:ext cx="1092908" cy="1349406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" name="直線コネクタ 13">
                          <a:extLst>
                            <a:ext uri="{FF2B5EF4-FFF2-40B4-BE49-F238E27FC236}">
                              <a16:creationId xmlns:a16="http://schemas.microsoft.com/office/drawing/2014/main" id="{0416598C-39BF-4EE6-A0C7-243B62D0020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329126" y="3790765"/>
                          <a:ext cx="1720499" cy="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8" name="直線コネクタ 37">
                          <a:extLst>
                            <a:ext uri="{FF2B5EF4-FFF2-40B4-BE49-F238E27FC236}">
                              <a16:creationId xmlns:a16="http://schemas.microsoft.com/office/drawing/2014/main" id="{F171C300-3A05-4802-AF2C-95E881668DF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236218" y="5140171"/>
                          <a:ext cx="1720499" cy="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54" name="円弧 53">
                          <a:extLst>
                            <a:ext uri="{FF2B5EF4-FFF2-40B4-BE49-F238E27FC236}">
                              <a16:creationId xmlns:a16="http://schemas.microsoft.com/office/drawing/2014/main" id="{A79E26B6-F156-4435-8AFD-DB145FE30C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3971478" y="4492567"/>
                          <a:ext cx="435793" cy="476161"/>
                        </a:xfrm>
                        <a:prstGeom prst="arc">
                          <a:avLst>
                            <a:gd name="adj1" fmla="val 4879397"/>
                            <a:gd name="adj2" fmla="val 16452864"/>
                          </a:avLst>
                        </a:prstGeom>
                        <a:ln w="38100">
                          <a:solidFill>
                            <a:srgbClr val="FF0000"/>
                          </a:solidFill>
                          <a:headEnd type="none" w="lg" len="lg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b="1" dirty="0"/>
                        </a:p>
                      </p:txBody>
                    </p:sp>
                    <p:sp>
                      <p:nvSpPr>
                        <p:cNvPr id="57" name="円弧 56">
                          <a:extLst>
                            <a:ext uri="{FF2B5EF4-FFF2-40B4-BE49-F238E27FC236}">
                              <a16:creationId xmlns:a16="http://schemas.microsoft.com/office/drawing/2014/main" id="{4639ECFE-7911-4452-8CB7-62E9F89E61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4245720" y="4187849"/>
                          <a:ext cx="435793" cy="476161"/>
                        </a:xfrm>
                        <a:prstGeom prst="arc">
                          <a:avLst>
                            <a:gd name="adj1" fmla="val 4879397"/>
                            <a:gd name="adj2" fmla="val 16452864"/>
                          </a:avLst>
                        </a:prstGeom>
                        <a:ln w="38100">
                          <a:solidFill>
                            <a:srgbClr val="FF0000"/>
                          </a:solidFill>
                          <a:headEnd type="none" w="lg" len="lg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b="1" dirty="0"/>
                        </a:p>
                      </p:txBody>
                    </p:sp>
                    <p:sp>
                      <p:nvSpPr>
                        <p:cNvPr id="58" name="円弧 57">
                          <a:extLst>
                            <a:ext uri="{FF2B5EF4-FFF2-40B4-BE49-F238E27FC236}">
                              <a16:creationId xmlns:a16="http://schemas.microsoft.com/office/drawing/2014/main" id="{B23EB90C-8808-4218-BC60-FCA5BCFEFF2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4549366" y="3883131"/>
                          <a:ext cx="435793" cy="476161"/>
                        </a:xfrm>
                        <a:prstGeom prst="arc">
                          <a:avLst>
                            <a:gd name="adj1" fmla="val 4879397"/>
                            <a:gd name="adj2" fmla="val 16452864"/>
                          </a:avLst>
                        </a:prstGeom>
                        <a:ln w="38100">
                          <a:solidFill>
                            <a:srgbClr val="FF0000"/>
                          </a:solidFill>
                          <a:headEnd type="none" w="lg" len="lg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b="1" dirty="0"/>
                        </a:p>
                      </p:txBody>
                    </p:sp>
                    <p:sp>
                      <p:nvSpPr>
                        <p:cNvPr id="59" name="円弧 58">
                          <a:extLst>
                            <a:ext uri="{FF2B5EF4-FFF2-40B4-BE49-F238E27FC236}">
                              <a16:creationId xmlns:a16="http://schemas.microsoft.com/office/drawing/2014/main" id="{5A40E579-2CC4-4E6F-9C3F-79A1E691B3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0397297">
                          <a:off x="2377008" y="4450454"/>
                          <a:ext cx="556830" cy="439386"/>
                        </a:xfrm>
                        <a:prstGeom prst="arc">
                          <a:avLst>
                            <a:gd name="adj1" fmla="val 9237301"/>
                            <a:gd name="adj2" fmla="val 16452864"/>
                          </a:avLst>
                        </a:prstGeom>
                        <a:ln w="38100">
                          <a:solidFill>
                            <a:srgbClr val="FF0000"/>
                          </a:solidFill>
                          <a:headEnd type="none" w="lg" len="lg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b="1" dirty="0"/>
                        </a:p>
                      </p:txBody>
                    </p:sp>
                    <p:sp>
                      <p:nvSpPr>
                        <p:cNvPr id="60" name="円弧 59">
                          <a:extLst>
                            <a:ext uri="{FF2B5EF4-FFF2-40B4-BE49-F238E27FC236}">
                              <a16:creationId xmlns:a16="http://schemas.microsoft.com/office/drawing/2014/main" id="{B06BF64F-D055-4EA8-9D5C-3A3F3A4800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0397297">
                          <a:off x="2561065" y="4171066"/>
                          <a:ext cx="556830" cy="439386"/>
                        </a:xfrm>
                        <a:prstGeom prst="arc">
                          <a:avLst>
                            <a:gd name="adj1" fmla="val 9237301"/>
                            <a:gd name="adj2" fmla="val 16452864"/>
                          </a:avLst>
                        </a:prstGeom>
                        <a:ln w="38100">
                          <a:solidFill>
                            <a:srgbClr val="FF0000"/>
                          </a:solidFill>
                          <a:headEnd type="none" w="lg" len="lg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b="1" dirty="0"/>
                        </a:p>
                      </p:txBody>
                    </p:sp>
                    <p:cxnSp>
                      <p:nvCxnSpPr>
                        <p:cNvPr id="63" name="直線矢印コネクタ 62">
                          <a:extLst>
                            <a:ext uri="{FF2B5EF4-FFF2-40B4-BE49-F238E27FC236}">
                              <a16:creationId xmlns:a16="http://schemas.microsoft.com/office/drawing/2014/main" id="{FC9654BF-D1E6-4602-87C5-28137031692F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479159" y="4854982"/>
                          <a:ext cx="303513" cy="0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rgbClr val="FF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2"/>
                        </a:lnRef>
                        <a:fillRef idx="0">
                          <a:schemeClr val="accent2"/>
                        </a:fillRef>
                        <a:effectRef idx="0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6" name="直線矢印コネクタ 65">
                          <a:extLst>
                            <a:ext uri="{FF2B5EF4-FFF2-40B4-BE49-F238E27FC236}">
                              <a16:creationId xmlns:a16="http://schemas.microsoft.com/office/drawing/2014/main" id="{48694053-EEFE-4736-8C9F-732F8C63017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923830" y="4234899"/>
                          <a:ext cx="252502" cy="0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rgbClr val="FF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2"/>
                        </a:lnRef>
                        <a:fillRef idx="0">
                          <a:schemeClr val="accent2"/>
                        </a:fillRef>
                        <a:effectRef idx="0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7" name="直線矢印コネクタ 66">
                          <a:extLst>
                            <a:ext uri="{FF2B5EF4-FFF2-40B4-BE49-F238E27FC236}">
                              <a16:creationId xmlns:a16="http://schemas.microsoft.com/office/drawing/2014/main" id="{24BBE65F-52E6-426E-8BBE-9AB9EA28184F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659119" y="4573588"/>
                          <a:ext cx="277515" cy="0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rgbClr val="FF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2"/>
                        </a:lnRef>
                        <a:fillRef idx="0">
                          <a:schemeClr val="accent2"/>
                        </a:fillRef>
                        <a:effectRef idx="0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8" name="直線矢印コネクタ 67">
                          <a:extLst>
                            <a:ext uri="{FF2B5EF4-FFF2-40B4-BE49-F238E27FC236}">
                              <a16:creationId xmlns:a16="http://schemas.microsoft.com/office/drawing/2014/main" id="{C955F7DF-59B5-48E7-B132-E8FCA359638B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5042467" y="3308983"/>
                          <a:ext cx="0" cy="481782"/>
                        </a:xfrm>
                        <a:prstGeom prst="straightConnector1">
                          <a:avLst/>
                        </a:prstGeom>
                        <a:ln w="38100">
                          <a:tailEnd type="triangle"/>
                        </a:ln>
                      </p:spPr>
                      <p:style>
                        <a:lnRef idx="1">
                          <a:schemeClr val="accent2"/>
                        </a:lnRef>
                        <a:fillRef idx="0">
                          <a:schemeClr val="accent2"/>
                        </a:fillRef>
                        <a:effectRef idx="0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9" name="直線矢印コネクタ 68">
                          <a:extLst>
                            <a:ext uri="{FF2B5EF4-FFF2-40B4-BE49-F238E27FC236}">
                              <a16:creationId xmlns:a16="http://schemas.microsoft.com/office/drawing/2014/main" id="{FBB4AB48-8542-42C6-A307-9FFC177714D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3956717" y="4640993"/>
                          <a:ext cx="0" cy="481782"/>
                        </a:xfrm>
                        <a:prstGeom prst="straightConnector1">
                          <a:avLst/>
                        </a:prstGeom>
                        <a:ln w="38100">
                          <a:tailEnd type="triangle"/>
                        </a:ln>
                      </p:spPr>
                      <p:style>
                        <a:lnRef idx="1">
                          <a:schemeClr val="accent2"/>
                        </a:lnRef>
                        <a:fillRef idx="0">
                          <a:schemeClr val="accent2"/>
                        </a:fillRef>
                        <a:effectRef idx="0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0" name="直線矢印コネクタ 69">
                          <a:extLst>
                            <a:ext uri="{FF2B5EF4-FFF2-40B4-BE49-F238E27FC236}">
                              <a16:creationId xmlns:a16="http://schemas.microsoft.com/office/drawing/2014/main" id="{F2CCEC3E-CC01-474B-A1A6-850BF48CD8B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3668387" y="5115700"/>
                          <a:ext cx="307760" cy="414297"/>
                        </a:xfrm>
                        <a:prstGeom prst="straightConnector1">
                          <a:avLst/>
                        </a:prstGeom>
                        <a:ln w="38100">
                          <a:tailEnd type="triangle"/>
                        </a:ln>
                      </p:spPr>
                      <p:style>
                        <a:lnRef idx="1">
                          <a:schemeClr val="accent2"/>
                        </a:lnRef>
                        <a:fillRef idx="0">
                          <a:schemeClr val="accent2"/>
                        </a:fillRef>
                        <a:effectRef idx="0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35" name="直線コネクタ 34">
                      <a:extLst>
                        <a:ext uri="{FF2B5EF4-FFF2-40B4-BE49-F238E27FC236}">
                          <a16:creationId xmlns:a16="http://schemas.microsoft.com/office/drawing/2014/main" id="{15045A66-B442-4F0D-A161-E05AD2EDD3E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4615207" y="4135544"/>
                      <a:ext cx="973922" cy="1339909"/>
                    </a:xfrm>
                    <a:prstGeom prst="line">
                      <a:avLst/>
                    </a:prstGeom>
                    <a:ln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1" name="円弧 70">
                      <a:extLst>
                        <a:ext uri="{FF2B5EF4-FFF2-40B4-BE49-F238E27FC236}">
                          <a16:creationId xmlns:a16="http://schemas.microsoft.com/office/drawing/2014/main" id="{BAEEB5FD-427F-42F5-8F0F-C553D3FAF4C4}"/>
                        </a:ext>
                      </a:extLst>
                    </p:cNvPr>
                    <p:cNvSpPr/>
                    <p:nvPr/>
                  </p:nvSpPr>
                  <p:spPr>
                    <a:xfrm rot="16934526" flipH="1">
                      <a:off x="4630390" y="5058668"/>
                      <a:ext cx="579109" cy="383794"/>
                    </a:xfrm>
                    <a:prstGeom prst="arc">
                      <a:avLst>
                        <a:gd name="adj1" fmla="val 5737780"/>
                        <a:gd name="adj2" fmla="val 16452864"/>
                      </a:avLst>
                    </a:prstGeom>
                    <a:ln w="38100">
                      <a:solidFill>
                        <a:srgbClr val="0070C0"/>
                      </a:solidFill>
                      <a:headEnd type="none" w="lg" len="lg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dirty="0"/>
                    </a:p>
                  </p:txBody>
                </p:sp>
                <p:sp>
                  <p:nvSpPr>
                    <p:cNvPr id="73" name="円弧 72">
                      <a:extLst>
                        <a:ext uri="{FF2B5EF4-FFF2-40B4-BE49-F238E27FC236}">
                          <a16:creationId xmlns:a16="http://schemas.microsoft.com/office/drawing/2014/main" id="{F7310F61-9014-47BF-A685-A01CC3D1B997}"/>
                        </a:ext>
                      </a:extLst>
                    </p:cNvPr>
                    <p:cNvSpPr/>
                    <p:nvPr/>
                  </p:nvSpPr>
                  <p:spPr>
                    <a:xfrm rot="16849223" flipH="1">
                      <a:off x="5109717" y="4342182"/>
                      <a:ext cx="586288" cy="383794"/>
                    </a:xfrm>
                    <a:prstGeom prst="arc">
                      <a:avLst>
                        <a:gd name="adj1" fmla="val 5737780"/>
                        <a:gd name="adj2" fmla="val 16452864"/>
                      </a:avLst>
                    </a:prstGeom>
                    <a:ln w="38100">
                      <a:solidFill>
                        <a:srgbClr val="0070C0"/>
                      </a:solidFill>
                      <a:headEnd type="none" w="lg" len="lg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dirty="0"/>
                    </a:p>
                  </p:txBody>
                </p:sp>
                <p:sp>
                  <p:nvSpPr>
                    <p:cNvPr id="74" name="円弧 73">
                      <a:extLst>
                        <a:ext uri="{FF2B5EF4-FFF2-40B4-BE49-F238E27FC236}">
                          <a16:creationId xmlns:a16="http://schemas.microsoft.com/office/drawing/2014/main" id="{D4CE903B-A130-4328-BD48-3E9C8276C347}"/>
                        </a:ext>
                      </a:extLst>
                    </p:cNvPr>
                    <p:cNvSpPr/>
                    <p:nvPr/>
                  </p:nvSpPr>
                  <p:spPr>
                    <a:xfrm rot="16570430" flipH="1">
                      <a:off x="4855349" y="4639931"/>
                      <a:ext cx="579109" cy="383794"/>
                    </a:xfrm>
                    <a:prstGeom prst="arc">
                      <a:avLst>
                        <a:gd name="adj1" fmla="val 5737780"/>
                        <a:gd name="adj2" fmla="val 16452864"/>
                      </a:avLst>
                    </a:prstGeom>
                    <a:ln w="38100">
                      <a:solidFill>
                        <a:srgbClr val="0070C0"/>
                      </a:solidFill>
                      <a:headEnd type="none" w="lg" len="lg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dirty="0"/>
                    </a:p>
                  </p:txBody>
                </p:sp>
                <p:sp>
                  <p:nvSpPr>
                    <p:cNvPr id="75" name="テキスト ボックス 74">
                      <a:extLst>
                        <a:ext uri="{FF2B5EF4-FFF2-40B4-BE49-F238E27FC236}">
                          <a16:creationId xmlns:a16="http://schemas.microsoft.com/office/drawing/2014/main" id="{7173A3A2-BB37-4926-910E-427A50D5EED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82267" y="4176213"/>
                      <a:ext cx="38183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ja-JP" dirty="0">
                          <a:solidFill>
                            <a:srgbClr val="0070C0"/>
                          </a:solidFill>
                        </a:rPr>
                        <a:t>M</a:t>
                      </a:r>
                      <a:endParaRPr kumimoji="1" lang="ja-JP" altLang="en-US" dirty="0">
                        <a:solidFill>
                          <a:srgbClr val="0070C0"/>
                        </a:solidFill>
                      </a:endParaRPr>
                    </a:p>
                  </p:txBody>
                </p:sp>
                <p:cxnSp>
                  <p:nvCxnSpPr>
                    <p:cNvPr id="76" name="直線コネクタ 75">
                      <a:extLst>
                        <a:ext uri="{FF2B5EF4-FFF2-40B4-BE49-F238E27FC236}">
                          <a16:creationId xmlns:a16="http://schemas.microsoft.com/office/drawing/2014/main" id="{98C560BA-1910-447D-A1C2-9C7A891218A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4116097" y="5458057"/>
                      <a:ext cx="1" cy="397173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" name="直線コネクタ 76">
                      <a:extLst>
                        <a:ext uri="{FF2B5EF4-FFF2-40B4-BE49-F238E27FC236}">
                          <a16:creationId xmlns:a16="http://schemas.microsoft.com/office/drawing/2014/main" id="{208B159F-3EF6-45D7-A07E-2EDFCC8ED85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823061" y="5475453"/>
                      <a:ext cx="14761" cy="389826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直線コネクタ 85">
                      <a:extLst>
                        <a:ext uri="{FF2B5EF4-FFF2-40B4-BE49-F238E27FC236}">
                          <a16:creationId xmlns:a16="http://schemas.microsoft.com/office/drawing/2014/main" id="{C1AE57A4-5C82-40BE-B826-5171A929D67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4616532" y="5460548"/>
                      <a:ext cx="1" cy="225932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" name="直線矢印コネクタ 88">
                      <a:extLst>
                        <a:ext uri="{FF2B5EF4-FFF2-40B4-BE49-F238E27FC236}">
                          <a16:creationId xmlns:a16="http://schemas.microsoft.com/office/drawing/2014/main" id="{40DDE7E9-1B44-4DE5-8602-0808971701F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104097" y="5779978"/>
                      <a:ext cx="1733725" cy="0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3" name="テキスト ボックス 102">
                    <a:extLst>
                      <a:ext uri="{FF2B5EF4-FFF2-40B4-BE49-F238E27FC236}">
                        <a16:creationId xmlns:a16="http://schemas.microsoft.com/office/drawing/2014/main" id="{29916192-95FF-469C-88EA-AB0E1C0DABC8}"/>
                      </a:ext>
                    </a:extLst>
                  </p:cNvPr>
                  <p:cNvSpPr txBox="1"/>
                  <p:nvPr/>
                </p:nvSpPr>
                <p:spPr>
                  <a:xfrm>
                    <a:off x="1978368" y="6197944"/>
                    <a:ext cx="2824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dirty="0"/>
                      <a:t>L</a:t>
                    </a:r>
                    <a:endParaRPr kumimoji="1" lang="ja-JP" altLang="en-US" dirty="0"/>
                  </a:p>
                </p:txBody>
              </p:sp>
              <p:sp>
                <p:nvSpPr>
                  <p:cNvPr id="104" name="テキスト ボックス 103">
                    <a:extLst>
                      <a:ext uri="{FF2B5EF4-FFF2-40B4-BE49-F238E27FC236}">
                        <a16:creationId xmlns:a16="http://schemas.microsoft.com/office/drawing/2014/main" id="{68E470F6-A99F-402B-8F54-FC2F9D6BF193}"/>
                      </a:ext>
                    </a:extLst>
                  </p:cNvPr>
                  <p:cNvSpPr txBox="1"/>
                  <p:nvPr/>
                </p:nvSpPr>
                <p:spPr>
                  <a:xfrm>
                    <a:off x="1370706" y="5875581"/>
                    <a:ext cx="26481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dirty="0"/>
                      <a:t>r</a:t>
                    </a:r>
                    <a:endParaRPr kumimoji="1" lang="ja-JP" altLang="en-US" dirty="0"/>
                  </a:p>
                </p:txBody>
              </p:sp>
              <p:cxnSp>
                <p:nvCxnSpPr>
                  <p:cNvPr id="106" name="直線矢印コネクタ 105">
                    <a:extLst>
                      <a:ext uri="{FF2B5EF4-FFF2-40B4-BE49-F238E27FC236}">
                        <a16:creationId xmlns:a16="http://schemas.microsoft.com/office/drawing/2014/main" id="{472FF963-BFA3-49F0-807C-33E16419B569}"/>
                      </a:ext>
                    </a:extLst>
                  </p:cNvPr>
                  <p:cNvCxnSpPr/>
                  <p:nvPr/>
                </p:nvCxnSpPr>
                <p:spPr>
                  <a:xfrm>
                    <a:off x="1223049" y="6002481"/>
                    <a:ext cx="539023" cy="0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0" name="テキスト ボックス 109">
                  <a:extLst>
                    <a:ext uri="{FF2B5EF4-FFF2-40B4-BE49-F238E27FC236}">
                      <a16:creationId xmlns:a16="http://schemas.microsoft.com/office/drawing/2014/main" id="{7D7B9EB7-8B98-4AE5-94FE-0DE19068E61E}"/>
                    </a:ext>
                  </a:extLst>
                </p:cNvPr>
                <p:cNvSpPr txBox="1"/>
                <p:nvPr/>
              </p:nvSpPr>
              <p:spPr>
                <a:xfrm>
                  <a:off x="3611355" y="4410392"/>
                  <a:ext cx="556479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</a:rPr>
                    <a:t>m2</a:t>
                  </a:r>
                </a:p>
              </p:txBody>
            </p:sp>
          </p:grpSp>
          <p:cxnSp>
            <p:nvCxnSpPr>
              <p:cNvPr id="113" name="直線コネクタ 112">
                <a:extLst>
                  <a:ext uri="{FF2B5EF4-FFF2-40B4-BE49-F238E27FC236}">
                    <a16:creationId xmlns:a16="http://schemas.microsoft.com/office/drawing/2014/main" id="{0A50370A-BCA3-4073-9DCB-8CE84C609B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3494" y="4068731"/>
                <a:ext cx="1542606" cy="1956872"/>
              </a:xfrm>
              <a:prstGeom prst="line">
                <a:avLst/>
              </a:prstGeom>
              <a:ln w="28575" cap="flat" cmpd="sng" algn="ctr">
                <a:solidFill>
                  <a:srgbClr val="00B05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73EEB0EB-5FB1-428E-AE39-8756A61B395B}"/>
                  </a:ext>
                </a:extLst>
              </p:cNvPr>
              <p:cNvSpPr txBox="1"/>
              <p:nvPr/>
            </p:nvSpPr>
            <p:spPr>
              <a:xfrm>
                <a:off x="1357921" y="3875711"/>
                <a:ext cx="5588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err="1">
                    <a:solidFill>
                      <a:srgbClr val="00B050"/>
                    </a:solidFill>
                  </a:rPr>
                  <a:t>sym</a:t>
                </a:r>
                <a:endParaRPr kumimoji="1" lang="ja-JP" altLang="en-US" dirty="0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119" name="直線コネクタ 118">
              <a:extLst>
                <a:ext uri="{FF2B5EF4-FFF2-40B4-BE49-F238E27FC236}">
                  <a16:creationId xmlns:a16="http://schemas.microsoft.com/office/drawing/2014/main" id="{726A68EE-62A3-4A32-93B7-C2DA9D4B8ECE}"/>
                </a:ext>
              </a:extLst>
            </p:cNvPr>
            <p:cNvCxnSpPr>
              <a:cxnSpLocks/>
            </p:cNvCxnSpPr>
            <p:nvPr/>
          </p:nvCxnSpPr>
          <p:spPr>
            <a:xfrm>
              <a:off x="4054614" y="3887108"/>
              <a:ext cx="0" cy="6752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矢印コネクタ 121">
              <a:extLst>
                <a:ext uri="{FF2B5EF4-FFF2-40B4-BE49-F238E27FC236}">
                  <a16:creationId xmlns:a16="http://schemas.microsoft.com/office/drawing/2014/main" id="{E4EAFCB3-85E6-44F3-BE38-D05CBE4203BE}"/>
                </a:ext>
              </a:extLst>
            </p:cNvPr>
            <p:cNvCxnSpPr>
              <a:cxnSpLocks/>
              <a:endCxn id="110" idx="1"/>
            </p:cNvCxnSpPr>
            <p:nvPr/>
          </p:nvCxnSpPr>
          <p:spPr>
            <a:xfrm flipV="1">
              <a:off x="2902351" y="4362312"/>
              <a:ext cx="1110685" cy="138141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テキスト ボックス 123">
              <a:extLst>
                <a:ext uri="{FF2B5EF4-FFF2-40B4-BE49-F238E27FC236}">
                  <a16:creationId xmlns:a16="http://schemas.microsoft.com/office/drawing/2014/main" id="{A70416F4-3DD2-4A41-8C20-BA91FE8EC28E}"/>
                </a:ext>
              </a:extLst>
            </p:cNvPr>
            <p:cNvSpPr txBox="1"/>
            <p:nvPr/>
          </p:nvSpPr>
          <p:spPr>
            <a:xfrm>
              <a:off x="3457165" y="493204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B</a:t>
              </a:r>
              <a:endParaRPr kumimoji="1" lang="ja-JP" altLang="en-US" dirty="0"/>
            </a:p>
          </p:txBody>
        </p:sp>
      </p:grp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FB9CD9DF-CBFD-453D-9794-988499D417F7}"/>
              </a:ext>
            </a:extLst>
          </p:cNvPr>
          <p:cNvSpPr txBox="1"/>
          <p:nvPr/>
        </p:nvSpPr>
        <p:spPr>
          <a:xfrm>
            <a:off x="4837371" y="4453569"/>
            <a:ext cx="66720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</a:t>
            </a:r>
            <a:r>
              <a:rPr kumimoji="1" lang="ja-JP" altLang="en-US" dirty="0"/>
              <a:t>左図のようなシェルモデルを用意し、対称面から</a:t>
            </a:r>
            <a:r>
              <a:rPr kumimoji="1" lang="en-US" altLang="ja-JP" dirty="0"/>
              <a:t>r</a:t>
            </a:r>
            <a:r>
              <a:rPr kumimoji="1" lang="ja-JP" altLang="en-US" dirty="0" err="1"/>
              <a:t>だけ</a:t>
            </a:r>
            <a:r>
              <a:rPr kumimoji="1" lang="ja-JP" altLang="en-US" dirty="0"/>
              <a:t>離れた</a:t>
            </a:r>
            <a:endParaRPr kumimoji="1" lang="en-US" altLang="ja-JP" dirty="0"/>
          </a:p>
          <a:p>
            <a:r>
              <a:rPr kumimoji="1" lang="ja-JP" altLang="en-US" dirty="0"/>
              <a:t>位置でモーメント</a:t>
            </a:r>
            <a:r>
              <a:rPr kumimoji="1" lang="en-US" altLang="ja-JP" dirty="0"/>
              <a:t>M</a:t>
            </a:r>
            <a:r>
              <a:rPr kumimoji="1" lang="ja-JP" altLang="en-US" dirty="0"/>
              <a:t>を与える。</a:t>
            </a:r>
            <a:endParaRPr kumimoji="1" lang="en-US" altLang="ja-JP" dirty="0"/>
          </a:p>
          <a:p>
            <a:r>
              <a:rPr kumimoji="1" lang="en-US" altLang="ja-JP" dirty="0"/>
              <a:t>2.</a:t>
            </a:r>
            <a:r>
              <a:rPr kumimoji="1" lang="ja-JP" altLang="en-US" dirty="0"/>
              <a:t>曲げ剛性を</a:t>
            </a:r>
            <a:r>
              <a:rPr kumimoji="1" lang="en-US" altLang="ja-JP" dirty="0"/>
              <a:t>m2/θ</a:t>
            </a:r>
            <a:r>
              <a:rPr kumimoji="1" lang="ja-JP" altLang="en-US" dirty="0"/>
              <a:t>で求める</a:t>
            </a:r>
            <a:r>
              <a:rPr kumimoji="1" lang="en-US" altLang="ja-JP" dirty="0"/>
              <a:t>(θ:</a:t>
            </a:r>
            <a:r>
              <a:rPr kumimoji="1" lang="ja-JP" altLang="en-US" dirty="0"/>
              <a:t>位置</a:t>
            </a:r>
            <a:r>
              <a:rPr kumimoji="1" lang="en-US" altLang="ja-JP" dirty="0"/>
              <a:t>r</a:t>
            </a:r>
            <a:r>
              <a:rPr kumimoji="1" lang="ja-JP" altLang="en-US" dirty="0" err="1"/>
              <a:t>での</a:t>
            </a:r>
            <a:r>
              <a:rPr kumimoji="1" lang="ja-JP" altLang="en-US" dirty="0"/>
              <a:t>変形角</a:t>
            </a:r>
            <a:r>
              <a:rPr kumimoji="1"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12941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195DD532-122C-4ADB-AF11-F056B4F77035}"/>
              </a:ext>
            </a:extLst>
          </p:cNvPr>
          <p:cNvGrpSpPr/>
          <p:nvPr/>
        </p:nvGrpSpPr>
        <p:grpSpPr>
          <a:xfrm>
            <a:off x="9806350" y="3752411"/>
            <a:ext cx="909953" cy="871131"/>
            <a:chOff x="5286657" y="1730026"/>
            <a:chExt cx="909953" cy="871131"/>
          </a:xfrm>
        </p:grpSpPr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95083B36-6EA5-4DD9-AA4A-25F5D7E1E41B}"/>
                </a:ext>
              </a:extLst>
            </p:cNvPr>
            <p:cNvGrpSpPr/>
            <p:nvPr/>
          </p:nvGrpSpPr>
          <p:grpSpPr>
            <a:xfrm>
              <a:off x="5286657" y="1845362"/>
              <a:ext cx="909953" cy="755795"/>
              <a:chOff x="5286657" y="1845362"/>
              <a:chExt cx="909953" cy="755795"/>
            </a:xfrm>
          </p:grpSpPr>
          <p:cxnSp>
            <p:nvCxnSpPr>
              <p:cNvPr id="36" name="直線矢印コネクタ 35">
                <a:extLst>
                  <a:ext uri="{FF2B5EF4-FFF2-40B4-BE49-F238E27FC236}">
                    <a16:creationId xmlns:a16="http://schemas.microsoft.com/office/drawing/2014/main" id="{7CC4BE01-EE81-4F44-B7F4-E8D1B464DE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06501" y="2322082"/>
                <a:ext cx="275208" cy="2790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線矢印コネクタ 37">
                <a:extLst>
                  <a:ext uri="{FF2B5EF4-FFF2-40B4-BE49-F238E27FC236}">
                    <a16:creationId xmlns:a16="http://schemas.microsoft.com/office/drawing/2014/main" id="{E5B3ADD0-9D30-4D27-83E1-1D949F84CD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1709" y="2316281"/>
                <a:ext cx="479394" cy="58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線矢印コネクタ 43">
                <a:extLst>
                  <a:ext uri="{FF2B5EF4-FFF2-40B4-BE49-F238E27FC236}">
                    <a16:creationId xmlns:a16="http://schemas.microsoft.com/office/drawing/2014/main" id="{5D45C4F2-0298-414E-B9C4-C9490D0656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83189" y="1845362"/>
                <a:ext cx="0" cy="4817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B2A43F52-3EE0-41F6-A4FF-4A2D68B6AC94}"/>
                  </a:ext>
                </a:extLst>
              </p:cNvPr>
              <p:cNvSpPr txBox="1"/>
              <p:nvPr/>
            </p:nvSpPr>
            <p:spPr>
              <a:xfrm>
                <a:off x="5286657" y="2245138"/>
                <a:ext cx="27520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x</a:t>
                </a:r>
                <a:endParaRPr kumimoji="1" lang="ja-JP" altLang="en-US" sz="1100" dirty="0"/>
              </a:p>
            </p:txBody>
          </p:sp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28D579AA-CDD9-4393-BFFB-BAF88EEFEC5B}"/>
                  </a:ext>
                </a:extLst>
              </p:cNvPr>
              <p:cNvSpPr txBox="1"/>
              <p:nvPr/>
            </p:nvSpPr>
            <p:spPr>
              <a:xfrm>
                <a:off x="5921406" y="2279763"/>
                <a:ext cx="27520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y</a:t>
                </a:r>
                <a:endParaRPr kumimoji="1" lang="ja-JP" altLang="en-US" sz="1100" dirty="0"/>
              </a:p>
            </p:txBody>
          </p:sp>
        </p:grp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4E2E03D0-F7C5-4B4D-9296-4ABED71948C6}"/>
                </a:ext>
              </a:extLst>
            </p:cNvPr>
            <p:cNvSpPr txBox="1"/>
            <p:nvPr/>
          </p:nvSpPr>
          <p:spPr>
            <a:xfrm>
              <a:off x="5681709" y="1730026"/>
              <a:ext cx="2752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/>
                <a:t>z</a:t>
              </a:r>
              <a:endParaRPr kumimoji="1" lang="ja-JP" altLang="en-US" sz="1100" dirty="0"/>
            </a:p>
          </p:txBody>
        </p:sp>
      </p:grpSp>
      <p:grpSp>
        <p:nvGrpSpPr>
          <p:cNvPr id="104" name="グループ化 103">
            <a:extLst>
              <a:ext uri="{FF2B5EF4-FFF2-40B4-BE49-F238E27FC236}">
                <a16:creationId xmlns:a16="http://schemas.microsoft.com/office/drawing/2014/main" id="{979382CC-7BAC-44A8-BFB8-2FBFA8D0B285}"/>
              </a:ext>
            </a:extLst>
          </p:cNvPr>
          <p:cNvGrpSpPr/>
          <p:nvPr/>
        </p:nvGrpSpPr>
        <p:grpSpPr>
          <a:xfrm>
            <a:off x="7546674" y="670011"/>
            <a:ext cx="4024104" cy="2646169"/>
            <a:chOff x="1177745" y="1236257"/>
            <a:chExt cx="4024104" cy="2646169"/>
          </a:xfrm>
        </p:grpSpPr>
        <p:grpSp>
          <p:nvGrpSpPr>
            <p:cNvPr id="53" name="グループ化 52">
              <a:extLst>
                <a:ext uri="{FF2B5EF4-FFF2-40B4-BE49-F238E27FC236}">
                  <a16:creationId xmlns:a16="http://schemas.microsoft.com/office/drawing/2014/main" id="{84D33321-E5A3-411C-8BDC-03EEDF7F26F8}"/>
                </a:ext>
              </a:extLst>
            </p:cNvPr>
            <p:cNvGrpSpPr/>
            <p:nvPr/>
          </p:nvGrpSpPr>
          <p:grpSpPr>
            <a:xfrm>
              <a:off x="1201527" y="1655896"/>
              <a:ext cx="3833129" cy="2226530"/>
              <a:chOff x="827647" y="1154097"/>
              <a:chExt cx="3833129" cy="2226530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E4051480-A446-4B2C-B649-189C58948080}"/>
                  </a:ext>
                </a:extLst>
              </p:cNvPr>
              <p:cNvGrpSpPr/>
              <p:nvPr/>
            </p:nvGrpSpPr>
            <p:grpSpPr>
              <a:xfrm>
                <a:off x="1384916" y="1154097"/>
                <a:ext cx="3275860" cy="1526960"/>
                <a:chOff x="1988598" y="958788"/>
                <a:chExt cx="3275860" cy="1526960"/>
              </a:xfrm>
            </p:grpSpPr>
            <p:sp>
              <p:nvSpPr>
                <p:cNvPr id="2" name="正方形/長方形 1">
                  <a:extLst>
                    <a:ext uri="{FF2B5EF4-FFF2-40B4-BE49-F238E27FC236}">
                      <a16:creationId xmlns:a16="http://schemas.microsoft.com/office/drawing/2014/main" id="{514D2692-288F-4D47-AF3A-C8DF4267B140}"/>
                    </a:ext>
                  </a:extLst>
                </p:cNvPr>
                <p:cNvSpPr/>
                <p:nvPr/>
              </p:nvSpPr>
              <p:spPr>
                <a:xfrm>
                  <a:off x="1988598" y="2148396"/>
                  <a:ext cx="1979720" cy="33735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5" name="直線コネクタ 4">
                  <a:extLst>
                    <a:ext uri="{FF2B5EF4-FFF2-40B4-BE49-F238E27FC236}">
                      <a16:creationId xmlns:a16="http://schemas.microsoft.com/office/drawing/2014/main" id="{46B18ACF-2B4B-42F4-8749-B1B989F54B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8598" y="958788"/>
                  <a:ext cx="1296140" cy="118960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直線コネクタ 6">
                  <a:extLst>
                    <a:ext uri="{FF2B5EF4-FFF2-40B4-BE49-F238E27FC236}">
                      <a16:creationId xmlns:a16="http://schemas.microsoft.com/office/drawing/2014/main" id="{32EEB5DC-60AC-4B94-A436-D00B0F55B1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68318" y="958788"/>
                  <a:ext cx="1296140" cy="118960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線コネクタ 7">
                  <a:extLst>
                    <a:ext uri="{FF2B5EF4-FFF2-40B4-BE49-F238E27FC236}">
                      <a16:creationId xmlns:a16="http://schemas.microsoft.com/office/drawing/2014/main" id="{5C11CB03-7195-4604-8289-8AC3B2CFF7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68318" y="1296140"/>
                  <a:ext cx="1296140" cy="118960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線コネクタ 9">
                  <a:extLst>
                    <a:ext uri="{FF2B5EF4-FFF2-40B4-BE49-F238E27FC236}">
                      <a16:creationId xmlns:a16="http://schemas.microsoft.com/office/drawing/2014/main" id="{41283EB2-3944-4592-8A8D-018B67762A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84738" y="958788"/>
                  <a:ext cx="1979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線コネクタ 12">
                  <a:extLst>
                    <a:ext uri="{FF2B5EF4-FFF2-40B4-BE49-F238E27FC236}">
                      <a16:creationId xmlns:a16="http://schemas.microsoft.com/office/drawing/2014/main" id="{3B7C8B23-A61E-4814-89A7-772A04959A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64458" y="958788"/>
                  <a:ext cx="0" cy="33735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グループ化 51">
                <a:extLst>
                  <a:ext uri="{FF2B5EF4-FFF2-40B4-BE49-F238E27FC236}">
                    <a16:creationId xmlns:a16="http://schemas.microsoft.com/office/drawing/2014/main" id="{26BF4262-F859-45BE-BB26-04F6557F59F4}"/>
                  </a:ext>
                </a:extLst>
              </p:cNvPr>
              <p:cNvGrpSpPr/>
              <p:nvPr/>
            </p:nvGrpSpPr>
            <p:grpSpPr>
              <a:xfrm>
                <a:off x="827647" y="1491449"/>
                <a:ext cx="3833129" cy="1889178"/>
                <a:chOff x="827647" y="1491449"/>
                <a:chExt cx="3833129" cy="1889178"/>
              </a:xfrm>
            </p:grpSpPr>
            <p:cxnSp>
              <p:nvCxnSpPr>
                <p:cNvPr id="17" name="直線矢印コネクタ 16">
                  <a:extLst>
                    <a:ext uri="{FF2B5EF4-FFF2-40B4-BE49-F238E27FC236}">
                      <a16:creationId xmlns:a16="http://schemas.microsoft.com/office/drawing/2014/main" id="{3D69AC2E-8319-4D30-9A6B-17082DD77A9A}"/>
                    </a:ext>
                  </a:extLst>
                </p:cNvPr>
                <p:cNvCxnSpPr/>
                <p:nvPr/>
              </p:nvCxnSpPr>
              <p:spPr>
                <a:xfrm>
                  <a:off x="1384916" y="2947386"/>
                  <a:ext cx="1979720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線コネクタ 18">
                  <a:extLst>
                    <a:ext uri="{FF2B5EF4-FFF2-40B4-BE49-F238E27FC236}">
                      <a16:creationId xmlns:a16="http://schemas.microsoft.com/office/drawing/2014/main" id="{BB960BD7-AC3E-4D8D-A0D6-7BB7BE1EEB11}"/>
                    </a:ext>
                  </a:extLst>
                </p:cNvPr>
                <p:cNvCxnSpPr/>
                <p:nvPr/>
              </p:nvCxnSpPr>
              <p:spPr>
                <a:xfrm>
                  <a:off x="1384916" y="2681057"/>
                  <a:ext cx="0" cy="55041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線コネクタ 19">
                  <a:extLst>
                    <a:ext uri="{FF2B5EF4-FFF2-40B4-BE49-F238E27FC236}">
                      <a16:creationId xmlns:a16="http://schemas.microsoft.com/office/drawing/2014/main" id="{70BB819E-2A25-478E-B2E8-11C9CE9FA724}"/>
                    </a:ext>
                  </a:extLst>
                </p:cNvPr>
                <p:cNvCxnSpPr/>
                <p:nvPr/>
              </p:nvCxnSpPr>
              <p:spPr>
                <a:xfrm>
                  <a:off x="3364636" y="2672178"/>
                  <a:ext cx="0" cy="55041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線コネクタ 20">
                  <a:extLst>
                    <a:ext uri="{FF2B5EF4-FFF2-40B4-BE49-F238E27FC236}">
                      <a16:creationId xmlns:a16="http://schemas.microsoft.com/office/drawing/2014/main" id="{42332BEB-8832-42FB-8323-45666BDBDA73}"/>
                    </a:ext>
                  </a:extLst>
                </p:cNvPr>
                <p:cNvCxnSpPr/>
                <p:nvPr/>
              </p:nvCxnSpPr>
              <p:spPr>
                <a:xfrm>
                  <a:off x="4660776" y="1491449"/>
                  <a:ext cx="0" cy="55041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線矢印コネクタ 22">
                  <a:extLst>
                    <a:ext uri="{FF2B5EF4-FFF2-40B4-BE49-F238E27FC236}">
                      <a16:creationId xmlns:a16="http://schemas.microsoft.com/office/drawing/2014/main" id="{4327F5ED-C368-483E-8807-67C6D76DE6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64636" y="1766656"/>
                  <a:ext cx="1296140" cy="1180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線コネクタ 25">
                  <a:extLst>
                    <a:ext uri="{FF2B5EF4-FFF2-40B4-BE49-F238E27FC236}">
                      <a16:creationId xmlns:a16="http://schemas.microsoft.com/office/drawing/2014/main" id="{AF22A11E-6E54-475B-9E9F-9C03177FF3AC}"/>
                    </a:ext>
                  </a:extLst>
                </p:cNvPr>
                <p:cNvCxnSpPr/>
                <p:nvPr/>
              </p:nvCxnSpPr>
              <p:spPr>
                <a:xfrm>
                  <a:off x="1118586" y="2343705"/>
                  <a:ext cx="26633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線コネクタ 26">
                  <a:extLst>
                    <a:ext uri="{FF2B5EF4-FFF2-40B4-BE49-F238E27FC236}">
                      <a16:creationId xmlns:a16="http://schemas.microsoft.com/office/drawing/2014/main" id="{49FA48E5-C892-4078-B4B4-69618E3693E1}"/>
                    </a:ext>
                  </a:extLst>
                </p:cNvPr>
                <p:cNvCxnSpPr/>
                <p:nvPr/>
              </p:nvCxnSpPr>
              <p:spPr>
                <a:xfrm>
                  <a:off x="1118586" y="2691414"/>
                  <a:ext cx="26633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線矢印コネクタ 28">
                  <a:extLst>
                    <a:ext uri="{FF2B5EF4-FFF2-40B4-BE49-F238E27FC236}">
                      <a16:creationId xmlns:a16="http://schemas.microsoft.com/office/drawing/2014/main" id="{FB420E9C-CA10-4BFA-B7C5-EDAE66D39E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51751" y="2343705"/>
                  <a:ext cx="0" cy="34770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CA4C42C9-9528-4397-A5FB-FAFE7A219521}"/>
                    </a:ext>
                  </a:extLst>
                </p:cNvPr>
                <p:cNvSpPr txBox="1"/>
                <p:nvPr/>
              </p:nvSpPr>
              <p:spPr>
                <a:xfrm>
                  <a:off x="4012706" y="2672178"/>
                  <a:ext cx="3097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B</a:t>
                  </a:r>
                </a:p>
              </p:txBody>
            </p:sp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B1A32D02-C9AE-43C9-8731-0F96C70C5E7D}"/>
                    </a:ext>
                  </a:extLst>
                </p:cNvPr>
                <p:cNvSpPr txBox="1"/>
                <p:nvPr/>
              </p:nvSpPr>
              <p:spPr>
                <a:xfrm>
                  <a:off x="2219926" y="3011295"/>
                  <a:ext cx="2824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L</a:t>
                  </a:r>
                </a:p>
              </p:txBody>
            </p:sp>
            <p:sp>
              <p:nvSpPr>
                <p:cNvPr id="34" name="テキスト ボックス 33">
                  <a:extLst>
                    <a:ext uri="{FF2B5EF4-FFF2-40B4-BE49-F238E27FC236}">
                      <a16:creationId xmlns:a16="http://schemas.microsoft.com/office/drawing/2014/main" id="{3AD47F6D-AD38-41E1-AF34-FD9136C9A539}"/>
                    </a:ext>
                  </a:extLst>
                </p:cNvPr>
                <p:cNvSpPr txBox="1"/>
                <p:nvPr/>
              </p:nvSpPr>
              <p:spPr>
                <a:xfrm>
                  <a:off x="827647" y="2322082"/>
                  <a:ext cx="2616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t</a:t>
                  </a:r>
                </a:p>
              </p:txBody>
            </p:sp>
          </p:grpSp>
        </p:grpSp>
        <p:grpSp>
          <p:nvGrpSpPr>
            <p:cNvPr id="103" name="グループ化 102">
              <a:extLst>
                <a:ext uri="{FF2B5EF4-FFF2-40B4-BE49-F238E27FC236}">
                  <a16:creationId xmlns:a16="http://schemas.microsoft.com/office/drawing/2014/main" id="{6B5FCF8A-3565-4F32-8AD7-F8AF55B17B22}"/>
                </a:ext>
              </a:extLst>
            </p:cNvPr>
            <p:cNvGrpSpPr/>
            <p:nvPr/>
          </p:nvGrpSpPr>
          <p:grpSpPr>
            <a:xfrm>
              <a:off x="1177745" y="1236257"/>
              <a:ext cx="4024104" cy="1937721"/>
              <a:chOff x="1177745" y="1236257"/>
              <a:chExt cx="4024104" cy="1937721"/>
            </a:xfrm>
          </p:grpSpPr>
          <p:cxnSp>
            <p:nvCxnSpPr>
              <p:cNvPr id="64" name="直線矢印コネクタ 63">
                <a:extLst>
                  <a:ext uri="{FF2B5EF4-FFF2-40B4-BE49-F238E27FC236}">
                    <a16:creationId xmlns:a16="http://schemas.microsoft.com/office/drawing/2014/main" id="{828CAAF5-019A-44D4-A889-AC61CAA362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2398" y="2714770"/>
                <a:ext cx="479394" cy="580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6" name="直線矢印コネクタ 65">
                <a:extLst>
                  <a:ext uri="{FF2B5EF4-FFF2-40B4-BE49-F238E27FC236}">
                    <a16:creationId xmlns:a16="http://schemas.microsoft.com/office/drawing/2014/main" id="{25335864-D484-4086-8422-5A10946E72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62042" y="2534903"/>
                <a:ext cx="479394" cy="580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7" name="直線矢印コネクタ 66">
                <a:extLst>
                  <a:ext uri="{FF2B5EF4-FFF2-40B4-BE49-F238E27FC236}">
                    <a16:creationId xmlns:a16="http://schemas.microsoft.com/office/drawing/2014/main" id="{F5DE327C-26F4-4FA3-9675-8AC48FDED3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4646" y="2355036"/>
                <a:ext cx="479394" cy="580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8" name="直線矢印コネクタ 67">
                <a:extLst>
                  <a:ext uri="{FF2B5EF4-FFF2-40B4-BE49-F238E27FC236}">
                    <a16:creationId xmlns:a16="http://schemas.microsoft.com/office/drawing/2014/main" id="{A65B91BF-D672-44C0-8346-C3A1825F2E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7250" y="2168529"/>
                <a:ext cx="479394" cy="580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9" name="直線矢印コネクタ 68">
                <a:extLst>
                  <a:ext uri="{FF2B5EF4-FFF2-40B4-BE49-F238E27FC236}">
                    <a16:creationId xmlns:a16="http://schemas.microsoft.com/office/drawing/2014/main" id="{DB2E32E6-9AF8-4ADC-8BA1-81289C1601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17396" y="2822042"/>
                <a:ext cx="479394" cy="580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0" name="直線矢印コネクタ 69">
                <a:extLst>
                  <a:ext uri="{FF2B5EF4-FFF2-40B4-BE49-F238E27FC236}">
                    <a16:creationId xmlns:a16="http://schemas.microsoft.com/office/drawing/2014/main" id="{30D3BF4F-F257-4C69-9149-6063143DC8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23981" y="2661134"/>
                <a:ext cx="479394" cy="580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1" name="直線矢印コネクタ 70">
                <a:extLst>
                  <a:ext uri="{FF2B5EF4-FFF2-40B4-BE49-F238E27FC236}">
                    <a16:creationId xmlns:a16="http://schemas.microsoft.com/office/drawing/2014/main" id="{8BA736C0-1145-4FBB-ACF2-40B8C62FD6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7192" y="3043452"/>
                <a:ext cx="479394" cy="580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2" name="直線矢印コネクタ 71">
                <a:extLst>
                  <a:ext uri="{FF2B5EF4-FFF2-40B4-BE49-F238E27FC236}">
                    <a16:creationId xmlns:a16="http://schemas.microsoft.com/office/drawing/2014/main" id="{CAFD4C0B-3C6D-4114-9E22-9436F4E310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1256" y="2504628"/>
                <a:ext cx="479394" cy="580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4" name="直線コネクタ 73">
                <a:extLst>
                  <a:ext uri="{FF2B5EF4-FFF2-40B4-BE49-F238E27FC236}">
                    <a16:creationId xmlns:a16="http://schemas.microsoft.com/office/drawing/2014/main" id="{787C1C25-336F-42EC-B123-D3B25927AC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58796" y="1987329"/>
                <a:ext cx="1253716" cy="1186649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AD4C2981-CC3A-41D6-88BA-38EF77DD8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37741" y="1655895"/>
                <a:ext cx="17196" cy="321077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>
                <a:extLst>
                  <a:ext uri="{FF2B5EF4-FFF2-40B4-BE49-F238E27FC236}">
                    <a16:creationId xmlns:a16="http://schemas.microsoft.com/office/drawing/2014/main" id="{EFCC20B2-F6FC-411F-A071-0FFD50D9E1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6339" y="1976972"/>
                <a:ext cx="1979720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81" name="コネクタ: カギ線 80">
                <a:extLst>
                  <a:ext uri="{FF2B5EF4-FFF2-40B4-BE49-F238E27FC236}">
                    <a16:creationId xmlns:a16="http://schemas.microsoft.com/office/drawing/2014/main" id="{91AE284F-3578-4F42-BFC6-9C9CBA5D67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8795" y="2144962"/>
                <a:ext cx="549399" cy="359666"/>
              </a:xfrm>
              <a:prstGeom prst="bentConnector3">
                <a:avLst>
                  <a:gd name="adj1" fmla="val -92"/>
                </a:avLst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416C1301-1448-4E82-978E-0D0CAC5E455B}"/>
                  </a:ext>
                </a:extLst>
              </p:cNvPr>
              <p:cNvSpPr txBox="1"/>
              <p:nvPr/>
            </p:nvSpPr>
            <p:spPr>
              <a:xfrm>
                <a:off x="1177745" y="1544197"/>
                <a:ext cx="12202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>
                    <a:solidFill>
                      <a:srgbClr val="FF0000"/>
                    </a:solidFill>
                  </a:rPr>
                  <a:t>対称面を</a:t>
                </a:r>
                <a:endParaRPr kumimoji="1" lang="en-US" altLang="ja-JP" dirty="0">
                  <a:solidFill>
                    <a:srgbClr val="FF0000"/>
                  </a:solidFill>
                </a:endParaRPr>
              </a:p>
              <a:p>
                <a:r>
                  <a:rPr kumimoji="1" lang="en-US" altLang="ja-JP" dirty="0">
                    <a:solidFill>
                      <a:srgbClr val="FF0000"/>
                    </a:solidFill>
                  </a:rPr>
                  <a:t>Y</a:t>
                </a:r>
                <a:r>
                  <a:rPr kumimoji="1" lang="ja-JP" altLang="en-US" dirty="0">
                    <a:solidFill>
                      <a:srgbClr val="FF0000"/>
                    </a:solidFill>
                  </a:rPr>
                  <a:t>方向拘束</a:t>
                </a:r>
              </a:p>
            </p:txBody>
          </p:sp>
          <p:cxnSp>
            <p:nvCxnSpPr>
              <p:cNvPr id="94" name="直線矢印コネクタ 93">
                <a:extLst>
                  <a:ext uri="{FF2B5EF4-FFF2-40B4-BE49-F238E27FC236}">
                    <a16:creationId xmlns:a16="http://schemas.microsoft.com/office/drawing/2014/main" id="{48DD1984-2463-4D08-B5C6-2BEAB0E9B6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38516" y="2377037"/>
                <a:ext cx="0" cy="48178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5" name="直線矢印コネクタ 94">
                <a:extLst>
                  <a:ext uri="{FF2B5EF4-FFF2-40B4-BE49-F238E27FC236}">
                    <a16:creationId xmlns:a16="http://schemas.microsoft.com/office/drawing/2014/main" id="{13A5F100-39F2-4B23-9A70-597CA97B90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38731" y="1236257"/>
                <a:ext cx="0" cy="48178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6" name="直線矢印コネクタ 95">
                <a:extLst>
                  <a:ext uri="{FF2B5EF4-FFF2-40B4-BE49-F238E27FC236}">
                    <a16:creationId xmlns:a16="http://schemas.microsoft.com/office/drawing/2014/main" id="{51D9B38B-4B15-4C8D-BAB7-3884985494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22455" y="1938827"/>
                <a:ext cx="479394" cy="580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7" name="直線矢印コネクタ 96">
                <a:extLst>
                  <a:ext uri="{FF2B5EF4-FFF2-40B4-BE49-F238E27FC236}">
                    <a16:creationId xmlns:a16="http://schemas.microsoft.com/office/drawing/2014/main" id="{E90D18DF-77AA-4E93-9329-99C98DE69B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22455" y="2312320"/>
                <a:ext cx="479394" cy="580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8" name="直線矢印コネクタ 97">
                <a:extLst>
                  <a:ext uri="{FF2B5EF4-FFF2-40B4-BE49-F238E27FC236}">
                    <a16:creationId xmlns:a16="http://schemas.microsoft.com/office/drawing/2014/main" id="{5FF26D9C-E527-43F4-8238-B8047D05F7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99950" y="2822248"/>
                <a:ext cx="267376" cy="29846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7F0992F4-252E-4384-B8B6-AD7513C278D8}"/>
              </a:ext>
            </a:extLst>
          </p:cNvPr>
          <p:cNvSpPr txBox="1"/>
          <p:nvPr/>
        </p:nvSpPr>
        <p:spPr>
          <a:xfrm>
            <a:off x="5807152" y="343232"/>
            <a:ext cx="378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熱弾塑性解析</a:t>
            </a:r>
            <a:r>
              <a:rPr kumimoji="1" lang="en-US" altLang="ja-JP" dirty="0"/>
              <a:t>(</a:t>
            </a:r>
            <a:r>
              <a:rPr kumimoji="1" lang="ja-JP" altLang="en-US" dirty="0"/>
              <a:t>３次元ソリッド要素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05ABE929-D972-4CFB-BCC9-F6BE9FE3E593}"/>
              </a:ext>
            </a:extLst>
          </p:cNvPr>
          <p:cNvSpPr txBox="1"/>
          <p:nvPr/>
        </p:nvSpPr>
        <p:spPr>
          <a:xfrm>
            <a:off x="425812" y="2554465"/>
            <a:ext cx="66896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</a:t>
            </a:r>
            <a:r>
              <a:rPr kumimoji="1" lang="ja-JP" altLang="en-US" dirty="0"/>
              <a:t>曲げ剛性を計算</a:t>
            </a:r>
            <a:endParaRPr kumimoji="1" lang="en-US" altLang="ja-JP" dirty="0"/>
          </a:p>
          <a:p>
            <a:r>
              <a:rPr kumimoji="1" lang="en-US" altLang="ja-JP" dirty="0"/>
              <a:t>	1-1.</a:t>
            </a:r>
            <a:r>
              <a:rPr kumimoji="1" lang="ja-JP" altLang="en-US" dirty="0"/>
              <a:t>式から計算</a:t>
            </a:r>
            <a:endParaRPr kumimoji="1" lang="en-US" altLang="ja-JP" dirty="0"/>
          </a:p>
          <a:p>
            <a:r>
              <a:rPr kumimoji="1" lang="en-US" altLang="ja-JP" dirty="0"/>
              <a:t>	1-2.</a:t>
            </a:r>
            <a:r>
              <a:rPr kumimoji="1" lang="ja-JP" altLang="en-US" dirty="0"/>
              <a:t>弾性解析から計算</a:t>
            </a:r>
            <a:endParaRPr kumimoji="1" lang="en-US" altLang="ja-JP" dirty="0"/>
          </a:p>
          <a:p>
            <a:r>
              <a:rPr kumimoji="1" lang="en-US" altLang="ja-JP" dirty="0"/>
              <a:t>2.</a:t>
            </a:r>
            <a:r>
              <a:rPr kumimoji="1" lang="ja-JP" altLang="en-US" dirty="0"/>
              <a:t>熱弾塑性解析を実施</a:t>
            </a:r>
            <a:endParaRPr kumimoji="1" lang="en-US" altLang="ja-JP" dirty="0"/>
          </a:p>
          <a:p>
            <a:r>
              <a:rPr kumimoji="1" lang="en-US" altLang="ja-JP" dirty="0"/>
              <a:t>3.</a:t>
            </a:r>
            <a:r>
              <a:rPr kumimoji="1" lang="ja-JP" altLang="en-US" dirty="0"/>
              <a:t>固有変形を計算する</a:t>
            </a:r>
            <a:endParaRPr kumimoji="1" lang="en-US" altLang="ja-JP" dirty="0"/>
          </a:p>
          <a:p>
            <a:r>
              <a:rPr kumimoji="1" lang="en-US" altLang="ja-JP" dirty="0"/>
              <a:t>4.L</a:t>
            </a:r>
            <a:r>
              <a:rPr kumimoji="1" lang="ja-JP" altLang="en-US" dirty="0"/>
              <a:t>を変えて同様の計算を行い、固有変形のデータベースを作成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20975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テキスト ボックス 14"/>
          <p:cNvSpPr txBox="1"/>
          <p:nvPr/>
        </p:nvSpPr>
        <p:spPr>
          <a:xfrm>
            <a:off x="160982" y="143640"/>
            <a:ext cx="401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非加熱部の曲げ剛性の計算方法</a:t>
            </a:r>
            <a:r>
              <a:rPr kumimoji="1" lang="en-US" altLang="ja-JP" dirty="0"/>
              <a:t>(</a:t>
            </a:r>
            <a:r>
              <a:rPr kumimoji="1" lang="ja-JP" altLang="en-US" dirty="0"/>
              <a:t>部品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7871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4595</TotalTime>
  <Words>311</Words>
  <Application>Microsoft Office PowerPoint</Application>
  <PresentationFormat>ワイド画面</PresentationFormat>
  <Paragraphs>68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3" baseType="lpstr">
      <vt:lpstr>游ゴシック</vt:lpstr>
      <vt:lpstr>游ゴシック Light</vt:lpstr>
      <vt:lpstr>Arial</vt:lpstr>
      <vt:lpstr>Calibri</vt:lpstr>
      <vt:lpstr>Calibri Light</vt:lpstr>
      <vt:lpstr>Cambria Math</vt:lpstr>
      <vt:lpstr>Symbol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Rashed Sherif</dc:creator>
  <cp:lastModifiedBy>MALAB-PC127</cp:lastModifiedBy>
  <cp:revision>95</cp:revision>
  <dcterms:created xsi:type="dcterms:W3CDTF">2021-05-31T07:54:28Z</dcterms:created>
  <dcterms:modified xsi:type="dcterms:W3CDTF">2021-06-14T10:00:52Z</dcterms:modified>
</cp:coreProperties>
</file>