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6" r:id="rId3"/>
    <p:sldId id="274" r:id="rId4"/>
    <p:sldId id="278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 悠貴" initials="山田" lastIdx="22" clrIdx="0">
    <p:extLst>
      <p:ext uri="{19B8F6BF-5375-455C-9EA6-DF929625EA0E}">
        <p15:presenceInfo xmlns:p15="http://schemas.microsoft.com/office/powerpoint/2012/main" userId="834dd3d9bb1ed097" providerId="Windows Live"/>
      </p:ext>
    </p:extLst>
  </p:cmAuthor>
  <p:cmAuthor id="2" name="Rashed Sherif" initials="RS" lastIdx="8" clrIdx="1">
    <p:extLst>
      <p:ext uri="{19B8F6BF-5375-455C-9EA6-DF929625EA0E}">
        <p15:presenceInfo xmlns:p15="http://schemas.microsoft.com/office/powerpoint/2012/main" userId="a9d4778ddb657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16:58:29.550" idx="20">
    <p:pos x="6260" y="2780"/>
    <p:text>I=bt^3/12 ?</p:text>
    <p:extLst>
      <p:ext uri="{C676402C-5697-4E1C-873F-D02D1690AC5C}">
        <p15:threadingInfo xmlns:p15="http://schemas.microsoft.com/office/powerpoint/2012/main" timeZoneBias="-540"/>
      </p:ext>
    </p:extLst>
  </p:cm>
  <p:cm authorId="1" dt="2021-06-14T18:43:18.614" idx="21">
    <p:pos x="967" y="1102"/>
    <p:text>rの長さはどう決める?パス数によって加熱領域の大きさは異なる？</p:text>
    <p:extLst>
      <p:ext uri="{C676402C-5697-4E1C-873F-D02D1690AC5C}">
        <p15:threadingInfo xmlns:p15="http://schemas.microsoft.com/office/powerpoint/2012/main" timeZoneBias="-540"/>
      </p:ext>
    </p:extLst>
  </p:cm>
  <p:cm authorId="1" dt="2021-06-15T17:15:42.480" idx="22">
    <p:pos x="1474" y="196"/>
    <p:text>なぜ非加熱部だけなのかをもう一度質問する。加熱部の剛性は後で計算する？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D339-C9AD-420B-AC36-6287DCCCD73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39CA-DA9C-4D5A-A24B-E7992250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B9502-FAB6-4547-9806-121DB9B3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390568-94D3-4DDE-8939-00D8B6AB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1F10-8C0E-43C1-BA2F-D13E38B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33C0F-91C0-43B2-8B48-16648BDB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5D19-ED3B-4B6C-924B-9FD0900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5CC93-BF40-4064-A704-DA8B7C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FBD89-89AA-40B2-B03A-22FEE34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F4AF-D18B-44A6-84A2-6621E7E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71C13-BED2-43A4-AE98-517E611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2937-610C-4817-A336-A203BC6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70096-AC92-4926-969B-B3873A538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EB2E5-8541-4815-85DA-C608CDB1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8BE4F-B4EA-433A-BFB6-C87073A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BCDA-10E3-4ED1-A929-E71D55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DE587-6FA7-4064-AFF6-B38DF22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C1B9-47F8-4946-B5ED-8ADB27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45624-9894-44B1-B64E-6B2DC5F5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934D7-46BE-4A1D-9818-68EDE12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259AF-18F2-4F3F-9386-E7C3473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2DC91-CCE1-44F4-BABC-57AC73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277F-D4FD-4060-BE43-C89F289D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89A3B-CC97-4451-B419-12806D9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A1FF-1834-422F-BA87-0F2E0DD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1909-8E3F-4FBF-A93C-E3021DB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16A0-04DB-418F-ACBE-26A0D81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EBAE-0D9D-4795-B18F-83E4FAF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0A174-3927-40B2-9DC6-F36721C3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D503-5281-4D02-8DD7-1CD5485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B9AE5-CA5E-42ED-A430-94F2A35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FD3C5-D0A5-46D0-BAF1-212AD67E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5603-F23F-491A-9331-863E86F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D345-6497-499F-97B1-DC24F1EA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711DA-B984-4DCE-8836-051141B2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C4A9E-5CC4-4956-A11C-4669FC5E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EC97B-D82F-477A-A842-C4609257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ECE75-63A7-484D-9F74-8C389343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008A52-E2CF-4453-BDFC-E70DA26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675B69-C6E1-4093-9A7F-54A4CD9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02E9D8-26E5-4823-9706-1DD4E2E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4D1-7E03-4D1D-8C1A-8324219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F6ACC4-7DFF-4AA9-AB60-48CAA26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1296E5-6D00-4466-AD5A-5F47E7A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8777F-E2A6-47F8-868E-335B9B5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B91D6-6924-487F-BAC0-D958647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4CE7E-43A2-4C30-91C6-9E1E9D7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1C666-CE74-4EC8-86AD-08EBF2D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EF0E-EA9A-40DC-91F6-4C4C5E3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0E446-1059-4213-9867-0F52FC1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9BE8A-E672-4703-8402-648C68CC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52ADB-8877-45E8-B35F-32EB400D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90CF7-EECE-4835-84CC-ABD60F0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7F567-0C66-4769-A86A-C2661A45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948A-E775-4E4C-A2EC-E1BB641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8BA841-B7E8-44A5-8279-643D363C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F4342-1960-4927-8D08-78D265D3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50ACB-A8D4-4DB3-B71C-7AD08D6D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0EB8B-DA75-442F-9667-D04E171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F8C02-0E10-4702-9178-242B1AC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70DFB-8A86-4BFA-9845-7522A15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A4974-99AA-48C1-A450-D82B2290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FA65-4DD9-4F5C-911F-E836A16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6997-34CA-4F9E-A6FA-38770A390B1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670F2-7E45-4983-8AFB-32BDDC60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245B1-4F05-480D-9D28-259AE75D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120791" y="1294532"/>
            <a:ext cx="7802848" cy="2510374"/>
            <a:chOff x="1120791" y="1294532"/>
            <a:chExt cx="7802848" cy="2510374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/>
            <p:cNvGrpSpPr/>
            <p:nvPr/>
          </p:nvGrpSpPr>
          <p:grpSpPr>
            <a:xfrm>
              <a:off x="1120791" y="1294532"/>
              <a:ext cx="7802848" cy="2510374"/>
              <a:chOff x="1120791" y="1294532"/>
              <a:chExt cx="7802848" cy="2510374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6793137" y="2833964"/>
                <a:ext cx="213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Symbol" panose="05050102010706020507" pitchFamily="18" charset="2"/>
                  </a:rPr>
                  <a:t>q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= 0</a:t>
                </a:r>
                <a:endParaRPr lang="en-US" dirty="0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930D934-1BDC-44A0-9E9F-E69D7ADD5DFC}"/>
                  </a:ext>
                </a:extLst>
              </p:cNvPr>
              <p:cNvSpPr txBox="1"/>
              <p:nvPr/>
            </p:nvSpPr>
            <p:spPr>
              <a:xfrm>
                <a:off x="8030278" y="1714032"/>
                <a:ext cx="76231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m2</a:t>
                </a:r>
              </a:p>
            </p:txBody>
          </p:sp>
          <p:sp>
            <p:nvSpPr>
              <p:cNvPr id="61" name="円弧 60">
                <a:extLst>
                  <a:ext uri="{FF2B5EF4-FFF2-40B4-BE49-F238E27FC236}">
                    <a16:creationId xmlns:a16="http://schemas.microsoft.com/office/drawing/2014/main" id="{00B66DFE-51F7-4D7F-BB2E-2F436B5503A9}"/>
                  </a:ext>
                </a:extLst>
              </p:cNvPr>
              <p:cNvSpPr/>
              <p:nvPr/>
            </p:nvSpPr>
            <p:spPr>
              <a:xfrm>
                <a:off x="8286175" y="2264489"/>
                <a:ext cx="435793" cy="476161"/>
              </a:xfrm>
              <a:prstGeom prst="arc">
                <a:avLst>
                  <a:gd name="adj1" fmla="val 4879397"/>
                  <a:gd name="adj2" fmla="val 16452864"/>
                </a:avLst>
              </a:prstGeom>
              <a:ln w="38100">
                <a:solidFill>
                  <a:srgbClr val="0070C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" name="グループ化 1"/>
              <p:cNvGrpSpPr/>
              <p:nvPr/>
            </p:nvGrpSpPr>
            <p:grpSpPr>
              <a:xfrm>
                <a:off x="1120791" y="1294532"/>
                <a:ext cx="6862874" cy="2510374"/>
                <a:chOff x="1120791" y="1294532"/>
                <a:chExt cx="6862874" cy="2510374"/>
              </a:xfrm>
            </p:grpSpPr>
            <p:cxnSp>
              <p:nvCxnSpPr>
                <p:cNvPr id="4" name="直線コネクタ 3">
                  <a:extLst>
                    <a:ext uri="{FF2B5EF4-FFF2-40B4-BE49-F238E27FC236}">
                      <a16:creationId xmlns:a16="http://schemas.microsoft.com/office/drawing/2014/main" id="{3CD1C8E3-45F2-44CD-B6EE-98D55282B5DE}"/>
                    </a:ext>
                  </a:extLst>
                </p:cNvPr>
                <p:cNvCxnSpPr/>
                <p:nvPr/>
              </p:nvCxnSpPr>
              <p:spPr>
                <a:xfrm>
                  <a:off x="2178619" y="2404141"/>
                  <a:ext cx="546585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AACE190F-1D8D-4A68-87CB-FA2258938F6C}"/>
                    </a:ext>
                  </a:extLst>
                </p:cNvPr>
                <p:cNvCxnSpPr/>
                <p:nvPr/>
              </p:nvCxnSpPr>
              <p:spPr>
                <a:xfrm>
                  <a:off x="2178618" y="1294532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2C563AF7-92C7-4996-9E68-3B55739E060A}"/>
                    </a:ext>
                  </a:extLst>
                </p:cNvPr>
                <p:cNvCxnSpPr/>
                <p:nvPr/>
              </p:nvCxnSpPr>
              <p:spPr>
                <a:xfrm>
                  <a:off x="7644470" y="1304806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90E48464-C16D-41DE-BE95-26C8E94E0B8F}"/>
                    </a:ext>
                  </a:extLst>
                </p:cNvPr>
                <p:cNvCxnSpPr/>
                <p:nvPr/>
              </p:nvCxnSpPr>
              <p:spPr>
                <a:xfrm>
                  <a:off x="2178618" y="1736321"/>
                  <a:ext cx="5465852" cy="0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DBD36F3-FED0-4AF3-9B5D-621122A83677}"/>
                    </a:ext>
                  </a:extLst>
                </p:cNvPr>
                <p:cNvSpPr txBox="1"/>
                <p:nvPr/>
              </p:nvSpPr>
              <p:spPr>
                <a:xfrm>
                  <a:off x="4325917" y="1294532"/>
                  <a:ext cx="739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L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E9CB4A5-DAAA-49B8-B36B-EB6B4B68E300}"/>
                    </a:ext>
                  </a:extLst>
                </p:cNvPr>
                <p:cNvSpPr txBox="1"/>
                <p:nvPr/>
              </p:nvSpPr>
              <p:spPr>
                <a:xfrm>
                  <a:off x="1330552" y="3281686"/>
                  <a:ext cx="14855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/>
                    <a:t>Y</a:t>
                  </a:r>
                  <a:r>
                    <a:rPr lang="en-US" sz="2800" baseline="-25000" dirty="0"/>
                    <a:t> </a:t>
                  </a:r>
                  <a:r>
                    <a:rPr lang="en-US" sz="2800" dirty="0"/>
                    <a:t>,</a:t>
                  </a:r>
                  <a:r>
                    <a:rPr lang="en-US" sz="2800" dirty="0" err="1">
                      <a:latin typeface="Symbol" panose="05050102010706020507" pitchFamily="18" charset="2"/>
                    </a:rPr>
                    <a:t>q</a:t>
                  </a:r>
                  <a:r>
                    <a:rPr lang="en-US" sz="2800" baseline="-25000" dirty="0" err="1"/>
                    <a:t>x</a:t>
                  </a:r>
                  <a:r>
                    <a:rPr lang="en-US" sz="2800" dirty="0"/>
                    <a:t> = 0</a:t>
                  </a:r>
                  <a:endParaRPr lang="en-US" dirty="0"/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2042980" y="2113408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9A88F1BD-3667-49FF-92DF-A109FD11FB00}"/>
                    </a:ext>
                  </a:extLst>
                </p:cNvPr>
                <p:cNvCxnSpPr/>
                <p:nvPr/>
              </p:nvCxnSpPr>
              <p:spPr>
                <a:xfrm>
                  <a:off x="2361840" y="1857893"/>
                  <a:ext cx="0" cy="46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CD4C849C-F257-4CAA-966C-5C2662D4F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836" y="1981201"/>
                  <a:ext cx="525696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60D50AD-91A2-44AD-AC9E-98A4F88D2366}"/>
                    </a:ext>
                  </a:extLst>
                </p:cNvPr>
                <p:cNvSpPr txBox="1"/>
                <p:nvPr/>
              </p:nvSpPr>
              <p:spPr>
                <a:xfrm>
                  <a:off x="1319870" y="1702690"/>
                  <a:ext cx="4357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r</a:t>
                  </a: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6D33FDB-F8CE-406D-8865-513A02049D38}"/>
                    </a:ext>
                  </a:extLst>
                </p:cNvPr>
                <p:cNvSpPr txBox="1"/>
                <p:nvPr/>
              </p:nvSpPr>
              <p:spPr>
                <a:xfrm>
                  <a:off x="2427761" y="2512779"/>
                  <a:ext cx="4357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9F57B048-A174-498D-B131-3C5346DA9DB5}"/>
                    </a:ext>
                  </a:extLst>
                </p:cNvPr>
                <p:cNvSpPr/>
                <p:nvPr/>
              </p:nvSpPr>
              <p:spPr>
                <a:xfrm flipH="1">
                  <a:off x="2208798" y="2149199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B930D934-1BDC-44A0-9E9F-E69D7ADD5DFC}"/>
                    </a:ext>
                  </a:extLst>
                </p:cNvPr>
                <p:cNvSpPr txBox="1"/>
                <p:nvPr/>
              </p:nvSpPr>
              <p:spPr>
                <a:xfrm>
                  <a:off x="1120791" y="2667774"/>
                  <a:ext cx="76231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m1</a:t>
                  </a:r>
                </a:p>
              </p:txBody>
            </p:sp>
            <p:sp>
              <p:nvSpPr>
                <p:cNvPr id="49" name="円弧 4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>
                  <a:off x="1419078" y="2144554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7624135" y="2208965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6335" y="23872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楕円 52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5842" y="2091893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楕円 63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37086" y="2213306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25162" y="25127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/>
              <p:nvPr/>
            </p:nvSpPr>
            <p:spPr>
              <a:xfrm>
                <a:off x="391952" y="4190457"/>
                <a:ext cx="5325572" cy="1495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m1 = M (L-r) / L</a:t>
                </a:r>
              </a:p>
              <a:p>
                <a:r>
                  <a:rPr lang="en-US" sz="2400" dirty="0"/>
                  <a:t>m2 = M r / L</a:t>
                </a:r>
              </a:p>
              <a:p>
                <a:r>
                  <a:rPr lang="en-US" sz="2400" dirty="0">
                    <a:latin typeface="Symbol" panose="05050102010706020507" pitchFamily="18" charset="2"/>
                  </a:rPr>
                  <a:t>q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 r (L-r) / [ L EI (1-</a:t>
                </a:r>
                <a:r>
                  <a:rPr lang="en-US" sz="2400" dirty="0">
                    <a:latin typeface="Symbol" panose="05050102010706020507" pitchFamily="18" charset="2"/>
                  </a:rPr>
                  <a:t>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)]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2" y="4190457"/>
                <a:ext cx="5325572" cy="1495474"/>
              </a:xfrm>
              <a:prstGeom prst="rect">
                <a:avLst/>
              </a:prstGeom>
              <a:blipFill>
                <a:blip r:embed="rId2"/>
                <a:stretch>
                  <a:fillRect l="-1596" t="-281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6244592" y="4560154"/>
                <a:ext cx="4333687" cy="5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Stiffness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92" y="4560154"/>
                <a:ext cx="4333687" cy="583814"/>
              </a:xfrm>
              <a:prstGeom prst="rect">
                <a:avLst/>
              </a:prstGeo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63717" y="718091"/>
            <a:ext cx="8433763" cy="2198632"/>
            <a:chOff x="1120791" y="1294532"/>
            <a:chExt cx="7802848" cy="2198632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120791" y="2667774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m1</a:t>
              </a:r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7624135" y="2208965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6793137" y="2833964"/>
              <a:ext cx="21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8030278" y="1714032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m2</a:t>
              </a:r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8286175" y="226448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37086" y="2213306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25162" y="25127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model)(</a:t>
            </a:r>
            <a:r>
              <a:rPr kumimoji="1" lang="ja-JP" altLang="en-US" dirty="0"/>
              <a:t>数値計算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163717" y="5645499"/>
            <a:ext cx="909953" cy="871131"/>
            <a:chOff x="5286657" y="1730026"/>
            <a:chExt cx="909953" cy="871131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494405A-9B48-43C3-9B8D-FB855F900DB6}"/>
              </a:ext>
            </a:extLst>
          </p:cNvPr>
          <p:cNvSpPr txBox="1"/>
          <p:nvPr/>
        </p:nvSpPr>
        <p:spPr>
          <a:xfrm>
            <a:off x="229877" y="313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シェル弾性解析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A867E05-D205-4DF4-8F18-CECC4EB78A16}"/>
              </a:ext>
            </a:extLst>
          </p:cNvPr>
          <p:cNvGrpSpPr/>
          <p:nvPr/>
        </p:nvGrpSpPr>
        <p:grpSpPr>
          <a:xfrm>
            <a:off x="847270" y="3396341"/>
            <a:ext cx="3722245" cy="2685253"/>
            <a:chOff x="847270" y="3396341"/>
            <a:chExt cx="3722245" cy="2685253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69060B8A-3239-46E6-A90C-A0787FE4345B}"/>
                </a:ext>
              </a:extLst>
            </p:cNvPr>
            <p:cNvGrpSpPr/>
            <p:nvPr/>
          </p:nvGrpSpPr>
          <p:grpSpPr>
            <a:xfrm>
              <a:off x="847270" y="3396341"/>
              <a:ext cx="3722245" cy="2685253"/>
              <a:chOff x="343494" y="3786844"/>
              <a:chExt cx="3722245" cy="2685253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0D2A6642-CE23-4150-9B63-03AFA5C89D31}"/>
                  </a:ext>
                </a:extLst>
              </p:cNvPr>
              <p:cNvGrpSpPr/>
              <p:nvPr/>
            </p:nvGrpSpPr>
            <p:grpSpPr>
              <a:xfrm>
                <a:off x="512447" y="3786844"/>
                <a:ext cx="3553292" cy="2685253"/>
                <a:chOff x="614542" y="3644476"/>
                <a:chExt cx="3553292" cy="2685253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155F16DB-AFB9-4227-A869-CB0DD2743DE2}"/>
                    </a:ext>
                  </a:extLst>
                </p:cNvPr>
                <p:cNvGrpSpPr/>
                <p:nvPr/>
              </p:nvGrpSpPr>
              <p:grpSpPr>
                <a:xfrm>
                  <a:off x="614542" y="3644476"/>
                  <a:ext cx="3038391" cy="2685253"/>
                  <a:chOff x="1208432" y="3882023"/>
                  <a:chExt cx="3038391" cy="2685253"/>
                </a:xfrm>
              </p:grpSpPr>
              <p:grpSp>
                <p:nvGrpSpPr>
                  <p:cNvPr id="102" name="グループ化 101">
                    <a:extLst>
                      <a:ext uri="{FF2B5EF4-FFF2-40B4-BE49-F238E27FC236}">
                        <a16:creationId xmlns:a16="http://schemas.microsoft.com/office/drawing/2014/main" id="{41DAC18B-59F5-4279-8EC0-3CF8332D6D1E}"/>
                      </a:ext>
                    </a:extLst>
                  </p:cNvPr>
                  <p:cNvGrpSpPr/>
                  <p:nvPr/>
                </p:nvGrpSpPr>
                <p:grpSpPr>
                  <a:xfrm>
                    <a:off x="1208432" y="3882023"/>
                    <a:ext cx="3038391" cy="2441140"/>
                    <a:chOff x="4102562" y="3644265"/>
                    <a:chExt cx="2813407" cy="2221014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ACFE9B17-DAB8-49F4-AA00-70B61410A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2562" y="3644265"/>
                      <a:ext cx="2813407" cy="2221014"/>
                      <a:chOff x="2236218" y="3308983"/>
                      <a:chExt cx="2813407" cy="2221014"/>
                    </a:xfrm>
                  </p:grpSpPr>
                  <p:sp>
                    <p:nvSpPr>
                      <p:cNvPr id="62" name="円弧 61">
                        <a:extLst>
                          <a:ext uri="{FF2B5EF4-FFF2-40B4-BE49-F238E27FC236}">
                            <a16:creationId xmlns:a16="http://schemas.microsoft.com/office/drawing/2014/main" id="{17F4F42F-CD6A-4A7F-87EF-468433F1E1DD}"/>
                          </a:ext>
                        </a:extLst>
                      </p:cNvPr>
                      <p:cNvSpPr/>
                      <p:nvPr/>
                    </p:nvSpPr>
                    <p:spPr>
                      <a:xfrm rot="20397297">
                        <a:off x="2860098" y="3835955"/>
                        <a:ext cx="556830" cy="439386"/>
                      </a:xfrm>
                      <a:prstGeom prst="arc">
                        <a:avLst>
                          <a:gd name="adj1" fmla="val 9237301"/>
                          <a:gd name="adj2" fmla="val 16452864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218" y="3308983"/>
                        <a:ext cx="2813407" cy="2221014"/>
                        <a:chOff x="2236218" y="3308983"/>
                        <a:chExt cx="2813407" cy="2221014"/>
                      </a:xfrm>
                    </p:grpSpPr>
                    <p:cxnSp>
                      <p:nvCxnSpPr>
                        <p:cNvPr id="7" name="直線コネクタ 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線コネクタ 1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29126" y="3790765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線コネクタ 37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円弧 53">
                          <a:extLst>
                            <a:ext uri="{FF2B5EF4-FFF2-40B4-BE49-F238E27FC236}">
                              <a16:creationId xmlns:a16="http://schemas.microsoft.com/office/drawing/2014/main" id="{A79E26B6-F156-4435-8AFD-DB145FE30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971478" y="4492567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7" name="円弧 56">
                          <a:extLst>
                            <a:ext uri="{FF2B5EF4-FFF2-40B4-BE49-F238E27FC236}">
                              <a16:creationId xmlns:a16="http://schemas.microsoft.com/office/drawing/2014/main" id="{4639ECFE-7911-4452-8CB7-62E9F89E6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45720" y="4187849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8" name="円弧 57">
                          <a:extLst>
                            <a:ext uri="{FF2B5EF4-FFF2-40B4-BE49-F238E27FC236}">
                              <a16:creationId xmlns:a16="http://schemas.microsoft.com/office/drawing/2014/main" id="{B23EB90C-8808-4218-BC60-FCA5BCFEF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9366" y="3883131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9" name="円弧 58">
                          <a:extLst>
                            <a:ext uri="{FF2B5EF4-FFF2-40B4-BE49-F238E27FC236}">
                              <a16:creationId xmlns:a16="http://schemas.microsoft.com/office/drawing/2014/main" id="{5A40E579-2CC4-4E6F-9C3F-79A1E691B3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377008" y="4450454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0" name="円弧 59">
                          <a:extLst>
                            <a:ext uri="{FF2B5EF4-FFF2-40B4-BE49-F238E27FC236}">
                              <a16:creationId xmlns:a16="http://schemas.microsoft.com/office/drawing/2014/main" id="{B06BF64F-D055-4EA8-9D5C-3A3F3A4800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561065" y="4171066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cxnSp>
                      <p:nvCxnSpPr>
                        <p:cNvPr id="63" name="直線矢印コネクタ 62">
                          <a:extLst>
                            <a:ext uri="{FF2B5EF4-FFF2-40B4-BE49-F238E27FC236}">
                              <a16:creationId xmlns:a16="http://schemas.microsoft.com/office/drawing/2014/main" id="{FC9654BF-D1E6-4602-87C5-281370316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79159" y="4854982"/>
                          <a:ext cx="303513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矢印コネクタ 65">
                          <a:extLst>
                            <a:ext uri="{FF2B5EF4-FFF2-40B4-BE49-F238E27FC236}">
                              <a16:creationId xmlns:a16="http://schemas.microsoft.com/office/drawing/2014/main" id="{48694053-EEFE-4736-8C9F-732F8C6301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23830" y="4234899"/>
                          <a:ext cx="252502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矢印コネクタ 66">
                          <a:extLst>
                            <a:ext uri="{FF2B5EF4-FFF2-40B4-BE49-F238E27FC236}">
                              <a16:creationId xmlns:a16="http://schemas.microsoft.com/office/drawing/2014/main" id="{24BBE65F-52E6-426E-8BBE-9AB9EA281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59119" y="4573588"/>
                          <a:ext cx="277515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線矢印コネクタ 67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線矢印コネクタ 69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15045A66-B442-4F0D-A161-E05AD2EDD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5207" y="4135544"/>
                      <a:ext cx="973922" cy="133990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円弧 70">
                      <a:extLst>
                        <a:ext uri="{FF2B5EF4-FFF2-40B4-BE49-F238E27FC236}">
                          <a16:creationId xmlns:a16="http://schemas.microsoft.com/office/drawing/2014/main" id="{BAEEB5FD-427F-42F5-8F0F-C553D3FAF4C4}"/>
                        </a:ext>
                      </a:extLst>
                    </p:cNvPr>
                    <p:cNvSpPr/>
                    <p:nvPr/>
                  </p:nvSpPr>
                  <p:spPr>
                    <a:xfrm rot="16934526" flipH="1">
                      <a:off x="4630390" y="5058668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3" name="円弧 72">
                      <a:extLst>
                        <a:ext uri="{FF2B5EF4-FFF2-40B4-BE49-F238E27FC236}">
                          <a16:creationId xmlns:a16="http://schemas.microsoft.com/office/drawing/2014/main" id="{F7310F61-9014-47BF-A685-A01CC3D1B997}"/>
                        </a:ext>
                      </a:extLst>
                    </p:cNvPr>
                    <p:cNvSpPr/>
                    <p:nvPr/>
                  </p:nvSpPr>
                  <p:spPr>
                    <a:xfrm rot="16849223" flipH="1">
                      <a:off x="5109717" y="4342182"/>
                      <a:ext cx="586288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4" name="円弧 73">
                      <a:extLst>
                        <a:ext uri="{FF2B5EF4-FFF2-40B4-BE49-F238E27FC236}">
                          <a16:creationId xmlns:a16="http://schemas.microsoft.com/office/drawing/2014/main" id="{D4CE903B-A130-4328-BD48-3E9C8276C347}"/>
                        </a:ext>
                      </a:extLst>
                    </p:cNvPr>
                    <p:cNvSpPr/>
                    <p:nvPr/>
                  </p:nvSpPr>
                  <p:spPr>
                    <a:xfrm rot="16570430" flipH="1">
                      <a:off x="4855349" y="4639931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7173A3A2-BB37-4926-910E-427A50D5EE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267" y="4176213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76" name="直線コネクタ 75">
                      <a:extLst>
                        <a:ext uri="{FF2B5EF4-FFF2-40B4-BE49-F238E27FC236}">
                          <a16:creationId xmlns:a16="http://schemas.microsoft.com/office/drawing/2014/main" id="{98C560BA-1910-447D-A1C2-9C7A89121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16097" y="5458057"/>
                      <a:ext cx="1" cy="3971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208B159F-3EF6-45D7-A07E-2EDFCC8ED8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3061" y="5475453"/>
                      <a:ext cx="14761" cy="389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C1AE57A4-5C82-40BE-B826-5171A929D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6532" y="5460548"/>
                      <a:ext cx="1" cy="2259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40DDE7E9-1B44-4DE5-8602-0808971701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04097" y="5779978"/>
                      <a:ext cx="173372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29916192-95FF-469C-88EA-AB0E1C0DAB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68" y="6197944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L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8E470F6-A99F-402B-8F54-FC2F9D6BF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06" y="5875581"/>
                    <a:ext cx="264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r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06" name="直線矢印コネクタ 105">
                    <a:extLst>
                      <a:ext uri="{FF2B5EF4-FFF2-40B4-BE49-F238E27FC236}">
                        <a16:creationId xmlns:a16="http://schemas.microsoft.com/office/drawing/2014/main" id="{472FF963-BFA3-49F0-807C-33E16419B569}"/>
                      </a:ext>
                    </a:extLst>
                  </p:cNvPr>
                  <p:cNvCxnSpPr/>
                  <p:nvPr/>
                </p:nvCxnSpPr>
                <p:spPr>
                  <a:xfrm>
                    <a:off x="1223049" y="6002481"/>
                    <a:ext cx="539023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7D7B9EB7-8B98-4AE5-94FE-0DE19068E61E}"/>
                    </a:ext>
                  </a:extLst>
                </p:cNvPr>
                <p:cNvSpPr txBox="1"/>
                <p:nvPr/>
              </p:nvSpPr>
              <p:spPr>
                <a:xfrm>
                  <a:off x="3611355" y="4410392"/>
                  <a:ext cx="55647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m2</a:t>
                  </a:r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94" y="4068731"/>
                <a:ext cx="1542606" cy="1956872"/>
              </a:xfrm>
              <a:prstGeom prst="line">
                <a:avLst/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3EEB0EB-5FB1-428E-AE39-8756A61B395B}"/>
                  </a:ext>
                </a:extLst>
              </p:cNvPr>
              <p:cNvSpPr txBox="1"/>
              <p:nvPr/>
            </p:nvSpPr>
            <p:spPr>
              <a:xfrm>
                <a:off x="1357921" y="3875711"/>
                <a:ext cx="55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B050"/>
                    </a:solidFill>
                  </a:rPr>
                  <a:t>sym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26A68EE-62A3-4A32-93B7-C2DA9D4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614" y="3887108"/>
              <a:ext cx="0" cy="67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4EAFCB3-85E6-44F3-BE38-D05CBE4203BE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902351" y="4362312"/>
              <a:ext cx="1110685" cy="13814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A70416F4-3DD2-4A41-8C20-BA91FE8EC28E}"/>
                </a:ext>
              </a:extLst>
            </p:cNvPr>
            <p:cNvSpPr txBox="1"/>
            <p:nvPr/>
          </p:nvSpPr>
          <p:spPr>
            <a:xfrm>
              <a:off x="3457165" y="4932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837371" y="4453569"/>
            <a:ext cx="667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左図のようなシェルモデルを用意し、対称面から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離れた</a:t>
            </a:r>
            <a:endParaRPr kumimoji="1" lang="en-US" altLang="ja-JP" dirty="0"/>
          </a:p>
          <a:p>
            <a:r>
              <a:rPr kumimoji="1" lang="ja-JP" altLang="en-US" dirty="0"/>
              <a:t>位置でモーメント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曲げ剛性を</a:t>
            </a:r>
            <a:r>
              <a:rPr kumimoji="1" lang="en-US" altLang="ja-JP" dirty="0"/>
              <a:t>m2/θ</a:t>
            </a:r>
            <a:r>
              <a:rPr kumimoji="1" lang="ja-JP" altLang="en-US" dirty="0"/>
              <a:t>で求める</a:t>
            </a:r>
            <a:r>
              <a:rPr kumimoji="1" lang="en-US" altLang="ja-JP" dirty="0"/>
              <a:t>(θ: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9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95DD532-122C-4ADB-AF11-F056B4F77035}"/>
              </a:ext>
            </a:extLst>
          </p:cNvPr>
          <p:cNvGrpSpPr/>
          <p:nvPr/>
        </p:nvGrpSpPr>
        <p:grpSpPr>
          <a:xfrm>
            <a:off x="8090894" y="4022122"/>
            <a:ext cx="909953" cy="871131"/>
            <a:chOff x="5286657" y="1730026"/>
            <a:chExt cx="909953" cy="871131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5083B36-6EA5-4DD9-AA4A-25F5D7E1E41B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CC4BE01-EE81-4F44-B7F4-E8D1B464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E5B3ADD0-9D30-4D27-83E1-1D949F84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D45C4F2-0298-414E-B9C4-C9490D065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2A43F52-3EE0-41F6-A4FF-4A2D68B6AC94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8D579AA-CDD9-4393-BFFB-BAF88EEFEC5B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2E03D0-F7C5-4B4D-9296-4ABED71948C6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979382CC-7BAC-44A8-BFB8-2FBFA8D0B285}"/>
              </a:ext>
            </a:extLst>
          </p:cNvPr>
          <p:cNvGrpSpPr/>
          <p:nvPr/>
        </p:nvGrpSpPr>
        <p:grpSpPr>
          <a:xfrm>
            <a:off x="7546674" y="1177400"/>
            <a:ext cx="4024104" cy="2646169"/>
            <a:chOff x="1177745" y="1236257"/>
            <a:chExt cx="4024104" cy="264616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D33321-E5A3-411C-8BDC-03EEDF7F26F8}"/>
                </a:ext>
              </a:extLst>
            </p:cNvPr>
            <p:cNvGrpSpPr/>
            <p:nvPr/>
          </p:nvGrpSpPr>
          <p:grpSpPr>
            <a:xfrm>
              <a:off x="1201527" y="1655896"/>
              <a:ext cx="3833129" cy="2226530"/>
              <a:chOff x="827647" y="1154097"/>
              <a:chExt cx="3833129" cy="222653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4051480-A446-4B2C-B649-189C58948080}"/>
                  </a:ext>
                </a:extLst>
              </p:cNvPr>
              <p:cNvGrpSpPr/>
              <p:nvPr/>
            </p:nvGrpSpPr>
            <p:grpSpPr>
              <a:xfrm>
                <a:off x="1384916" y="1154097"/>
                <a:ext cx="3275860" cy="1526960"/>
                <a:chOff x="1988598" y="958788"/>
                <a:chExt cx="3275860" cy="152696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514D2692-288F-4D47-AF3A-C8DF4267B140}"/>
                    </a:ext>
                  </a:extLst>
                </p:cNvPr>
                <p:cNvSpPr/>
                <p:nvPr/>
              </p:nvSpPr>
              <p:spPr>
                <a:xfrm>
                  <a:off x="1988598" y="2148396"/>
                  <a:ext cx="1979720" cy="337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46B18ACF-2B4B-42F4-8749-B1B989F54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859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2EEB5DC-60AC-4B94-A436-D00B0F55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5C11CB03-7195-4604-8289-8AC3B2CF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1296140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1283EB2-3944-4592-8A8D-018B67762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738" y="958788"/>
                  <a:ext cx="1979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3B7C8B23-A61E-4814-89A7-772A0495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4458" y="958788"/>
                  <a:ext cx="0" cy="337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6BF4262-F859-45BE-BB26-04F6557F59F4}"/>
                  </a:ext>
                </a:extLst>
              </p:cNvPr>
              <p:cNvGrpSpPr/>
              <p:nvPr/>
            </p:nvGrpSpPr>
            <p:grpSpPr>
              <a:xfrm>
                <a:off x="827647" y="1491449"/>
                <a:ext cx="3833129" cy="1889178"/>
                <a:chOff x="827647" y="1491449"/>
                <a:chExt cx="3833129" cy="1889178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3D69AC2E-8319-4D30-9A6B-17082DD77A9A}"/>
                    </a:ext>
                  </a:extLst>
                </p:cNvPr>
                <p:cNvCxnSpPr/>
                <p:nvPr/>
              </p:nvCxnSpPr>
              <p:spPr>
                <a:xfrm>
                  <a:off x="1384916" y="2947386"/>
                  <a:ext cx="19797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BB960BD7-AC3E-4D8D-A0D6-7BB7BE1EEB11}"/>
                    </a:ext>
                  </a:extLst>
                </p:cNvPr>
                <p:cNvCxnSpPr/>
                <p:nvPr/>
              </p:nvCxnSpPr>
              <p:spPr>
                <a:xfrm>
                  <a:off x="1384916" y="2681057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0BB819E-2A25-478E-B2E8-11C9CE9FA724}"/>
                    </a:ext>
                  </a:extLst>
                </p:cNvPr>
                <p:cNvCxnSpPr/>
                <p:nvPr/>
              </p:nvCxnSpPr>
              <p:spPr>
                <a:xfrm>
                  <a:off x="3364636" y="2672178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42332BEB-8832-42FB-8323-45666BDBDA73}"/>
                    </a:ext>
                  </a:extLst>
                </p:cNvPr>
                <p:cNvCxnSpPr/>
                <p:nvPr/>
              </p:nvCxnSpPr>
              <p:spPr>
                <a:xfrm>
                  <a:off x="4660776" y="1491449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4327F5ED-C368-483E-8807-67C6D76D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636" y="1766656"/>
                  <a:ext cx="1296140" cy="1180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AF22A11E-6E54-475B-9E9F-9C03177FF3AC}"/>
                    </a:ext>
                  </a:extLst>
                </p:cNvPr>
                <p:cNvCxnSpPr/>
                <p:nvPr/>
              </p:nvCxnSpPr>
              <p:spPr>
                <a:xfrm>
                  <a:off x="1118586" y="2343705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9FA48E5-C892-4078-B4B4-69618E3693E1}"/>
                    </a:ext>
                  </a:extLst>
                </p:cNvPr>
                <p:cNvCxnSpPr/>
                <p:nvPr/>
              </p:nvCxnSpPr>
              <p:spPr>
                <a:xfrm>
                  <a:off x="1118586" y="2691414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FB420E9C-CA10-4BFA-B7C5-EDAE66D39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1751" y="2343705"/>
                  <a:ext cx="0" cy="34770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A4C42C9-9528-4397-A5FB-FAFE7A219521}"/>
                    </a:ext>
                  </a:extLst>
                </p:cNvPr>
                <p:cNvSpPr txBox="1"/>
                <p:nvPr/>
              </p:nvSpPr>
              <p:spPr>
                <a:xfrm>
                  <a:off x="4012706" y="267217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1A32D02-C9AE-43C9-8731-0F96C70C5E7D}"/>
                    </a:ext>
                  </a:extLst>
                </p:cNvPr>
                <p:cNvSpPr txBox="1"/>
                <p:nvPr/>
              </p:nvSpPr>
              <p:spPr>
                <a:xfrm>
                  <a:off x="2219926" y="3011295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AD47F6D-AD38-41E1-AF34-FD9136C9A539}"/>
                    </a:ext>
                  </a:extLst>
                </p:cNvPr>
                <p:cNvSpPr txBox="1"/>
                <p:nvPr/>
              </p:nvSpPr>
              <p:spPr>
                <a:xfrm>
                  <a:off x="827647" y="2322082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t</a:t>
                  </a:r>
                </a:p>
              </p:txBody>
            </p:sp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6B5FCF8A-3565-4F32-8AD7-F8AF55B17B22}"/>
                </a:ext>
              </a:extLst>
            </p:cNvPr>
            <p:cNvGrpSpPr/>
            <p:nvPr/>
          </p:nvGrpSpPr>
          <p:grpSpPr>
            <a:xfrm>
              <a:off x="1177745" y="1236257"/>
              <a:ext cx="4024104" cy="1937721"/>
              <a:chOff x="1177745" y="1236257"/>
              <a:chExt cx="4024104" cy="1937721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28CAAF5-019A-44D4-A889-AC61CAA36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398" y="271477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5335864-D484-4086-8422-5A10946E7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042" y="2534903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F5DE327C-26F4-4FA3-9675-8AC48FD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6" y="2355036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A65B91BF-D672-44C0-8346-C3A1825F2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50" y="2168529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DB2E32E6-9AF8-4ADC-8BA1-81289C16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396" y="282204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30D3BF4F-F257-4C69-9149-6063143DC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981" y="2661134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8BA736C0-1145-4FBB-ACF2-40B8C62F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192" y="304345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AFD4C0B-3C6D-4114-9E22-9436F4E31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56" y="2504628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787C1C25-336F-42EC-B123-D3B2592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96" y="1987329"/>
                <a:ext cx="1253716" cy="118664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D4C2981-CC3A-41D6-88BA-38EF77DD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741" y="1655895"/>
                <a:ext cx="17196" cy="32107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EFCC20B2-F6FC-411F-A071-0FFD50D9E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339" y="1976972"/>
                <a:ext cx="197972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コネクタ: カギ線 80">
                <a:extLst>
                  <a:ext uri="{FF2B5EF4-FFF2-40B4-BE49-F238E27FC236}">
                    <a16:creationId xmlns:a16="http://schemas.microsoft.com/office/drawing/2014/main" id="{91AE284F-3578-4F42-BFC6-9C9CBA5D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795" y="2144962"/>
                <a:ext cx="549399" cy="359666"/>
              </a:xfrm>
              <a:prstGeom prst="bentConnector3">
                <a:avLst>
                  <a:gd name="adj1" fmla="val -92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16C1301-1448-4E82-978E-0D0CAC5E455B}"/>
                  </a:ext>
                </a:extLst>
              </p:cNvPr>
              <p:cNvSpPr txBox="1"/>
              <p:nvPr/>
            </p:nvSpPr>
            <p:spPr>
              <a:xfrm>
                <a:off x="1177745" y="1544197"/>
                <a:ext cx="12202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対称面を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方向拘束</a:t>
                </a:r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48DD1984-2463-4D08-B5C6-2BEAB0E9B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516" y="237703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3A5F100-39F2-4B23-9A70-597CA97B9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731" y="123625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1D9B38B-4B15-4C8D-BAB7-388498549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1938827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E90D18DF-77AA-4E93-9329-99C98DE6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231232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5FF26D9C-E527-43F4-8238-B8047D05F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50" y="2822248"/>
                <a:ext cx="267376" cy="29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F0992F4-252E-4384-B8B6-AD7513C278D8}"/>
              </a:ext>
            </a:extLst>
          </p:cNvPr>
          <p:cNvSpPr txBox="1"/>
          <p:nvPr/>
        </p:nvSpPr>
        <p:spPr>
          <a:xfrm>
            <a:off x="6681889" y="29395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熱弾塑性解析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３次元ソリッド要素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5ABE929-D972-4CFB-BCC9-F6BE9FE3E593}"/>
              </a:ext>
            </a:extLst>
          </p:cNvPr>
          <p:cNvSpPr txBox="1"/>
          <p:nvPr/>
        </p:nvSpPr>
        <p:spPr>
          <a:xfrm>
            <a:off x="502655" y="563854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曲げ剛性を計算</a:t>
            </a:r>
            <a:endParaRPr kumimoji="1" lang="en-US" altLang="ja-JP" dirty="0"/>
          </a:p>
          <a:p>
            <a:r>
              <a:rPr kumimoji="1" lang="en-US" altLang="ja-JP" dirty="0"/>
              <a:t>	1-1.</a:t>
            </a:r>
            <a:r>
              <a:rPr kumimoji="1" lang="ja-JP" altLang="en-US" dirty="0"/>
              <a:t>式から計算</a:t>
            </a:r>
            <a:endParaRPr kumimoji="1" lang="en-US" altLang="ja-JP" dirty="0"/>
          </a:p>
          <a:p>
            <a:r>
              <a:rPr kumimoji="1" lang="en-US" altLang="ja-JP" dirty="0"/>
              <a:t>	1-2.</a:t>
            </a:r>
            <a:r>
              <a:rPr kumimoji="1" lang="ja-JP" altLang="en-US" dirty="0"/>
              <a:t>弾性解析から計算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熱弾塑性解析を実施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固有変形を計算する</a:t>
            </a:r>
            <a:endParaRPr kumimoji="1" lang="en-US" altLang="ja-JP" dirty="0"/>
          </a:p>
          <a:p>
            <a:r>
              <a:rPr kumimoji="1" lang="en-US" altLang="ja-JP" dirty="0"/>
              <a:t>4.L</a:t>
            </a:r>
            <a:r>
              <a:rPr kumimoji="1" lang="ja-JP" altLang="en-US" dirty="0"/>
              <a:t>を変えて同様の計算を行い、固有変形のデータベースを作成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9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5183708" y="1301570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</a:t>
            </a:r>
            <a:r>
              <a:rPr kumimoji="1" lang="ja-JP" altLang="en-US" dirty="0" smtClean="0"/>
              <a:t>のシェルモデルにモーメント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を与えて弾性解析を行い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後、</a:t>
            </a:r>
            <a:r>
              <a:rPr kumimoji="1" lang="en-US" altLang="ja-JP" dirty="0" smtClean="0"/>
              <a:t>r</a:t>
            </a:r>
            <a:r>
              <a:rPr kumimoji="1" lang="ja-JP" altLang="en-US" dirty="0" err="1"/>
              <a:t>で</a:t>
            </a:r>
            <a:r>
              <a:rPr kumimoji="1" lang="ja-JP" altLang="en-US" dirty="0" err="1" smtClean="0"/>
              <a:t>の</a:t>
            </a:r>
            <a:r>
              <a:rPr kumimoji="1" lang="ja-JP" altLang="en-US" dirty="0" smtClean="0"/>
              <a:t>変形角</a:t>
            </a:r>
            <a:r>
              <a:rPr kumimoji="1" lang="en-US" altLang="ja-JP" dirty="0" smtClean="0"/>
              <a:t>θ1,θ2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453596" y="806239"/>
            <a:ext cx="4419757" cy="17270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 smtClean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160982" y="1436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85917" y="3411831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加熱部だけのシェルモデルを作成し、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強制変位</a:t>
            </a:r>
            <a:r>
              <a:rPr kumimoji="1" lang="en-US" altLang="ja-JP" dirty="0" smtClean="0"/>
              <a:t>θ1,θ2</a:t>
            </a:r>
            <a:r>
              <a:rPr kumimoji="1" lang="ja-JP" altLang="en-US" dirty="0" smtClean="0"/>
              <a:t>を与え中央での曲げモーメント</a:t>
            </a:r>
            <a:r>
              <a:rPr kumimoji="1" lang="ja-JP" altLang="en-US" dirty="0" err="1" smtClean="0"/>
              <a:t>ｍ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ea typeface="Cambria Math" panose="02040503050406030204" pitchFamily="18" charset="0"/>
                  </a:rPr>
                  <a:t>非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加熱部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曲げ剛性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/>
          <p:cNvGrpSpPr/>
          <p:nvPr/>
        </p:nvGrpSpPr>
        <p:grpSpPr>
          <a:xfrm>
            <a:off x="585627" y="3000510"/>
            <a:ext cx="3709385" cy="1798791"/>
            <a:chOff x="846470" y="3148367"/>
            <a:chExt cx="3709385" cy="1798791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846470" y="3148367"/>
              <a:ext cx="3709385" cy="1798791"/>
              <a:chOff x="731932" y="3158095"/>
              <a:chExt cx="3709385" cy="1798791"/>
            </a:xfrm>
          </p:grpSpPr>
          <p:grpSp>
            <p:nvGrpSpPr>
              <p:cNvPr id="61" name="グループ化 60"/>
              <p:cNvGrpSpPr/>
              <p:nvPr/>
            </p:nvGrpSpPr>
            <p:grpSpPr>
              <a:xfrm>
                <a:off x="731932" y="3158095"/>
                <a:ext cx="3709385" cy="1426947"/>
                <a:chOff x="575356" y="3247477"/>
                <a:chExt cx="3709385" cy="1426947"/>
              </a:xfrm>
            </p:grpSpPr>
            <p:grpSp>
              <p:nvGrpSpPr>
                <p:cNvPr id="29" name="グループ化 28"/>
                <p:cNvGrpSpPr/>
                <p:nvPr/>
              </p:nvGrpSpPr>
              <p:grpSpPr>
                <a:xfrm>
                  <a:off x="575356" y="3247477"/>
                  <a:ext cx="3709385" cy="1426947"/>
                  <a:chOff x="488375" y="4121063"/>
                  <a:chExt cx="3709385" cy="1426947"/>
                </a:xfrm>
              </p:grpSpPr>
              <p:sp>
                <p:nvSpPr>
                  <p:cNvPr id="10" name="フリーフォーム 9"/>
                  <p:cNvSpPr/>
                  <p:nvPr/>
                </p:nvSpPr>
                <p:spPr>
                  <a:xfrm>
                    <a:off x="1247635" y="4678205"/>
                    <a:ext cx="1716066" cy="691924"/>
                  </a:xfrm>
                  <a:custGeom>
                    <a:avLst/>
                    <a:gdLst>
                      <a:gd name="connsiteX0" fmla="*/ 0 w 1716066"/>
                      <a:gd name="connsiteY0" fmla="*/ 0 h 691924"/>
                      <a:gd name="connsiteX1" fmla="*/ 720246 w 1716066"/>
                      <a:gd name="connsiteY1" fmla="*/ 688931 h 691924"/>
                      <a:gd name="connsiteX2" fmla="*/ 1716066 w 1716066"/>
                      <a:gd name="connsiteY2" fmla="*/ 263047 h 691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16066" h="691924">
                        <a:moveTo>
                          <a:pt x="0" y="0"/>
                        </a:moveTo>
                        <a:cubicBezTo>
                          <a:pt x="217117" y="322545"/>
                          <a:pt x="434235" y="645090"/>
                          <a:pt x="720246" y="688931"/>
                        </a:cubicBezTo>
                        <a:cubicBezTo>
                          <a:pt x="1006257" y="732772"/>
                          <a:pt x="1431099" y="280792"/>
                          <a:pt x="1716066" y="263047"/>
                        </a:cubicBezTo>
                      </a:path>
                    </a:pathLst>
                  </a:cu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8" name="グループ化 27"/>
                  <p:cNvGrpSpPr/>
                  <p:nvPr/>
                </p:nvGrpSpPr>
                <p:grpSpPr>
                  <a:xfrm>
                    <a:off x="488375" y="4121063"/>
                    <a:ext cx="3709385" cy="1426947"/>
                    <a:chOff x="488375" y="4121063"/>
                    <a:chExt cx="3709385" cy="1426947"/>
                  </a:xfrm>
                </p:grpSpPr>
                <p:cxnSp>
                  <p:nvCxnSpPr>
                    <p:cNvPr id="13" name="直線コネクタ 12"/>
                    <p:cNvCxnSpPr/>
                    <p:nvPr/>
                  </p:nvCxnSpPr>
                  <p:spPr>
                    <a:xfrm flipV="1">
                      <a:off x="2963701" y="4766153"/>
                      <a:ext cx="844211" cy="16283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コネクタ 52"/>
                    <p:cNvCxnSpPr/>
                    <p:nvPr/>
                  </p:nvCxnSpPr>
                  <p:spPr>
                    <a:xfrm flipV="1">
                      <a:off x="3007541" y="4932164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コネクタ 53"/>
                    <p:cNvCxnSpPr/>
                    <p:nvPr/>
                  </p:nvCxnSpPr>
                  <p:spPr>
                    <a:xfrm flipV="1">
                      <a:off x="488375" y="4678205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コネクタ 54"/>
                    <p:cNvCxnSpPr>
                      <a:endCxn id="10" idx="0"/>
                    </p:cNvCxnSpPr>
                    <p:nvPr/>
                  </p:nvCxnSpPr>
                  <p:spPr>
                    <a:xfrm>
                      <a:off x="920663" y="4121063"/>
                      <a:ext cx="326972" cy="55714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テキスト ボックス 55"/>
                    <p:cNvSpPr txBox="1"/>
                    <p:nvPr/>
                  </p:nvSpPr>
                  <p:spPr>
                    <a:xfrm>
                      <a:off x="586093" y="4351721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 smtClean="0"/>
                        <a:t>θ1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7" name="テキスト ボックス 56"/>
                    <p:cNvSpPr txBox="1"/>
                    <p:nvPr/>
                  </p:nvSpPr>
                  <p:spPr>
                    <a:xfrm>
                      <a:off x="3709245" y="4691457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 smtClean="0"/>
                        <a:t>θ2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00B66DFE-51F7-4D7F-BB2E-2F436B5503A9}"/>
                        </a:ext>
                      </a:extLst>
                    </p:cNvPr>
                    <p:cNvSpPr/>
                    <p:nvPr/>
                  </p:nvSpPr>
                  <p:spPr>
                    <a:xfrm rot="9383486" flipV="1">
                      <a:off x="1630495" y="5192247"/>
                      <a:ext cx="394293" cy="355763"/>
                    </a:xfrm>
                    <a:prstGeom prst="arc">
                      <a:avLst>
                        <a:gd name="adj1" fmla="val 4879397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6" name="テキスト ボックス 25"/>
                    <p:cNvSpPr txBox="1"/>
                    <p:nvPr/>
                  </p:nvSpPr>
                  <p:spPr>
                    <a:xfrm>
                      <a:off x="1932030" y="4891920"/>
                      <a:ext cx="45476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kumimoji="1" lang="ja-JP" altLang="en-US" sz="16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9" name="円弧 58"/>
                <p:cNvSpPr/>
                <p:nvPr/>
              </p:nvSpPr>
              <p:spPr>
                <a:xfrm>
                  <a:off x="3481324" y="3971759"/>
                  <a:ext cx="107383" cy="171595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弧 59"/>
                <p:cNvSpPr/>
                <p:nvPr/>
              </p:nvSpPr>
              <p:spPr>
                <a:xfrm flipH="1">
                  <a:off x="1049940" y="3534771"/>
                  <a:ext cx="278498" cy="509159"/>
                </a:xfrm>
                <a:prstGeom prst="arc">
                  <a:avLst>
                    <a:gd name="adj1" fmla="val 16200000"/>
                    <a:gd name="adj2" fmla="val 2135033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3" name="直線矢印コネクタ 62"/>
              <p:cNvCxnSpPr/>
              <p:nvPr/>
            </p:nvCxnSpPr>
            <p:spPr>
              <a:xfrm flipV="1">
                <a:off x="1505536" y="4643421"/>
                <a:ext cx="1745562" cy="38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2179948" y="4649109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/>
                  <a:t>2r</a:t>
                </a:r>
                <a:endParaRPr kumimoji="1" lang="ja-JP" altLang="en-US" sz="1400" dirty="0"/>
              </a:p>
            </p:txBody>
          </p: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5404778" flipH="1" flipV="1">
              <a:off x="1471451" y="3519269"/>
              <a:ext cx="405555" cy="497068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9024545" flipH="1">
              <a:off x="3019771" y="3750229"/>
              <a:ext cx="433396" cy="481304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3274220" y="3475374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accent6"/>
                  </a:solidFill>
                </a:rPr>
                <a:t>m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1505104" y="3238066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accent6"/>
                  </a:solidFill>
                </a:rPr>
                <a:t>m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4" name="下矢印 73"/>
          <p:cNvSpPr/>
          <p:nvPr/>
        </p:nvSpPr>
        <p:spPr>
          <a:xfrm>
            <a:off x="7421671" y="2250990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7505178" y="4313991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0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73717" y="356583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モーメント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の大きさの検討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60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374</Words>
  <Application>Microsoft Office PowerPoint</Application>
  <PresentationFormat>ワイド画面</PresentationFormat>
  <Paragraphs>66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Cambria Math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Rashed Sherif</dc:creator>
  <cp:lastModifiedBy>山田 悠貴</cp:lastModifiedBy>
  <cp:revision>105</cp:revision>
  <dcterms:created xsi:type="dcterms:W3CDTF">2021-05-31T07:54:28Z</dcterms:created>
  <dcterms:modified xsi:type="dcterms:W3CDTF">2021-06-17T04:55:56Z</dcterms:modified>
</cp:coreProperties>
</file>