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4" r:id="rId2"/>
    <p:sldId id="293" r:id="rId3"/>
    <p:sldId id="288" r:id="rId4"/>
    <p:sldId id="289" r:id="rId5"/>
    <p:sldId id="278" r:id="rId6"/>
    <p:sldId id="290" r:id="rId7"/>
    <p:sldId id="287" r:id="rId8"/>
    <p:sldId id="291" r:id="rId9"/>
    <p:sldId id="281" r:id="rId10"/>
    <p:sldId id="283" r:id="rId11"/>
    <p:sldId id="276" r:id="rId12"/>
    <p:sldId id="280" r:id="rId13"/>
    <p:sldId id="282" r:id="rId14"/>
    <p:sldId id="285" r:id="rId15"/>
    <p:sldId id="279" r:id="rId16"/>
    <p:sldId id="274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山田 悠貴" initials="山田" lastIdx="34" clrIdx="0">
    <p:extLst>
      <p:ext uri="{19B8F6BF-5375-455C-9EA6-DF929625EA0E}">
        <p15:presenceInfo xmlns:p15="http://schemas.microsoft.com/office/powerpoint/2012/main" userId="834dd3d9bb1ed097" providerId="Windows Live"/>
      </p:ext>
    </p:extLst>
  </p:cmAuthor>
  <p:cmAuthor id="2" name="Rashed Sherif" initials="RS" lastIdx="8" clrIdx="1">
    <p:extLst>
      <p:ext uri="{19B8F6BF-5375-455C-9EA6-DF929625EA0E}">
        <p15:presenceInfo xmlns:p15="http://schemas.microsoft.com/office/powerpoint/2012/main" userId="a9d4778ddb6577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2T08:39:15.903" idx="32">
    <p:pos x="5943" y="1721"/>
    <p:text>非加熱部はなぜ抵抗する?</p:text>
    <p:extLst mod="1">
      <p:ext uri="{C676402C-5697-4E1C-873F-D02D1690AC5C}">
        <p15:threadingInfo xmlns:p15="http://schemas.microsoft.com/office/powerpoint/2012/main" timeZoneBias="-540"/>
      </p:ext>
    </p:extLst>
  </p:cm>
  <p:cm authorId="1" dt="2021-07-22T08:41:35.795" idx="34">
    <p:pos x="5893" y="3674"/>
    <p:text>曲げ剛性を求めるにはモーメントをかけた位置での変形角を使う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2T08:39:15.903" idx="32">
    <p:pos x="4995" y="932"/>
    <p:text>非加熱部はなぜ抵抗する?</p:text>
    <p:extLst>
      <p:ext uri="{C676402C-5697-4E1C-873F-D02D1690AC5C}">
        <p15:threadingInfo xmlns:p15="http://schemas.microsoft.com/office/powerpoint/2012/main" timeZoneBias="-540"/>
      </p:ext>
    </p:extLst>
  </p:cm>
  <p:cm authorId="1" dt="2021-07-22T08:41:35.795" idx="34">
    <p:pos x="2894" y="2452"/>
    <p:text>曲げ剛性を求めるにはモーメントをかけた位置での変形角を使う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CD339-C9AD-420B-AC36-6287DCCCD73C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D39CA-DA9C-4D5A-A24B-E79922507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4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レーザー板曲げ加工実験方法については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このような試験片を</a:t>
            </a:r>
            <a:r>
              <a:rPr kumimoji="1" lang="en-US" altLang="ja-JP" dirty="0"/>
              <a:t>8</a:t>
            </a:r>
            <a:r>
              <a:rPr kumimoji="1" lang="ja-JP" altLang="en-US" dirty="0"/>
              <a:t>枚用意し、そのうち</a:t>
            </a:r>
            <a:r>
              <a:rPr kumimoji="1" lang="en-US" altLang="ja-JP" dirty="0"/>
              <a:t>4</a:t>
            </a:r>
            <a:r>
              <a:rPr kumimoji="1" lang="ja-JP" altLang="en-US" dirty="0"/>
              <a:t>枚をこの方向</a:t>
            </a:r>
            <a:r>
              <a:rPr kumimoji="1" lang="en-US" altLang="ja-JP" dirty="0"/>
              <a:t>(</a:t>
            </a:r>
            <a:r>
              <a:rPr kumimoji="1" lang="ja-JP" altLang="en-US" dirty="0"/>
              <a:t>これを</a:t>
            </a:r>
            <a:r>
              <a:rPr kumimoji="1" lang="en-US" altLang="ja-JP" dirty="0"/>
              <a:t>0°</a:t>
            </a:r>
            <a:r>
              <a:rPr kumimoji="1" lang="ja-JP" altLang="en-US" dirty="0"/>
              <a:t>方向とします）加熱用に用意しそれぞれに</a:t>
            </a:r>
            <a:r>
              <a:rPr kumimoji="1" lang="en-US" altLang="ja-JP" dirty="0"/>
              <a:t>1,10,30,60</a:t>
            </a:r>
            <a:r>
              <a:rPr kumimoji="1" lang="ja-JP" altLang="en-US" dirty="0"/>
              <a:t>パス加熱、残りの</a:t>
            </a:r>
            <a:r>
              <a:rPr kumimoji="1" lang="en-US" altLang="ja-JP" dirty="0"/>
              <a:t>4</a:t>
            </a:r>
            <a:r>
              <a:rPr kumimoji="1" lang="ja-JP" altLang="en-US" dirty="0"/>
              <a:t>枚を</a:t>
            </a:r>
            <a:r>
              <a:rPr kumimoji="1" lang="en-US" altLang="ja-JP" dirty="0"/>
              <a:t>0°</a:t>
            </a:r>
            <a:r>
              <a:rPr kumimoji="1" lang="ja-JP" altLang="en-US" dirty="0"/>
              <a:t>に垂直なこの方向</a:t>
            </a:r>
            <a:r>
              <a:rPr kumimoji="1" lang="en-US" altLang="ja-JP" dirty="0"/>
              <a:t>(</a:t>
            </a:r>
            <a:r>
              <a:rPr kumimoji="1" lang="ja-JP" altLang="en-US" dirty="0"/>
              <a:t>これを</a:t>
            </a:r>
            <a:r>
              <a:rPr kumimoji="1" lang="en-US" altLang="ja-JP" dirty="0"/>
              <a:t>90°</a:t>
            </a:r>
            <a:r>
              <a:rPr kumimoji="1" lang="ja-JP" altLang="en-US" dirty="0"/>
              <a:t>方向とします）加熱用に利用し同様に</a:t>
            </a:r>
            <a:r>
              <a:rPr kumimoji="1" lang="en-US" altLang="ja-JP" dirty="0"/>
              <a:t>1,10, 30, 60</a:t>
            </a:r>
            <a:r>
              <a:rPr kumimoji="1" lang="ja-JP" altLang="en-US" dirty="0"/>
              <a:t>パス加熱した。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実験条件は以下の通りです。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8CD72-1B1F-4D42-964E-B88EBCDC0F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199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レーザー板曲げ加工実験方法については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このような試験片を</a:t>
            </a:r>
            <a:r>
              <a:rPr kumimoji="1" lang="en-US" altLang="ja-JP" dirty="0"/>
              <a:t>8</a:t>
            </a:r>
            <a:r>
              <a:rPr kumimoji="1" lang="ja-JP" altLang="en-US" dirty="0"/>
              <a:t>枚用意し、そのうち</a:t>
            </a:r>
            <a:r>
              <a:rPr kumimoji="1" lang="en-US" altLang="ja-JP" dirty="0"/>
              <a:t>4</a:t>
            </a:r>
            <a:r>
              <a:rPr kumimoji="1" lang="ja-JP" altLang="en-US" dirty="0"/>
              <a:t>枚をこの方向</a:t>
            </a:r>
            <a:r>
              <a:rPr kumimoji="1" lang="en-US" altLang="ja-JP" dirty="0"/>
              <a:t>(</a:t>
            </a:r>
            <a:r>
              <a:rPr kumimoji="1" lang="ja-JP" altLang="en-US" dirty="0"/>
              <a:t>これを</a:t>
            </a:r>
            <a:r>
              <a:rPr kumimoji="1" lang="en-US" altLang="ja-JP" dirty="0"/>
              <a:t>0°</a:t>
            </a:r>
            <a:r>
              <a:rPr kumimoji="1" lang="ja-JP" altLang="en-US" dirty="0"/>
              <a:t>方向とします）加熱用に用意しそれぞれに</a:t>
            </a:r>
            <a:r>
              <a:rPr kumimoji="1" lang="en-US" altLang="ja-JP" dirty="0"/>
              <a:t>1,10,30,60</a:t>
            </a:r>
            <a:r>
              <a:rPr kumimoji="1" lang="ja-JP" altLang="en-US" dirty="0"/>
              <a:t>パス加熱、残りの</a:t>
            </a:r>
            <a:r>
              <a:rPr kumimoji="1" lang="en-US" altLang="ja-JP" dirty="0"/>
              <a:t>4</a:t>
            </a:r>
            <a:r>
              <a:rPr kumimoji="1" lang="ja-JP" altLang="en-US" dirty="0"/>
              <a:t>枚を</a:t>
            </a:r>
            <a:r>
              <a:rPr kumimoji="1" lang="en-US" altLang="ja-JP" dirty="0"/>
              <a:t>0°</a:t>
            </a:r>
            <a:r>
              <a:rPr kumimoji="1" lang="ja-JP" altLang="en-US" dirty="0"/>
              <a:t>に垂直なこの方向</a:t>
            </a:r>
            <a:r>
              <a:rPr kumimoji="1" lang="en-US" altLang="ja-JP" dirty="0"/>
              <a:t>(</a:t>
            </a:r>
            <a:r>
              <a:rPr kumimoji="1" lang="ja-JP" altLang="en-US" dirty="0"/>
              <a:t>これを</a:t>
            </a:r>
            <a:r>
              <a:rPr kumimoji="1" lang="en-US" altLang="ja-JP" dirty="0"/>
              <a:t>90°</a:t>
            </a:r>
            <a:r>
              <a:rPr kumimoji="1" lang="ja-JP" altLang="en-US" dirty="0"/>
              <a:t>方向とします）加熱用に利用し同様に</a:t>
            </a:r>
            <a:r>
              <a:rPr kumimoji="1" lang="en-US" altLang="ja-JP" dirty="0"/>
              <a:t>1,10, 30, 60</a:t>
            </a:r>
            <a:r>
              <a:rPr kumimoji="1" lang="ja-JP" altLang="en-US" dirty="0"/>
              <a:t>パス加熱した。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実験条件は以下の通りです。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8CD72-1B1F-4D42-964E-B88EBCDC0F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659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8CD72-1B1F-4D42-964E-B88EBCDC0F29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48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7B9502-FAB6-4547-9806-121DB9B35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5390568-94D3-4DDE-8939-00D8B6AB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4B1F10-8C0E-43C1-BA2F-D13E38B8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433C0F-91C0-43B2-8B48-16648BDB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CB5D19-ED3B-4B6C-924B-9FD09000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5CC93-BF40-4064-A704-DA8B7C80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6FBD89-89AA-40B2-B03A-22FEE34FE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5F4AF-D18B-44A6-84A2-6621E7ED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271C13-BED2-43A4-AE98-517E611D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A42937-610C-4817-A336-A203BC67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1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670096-AC92-4926-969B-B3873A538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AEB2E5-8541-4815-85DA-C608CDB11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F8BE4F-B4EA-433A-BFB6-C87073AD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EBCDA-10E3-4ED1-A929-E71D55F5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0DE587-6FA7-4064-AFF6-B38DF22D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1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CC1B9-47F8-4946-B5ED-8ADB270E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645624-9894-44B1-B64E-6B2DC5F5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4934D7-46BE-4A1D-9818-68EDE127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0259AF-18F2-4F3F-9386-E7C34739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32DC91-CCE1-44F4-BABC-57AC736E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5277F-D4FD-4060-BE43-C89F289D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089A3B-CC97-4451-B419-12806D9A5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38A1FF-1834-422F-BA87-0F2E0DDF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051909-8E3F-4FBF-A93C-E3021DB5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A916A0-04DB-418F-ACBE-26A0D810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3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7EBAE-0D9D-4795-B18F-83E4FAF4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D0A174-3927-40B2-9DC6-F36721C34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F4D503-5281-4D02-8DD7-1CD54851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4B9AE5-CA5E-42ED-A430-94F2A351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3FD3C5-D0A5-46D0-BAF1-212AD67E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905603-F23F-491A-9331-863E86F8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1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5D345-6497-499F-97B1-DC24F1EA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3711DA-B984-4DCE-8836-051141B2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3C4A9E-5CC4-4956-A11C-4669FC5E8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7EC97B-D82F-477A-A842-C46092579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8ECE75-63A7-484D-9F74-8C3893435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008A52-E2CF-4453-BDFC-E70DA26C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F675B69-C6E1-4093-9A7F-54A4CD9B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02E9D8-26E5-4823-9706-1DD4E2E2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544D1-7E03-4D1D-8C1A-83242193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F6ACC4-7DFF-4AA9-AB60-48CAA261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1296E5-6D00-4466-AD5A-5F47E7A2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58777F-E2A6-47F8-868E-335B9B5F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5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BB91D6-6924-487F-BAC0-D9586470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64CE7E-43A2-4C30-91C6-9E1E9D70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41C666-CE74-4EC8-86AD-08EBF2D6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1EF0E-EA9A-40DC-91F6-4C4C5E3D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50E446-1059-4213-9867-0F52FC12C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89BE8A-E672-4703-8402-648C68CC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52ADB-8877-45E8-B35F-32EB400D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390CF7-EECE-4835-84CC-ABD60F0F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37F567-0C66-4769-A86A-C2661A45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1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1948A-E775-4E4C-A2EC-E1BB641A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8BA841-B7E8-44A5-8279-643D363CC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0F4342-1960-4927-8D08-78D265D3A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650ACB-A8D4-4DB3-B71C-7AD08D6D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6997-34CA-4F9E-A6FA-38770A390B1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10EB8B-DA75-442F-9667-D04E1717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F8C02-0E10-4702-9178-242B1ACF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D70DFB-8A86-4BFA-9845-7522A157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6A4974-99AA-48C1-A450-D82B2290E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6FA65-4DD9-4F5C-911F-E836A16A5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A6997-34CA-4F9E-A6FA-38770A390B19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8670F2-7E45-4983-8AFB-32BDDC60B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3245B1-4F05-480D-9D28-259AE75D3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A0B1-D65E-4D9F-92C7-D62402C3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0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">
            <a:extLst>
              <a:ext uri="{FF2B5EF4-FFF2-40B4-BE49-F238E27FC236}">
                <a16:creationId xmlns:a16="http://schemas.microsoft.com/office/drawing/2014/main" id="{18B4ADF0-F80B-455E-9AA7-E4B4C8DE5FA4}"/>
              </a:ext>
            </a:extLst>
          </p:cNvPr>
          <p:cNvSpPr txBox="1">
            <a:spLocks/>
          </p:cNvSpPr>
          <p:nvPr/>
        </p:nvSpPr>
        <p:spPr>
          <a:xfrm>
            <a:off x="2085167" y="-65129"/>
            <a:ext cx="7886700" cy="745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3200" dirty="0"/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68812CF3-62E3-4B1D-BA61-7A360459EA94}"/>
              </a:ext>
            </a:extLst>
          </p:cNvPr>
          <p:cNvSpPr txBox="1">
            <a:spLocks/>
          </p:cNvSpPr>
          <p:nvPr/>
        </p:nvSpPr>
        <p:spPr>
          <a:xfrm>
            <a:off x="2724683" y="16019"/>
            <a:ext cx="6280707" cy="745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レーザー板曲げ加工実験方法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A8D708E-9426-4ECA-A180-C93D616C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6712A-F343-7744-BF5C-6900C34CFB24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grpSp>
        <p:nvGrpSpPr>
          <p:cNvPr id="66" name="グループ化 65"/>
          <p:cNvGrpSpPr/>
          <p:nvPr/>
        </p:nvGrpSpPr>
        <p:grpSpPr>
          <a:xfrm>
            <a:off x="277538" y="438329"/>
            <a:ext cx="3293227" cy="2043298"/>
            <a:chOff x="237789" y="1148302"/>
            <a:chExt cx="3293227" cy="2043298"/>
          </a:xfrm>
        </p:grpSpPr>
        <p:grpSp>
          <p:nvGrpSpPr>
            <p:cNvPr id="58" name="グループ化 57"/>
            <p:cNvGrpSpPr/>
            <p:nvPr/>
          </p:nvGrpSpPr>
          <p:grpSpPr>
            <a:xfrm>
              <a:off x="237789" y="1148302"/>
              <a:ext cx="3293227" cy="2043298"/>
              <a:chOff x="110395" y="1083032"/>
              <a:chExt cx="3293227" cy="2043298"/>
            </a:xfrm>
          </p:grpSpPr>
          <p:grpSp>
            <p:nvGrpSpPr>
              <p:cNvPr id="55" name="グループ化 54"/>
              <p:cNvGrpSpPr/>
              <p:nvPr/>
            </p:nvGrpSpPr>
            <p:grpSpPr>
              <a:xfrm>
                <a:off x="110395" y="1083032"/>
                <a:ext cx="3293227" cy="2017596"/>
                <a:chOff x="153290" y="1032141"/>
                <a:chExt cx="3293227" cy="2017596"/>
              </a:xfrm>
            </p:grpSpPr>
            <p:grpSp>
              <p:nvGrpSpPr>
                <p:cNvPr id="53" name="グループ化 52"/>
                <p:cNvGrpSpPr/>
                <p:nvPr/>
              </p:nvGrpSpPr>
              <p:grpSpPr>
                <a:xfrm>
                  <a:off x="153290" y="1032141"/>
                  <a:ext cx="3293227" cy="2017596"/>
                  <a:chOff x="-7851" y="961467"/>
                  <a:chExt cx="3293227" cy="2017596"/>
                </a:xfrm>
              </p:grpSpPr>
              <p:pic>
                <p:nvPicPr>
                  <p:cNvPr id="5" name="図 4">
                    <a:extLst>
                      <a:ext uri="{FF2B5EF4-FFF2-40B4-BE49-F238E27FC236}">
                        <a16:creationId xmlns:a16="http://schemas.microsoft.com/office/drawing/2014/main" id="{5F0BBFA4-AB71-4317-A75C-9375D3D3BB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7851" y="1218024"/>
                    <a:ext cx="2991694" cy="1761039"/>
                  </a:xfrm>
                  <a:prstGeom prst="rect">
                    <a:avLst/>
                  </a:prstGeom>
                </p:spPr>
              </p:pic>
              <p:cxnSp>
                <p:nvCxnSpPr>
                  <p:cNvPr id="46" name="直線コネクタ 45"/>
                  <p:cNvCxnSpPr/>
                  <p:nvPr/>
                </p:nvCxnSpPr>
                <p:spPr>
                  <a:xfrm>
                    <a:off x="118533" y="1695594"/>
                    <a:ext cx="279400" cy="29359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コネクタ 85"/>
                  <p:cNvCxnSpPr/>
                  <p:nvPr/>
                </p:nvCxnSpPr>
                <p:spPr>
                  <a:xfrm>
                    <a:off x="1339113" y="961467"/>
                    <a:ext cx="279400" cy="29359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線コネクタ 86"/>
                  <p:cNvCxnSpPr/>
                  <p:nvPr/>
                </p:nvCxnSpPr>
                <p:spPr>
                  <a:xfrm flipH="1">
                    <a:off x="1650094" y="991284"/>
                    <a:ext cx="392306" cy="25584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線コネクタ 87"/>
                  <p:cNvCxnSpPr/>
                  <p:nvPr/>
                </p:nvCxnSpPr>
                <p:spPr>
                  <a:xfrm flipV="1">
                    <a:off x="2948333" y="1773573"/>
                    <a:ext cx="337043" cy="21561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0" name="テキスト ボックス 89">
                  <a:extLst>
                    <a:ext uri="{FF2B5EF4-FFF2-40B4-BE49-F238E27FC236}">
                      <a16:creationId xmlns:a16="http://schemas.microsoft.com/office/drawing/2014/main" id="{EDB463A9-2E07-4705-958D-A3440E7648A5}"/>
                    </a:ext>
                  </a:extLst>
                </p:cNvPr>
                <p:cNvSpPr txBox="1"/>
                <p:nvPr/>
              </p:nvSpPr>
              <p:spPr>
                <a:xfrm rot="19699887">
                  <a:off x="463486" y="1280892"/>
                  <a:ext cx="9044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100mm</a:t>
                  </a:r>
                  <a:endParaRPr kumimoji="1" lang="ja-JP" altLang="en-US" dirty="0"/>
                </a:p>
              </p:txBody>
            </p:sp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EDB463A9-2E07-4705-958D-A3440E7648A5}"/>
                    </a:ext>
                  </a:extLst>
                </p:cNvPr>
                <p:cNvSpPr txBox="1"/>
                <p:nvPr/>
              </p:nvSpPr>
              <p:spPr>
                <a:xfrm rot="2263426">
                  <a:off x="2121119" y="1320193"/>
                  <a:ext cx="9044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100mm</a:t>
                  </a:r>
                  <a:endParaRPr kumimoji="1" lang="ja-JP" altLang="en-US" dirty="0"/>
                </a:p>
              </p:txBody>
            </p:sp>
          </p:grp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EDB463A9-2E07-4705-958D-A3440E7648A5}"/>
                  </a:ext>
                </a:extLst>
              </p:cNvPr>
              <p:cNvSpPr txBox="1"/>
              <p:nvPr/>
            </p:nvSpPr>
            <p:spPr>
              <a:xfrm>
                <a:off x="376479" y="2756998"/>
                <a:ext cx="1029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R250mm</a:t>
                </a:r>
                <a:endParaRPr kumimoji="1" lang="ja-JP" altLang="en-US" dirty="0"/>
              </a:p>
            </p:txBody>
          </p:sp>
          <p:cxnSp>
            <p:nvCxnSpPr>
              <p:cNvPr id="57" name="直線矢印コネクタ 56"/>
              <p:cNvCxnSpPr/>
              <p:nvPr/>
            </p:nvCxnSpPr>
            <p:spPr>
              <a:xfrm flipV="1">
                <a:off x="630355" y="2530455"/>
                <a:ext cx="363394" cy="24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グループ化 64"/>
            <p:cNvGrpSpPr/>
            <p:nvPr/>
          </p:nvGrpSpPr>
          <p:grpSpPr>
            <a:xfrm rot="515756">
              <a:off x="1351225" y="1946044"/>
              <a:ext cx="1061780" cy="595076"/>
              <a:chOff x="1727378" y="3526608"/>
              <a:chExt cx="1201057" cy="657049"/>
            </a:xfrm>
          </p:grpSpPr>
          <p:sp>
            <p:nvSpPr>
              <p:cNvPr id="62" name="下矢印 61"/>
              <p:cNvSpPr/>
              <p:nvPr/>
            </p:nvSpPr>
            <p:spPr>
              <a:xfrm rot="13658948">
                <a:off x="1999382" y="3254604"/>
                <a:ext cx="657049" cy="1201057"/>
              </a:xfrm>
              <a:prstGeom prst="downArrow">
                <a:avLst/>
              </a:prstGeom>
              <a:noFill/>
              <a:ln w="1905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EDB463A9-2E07-4705-958D-A3440E7648A5}"/>
                  </a:ext>
                </a:extLst>
              </p:cNvPr>
              <p:cNvSpPr txBox="1"/>
              <p:nvPr/>
            </p:nvSpPr>
            <p:spPr>
              <a:xfrm rot="19113463">
                <a:off x="2032711" y="3703879"/>
                <a:ext cx="602370" cy="407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chemeClr val="bg1"/>
                    </a:solidFill>
                  </a:rPr>
                  <a:t>0°</a:t>
                </a:r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5040887C-39B9-4D3B-BCDB-60C35CBD9214}"/>
              </a:ext>
            </a:extLst>
          </p:cNvPr>
          <p:cNvGrpSpPr/>
          <p:nvPr/>
        </p:nvGrpSpPr>
        <p:grpSpPr>
          <a:xfrm>
            <a:off x="3823937" y="145867"/>
            <a:ext cx="2498151" cy="2828441"/>
            <a:chOff x="3140527" y="642646"/>
            <a:chExt cx="2498151" cy="2828441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6F75D56A-45D8-4813-B5F0-C20ECE065F63}"/>
                </a:ext>
              </a:extLst>
            </p:cNvPr>
            <p:cNvGrpSpPr/>
            <p:nvPr/>
          </p:nvGrpSpPr>
          <p:grpSpPr>
            <a:xfrm>
              <a:off x="3140527" y="642646"/>
              <a:ext cx="2498151" cy="2828441"/>
              <a:chOff x="4232509" y="1004584"/>
              <a:chExt cx="2498151" cy="2828441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C0242A3F-3614-4C31-A8B7-996B11FB957D}"/>
                  </a:ext>
                </a:extLst>
              </p:cNvPr>
              <p:cNvGrpSpPr/>
              <p:nvPr/>
            </p:nvGrpSpPr>
            <p:grpSpPr>
              <a:xfrm>
                <a:off x="4232509" y="1004584"/>
                <a:ext cx="2498151" cy="2828441"/>
                <a:chOff x="1200675" y="2678020"/>
                <a:chExt cx="2438279" cy="2828441"/>
              </a:xfrm>
            </p:grpSpPr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C6E3FB56-7AF6-4F1E-9873-6F075A3E8CA9}"/>
                    </a:ext>
                  </a:extLst>
                </p:cNvPr>
                <p:cNvSpPr/>
                <p:nvPr/>
              </p:nvSpPr>
              <p:spPr>
                <a:xfrm>
                  <a:off x="1857753" y="3496822"/>
                  <a:ext cx="1677741" cy="1476844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>
                    <a:defRPr/>
                  </a:pPr>
                  <a:endParaRPr lang="ja-JP" altLang="en-US" sz="1350" kern="0" dirty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2A073300-CB9F-414F-9DF2-34D8B1D45A4F}"/>
                    </a:ext>
                  </a:extLst>
                </p:cNvPr>
                <p:cNvCxnSpPr/>
                <p:nvPr/>
              </p:nvCxnSpPr>
              <p:spPr>
                <a:xfrm flipH="1">
                  <a:off x="1535943" y="3502370"/>
                  <a:ext cx="274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" name="直線コネクタ 9">
                  <a:extLst>
                    <a:ext uri="{FF2B5EF4-FFF2-40B4-BE49-F238E27FC236}">
                      <a16:creationId xmlns:a16="http://schemas.microsoft.com/office/drawing/2014/main" id="{8167DDA2-CAD2-4BB7-8ECA-0574C1B991C0}"/>
                    </a:ext>
                  </a:extLst>
                </p:cNvPr>
                <p:cNvCxnSpPr/>
                <p:nvPr/>
              </p:nvCxnSpPr>
              <p:spPr>
                <a:xfrm flipH="1">
                  <a:off x="1535943" y="4979214"/>
                  <a:ext cx="274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" name="直線コネクタ 10">
                  <a:extLst>
                    <a:ext uri="{FF2B5EF4-FFF2-40B4-BE49-F238E27FC236}">
                      <a16:creationId xmlns:a16="http://schemas.microsoft.com/office/drawing/2014/main" id="{E5E72ABA-D185-408C-9D1D-3D44527D7493}"/>
                    </a:ext>
                  </a:extLst>
                </p:cNvPr>
                <p:cNvCxnSpPr/>
                <p:nvPr/>
              </p:nvCxnSpPr>
              <p:spPr>
                <a:xfrm>
                  <a:off x="1673340" y="3502370"/>
                  <a:ext cx="0" cy="147684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B45346DA-4408-4A25-AFA6-D1A009AD034F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17047" y="5141650"/>
                  <a:ext cx="24189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" name="直線コネクタ 12">
                  <a:extLst>
                    <a:ext uri="{FF2B5EF4-FFF2-40B4-BE49-F238E27FC236}">
                      <a16:creationId xmlns:a16="http://schemas.microsoft.com/office/drawing/2014/main" id="{6C9FE612-EB36-4B35-A277-DADDE43E0CD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3394788" y="5141650"/>
                  <a:ext cx="24189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" name="直線コネクタ 13">
                  <a:extLst>
                    <a:ext uri="{FF2B5EF4-FFF2-40B4-BE49-F238E27FC236}">
                      <a16:creationId xmlns:a16="http://schemas.microsoft.com/office/drawing/2014/main" id="{DE3FBE24-0CD1-4E09-A1BF-D67C03424F03}"/>
                    </a:ext>
                  </a:extLst>
                </p:cNvPr>
                <p:cNvCxnSpPr/>
                <p:nvPr/>
              </p:nvCxnSpPr>
              <p:spPr>
                <a:xfrm rot="16200000">
                  <a:off x="2676862" y="4302779"/>
                  <a:ext cx="0" cy="1677741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868C4CF6-DEBD-49F5-893E-20AC4A63D1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964829" y="2935692"/>
                  <a:ext cx="168198" cy="293567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  <a:tailEnd type="none"/>
                </a:ln>
                <a:effectLst/>
              </p:spPr>
            </p:cxn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A66FA0C9-FA69-497E-A59C-08878F284A58}"/>
                    </a:ext>
                  </a:extLst>
                </p:cNvPr>
                <p:cNvSpPr txBox="1"/>
                <p:nvPr/>
              </p:nvSpPr>
              <p:spPr>
                <a:xfrm>
                  <a:off x="2622760" y="2678020"/>
                  <a:ext cx="845189" cy="3000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350" dirty="0">
                      <a:solidFill>
                        <a:prstClr val="black"/>
                      </a:solidFill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R250mm</a:t>
                  </a:r>
                </a:p>
              </p:txBody>
            </p:sp>
            <p:sp>
              <p:nvSpPr>
                <p:cNvPr id="17" name="フリーフォーム 80">
                  <a:extLst>
                    <a:ext uri="{FF2B5EF4-FFF2-40B4-BE49-F238E27FC236}">
                      <a16:creationId xmlns:a16="http://schemas.microsoft.com/office/drawing/2014/main" id="{E11896EE-9A34-4EDA-9521-23747B7A6AAA}"/>
                    </a:ext>
                  </a:extLst>
                </p:cNvPr>
                <p:cNvSpPr/>
                <p:nvPr/>
              </p:nvSpPr>
              <p:spPr>
                <a:xfrm>
                  <a:off x="1837992" y="3004568"/>
                  <a:ext cx="1676501" cy="289202"/>
                </a:xfrm>
                <a:custGeom>
                  <a:avLst/>
                  <a:gdLst>
                    <a:gd name="connsiteX0" fmla="*/ 0 w 1297305"/>
                    <a:gd name="connsiteY0" fmla="*/ 0 h 171450"/>
                    <a:gd name="connsiteX1" fmla="*/ 70485 w 1297305"/>
                    <a:gd name="connsiteY1" fmla="*/ 34290 h 171450"/>
                    <a:gd name="connsiteX2" fmla="*/ 110490 w 1297305"/>
                    <a:gd name="connsiteY2" fmla="*/ 57150 h 171450"/>
                    <a:gd name="connsiteX3" fmla="*/ 173355 w 1297305"/>
                    <a:gd name="connsiteY3" fmla="*/ 80010 h 171450"/>
                    <a:gd name="connsiteX4" fmla="*/ 234315 w 1297305"/>
                    <a:gd name="connsiteY4" fmla="*/ 108585 h 171450"/>
                    <a:gd name="connsiteX5" fmla="*/ 287655 w 1297305"/>
                    <a:gd name="connsiteY5" fmla="*/ 121920 h 171450"/>
                    <a:gd name="connsiteX6" fmla="*/ 339090 w 1297305"/>
                    <a:gd name="connsiteY6" fmla="*/ 133350 h 171450"/>
                    <a:gd name="connsiteX7" fmla="*/ 398145 w 1297305"/>
                    <a:gd name="connsiteY7" fmla="*/ 148590 h 171450"/>
                    <a:gd name="connsiteX8" fmla="*/ 459105 w 1297305"/>
                    <a:gd name="connsiteY8" fmla="*/ 158115 h 171450"/>
                    <a:gd name="connsiteX9" fmla="*/ 506730 w 1297305"/>
                    <a:gd name="connsiteY9" fmla="*/ 161925 h 171450"/>
                    <a:gd name="connsiteX10" fmla="*/ 554355 w 1297305"/>
                    <a:gd name="connsiteY10" fmla="*/ 171450 h 171450"/>
                    <a:gd name="connsiteX11" fmla="*/ 641985 w 1297305"/>
                    <a:gd name="connsiteY11" fmla="*/ 169545 h 171450"/>
                    <a:gd name="connsiteX12" fmla="*/ 716280 w 1297305"/>
                    <a:gd name="connsiteY12" fmla="*/ 167640 h 171450"/>
                    <a:gd name="connsiteX13" fmla="*/ 788670 w 1297305"/>
                    <a:gd name="connsiteY13" fmla="*/ 160020 h 171450"/>
                    <a:gd name="connsiteX14" fmla="*/ 857250 w 1297305"/>
                    <a:gd name="connsiteY14" fmla="*/ 150495 h 171450"/>
                    <a:gd name="connsiteX15" fmla="*/ 904875 w 1297305"/>
                    <a:gd name="connsiteY15" fmla="*/ 140970 h 171450"/>
                    <a:gd name="connsiteX16" fmla="*/ 958215 w 1297305"/>
                    <a:gd name="connsiteY16" fmla="*/ 133350 h 171450"/>
                    <a:gd name="connsiteX17" fmla="*/ 1034415 w 1297305"/>
                    <a:gd name="connsiteY17" fmla="*/ 112395 h 171450"/>
                    <a:gd name="connsiteX18" fmla="*/ 1108710 w 1297305"/>
                    <a:gd name="connsiteY18" fmla="*/ 85725 h 171450"/>
                    <a:gd name="connsiteX19" fmla="*/ 1167765 w 1297305"/>
                    <a:gd name="connsiteY19" fmla="*/ 62865 h 171450"/>
                    <a:gd name="connsiteX20" fmla="*/ 1219200 w 1297305"/>
                    <a:gd name="connsiteY20" fmla="*/ 41910 h 171450"/>
                    <a:gd name="connsiteX21" fmla="*/ 1249680 w 1297305"/>
                    <a:gd name="connsiteY21" fmla="*/ 26670 h 171450"/>
                    <a:gd name="connsiteX22" fmla="*/ 1297305 w 1297305"/>
                    <a:gd name="connsiteY22" fmla="*/ 0 h 171450"/>
                    <a:gd name="connsiteX23" fmla="*/ 1289685 w 1297305"/>
                    <a:gd name="connsiteY23" fmla="*/ 0 h 171450"/>
                    <a:gd name="connsiteX24" fmla="*/ 1295400 w 1297305"/>
                    <a:gd name="connsiteY24" fmla="*/ 0 h 171450"/>
                    <a:gd name="connsiteX0" fmla="*/ 0 w 1297305"/>
                    <a:gd name="connsiteY0" fmla="*/ 0 h 171450"/>
                    <a:gd name="connsiteX1" fmla="*/ 70485 w 1297305"/>
                    <a:gd name="connsiteY1" fmla="*/ 34290 h 171450"/>
                    <a:gd name="connsiteX2" fmla="*/ 110490 w 1297305"/>
                    <a:gd name="connsiteY2" fmla="*/ 57150 h 171450"/>
                    <a:gd name="connsiteX3" fmla="*/ 173355 w 1297305"/>
                    <a:gd name="connsiteY3" fmla="*/ 80010 h 171450"/>
                    <a:gd name="connsiteX4" fmla="*/ 234315 w 1297305"/>
                    <a:gd name="connsiteY4" fmla="*/ 108585 h 171450"/>
                    <a:gd name="connsiteX5" fmla="*/ 287655 w 1297305"/>
                    <a:gd name="connsiteY5" fmla="*/ 121920 h 171450"/>
                    <a:gd name="connsiteX6" fmla="*/ 339090 w 1297305"/>
                    <a:gd name="connsiteY6" fmla="*/ 133350 h 171450"/>
                    <a:gd name="connsiteX7" fmla="*/ 398145 w 1297305"/>
                    <a:gd name="connsiteY7" fmla="*/ 148590 h 171450"/>
                    <a:gd name="connsiteX8" fmla="*/ 459105 w 1297305"/>
                    <a:gd name="connsiteY8" fmla="*/ 158115 h 171450"/>
                    <a:gd name="connsiteX9" fmla="*/ 506730 w 1297305"/>
                    <a:gd name="connsiteY9" fmla="*/ 161925 h 171450"/>
                    <a:gd name="connsiteX10" fmla="*/ 554355 w 1297305"/>
                    <a:gd name="connsiteY10" fmla="*/ 171450 h 171450"/>
                    <a:gd name="connsiteX11" fmla="*/ 641985 w 1297305"/>
                    <a:gd name="connsiteY11" fmla="*/ 169545 h 171450"/>
                    <a:gd name="connsiteX12" fmla="*/ 716280 w 1297305"/>
                    <a:gd name="connsiteY12" fmla="*/ 167640 h 171450"/>
                    <a:gd name="connsiteX13" fmla="*/ 788670 w 1297305"/>
                    <a:gd name="connsiteY13" fmla="*/ 160020 h 171450"/>
                    <a:gd name="connsiteX14" fmla="*/ 857250 w 1297305"/>
                    <a:gd name="connsiteY14" fmla="*/ 150495 h 171450"/>
                    <a:gd name="connsiteX15" fmla="*/ 904875 w 1297305"/>
                    <a:gd name="connsiteY15" fmla="*/ 140970 h 171450"/>
                    <a:gd name="connsiteX16" fmla="*/ 958215 w 1297305"/>
                    <a:gd name="connsiteY16" fmla="*/ 133350 h 171450"/>
                    <a:gd name="connsiteX17" fmla="*/ 1034415 w 1297305"/>
                    <a:gd name="connsiteY17" fmla="*/ 112395 h 171450"/>
                    <a:gd name="connsiteX18" fmla="*/ 1108710 w 1297305"/>
                    <a:gd name="connsiteY18" fmla="*/ 85725 h 171450"/>
                    <a:gd name="connsiteX19" fmla="*/ 1167765 w 1297305"/>
                    <a:gd name="connsiteY19" fmla="*/ 62865 h 171450"/>
                    <a:gd name="connsiteX20" fmla="*/ 1219200 w 1297305"/>
                    <a:gd name="connsiteY20" fmla="*/ 41910 h 171450"/>
                    <a:gd name="connsiteX21" fmla="*/ 1249680 w 1297305"/>
                    <a:gd name="connsiteY21" fmla="*/ 26670 h 171450"/>
                    <a:gd name="connsiteX22" fmla="*/ 1297305 w 1297305"/>
                    <a:gd name="connsiteY22" fmla="*/ 0 h 171450"/>
                    <a:gd name="connsiteX23" fmla="*/ 1289685 w 1297305"/>
                    <a:gd name="connsiteY23" fmla="*/ 0 h 171450"/>
                    <a:gd name="connsiteX0" fmla="*/ 0 w 1297305"/>
                    <a:gd name="connsiteY0" fmla="*/ 0 h 171450"/>
                    <a:gd name="connsiteX1" fmla="*/ 70485 w 1297305"/>
                    <a:gd name="connsiteY1" fmla="*/ 34290 h 171450"/>
                    <a:gd name="connsiteX2" fmla="*/ 110490 w 1297305"/>
                    <a:gd name="connsiteY2" fmla="*/ 57150 h 171450"/>
                    <a:gd name="connsiteX3" fmla="*/ 173355 w 1297305"/>
                    <a:gd name="connsiteY3" fmla="*/ 80010 h 171450"/>
                    <a:gd name="connsiteX4" fmla="*/ 234315 w 1297305"/>
                    <a:gd name="connsiteY4" fmla="*/ 108585 h 171450"/>
                    <a:gd name="connsiteX5" fmla="*/ 287655 w 1297305"/>
                    <a:gd name="connsiteY5" fmla="*/ 121920 h 171450"/>
                    <a:gd name="connsiteX6" fmla="*/ 339090 w 1297305"/>
                    <a:gd name="connsiteY6" fmla="*/ 133350 h 171450"/>
                    <a:gd name="connsiteX7" fmla="*/ 398145 w 1297305"/>
                    <a:gd name="connsiteY7" fmla="*/ 148590 h 171450"/>
                    <a:gd name="connsiteX8" fmla="*/ 459105 w 1297305"/>
                    <a:gd name="connsiteY8" fmla="*/ 158115 h 171450"/>
                    <a:gd name="connsiteX9" fmla="*/ 506730 w 1297305"/>
                    <a:gd name="connsiteY9" fmla="*/ 161925 h 171450"/>
                    <a:gd name="connsiteX10" fmla="*/ 554355 w 1297305"/>
                    <a:gd name="connsiteY10" fmla="*/ 171450 h 171450"/>
                    <a:gd name="connsiteX11" fmla="*/ 641985 w 1297305"/>
                    <a:gd name="connsiteY11" fmla="*/ 169545 h 171450"/>
                    <a:gd name="connsiteX12" fmla="*/ 716280 w 1297305"/>
                    <a:gd name="connsiteY12" fmla="*/ 167640 h 171450"/>
                    <a:gd name="connsiteX13" fmla="*/ 788670 w 1297305"/>
                    <a:gd name="connsiteY13" fmla="*/ 160020 h 171450"/>
                    <a:gd name="connsiteX14" fmla="*/ 857250 w 1297305"/>
                    <a:gd name="connsiteY14" fmla="*/ 150495 h 171450"/>
                    <a:gd name="connsiteX15" fmla="*/ 904875 w 1297305"/>
                    <a:gd name="connsiteY15" fmla="*/ 140970 h 171450"/>
                    <a:gd name="connsiteX16" fmla="*/ 958215 w 1297305"/>
                    <a:gd name="connsiteY16" fmla="*/ 133350 h 171450"/>
                    <a:gd name="connsiteX17" fmla="*/ 1034415 w 1297305"/>
                    <a:gd name="connsiteY17" fmla="*/ 112395 h 171450"/>
                    <a:gd name="connsiteX18" fmla="*/ 1108710 w 1297305"/>
                    <a:gd name="connsiteY18" fmla="*/ 85725 h 171450"/>
                    <a:gd name="connsiteX19" fmla="*/ 1167765 w 1297305"/>
                    <a:gd name="connsiteY19" fmla="*/ 62865 h 171450"/>
                    <a:gd name="connsiteX20" fmla="*/ 1219200 w 1297305"/>
                    <a:gd name="connsiteY20" fmla="*/ 41910 h 171450"/>
                    <a:gd name="connsiteX21" fmla="*/ 1249680 w 1297305"/>
                    <a:gd name="connsiteY21" fmla="*/ 26670 h 171450"/>
                    <a:gd name="connsiteX22" fmla="*/ 1297305 w 1297305"/>
                    <a:gd name="connsiteY22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297305" h="171450">
                      <a:moveTo>
                        <a:pt x="0" y="0"/>
                      </a:moveTo>
                      <a:lnTo>
                        <a:pt x="70485" y="34290"/>
                      </a:lnTo>
                      <a:lnTo>
                        <a:pt x="110490" y="57150"/>
                      </a:lnTo>
                      <a:lnTo>
                        <a:pt x="173355" y="80010"/>
                      </a:lnTo>
                      <a:lnTo>
                        <a:pt x="234315" y="108585"/>
                      </a:lnTo>
                      <a:lnTo>
                        <a:pt x="287655" y="121920"/>
                      </a:lnTo>
                      <a:lnTo>
                        <a:pt x="339090" y="133350"/>
                      </a:lnTo>
                      <a:lnTo>
                        <a:pt x="398145" y="148590"/>
                      </a:lnTo>
                      <a:lnTo>
                        <a:pt x="459105" y="158115"/>
                      </a:lnTo>
                      <a:lnTo>
                        <a:pt x="506730" y="161925"/>
                      </a:lnTo>
                      <a:lnTo>
                        <a:pt x="554355" y="171450"/>
                      </a:lnTo>
                      <a:lnTo>
                        <a:pt x="641985" y="169545"/>
                      </a:lnTo>
                      <a:lnTo>
                        <a:pt x="716280" y="167640"/>
                      </a:lnTo>
                      <a:lnTo>
                        <a:pt x="788670" y="160020"/>
                      </a:lnTo>
                      <a:lnTo>
                        <a:pt x="857250" y="150495"/>
                      </a:lnTo>
                      <a:lnTo>
                        <a:pt x="904875" y="140970"/>
                      </a:lnTo>
                      <a:lnTo>
                        <a:pt x="958215" y="133350"/>
                      </a:lnTo>
                      <a:lnTo>
                        <a:pt x="1034415" y="112395"/>
                      </a:lnTo>
                      <a:lnTo>
                        <a:pt x="1108710" y="85725"/>
                      </a:lnTo>
                      <a:lnTo>
                        <a:pt x="1167765" y="62865"/>
                      </a:lnTo>
                      <a:lnTo>
                        <a:pt x="1219200" y="41910"/>
                      </a:lnTo>
                      <a:lnTo>
                        <a:pt x="1249680" y="26670"/>
                      </a:lnTo>
                      <a:lnTo>
                        <a:pt x="1297305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>
                    <a:defRPr/>
                  </a:pPr>
                  <a:endParaRPr lang="ja-JP" altLang="en-US" sz="1350" kern="0" dirty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6B846191-A460-4DF2-A6CC-73F719B82810}"/>
                    </a:ext>
                  </a:extLst>
                </p:cNvPr>
                <p:cNvGrpSpPr/>
                <p:nvPr/>
              </p:nvGrpSpPr>
              <p:grpSpPr>
                <a:xfrm>
                  <a:off x="1838396" y="2752429"/>
                  <a:ext cx="1680409" cy="2529788"/>
                  <a:chOff x="989883" y="1217799"/>
                  <a:chExt cx="2600728" cy="4769981"/>
                </a:xfrm>
              </p:grpSpPr>
              <p:cxnSp>
                <p:nvCxnSpPr>
                  <p:cNvPr id="24" name="直線コネクタ 23">
                    <a:extLst>
                      <a:ext uri="{FF2B5EF4-FFF2-40B4-BE49-F238E27FC236}">
                        <a16:creationId xmlns:a16="http://schemas.microsoft.com/office/drawing/2014/main" id="{8DA80329-4D3B-46FD-B020-213475564FC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89883" y="1217799"/>
                    <a:ext cx="0" cy="473667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dash"/>
                    <a:miter lim="800000"/>
                  </a:ln>
                  <a:effectLst/>
                </p:spPr>
              </p:cxnSp>
              <p:cxnSp>
                <p:nvCxnSpPr>
                  <p:cNvPr id="25" name="直線コネクタ 24">
                    <a:extLst>
                      <a:ext uri="{FF2B5EF4-FFF2-40B4-BE49-F238E27FC236}">
                        <a16:creationId xmlns:a16="http://schemas.microsoft.com/office/drawing/2014/main" id="{273FA637-9F24-4AA7-B69C-19DC50B1109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590611" y="1251110"/>
                    <a:ext cx="0" cy="473667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dash"/>
                    <a:miter lim="800000"/>
                  </a:ln>
                  <a:effectLst/>
                </p:spPr>
              </p:cxnSp>
            </p:grp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D19B049-6BD9-4E8F-98E1-9E506AB24911}"/>
                    </a:ext>
                  </a:extLst>
                </p:cNvPr>
                <p:cNvSpPr txBox="1"/>
                <p:nvPr/>
              </p:nvSpPr>
              <p:spPr>
                <a:xfrm>
                  <a:off x="2949904" y="3730968"/>
                  <a:ext cx="689050" cy="287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200" dirty="0">
                      <a:solidFill>
                        <a:srgbClr val="CC0000"/>
                      </a:solidFill>
                      <a:latin typeface="Calibri" panose="020F0502020204030204"/>
                      <a:ea typeface="ＭＳ Ｐゴシック" panose="020B0600070205080204" pitchFamily="50" charset="-128"/>
                    </a:rPr>
                    <a:t>①</a:t>
                  </a:r>
                  <a:r>
                    <a:rPr lang="en-US" altLang="ja-JP" sz="1200" dirty="0">
                      <a:solidFill>
                        <a:srgbClr val="CC0000"/>
                      </a:solidFill>
                      <a:latin typeface="Calibri" panose="020F0502020204030204"/>
                      <a:ea typeface="ＭＳ Ｐゴシック" panose="020B0600070205080204" pitchFamily="50" charset="-128"/>
                    </a:rPr>
                    <a:t>(0°)</a:t>
                  </a:r>
                  <a:endParaRPr lang="ja-JP" altLang="en-US" sz="1200" dirty="0">
                    <a:solidFill>
                      <a:srgbClr val="CC0000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EDB463A9-2E07-4705-958D-A3440E7648A5}"/>
                    </a:ext>
                  </a:extLst>
                </p:cNvPr>
                <p:cNvSpPr txBox="1"/>
                <p:nvPr/>
              </p:nvSpPr>
              <p:spPr>
                <a:xfrm>
                  <a:off x="2446251" y="5137129"/>
                  <a:ext cx="8827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100mm</a:t>
                  </a:r>
                  <a:endParaRPr kumimoji="1" lang="ja-JP" altLang="en-US" dirty="0"/>
                </a:p>
              </p:txBody>
            </p: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B4420BC0-FCF7-4CF5-B3F0-EBD9C5ACCF84}"/>
                    </a:ext>
                  </a:extLst>
                </p:cNvPr>
                <p:cNvSpPr txBox="1"/>
                <p:nvPr/>
              </p:nvSpPr>
              <p:spPr>
                <a:xfrm>
                  <a:off x="1200675" y="4113322"/>
                  <a:ext cx="540095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100</a:t>
                  </a:r>
                </a:p>
                <a:p>
                  <a:r>
                    <a:rPr kumimoji="1" lang="en-US" altLang="ja-JP" dirty="0"/>
                    <a:t>mm</a:t>
                  </a:r>
                </a:p>
                <a:p>
                  <a:endParaRPr kumimoji="1" lang="ja-JP" altLang="en-US" dirty="0"/>
                </a:p>
              </p:txBody>
            </p:sp>
          </p:grpSp>
          <p:sp>
            <p:nvSpPr>
              <p:cNvPr id="3" name="矢印: 下 2">
                <a:extLst>
                  <a:ext uri="{FF2B5EF4-FFF2-40B4-BE49-F238E27FC236}">
                    <a16:creationId xmlns:a16="http://schemas.microsoft.com/office/drawing/2014/main" id="{98AE7568-4B85-4757-A567-21F26404E51F}"/>
                  </a:ext>
                </a:extLst>
              </p:cNvPr>
              <p:cNvSpPr/>
              <p:nvPr/>
            </p:nvSpPr>
            <p:spPr>
              <a:xfrm rot="10800000">
                <a:off x="5540059" y="1823386"/>
                <a:ext cx="484632" cy="1476844"/>
              </a:xfrm>
              <a:prstGeom prst="downArrow">
                <a:avLst/>
              </a:prstGeom>
              <a:solidFill>
                <a:srgbClr val="FF0000"/>
              </a:solidFill>
              <a:ln w="1905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8" name="フリーフォーム 80">
              <a:extLst>
                <a:ext uri="{FF2B5EF4-FFF2-40B4-BE49-F238E27FC236}">
                  <a16:creationId xmlns:a16="http://schemas.microsoft.com/office/drawing/2014/main" id="{75F4EC20-7CA2-4450-B309-ADCB33299B00}"/>
                </a:ext>
              </a:extLst>
            </p:cNvPr>
            <p:cNvSpPr/>
            <p:nvPr/>
          </p:nvSpPr>
          <p:spPr>
            <a:xfrm>
              <a:off x="3801800" y="1088671"/>
              <a:ext cx="1717668" cy="289202"/>
            </a:xfrm>
            <a:custGeom>
              <a:avLst/>
              <a:gdLst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  <a:gd name="connsiteX23" fmla="*/ 1289685 w 1297305"/>
                <a:gd name="connsiteY23" fmla="*/ 0 h 171450"/>
                <a:gd name="connsiteX24" fmla="*/ 1295400 w 1297305"/>
                <a:gd name="connsiteY24" fmla="*/ 0 h 171450"/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  <a:gd name="connsiteX23" fmla="*/ 1289685 w 1297305"/>
                <a:gd name="connsiteY23" fmla="*/ 0 h 171450"/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97305" h="171450">
                  <a:moveTo>
                    <a:pt x="0" y="0"/>
                  </a:moveTo>
                  <a:lnTo>
                    <a:pt x="70485" y="34290"/>
                  </a:lnTo>
                  <a:lnTo>
                    <a:pt x="110490" y="57150"/>
                  </a:lnTo>
                  <a:lnTo>
                    <a:pt x="173355" y="80010"/>
                  </a:lnTo>
                  <a:lnTo>
                    <a:pt x="234315" y="108585"/>
                  </a:lnTo>
                  <a:lnTo>
                    <a:pt x="287655" y="121920"/>
                  </a:lnTo>
                  <a:lnTo>
                    <a:pt x="339090" y="133350"/>
                  </a:lnTo>
                  <a:lnTo>
                    <a:pt x="398145" y="148590"/>
                  </a:lnTo>
                  <a:lnTo>
                    <a:pt x="459105" y="158115"/>
                  </a:lnTo>
                  <a:lnTo>
                    <a:pt x="506730" y="161925"/>
                  </a:lnTo>
                  <a:lnTo>
                    <a:pt x="554355" y="171450"/>
                  </a:lnTo>
                  <a:lnTo>
                    <a:pt x="641985" y="169545"/>
                  </a:lnTo>
                  <a:lnTo>
                    <a:pt x="716280" y="167640"/>
                  </a:lnTo>
                  <a:lnTo>
                    <a:pt x="788670" y="160020"/>
                  </a:lnTo>
                  <a:lnTo>
                    <a:pt x="857250" y="150495"/>
                  </a:lnTo>
                  <a:lnTo>
                    <a:pt x="904875" y="140970"/>
                  </a:lnTo>
                  <a:lnTo>
                    <a:pt x="958215" y="133350"/>
                  </a:lnTo>
                  <a:lnTo>
                    <a:pt x="1034415" y="112395"/>
                  </a:lnTo>
                  <a:lnTo>
                    <a:pt x="1108710" y="85725"/>
                  </a:lnTo>
                  <a:lnTo>
                    <a:pt x="1167765" y="62865"/>
                  </a:lnTo>
                  <a:lnTo>
                    <a:pt x="1219200" y="41910"/>
                  </a:lnTo>
                  <a:lnTo>
                    <a:pt x="1249680" y="26670"/>
                  </a:lnTo>
                  <a:lnTo>
                    <a:pt x="1297305" y="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endParaRPr lang="ja-JP" altLang="en-US" sz="1350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CB54DF3E-666C-4AB4-AC85-ECC33B5B6D05}"/>
                </a:ext>
              </a:extLst>
            </p:cNvPr>
            <p:cNvSpPr/>
            <p:nvPr/>
          </p:nvSpPr>
          <p:spPr>
            <a:xfrm>
              <a:off x="4476623" y="1180223"/>
              <a:ext cx="322008" cy="8259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D26AA9F9-50F2-44C5-A983-72B30D3F4FBF}"/>
              </a:ext>
            </a:extLst>
          </p:cNvPr>
          <p:cNvGrpSpPr/>
          <p:nvPr/>
        </p:nvGrpSpPr>
        <p:grpSpPr>
          <a:xfrm>
            <a:off x="6672557" y="193473"/>
            <a:ext cx="2523628" cy="2780835"/>
            <a:chOff x="5901154" y="663699"/>
            <a:chExt cx="2523628" cy="2780835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5F116259-86BA-46AB-88A0-1D7421D2580B}"/>
                </a:ext>
              </a:extLst>
            </p:cNvPr>
            <p:cNvGrpSpPr/>
            <p:nvPr/>
          </p:nvGrpSpPr>
          <p:grpSpPr>
            <a:xfrm>
              <a:off x="5901154" y="663699"/>
              <a:ext cx="2498151" cy="2780835"/>
              <a:chOff x="4232509" y="996779"/>
              <a:chExt cx="2498151" cy="2844732"/>
            </a:xfrm>
          </p:grpSpPr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271192AF-D9EE-40A1-8A30-00FB9C38F185}"/>
                  </a:ext>
                </a:extLst>
              </p:cNvPr>
              <p:cNvGrpSpPr/>
              <p:nvPr/>
            </p:nvGrpSpPr>
            <p:grpSpPr>
              <a:xfrm>
                <a:off x="4232509" y="996779"/>
                <a:ext cx="2498151" cy="2844732"/>
                <a:chOff x="1200675" y="2670215"/>
                <a:chExt cx="2438279" cy="2844732"/>
              </a:xfrm>
            </p:grpSpPr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25E445F8-90B5-474F-AEE6-5E1209B8F13D}"/>
                    </a:ext>
                  </a:extLst>
                </p:cNvPr>
                <p:cNvSpPr/>
                <p:nvPr/>
              </p:nvSpPr>
              <p:spPr>
                <a:xfrm>
                  <a:off x="1857753" y="3496822"/>
                  <a:ext cx="1677741" cy="1476844"/>
                </a:xfrm>
                <a:prstGeom prst="rect">
                  <a:avLst/>
                </a:prstGeom>
                <a:solidFill>
                  <a:sysClr val="window" lastClr="FFFFFF">
                    <a:lumMod val="8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>
                    <a:defRPr/>
                  </a:pPr>
                  <a:endParaRPr lang="ja-JP" altLang="en-US" sz="1350" kern="0" dirty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cxnSp>
              <p:nvCxnSpPr>
                <p:cNvPr id="30" name="直線コネクタ 29">
                  <a:extLst>
                    <a:ext uri="{FF2B5EF4-FFF2-40B4-BE49-F238E27FC236}">
                      <a16:creationId xmlns:a16="http://schemas.microsoft.com/office/drawing/2014/main" id="{6896E52B-BAD8-4778-832A-3115739A9750}"/>
                    </a:ext>
                  </a:extLst>
                </p:cNvPr>
                <p:cNvCxnSpPr/>
                <p:nvPr/>
              </p:nvCxnSpPr>
              <p:spPr>
                <a:xfrm flipH="1">
                  <a:off x="1535943" y="3502370"/>
                  <a:ext cx="274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4BDE4679-C3F0-4464-A942-133D4EDF9874}"/>
                    </a:ext>
                  </a:extLst>
                </p:cNvPr>
                <p:cNvCxnSpPr/>
                <p:nvPr/>
              </p:nvCxnSpPr>
              <p:spPr>
                <a:xfrm flipH="1">
                  <a:off x="1535943" y="4979214"/>
                  <a:ext cx="27479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EA52309A-AE75-4821-925E-28E015450731}"/>
                    </a:ext>
                  </a:extLst>
                </p:cNvPr>
                <p:cNvCxnSpPr/>
                <p:nvPr/>
              </p:nvCxnSpPr>
              <p:spPr>
                <a:xfrm>
                  <a:off x="1673340" y="3502370"/>
                  <a:ext cx="0" cy="1476845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AF2FFE52-0B37-432C-9552-D5733751A022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17047" y="5141650"/>
                  <a:ext cx="24189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8DCDF215-3DC9-4F06-ACA0-E88EA2C77F33}"/>
                    </a:ext>
                  </a:extLst>
                </p:cNvPr>
                <p:cNvCxnSpPr/>
                <p:nvPr/>
              </p:nvCxnSpPr>
              <p:spPr>
                <a:xfrm rot="16200000" flipH="1">
                  <a:off x="3394788" y="5141650"/>
                  <a:ext cx="24189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9E79F736-CF23-465E-834A-94573F86D1B0}"/>
                    </a:ext>
                  </a:extLst>
                </p:cNvPr>
                <p:cNvCxnSpPr/>
                <p:nvPr/>
              </p:nvCxnSpPr>
              <p:spPr>
                <a:xfrm rot="16200000">
                  <a:off x="2676862" y="4302779"/>
                  <a:ext cx="0" cy="1677741"/>
                </a:xfrm>
                <a:prstGeom prst="lin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  <a:tailEnd type="triangle"/>
                </a:ln>
                <a:effectLst/>
              </p:spPr>
            </p:cxnSp>
            <p:cxnSp>
              <p:nvCxnSpPr>
                <p:cNvPr id="36" name="直線矢印コネクタ 35">
                  <a:extLst>
                    <a:ext uri="{FF2B5EF4-FFF2-40B4-BE49-F238E27FC236}">
                      <a16:creationId xmlns:a16="http://schemas.microsoft.com/office/drawing/2014/main" id="{73224EEB-EB20-4017-B247-DA5ADC84B4EF}"/>
                    </a:ext>
                  </a:extLst>
                </p:cNvPr>
                <p:cNvCxnSpPr/>
                <p:nvPr/>
              </p:nvCxnSpPr>
              <p:spPr>
                <a:xfrm flipH="1" flipV="1">
                  <a:off x="2288524" y="2869653"/>
                  <a:ext cx="168197" cy="39301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triangle"/>
                  <a:tailEnd type="none"/>
                </a:ln>
                <a:effectLst/>
              </p:spPr>
            </p:cxnSp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3F538164-561A-4732-9369-52DBC6987620}"/>
                    </a:ext>
                  </a:extLst>
                </p:cNvPr>
                <p:cNvSpPr txBox="1"/>
                <p:nvPr/>
              </p:nvSpPr>
              <p:spPr>
                <a:xfrm>
                  <a:off x="2258837" y="2670215"/>
                  <a:ext cx="845189" cy="3069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350" dirty="0">
                      <a:solidFill>
                        <a:prstClr val="black"/>
                      </a:solidFill>
                      <a:latin typeface="Segoe UI" panose="020B0502040204020203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R250mm</a:t>
                  </a:r>
                </a:p>
              </p:txBody>
            </p:sp>
            <p:sp>
              <p:nvSpPr>
                <p:cNvPr id="38" name="フリーフォーム 80">
                  <a:extLst>
                    <a:ext uri="{FF2B5EF4-FFF2-40B4-BE49-F238E27FC236}">
                      <a16:creationId xmlns:a16="http://schemas.microsoft.com/office/drawing/2014/main" id="{496DC06A-A6FA-44B1-B67D-768F2485B1BF}"/>
                    </a:ext>
                  </a:extLst>
                </p:cNvPr>
                <p:cNvSpPr/>
                <p:nvPr/>
              </p:nvSpPr>
              <p:spPr>
                <a:xfrm>
                  <a:off x="1837993" y="2971154"/>
                  <a:ext cx="1676501" cy="289202"/>
                </a:xfrm>
                <a:custGeom>
                  <a:avLst/>
                  <a:gdLst>
                    <a:gd name="connsiteX0" fmla="*/ 0 w 1297305"/>
                    <a:gd name="connsiteY0" fmla="*/ 0 h 171450"/>
                    <a:gd name="connsiteX1" fmla="*/ 70485 w 1297305"/>
                    <a:gd name="connsiteY1" fmla="*/ 34290 h 171450"/>
                    <a:gd name="connsiteX2" fmla="*/ 110490 w 1297305"/>
                    <a:gd name="connsiteY2" fmla="*/ 57150 h 171450"/>
                    <a:gd name="connsiteX3" fmla="*/ 173355 w 1297305"/>
                    <a:gd name="connsiteY3" fmla="*/ 80010 h 171450"/>
                    <a:gd name="connsiteX4" fmla="*/ 234315 w 1297305"/>
                    <a:gd name="connsiteY4" fmla="*/ 108585 h 171450"/>
                    <a:gd name="connsiteX5" fmla="*/ 287655 w 1297305"/>
                    <a:gd name="connsiteY5" fmla="*/ 121920 h 171450"/>
                    <a:gd name="connsiteX6" fmla="*/ 339090 w 1297305"/>
                    <a:gd name="connsiteY6" fmla="*/ 133350 h 171450"/>
                    <a:gd name="connsiteX7" fmla="*/ 398145 w 1297305"/>
                    <a:gd name="connsiteY7" fmla="*/ 148590 h 171450"/>
                    <a:gd name="connsiteX8" fmla="*/ 459105 w 1297305"/>
                    <a:gd name="connsiteY8" fmla="*/ 158115 h 171450"/>
                    <a:gd name="connsiteX9" fmla="*/ 506730 w 1297305"/>
                    <a:gd name="connsiteY9" fmla="*/ 161925 h 171450"/>
                    <a:gd name="connsiteX10" fmla="*/ 554355 w 1297305"/>
                    <a:gd name="connsiteY10" fmla="*/ 171450 h 171450"/>
                    <a:gd name="connsiteX11" fmla="*/ 641985 w 1297305"/>
                    <a:gd name="connsiteY11" fmla="*/ 169545 h 171450"/>
                    <a:gd name="connsiteX12" fmla="*/ 716280 w 1297305"/>
                    <a:gd name="connsiteY12" fmla="*/ 167640 h 171450"/>
                    <a:gd name="connsiteX13" fmla="*/ 788670 w 1297305"/>
                    <a:gd name="connsiteY13" fmla="*/ 160020 h 171450"/>
                    <a:gd name="connsiteX14" fmla="*/ 857250 w 1297305"/>
                    <a:gd name="connsiteY14" fmla="*/ 150495 h 171450"/>
                    <a:gd name="connsiteX15" fmla="*/ 904875 w 1297305"/>
                    <a:gd name="connsiteY15" fmla="*/ 140970 h 171450"/>
                    <a:gd name="connsiteX16" fmla="*/ 958215 w 1297305"/>
                    <a:gd name="connsiteY16" fmla="*/ 133350 h 171450"/>
                    <a:gd name="connsiteX17" fmla="*/ 1034415 w 1297305"/>
                    <a:gd name="connsiteY17" fmla="*/ 112395 h 171450"/>
                    <a:gd name="connsiteX18" fmla="*/ 1108710 w 1297305"/>
                    <a:gd name="connsiteY18" fmla="*/ 85725 h 171450"/>
                    <a:gd name="connsiteX19" fmla="*/ 1167765 w 1297305"/>
                    <a:gd name="connsiteY19" fmla="*/ 62865 h 171450"/>
                    <a:gd name="connsiteX20" fmla="*/ 1219200 w 1297305"/>
                    <a:gd name="connsiteY20" fmla="*/ 41910 h 171450"/>
                    <a:gd name="connsiteX21" fmla="*/ 1249680 w 1297305"/>
                    <a:gd name="connsiteY21" fmla="*/ 26670 h 171450"/>
                    <a:gd name="connsiteX22" fmla="*/ 1297305 w 1297305"/>
                    <a:gd name="connsiteY22" fmla="*/ 0 h 171450"/>
                    <a:gd name="connsiteX23" fmla="*/ 1289685 w 1297305"/>
                    <a:gd name="connsiteY23" fmla="*/ 0 h 171450"/>
                    <a:gd name="connsiteX24" fmla="*/ 1295400 w 1297305"/>
                    <a:gd name="connsiteY24" fmla="*/ 0 h 171450"/>
                    <a:gd name="connsiteX0" fmla="*/ 0 w 1297305"/>
                    <a:gd name="connsiteY0" fmla="*/ 0 h 171450"/>
                    <a:gd name="connsiteX1" fmla="*/ 70485 w 1297305"/>
                    <a:gd name="connsiteY1" fmla="*/ 34290 h 171450"/>
                    <a:gd name="connsiteX2" fmla="*/ 110490 w 1297305"/>
                    <a:gd name="connsiteY2" fmla="*/ 57150 h 171450"/>
                    <a:gd name="connsiteX3" fmla="*/ 173355 w 1297305"/>
                    <a:gd name="connsiteY3" fmla="*/ 80010 h 171450"/>
                    <a:gd name="connsiteX4" fmla="*/ 234315 w 1297305"/>
                    <a:gd name="connsiteY4" fmla="*/ 108585 h 171450"/>
                    <a:gd name="connsiteX5" fmla="*/ 287655 w 1297305"/>
                    <a:gd name="connsiteY5" fmla="*/ 121920 h 171450"/>
                    <a:gd name="connsiteX6" fmla="*/ 339090 w 1297305"/>
                    <a:gd name="connsiteY6" fmla="*/ 133350 h 171450"/>
                    <a:gd name="connsiteX7" fmla="*/ 398145 w 1297305"/>
                    <a:gd name="connsiteY7" fmla="*/ 148590 h 171450"/>
                    <a:gd name="connsiteX8" fmla="*/ 459105 w 1297305"/>
                    <a:gd name="connsiteY8" fmla="*/ 158115 h 171450"/>
                    <a:gd name="connsiteX9" fmla="*/ 506730 w 1297305"/>
                    <a:gd name="connsiteY9" fmla="*/ 161925 h 171450"/>
                    <a:gd name="connsiteX10" fmla="*/ 554355 w 1297305"/>
                    <a:gd name="connsiteY10" fmla="*/ 171450 h 171450"/>
                    <a:gd name="connsiteX11" fmla="*/ 641985 w 1297305"/>
                    <a:gd name="connsiteY11" fmla="*/ 169545 h 171450"/>
                    <a:gd name="connsiteX12" fmla="*/ 716280 w 1297305"/>
                    <a:gd name="connsiteY12" fmla="*/ 167640 h 171450"/>
                    <a:gd name="connsiteX13" fmla="*/ 788670 w 1297305"/>
                    <a:gd name="connsiteY13" fmla="*/ 160020 h 171450"/>
                    <a:gd name="connsiteX14" fmla="*/ 857250 w 1297305"/>
                    <a:gd name="connsiteY14" fmla="*/ 150495 h 171450"/>
                    <a:gd name="connsiteX15" fmla="*/ 904875 w 1297305"/>
                    <a:gd name="connsiteY15" fmla="*/ 140970 h 171450"/>
                    <a:gd name="connsiteX16" fmla="*/ 958215 w 1297305"/>
                    <a:gd name="connsiteY16" fmla="*/ 133350 h 171450"/>
                    <a:gd name="connsiteX17" fmla="*/ 1034415 w 1297305"/>
                    <a:gd name="connsiteY17" fmla="*/ 112395 h 171450"/>
                    <a:gd name="connsiteX18" fmla="*/ 1108710 w 1297305"/>
                    <a:gd name="connsiteY18" fmla="*/ 85725 h 171450"/>
                    <a:gd name="connsiteX19" fmla="*/ 1167765 w 1297305"/>
                    <a:gd name="connsiteY19" fmla="*/ 62865 h 171450"/>
                    <a:gd name="connsiteX20" fmla="*/ 1219200 w 1297305"/>
                    <a:gd name="connsiteY20" fmla="*/ 41910 h 171450"/>
                    <a:gd name="connsiteX21" fmla="*/ 1249680 w 1297305"/>
                    <a:gd name="connsiteY21" fmla="*/ 26670 h 171450"/>
                    <a:gd name="connsiteX22" fmla="*/ 1297305 w 1297305"/>
                    <a:gd name="connsiteY22" fmla="*/ 0 h 171450"/>
                    <a:gd name="connsiteX23" fmla="*/ 1289685 w 1297305"/>
                    <a:gd name="connsiteY23" fmla="*/ 0 h 171450"/>
                    <a:gd name="connsiteX0" fmla="*/ 0 w 1297305"/>
                    <a:gd name="connsiteY0" fmla="*/ 0 h 171450"/>
                    <a:gd name="connsiteX1" fmla="*/ 70485 w 1297305"/>
                    <a:gd name="connsiteY1" fmla="*/ 34290 h 171450"/>
                    <a:gd name="connsiteX2" fmla="*/ 110490 w 1297305"/>
                    <a:gd name="connsiteY2" fmla="*/ 57150 h 171450"/>
                    <a:gd name="connsiteX3" fmla="*/ 173355 w 1297305"/>
                    <a:gd name="connsiteY3" fmla="*/ 80010 h 171450"/>
                    <a:gd name="connsiteX4" fmla="*/ 234315 w 1297305"/>
                    <a:gd name="connsiteY4" fmla="*/ 108585 h 171450"/>
                    <a:gd name="connsiteX5" fmla="*/ 287655 w 1297305"/>
                    <a:gd name="connsiteY5" fmla="*/ 121920 h 171450"/>
                    <a:gd name="connsiteX6" fmla="*/ 339090 w 1297305"/>
                    <a:gd name="connsiteY6" fmla="*/ 133350 h 171450"/>
                    <a:gd name="connsiteX7" fmla="*/ 398145 w 1297305"/>
                    <a:gd name="connsiteY7" fmla="*/ 148590 h 171450"/>
                    <a:gd name="connsiteX8" fmla="*/ 459105 w 1297305"/>
                    <a:gd name="connsiteY8" fmla="*/ 158115 h 171450"/>
                    <a:gd name="connsiteX9" fmla="*/ 506730 w 1297305"/>
                    <a:gd name="connsiteY9" fmla="*/ 161925 h 171450"/>
                    <a:gd name="connsiteX10" fmla="*/ 554355 w 1297305"/>
                    <a:gd name="connsiteY10" fmla="*/ 171450 h 171450"/>
                    <a:gd name="connsiteX11" fmla="*/ 641985 w 1297305"/>
                    <a:gd name="connsiteY11" fmla="*/ 169545 h 171450"/>
                    <a:gd name="connsiteX12" fmla="*/ 716280 w 1297305"/>
                    <a:gd name="connsiteY12" fmla="*/ 167640 h 171450"/>
                    <a:gd name="connsiteX13" fmla="*/ 788670 w 1297305"/>
                    <a:gd name="connsiteY13" fmla="*/ 160020 h 171450"/>
                    <a:gd name="connsiteX14" fmla="*/ 857250 w 1297305"/>
                    <a:gd name="connsiteY14" fmla="*/ 150495 h 171450"/>
                    <a:gd name="connsiteX15" fmla="*/ 904875 w 1297305"/>
                    <a:gd name="connsiteY15" fmla="*/ 140970 h 171450"/>
                    <a:gd name="connsiteX16" fmla="*/ 958215 w 1297305"/>
                    <a:gd name="connsiteY16" fmla="*/ 133350 h 171450"/>
                    <a:gd name="connsiteX17" fmla="*/ 1034415 w 1297305"/>
                    <a:gd name="connsiteY17" fmla="*/ 112395 h 171450"/>
                    <a:gd name="connsiteX18" fmla="*/ 1108710 w 1297305"/>
                    <a:gd name="connsiteY18" fmla="*/ 85725 h 171450"/>
                    <a:gd name="connsiteX19" fmla="*/ 1167765 w 1297305"/>
                    <a:gd name="connsiteY19" fmla="*/ 62865 h 171450"/>
                    <a:gd name="connsiteX20" fmla="*/ 1219200 w 1297305"/>
                    <a:gd name="connsiteY20" fmla="*/ 41910 h 171450"/>
                    <a:gd name="connsiteX21" fmla="*/ 1249680 w 1297305"/>
                    <a:gd name="connsiteY21" fmla="*/ 26670 h 171450"/>
                    <a:gd name="connsiteX22" fmla="*/ 1297305 w 1297305"/>
                    <a:gd name="connsiteY22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297305" h="171450">
                      <a:moveTo>
                        <a:pt x="0" y="0"/>
                      </a:moveTo>
                      <a:lnTo>
                        <a:pt x="70485" y="34290"/>
                      </a:lnTo>
                      <a:lnTo>
                        <a:pt x="110490" y="57150"/>
                      </a:lnTo>
                      <a:lnTo>
                        <a:pt x="173355" y="80010"/>
                      </a:lnTo>
                      <a:lnTo>
                        <a:pt x="234315" y="108585"/>
                      </a:lnTo>
                      <a:lnTo>
                        <a:pt x="287655" y="121920"/>
                      </a:lnTo>
                      <a:lnTo>
                        <a:pt x="339090" y="133350"/>
                      </a:lnTo>
                      <a:lnTo>
                        <a:pt x="398145" y="148590"/>
                      </a:lnTo>
                      <a:lnTo>
                        <a:pt x="459105" y="158115"/>
                      </a:lnTo>
                      <a:lnTo>
                        <a:pt x="506730" y="161925"/>
                      </a:lnTo>
                      <a:lnTo>
                        <a:pt x="554355" y="171450"/>
                      </a:lnTo>
                      <a:lnTo>
                        <a:pt x="641985" y="169545"/>
                      </a:lnTo>
                      <a:lnTo>
                        <a:pt x="716280" y="167640"/>
                      </a:lnTo>
                      <a:lnTo>
                        <a:pt x="788670" y="160020"/>
                      </a:lnTo>
                      <a:lnTo>
                        <a:pt x="857250" y="150495"/>
                      </a:lnTo>
                      <a:lnTo>
                        <a:pt x="904875" y="140970"/>
                      </a:lnTo>
                      <a:lnTo>
                        <a:pt x="958215" y="133350"/>
                      </a:lnTo>
                      <a:lnTo>
                        <a:pt x="1034415" y="112395"/>
                      </a:lnTo>
                      <a:lnTo>
                        <a:pt x="1108710" y="85725"/>
                      </a:lnTo>
                      <a:lnTo>
                        <a:pt x="1167765" y="62865"/>
                      </a:lnTo>
                      <a:lnTo>
                        <a:pt x="1219200" y="41910"/>
                      </a:lnTo>
                      <a:lnTo>
                        <a:pt x="1249680" y="26670"/>
                      </a:lnTo>
                      <a:lnTo>
                        <a:pt x="1297305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>
                    <a:defRPr/>
                  </a:pPr>
                  <a:endParaRPr lang="ja-JP" altLang="en-US" sz="1350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grpSp>
              <p:nvGrpSpPr>
                <p:cNvPr id="39" name="グループ化 38">
                  <a:extLst>
                    <a:ext uri="{FF2B5EF4-FFF2-40B4-BE49-F238E27FC236}">
                      <a16:creationId xmlns:a16="http://schemas.microsoft.com/office/drawing/2014/main" id="{DEF5C3A0-94D2-47DD-836C-215BF5A04200}"/>
                    </a:ext>
                  </a:extLst>
                </p:cNvPr>
                <p:cNvGrpSpPr/>
                <p:nvPr/>
              </p:nvGrpSpPr>
              <p:grpSpPr>
                <a:xfrm>
                  <a:off x="1838396" y="2752429"/>
                  <a:ext cx="1680409" cy="2529788"/>
                  <a:chOff x="989883" y="1217799"/>
                  <a:chExt cx="2600728" cy="4769981"/>
                </a:xfrm>
              </p:grpSpPr>
              <p:cxnSp>
                <p:nvCxnSpPr>
                  <p:cNvPr id="43" name="直線コネクタ 42">
                    <a:extLst>
                      <a:ext uri="{FF2B5EF4-FFF2-40B4-BE49-F238E27FC236}">
                        <a16:creationId xmlns:a16="http://schemas.microsoft.com/office/drawing/2014/main" id="{53B79A6D-1054-4550-9212-7C2378E0334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89883" y="1217799"/>
                    <a:ext cx="0" cy="473667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dash"/>
                    <a:miter lim="800000"/>
                  </a:ln>
                  <a:effectLst/>
                </p:spPr>
              </p:cxnSp>
              <p:cxnSp>
                <p:nvCxnSpPr>
                  <p:cNvPr id="44" name="直線コネクタ 43">
                    <a:extLst>
                      <a:ext uri="{FF2B5EF4-FFF2-40B4-BE49-F238E27FC236}">
                        <a16:creationId xmlns:a16="http://schemas.microsoft.com/office/drawing/2014/main" id="{C0747F02-CF4D-4F25-A369-D7B6351A5CD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590611" y="1251110"/>
                    <a:ext cx="0" cy="473667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ysClr val="windowText" lastClr="000000"/>
                    </a:solidFill>
                    <a:prstDash val="dash"/>
                    <a:miter lim="800000"/>
                  </a:ln>
                  <a:effectLst/>
                </p:spPr>
              </p:cxnSp>
            </p:grpSp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B04B0289-0DFB-413D-9C1D-0F922ECDF69B}"/>
                    </a:ext>
                  </a:extLst>
                </p:cNvPr>
                <p:cNvSpPr txBox="1"/>
                <p:nvPr/>
              </p:nvSpPr>
              <p:spPr>
                <a:xfrm>
                  <a:off x="2801383" y="3730968"/>
                  <a:ext cx="837571" cy="283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1200" dirty="0">
                      <a:solidFill>
                        <a:srgbClr val="CC0000"/>
                      </a:solidFill>
                      <a:latin typeface="Calibri" panose="020F0502020204030204"/>
                      <a:ea typeface="ＭＳ Ｐゴシック" panose="020B0600070205080204" pitchFamily="50" charset="-128"/>
                    </a:rPr>
                    <a:t>②</a:t>
                  </a:r>
                  <a:r>
                    <a:rPr lang="en-US" altLang="ja-JP" sz="1200" dirty="0">
                      <a:solidFill>
                        <a:srgbClr val="CC0000"/>
                      </a:solidFill>
                      <a:latin typeface="Calibri" panose="020F0502020204030204"/>
                      <a:ea typeface="ＭＳ Ｐゴシック" panose="020B0600070205080204" pitchFamily="50" charset="-128"/>
                    </a:rPr>
                    <a:t>(90°)</a:t>
                  </a:r>
                  <a:endParaRPr lang="ja-JP" altLang="en-US" sz="1200" dirty="0">
                    <a:solidFill>
                      <a:srgbClr val="CC0000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ADABBB7D-B1AE-4DBA-997C-7CA73C492EF3}"/>
                    </a:ext>
                  </a:extLst>
                </p:cNvPr>
                <p:cNvSpPr txBox="1"/>
                <p:nvPr/>
              </p:nvSpPr>
              <p:spPr>
                <a:xfrm>
                  <a:off x="2446251" y="5137129"/>
                  <a:ext cx="882739" cy="3778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100mm</a:t>
                  </a:r>
                  <a:endParaRPr kumimoji="1" lang="ja-JP" altLang="en-US" dirty="0"/>
                </a:p>
              </p:txBody>
            </p:sp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47DE035-F2FF-4D8F-A1E7-E089C6844DB4}"/>
                    </a:ext>
                  </a:extLst>
                </p:cNvPr>
                <p:cNvSpPr txBox="1"/>
                <p:nvPr/>
              </p:nvSpPr>
              <p:spPr>
                <a:xfrm>
                  <a:off x="1200675" y="4113322"/>
                  <a:ext cx="540095" cy="6611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100</a:t>
                  </a:r>
                </a:p>
                <a:p>
                  <a:r>
                    <a:rPr lang="en-US" altLang="ja-JP" dirty="0"/>
                    <a:t>mm</a:t>
                  </a:r>
                  <a:endParaRPr kumimoji="1" lang="ja-JP" altLang="en-US" dirty="0"/>
                </a:p>
              </p:txBody>
            </p:sp>
          </p:grpSp>
          <p:sp>
            <p:nvSpPr>
              <p:cNvPr id="28" name="矢印: 下 27">
                <a:extLst>
                  <a:ext uri="{FF2B5EF4-FFF2-40B4-BE49-F238E27FC236}">
                    <a16:creationId xmlns:a16="http://schemas.microsoft.com/office/drawing/2014/main" id="{002081AB-A80E-4BA1-A3E8-C6734C4CFA89}"/>
                  </a:ext>
                </a:extLst>
              </p:cNvPr>
              <p:cNvSpPr/>
              <p:nvPr/>
            </p:nvSpPr>
            <p:spPr>
              <a:xfrm rot="16200000">
                <a:off x="5526673" y="1706134"/>
                <a:ext cx="484632" cy="1711347"/>
              </a:xfrm>
              <a:prstGeom prst="downArrow">
                <a:avLst/>
              </a:prstGeom>
              <a:solidFill>
                <a:srgbClr val="FF0000"/>
              </a:solidFill>
              <a:ln w="1905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99" name="フリーフォーム 80">
              <a:extLst>
                <a:ext uri="{FF2B5EF4-FFF2-40B4-BE49-F238E27FC236}">
                  <a16:creationId xmlns:a16="http://schemas.microsoft.com/office/drawing/2014/main" id="{0DB5FA6C-F554-440D-970D-EAF046C54314}"/>
                </a:ext>
              </a:extLst>
            </p:cNvPr>
            <p:cNvSpPr/>
            <p:nvPr/>
          </p:nvSpPr>
          <p:spPr>
            <a:xfrm>
              <a:off x="6545814" y="1093655"/>
              <a:ext cx="1717668" cy="282706"/>
            </a:xfrm>
            <a:custGeom>
              <a:avLst/>
              <a:gdLst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  <a:gd name="connsiteX23" fmla="*/ 1289685 w 1297305"/>
                <a:gd name="connsiteY23" fmla="*/ 0 h 171450"/>
                <a:gd name="connsiteX24" fmla="*/ 1295400 w 1297305"/>
                <a:gd name="connsiteY24" fmla="*/ 0 h 171450"/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  <a:gd name="connsiteX23" fmla="*/ 1289685 w 1297305"/>
                <a:gd name="connsiteY23" fmla="*/ 0 h 171450"/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97305" h="171450">
                  <a:moveTo>
                    <a:pt x="0" y="0"/>
                  </a:moveTo>
                  <a:lnTo>
                    <a:pt x="70485" y="34290"/>
                  </a:lnTo>
                  <a:lnTo>
                    <a:pt x="110490" y="57150"/>
                  </a:lnTo>
                  <a:lnTo>
                    <a:pt x="173355" y="80010"/>
                  </a:lnTo>
                  <a:lnTo>
                    <a:pt x="234315" y="108585"/>
                  </a:lnTo>
                  <a:lnTo>
                    <a:pt x="287655" y="121920"/>
                  </a:lnTo>
                  <a:lnTo>
                    <a:pt x="339090" y="133350"/>
                  </a:lnTo>
                  <a:lnTo>
                    <a:pt x="398145" y="148590"/>
                  </a:lnTo>
                  <a:lnTo>
                    <a:pt x="459105" y="158115"/>
                  </a:lnTo>
                  <a:lnTo>
                    <a:pt x="506730" y="161925"/>
                  </a:lnTo>
                  <a:lnTo>
                    <a:pt x="554355" y="171450"/>
                  </a:lnTo>
                  <a:lnTo>
                    <a:pt x="641985" y="169545"/>
                  </a:lnTo>
                  <a:lnTo>
                    <a:pt x="716280" y="167640"/>
                  </a:lnTo>
                  <a:lnTo>
                    <a:pt x="788670" y="160020"/>
                  </a:lnTo>
                  <a:lnTo>
                    <a:pt x="857250" y="150495"/>
                  </a:lnTo>
                  <a:lnTo>
                    <a:pt x="904875" y="140970"/>
                  </a:lnTo>
                  <a:lnTo>
                    <a:pt x="958215" y="133350"/>
                  </a:lnTo>
                  <a:lnTo>
                    <a:pt x="1034415" y="112395"/>
                  </a:lnTo>
                  <a:lnTo>
                    <a:pt x="1108710" y="85725"/>
                  </a:lnTo>
                  <a:lnTo>
                    <a:pt x="1167765" y="62865"/>
                  </a:lnTo>
                  <a:lnTo>
                    <a:pt x="1219200" y="41910"/>
                  </a:lnTo>
                  <a:lnTo>
                    <a:pt x="1249680" y="26670"/>
                  </a:lnTo>
                  <a:lnTo>
                    <a:pt x="1297305" y="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endParaRPr lang="ja-JP" altLang="en-US" sz="1350" ker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102" name="フリーフォーム 80">
              <a:extLst>
                <a:ext uri="{FF2B5EF4-FFF2-40B4-BE49-F238E27FC236}">
                  <a16:creationId xmlns:a16="http://schemas.microsoft.com/office/drawing/2014/main" id="{15C693E9-148F-4AF3-B6F3-2158A924D867}"/>
                </a:ext>
              </a:extLst>
            </p:cNvPr>
            <p:cNvSpPr/>
            <p:nvPr/>
          </p:nvSpPr>
          <p:spPr>
            <a:xfrm>
              <a:off x="6574150" y="824126"/>
              <a:ext cx="1717668" cy="282706"/>
            </a:xfrm>
            <a:custGeom>
              <a:avLst/>
              <a:gdLst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  <a:gd name="connsiteX23" fmla="*/ 1289685 w 1297305"/>
                <a:gd name="connsiteY23" fmla="*/ 0 h 171450"/>
                <a:gd name="connsiteX24" fmla="*/ 1295400 w 1297305"/>
                <a:gd name="connsiteY24" fmla="*/ 0 h 171450"/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  <a:gd name="connsiteX23" fmla="*/ 1289685 w 1297305"/>
                <a:gd name="connsiteY23" fmla="*/ 0 h 171450"/>
                <a:gd name="connsiteX0" fmla="*/ 0 w 1297305"/>
                <a:gd name="connsiteY0" fmla="*/ 0 h 171450"/>
                <a:gd name="connsiteX1" fmla="*/ 70485 w 1297305"/>
                <a:gd name="connsiteY1" fmla="*/ 34290 h 171450"/>
                <a:gd name="connsiteX2" fmla="*/ 110490 w 1297305"/>
                <a:gd name="connsiteY2" fmla="*/ 57150 h 171450"/>
                <a:gd name="connsiteX3" fmla="*/ 173355 w 1297305"/>
                <a:gd name="connsiteY3" fmla="*/ 80010 h 171450"/>
                <a:gd name="connsiteX4" fmla="*/ 234315 w 1297305"/>
                <a:gd name="connsiteY4" fmla="*/ 108585 h 171450"/>
                <a:gd name="connsiteX5" fmla="*/ 287655 w 1297305"/>
                <a:gd name="connsiteY5" fmla="*/ 121920 h 171450"/>
                <a:gd name="connsiteX6" fmla="*/ 339090 w 1297305"/>
                <a:gd name="connsiteY6" fmla="*/ 133350 h 171450"/>
                <a:gd name="connsiteX7" fmla="*/ 398145 w 1297305"/>
                <a:gd name="connsiteY7" fmla="*/ 148590 h 171450"/>
                <a:gd name="connsiteX8" fmla="*/ 459105 w 1297305"/>
                <a:gd name="connsiteY8" fmla="*/ 158115 h 171450"/>
                <a:gd name="connsiteX9" fmla="*/ 506730 w 1297305"/>
                <a:gd name="connsiteY9" fmla="*/ 161925 h 171450"/>
                <a:gd name="connsiteX10" fmla="*/ 554355 w 1297305"/>
                <a:gd name="connsiteY10" fmla="*/ 171450 h 171450"/>
                <a:gd name="connsiteX11" fmla="*/ 641985 w 1297305"/>
                <a:gd name="connsiteY11" fmla="*/ 169545 h 171450"/>
                <a:gd name="connsiteX12" fmla="*/ 716280 w 1297305"/>
                <a:gd name="connsiteY12" fmla="*/ 167640 h 171450"/>
                <a:gd name="connsiteX13" fmla="*/ 788670 w 1297305"/>
                <a:gd name="connsiteY13" fmla="*/ 160020 h 171450"/>
                <a:gd name="connsiteX14" fmla="*/ 857250 w 1297305"/>
                <a:gd name="connsiteY14" fmla="*/ 150495 h 171450"/>
                <a:gd name="connsiteX15" fmla="*/ 904875 w 1297305"/>
                <a:gd name="connsiteY15" fmla="*/ 140970 h 171450"/>
                <a:gd name="connsiteX16" fmla="*/ 958215 w 1297305"/>
                <a:gd name="connsiteY16" fmla="*/ 133350 h 171450"/>
                <a:gd name="connsiteX17" fmla="*/ 1034415 w 1297305"/>
                <a:gd name="connsiteY17" fmla="*/ 112395 h 171450"/>
                <a:gd name="connsiteX18" fmla="*/ 1108710 w 1297305"/>
                <a:gd name="connsiteY18" fmla="*/ 85725 h 171450"/>
                <a:gd name="connsiteX19" fmla="*/ 1167765 w 1297305"/>
                <a:gd name="connsiteY19" fmla="*/ 62865 h 171450"/>
                <a:gd name="connsiteX20" fmla="*/ 1219200 w 1297305"/>
                <a:gd name="connsiteY20" fmla="*/ 41910 h 171450"/>
                <a:gd name="connsiteX21" fmla="*/ 1249680 w 1297305"/>
                <a:gd name="connsiteY21" fmla="*/ 26670 h 171450"/>
                <a:gd name="connsiteX22" fmla="*/ 1297305 w 1297305"/>
                <a:gd name="connsiteY22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97305" h="171450">
                  <a:moveTo>
                    <a:pt x="0" y="0"/>
                  </a:moveTo>
                  <a:lnTo>
                    <a:pt x="70485" y="34290"/>
                  </a:lnTo>
                  <a:lnTo>
                    <a:pt x="110490" y="57150"/>
                  </a:lnTo>
                  <a:lnTo>
                    <a:pt x="173355" y="80010"/>
                  </a:lnTo>
                  <a:lnTo>
                    <a:pt x="234315" y="108585"/>
                  </a:lnTo>
                  <a:lnTo>
                    <a:pt x="287655" y="121920"/>
                  </a:lnTo>
                  <a:lnTo>
                    <a:pt x="339090" y="133350"/>
                  </a:lnTo>
                  <a:lnTo>
                    <a:pt x="398145" y="148590"/>
                  </a:lnTo>
                  <a:lnTo>
                    <a:pt x="459105" y="158115"/>
                  </a:lnTo>
                  <a:lnTo>
                    <a:pt x="506730" y="161925"/>
                  </a:lnTo>
                  <a:lnTo>
                    <a:pt x="554355" y="171450"/>
                  </a:lnTo>
                  <a:lnTo>
                    <a:pt x="641985" y="169545"/>
                  </a:lnTo>
                  <a:lnTo>
                    <a:pt x="716280" y="167640"/>
                  </a:lnTo>
                  <a:lnTo>
                    <a:pt x="788670" y="160020"/>
                  </a:lnTo>
                  <a:lnTo>
                    <a:pt x="857250" y="150495"/>
                  </a:lnTo>
                  <a:lnTo>
                    <a:pt x="904875" y="140970"/>
                  </a:lnTo>
                  <a:lnTo>
                    <a:pt x="958215" y="133350"/>
                  </a:lnTo>
                  <a:lnTo>
                    <a:pt x="1034415" y="112395"/>
                  </a:lnTo>
                  <a:lnTo>
                    <a:pt x="1108710" y="85725"/>
                  </a:lnTo>
                  <a:lnTo>
                    <a:pt x="1167765" y="62865"/>
                  </a:lnTo>
                  <a:lnTo>
                    <a:pt x="1219200" y="41910"/>
                  </a:lnTo>
                  <a:lnTo>
                    <a:pt x="1249680" y="26670"/>
                  </a:lnTo>
                  <a:lnTo>
                    <a:pt x="1297305" y="0"/>
                  </a:lnTo>
                </a:path>
              </a:pathLst>
            </a:custGeom>
            <a:noFill/>
            <a:ln w="762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>
                <a:defRPr/>
              </a:pPr>
              <a:endParaRPr lang="ja-JP" altLang="en-US" sz="1350" kern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50" charset="-128"/>
              </a:endParaRPr>
            </a:p>
          </p:txBody>
        </p:sp>
        <p:sp>
          <p:nvSpPr>
            <p:cNvPr id="103" name="矢印: 上 102">
              <a:extLst>
                <a:ext uri="{FF2B5EF4-FFF2-40B4-BE49-F238E27FC236}">
                  <a16:creationId xmlns:a16="http://schemas.microsoft.com/office/drawing/2014/main" id="{CFF0CEE9-560A-47B2-A235-BA7DE9DCE001}"/>
                </a:ext>
              </a:extLst>
            </p:cNvPr>
            <p:cNvSpPr/>
            <p:nvPr/>
          </p:nvSpPr>
          <p:spPr>
            <a:xfrm rot="3798971">
              <a:off x="8159211" y="685284"/>
              <a:ext cx="184923" cy="346218"/>
            </a:xfrm>
            <a:prstGeom prst="upArrow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0" name="コンテンツ プレースホルダー 2">
            <a:extLst>
              <a:ext uri="{FF2B5EF4-FFF2-40B4-BE49-F238E27FC236}">
                <a16:creationId xmlns:a16="http://schemas.microsoft.com/office/drawing/2014/main" id="{2F597E30-7982-4878-82AB-BA68B7EB8978}"/>
              </a:ext>
            </a:extLst>
          </p:cNvPr>
          <p:cNvSpPr txBox="1">
            <a:spLocks/>
          </p:cNvSpPr>
          <p:nvPr/>
        </p:nvSpPr>
        <p:spPr>
          <a:xfrm>
            <a:off x="9333878" y="1088793"/>
            <a:ext cx="2865336" cy="9540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ja-JP" altLang="en-US" sz="1200" dirty="0"/>
              <a:t>レーザーの出力　</a:t>
            </a:r>
            <a:r>
              <a:rPr lang="en-US" altLang="ja-JP" sz="1200" dirty="0"/>
              <a:t>1000w</a:t>
            </a:r>
          </a:p>
          <a:p>
            <a:pPr lvl="1"/>
            <a:r>
              <a:rPr lang="ja-JP" altLang="en-US" sz="1200" dirty="0"/>
              <a:t>熱源移動速度　</a:t>
            </a:r>
            <a:r>
              <a:rPr lang="en-US" altLang="ja-JP" sz="1200" dirty="0"/>
              <a:t>400mm/s</a:t>
            </a:r>
          </a:p>
          <a:p>
            <a:pPr lvl="1"/>
            <a:r>
              <a:rPr lang="ja-JP" altLang="en-US" sz="1200" dirty="0"/>
              <a:t>レーザーの照射領域　直径</a:t>
            </a:r>
            <a:r>
              <a:rPr lang="en-US" altLang="ja-JP" sz="1200" dirty="0"/>
              <a:t>0.57mm</a:t>
            </a:r>
          </a:p>
          <a:p>
            <a:pPr lvl="1"/>
            <a:r>
              <a:rPr lang="en-US" altLang="ja-JP" sz="1200" dirty="0">
                <a:latin typeface="+mn-ea"/>
              </a:rPr>
              <a:t>10pass</a:t>
            </a:r>
            <a:endParaRPr lang="en-US" altLang="ja-JP" sz="1200" dirty="0"/>
          </a:p>
          <a:p>
            <a:endParaRPr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287046" y="4054685"/>
            <a:ext cx="6186309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実験より加熱方向によって変形量が異なる事が</a:t>
            </a:r>
            <a:r>
              <a:rPr kumimoji="1" lang="ja-JP" altLang="en-US" dirty="0" smtClean="0"/>
              <a:t>分かった。</a:t>
            </a:r>
            <a:endParaRPr kumimoji="1" lang="en-US" altLang="ja-JP" dirty="0" smtClean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63962" y="6075144"/>
            <a:ext cx="8263801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麻先生の研究より、固有変形も板の曲げ剛性に影響する</a:t>
            </a:r>
            <a:r>
              <a:rPr kumimoji="1" lang="ja-JP" altLang="en-US" dirty="0" smtClean="0"/>
              <a:t>ことが分かったので、</a:t>
            </a:r>
            <a:endParaRPr kumimoji="1" lang="en-US" altLang="ja-JP" dirty="0" smtClean="0"/>
          </a:p>
          <a:p>
            <a:r>
              <a:rPr kumimoji="1" lang="ja-JP" altLang="en-US" dirty="0"/>
              <a:t>これら</a:t>
            </a:r>
            <a:r>
              <a:rPr kumimoji="1" lang="ja-JP" altLang="en-US" dirty="0" smtClean="0"/>
              <a:t>の関係について調べる。</a:t>
            </a:r>
            <a:endParaRPr kumimoji="1" lang="en-US" altLang="ja-JP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63962" y="5414693"/>
            <a:ext cx="4108817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弾性ひずみは板の曲げ剛性に影響する</a:t>
            </a:r>
            <a:endParaRPr kumimoji="1" lang="en-US" altLang="ja-JP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87046" y="4715136"/>
            <a:ext cx="641714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変形ひずみ（全</a:t>
            </a:r>
            <a:r>
              <a:rPr kumimoji="1" lang="ja-JP" altLang="en-US" dirty="0" smtClean="0"/>
              <a:t>ひずみ</a:t>
            </a:r>
            <a:r>
              <a:rPr kumimoji="1" lang="ja-JP" altLang="en-US" dirty="0" smtClean="0"/>
              <a:t>）は弾性ひずみと固有ひずみからなる</a:t>
            </a:r>
            <a:endParaRPr kumimoji="1" lang="en-US" altLang="ja-JP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417668" y="4706751"/>
            <a:ext cx="387798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変形は弾性変形と固有</a:t>
            </a:r>
            <a:r>
              <a:rPr kumimoji="1" lang="ja-JP" altLang="en-US" dirty="0"/>
              <a:t>変形</a:t>
            </a:r>
            <a:r>
              <a:rPr kumimoji="1" lang="ja-JP" altLang="en-US" dirty="0" smtClean="0"/>
              <a:t>からなる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99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606752" y="398168"/>
            <a:ext cx="5070233" cy="3076061"/>
            <a:chOff x="1061095" y="3608091"/>
            <a:chExt cx="5070233" cy="3076061"/>
          </a:xfrm>
        </p:grpSpPr>
        <p:sp>
          <p:nvSpPr>
            <p:cNvPr id="4" name="円弧 3"/>
            <p:cNvSpPr/>
            <p:nvPr/>
          </p:nvSpPr>
          <p:spPr>
            <a:xfrm rot="9252957">
              <a:off x="1061095" y="5178262"/>
              <a:ext cx="3890916" cy="44493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1119762" y="3608091"/>
              <a:ext cx="5011566" cy="3076061"/>
              <a:chOff x="1132227" y="3588968"/>
              <a:chExt cx="5011566" cy="3076061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0A867E05-D205-4DF4-8F18-CECC4EB78A16}"/>
                  </a:ext>
                </a:extLst>
              </p:cNvPr>
              <p:cNvGrpSpPr/>
              <p:nvPr/>
            </p:nvGrpSpPr>
            <p:grpSpPr>
              <a:xfrm>
                <a:off x="1132227" y="3588968"/>
                <a:ext cx="3675074" cy="3076061"/>
                <a:chOff x="894441" y="3396340"/>
                <a:chExt cx="3675074" cy="3076061"/>
              </a:xfrm>
            </p:grpSpPr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69060B8A-3239-46E6-A90C-A0787FE4345B}"/>
                    </a:ext>
                  </a:extLst>
                </p:cNvPr>
                <p:cNvGrpSpPr/>
                <p:nvPr/>
              </p:nvGrpSpPr>
              <p:grpSpPr>
                <a:xfrm>
                  <a:off x="894441" y="3396340"/>
                  <a:ext cx="3675074" cy="3076061"/>
                  <a:chOff x="390665" y="3786843"/>
                  <a:chExt cx="3675074" cy="3076061"/>
                </a:xfrm>
              </p:grpSpPr>
              <p:grpSp>
                <p:nvGrpSpPr>
                  <p:cNvPr id="12" name="グループ化 11">
                    <a:extLst>
                      <a:ext uri="{FF2B5EF4-FFF2-40B4-BE49-F238E27FC236}">
                        <a16:creationId xmlns:a16="http://schemas.microsoft.com/office/drawing/2014/main" id="{0D2A6642-CE23-4150-9B63-03AFA5C89D31}"/>
                      </a:ext>
                    </a:extLst>
                  </p:cNvPr>
                  <p:cNvGrpSpPr/>
                  <p:nvPr/>
                </p:nvGrpSpPr>
                <p:grpSpPr>
                  <a:xfrm>
                    <a:off x="471054" y="3786843"/>
                    <a:ext cx="3594685" cy="3076061"/>
                    <a:chOff x="573149" y="3644475"/>
                    <a:chExt cx="3594685" cy="3076061"/>
                  </a:xfrm>
                </p:grpSpPr>
                <p:grpSp>
                  <p:nvGrpSpPr>
                    <p:cNvPr id="15" name="グループ化 14">
                      <a:extLst>
                        <a:ext uri="{FF2B5EF4-FFF2-40B4-BE49-F238E27FC236}">
                          <a16:creationId xmlns:a16="http://schemas.microsoft.com/office/drawing/2014/main" id="{155F16DB-AFB9-4227-A869-CB0DD2743D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3149" y="3644475"/>
                      <a:ext cx="3079784" cy="3076061"/>
                      <a:chOff x="1167039" y="3882022"/>
                      <a:chExt cx="3079784" cy="3076061"/>
                    </a:xfrm>
                  </p:grpSpPr>
                  <p:grpSp>
                    <p:nvGrpSpPr>
                      <p:cNvPr id="17" name="グループ化 16">
                        <a:extLst>
                          <a:ext uri="{FF2B5EF4-FFF2-40B4-BE49-F238E27FC236}">
                            <a16:creationId xmlns:a16="http://schemas.microsoft.com/office/drawing/2014/main" id="{41DAC18B-59F5-4279-8EC0-3CF8332D6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67039" y="3882022"/>
                        <a:ext cx="3079784" cy="2935394"/>
                        <a:chOff x="4064234" y="3644265"/>
                        <a:chExt cx="2851735" cy="2670700"/>
                      </a:xfrm>
                    </p:grpSpPr>
                    <p:grpSp>
                      <p:nvGrpSpPr>
                        <p:cNvPr id="19" name="グループ化 18">
                          <a:extLst>
                            <a:ext uri="{FF2B5EF4-FFF2-40B4-BE49-F238E27FC236}">
                              <a16:creationId xmlns:a16="http://schemas.microsoft.com/office/drawing/2014/main" id="{ACFE9B17-DAB8-49F4-AA00-70B61410A02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02562" y="3644265"/>
                          <a:ext cx="2813407" cy="2396425"/>
                          <a:chOff x="2236218" y="3308983"/>
                          <a:chExt cx="2813407" cy="2396425"/>
                        </a:xfrm>
                      </p:grpSpPr>
                      <p:sp>
                        <p:nvSpPr>
                          <p:cNvPr id="23" name="円弧 22">
                            <a:extLst>
                              <a:ext uri="{FF2B5EF4-FFF2-40B4-BE49-F238E27FC236}">
                                <a16:creationId xmlns:a16="http://schemas.microsoft.com/office/drawing/2014/main" id="{17F4F42F-CD6A-4A7F-87EF-468433F1E1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0397297">
                            <a:off x="2965135" y="4431748"/>
                            <a:ext cx="556830" cy="439386"/>
                          </a:xfrm>
                          <a:prstGeom prst="arc">
                            <a:avLst>
                              <a:gd name="adj1" fmla="val 9237301"/>
                              <a:gd name="adj2" fmla="val 16452864"/>
                            </a:avLst>
                          </a:prstGeom>
                          <a:ln w="38100">
                            <a:solidFill>
                              <a:srgbClr val="00B050"/>
                            </a:solidFill>
                            <a:headEnd type="none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b="1" dirty="0"/>
                          </a:p>
                        </p:txBody>
                      </p:sp>
                      <p:grpSp>
                        <p:nvGrpSpPr>
                          <p:cNvPr id="24" name="グループ化 23">
                            <a:extLst>
                              <a:ext uri="{FF2B5EF4-FFF2-40B4-BE49-F238E27FC236}">
                                <a16:creationId xmlns:a16="http://schemas.microsoft.com/office/drawing/2014/main" id="{E18AF76C-C28A-4817-88D8-29A8C5F885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36218" y="3308983"/>
                            <a:ext cx="2813407" cy="2396425"/>
                            <a:chOff x="2236218" y="3308983"/>
                            <a:chExt cx="2813407" cy="2396425"/>
                          </a:xfrm>
                        </p:grpSpPr>
                        <p:cxnSp>
                          <p:nvCxnSpPr>
                            <p:cNvPr id="25" name="直線コネクタ 24">
                              <a:extLst>
                                <a:ext uri="{FF2B5EF4-FFF2-40B4-BE49-F238E27FC236}">
                                  <a16:creationId xmlns:a16="http://schemas.microsoft.com/office/drawing/2014/main" id="{254A61DB-6216-46C2-AF22-F4FF49299504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>
                              <a:off x="2236218" y="4356002"/>
                              <a:ext cx="1092908" cy="1349406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6" name="直線コネクタ 25">
                              <a:extLst>
                                <a:ext uri="{FF2B5EF4-FFF2-40B4-BE49-F238E27FC236}">
                                  <a16:creationId xmlns:a16="http://schemas.microsoft.com/office/drawing/2014/main" id="{109C79E9-BB06-4B75-8E32-97B096EAB71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>
                              <a:off x="3956717" y="3790765"/>
                              <a:ext cx="1092908" cy="1349406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7" name="円弧 26">
                              <a:extLst>
                                <a:ext uri="{FF2B5EF4-FFF2-40B4-BE49-F238E27FC236}">
                                  <a16:creationId xmlns:a16="http://schemas.microsoft.com/office/drawing/2014/main" id="{A79E26B6-F156-4435-8AFD-DB145FE30C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3971478" y="4492567"/>
                              <a:ext cx="435793" cy="476161"/>
                            </a:xfrm>
                            <a:prstGeom prst="arc">
                              <a:avLst>
                                <a:gd name="adj1" fmla="val 4879397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FF000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28" name="円弧 27">
                              <a:extLst>
                                <a:ext uri="{FF2B5EF4-FFF2-40B4-BE49-F238E27FC236}">
                                  <a16:creationId xmlns:a16="http://schemas.microsoft.com/office/drawing/2014/main" id="{4639ECFE-7911-4452-8CB7-62E9F89E61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4245720" y="4187849"/>
                              <a:ext cx="435793" cy="476161"/>
                            </a:xfrm>
                            <a:prstGeom prst="arc">
                              <a:avLst>
                                <a:gd name="adj1" fmla="val 4879397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FF000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29" name="円弧 28">
                              <a:extLst>
                                <a:ext uri="{FF2B5EF4-FFF2-40B4-BE49-F238E27FC236}">
                                  <a16:creationId xmlns:a16="http://schemas.microsoft.com/office/drawing/2014/main" id="{B23EB90C-8808-4218-BC60-FCA5BCFEFF2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4549366" y="3883131"/>
                              <a:ext cx="435793" cy="476161"/>
                            </a:xfrm>
                            <a:prstGeom prst="arc">
                              <a:avLst>
                                <a:gd name="adj1" fmla="val 4879397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FF000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30" name="円弧 29">
                              <a:extLst>
                                <a:ext uri="{FF2B5EF4-FFF2-40B4-BE49-F238E27FC236}">
                                  <a16:creationId xmlns:a16="http://schemas.microsoft.com/office/drawing/2014/main" id="{5A40E579-2CC4-4E6F-9C3F-79A1E691B34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0397297">
                              <a:off x="2426077" y="5115317"/>
                              <a:ext cx="556830" cy="439386"/>
                            </a:xfrm>
                            <a:prstGeom prst="arc">
                              <a:avLst>
                                <a:gd name="adj1" fmla="val 9237301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00B05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31" name="円弧 30">
                              <a:extLst>
                                <a:ext uri="{FF2B5EF4-FFF2-40B4-BE49-F238E27FC236}">
                                  <a16:creationId xmlns:a16="http://schemas.microsoft.com/office/drawing/2014/main" id="{B06BF64F-D055-4EA8-9D5C-3A3F3A4800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0397297">
                              <a:off x="2700616" y="4791369"/>
                              <a:ext cx="556830" cy="439386"/>
                            </a:xfrm>
                            <a:prstGeom prst="arc">
                              <a:avLst>
                                <a:gd name="adj1" fmla="val 9237301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00B05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cxnSp>
                          <p:nvCxnSpPr>
                            <p:cNvPr id="32" name="直線矢印コネクタ 31">
                              <a:extLst>
                                <a:ext uri="{FF2B5EF4-FFF2-40B4-BE49-F238E27FC236}">
                                  <a16:creationId xmlns:a16="http://schemas.microsoft.com/office/drawing/2014/main" id="{C955F7DF-59B5-48E7-B132-E8FCA359638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042467" y="3308983"/>
                              <a:ext cx="0" cy="481782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3" name="直線矢印コネクタ 32">
                              <a:extLst>
                                <a:ext uri="{FF2B5EF4-FFF2-40B4-BE49-F238E27FC236}">
                                  <a16:creationId xmlns:a16="http://schemas.microsoft.com/office/drawing/2014/main" id="{FBB4AB48-8542-42C6-A307-9FFC177714D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3956717" y="4640993"/>
                              <a:ext cx="0" cy="481782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4" name="直線矢印コネクタ 33">
                              <a:extLst>
                                <a:ext uri="{FF2B5EF4-FFF2-40B4-BE49-F238E27FC236}">
                                  <a16:creationId xmlns:a16="http://schemas.microsoft.com/office/drawing/2014/main" id="{F2CCEC3E-CC01-474B-A1A6-850BF48CD8B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3668387" y="5115700"/>
                              <a:ext cx="307760" cy="414297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21" name="直線コネクタ 20">
                          <a:extLst>
                            <a:ext uri="{FF2B5EF4-FFF2-40B4-BE49-F238E27FC236}">
                              <a16:creationId xmlns:a16="http://schemas.microsoft.com/office/drawing/2014/main" id="{208B159F-3EF6-45D7-A07E-2EDFCC8ED8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823061" y="5475453"/>
                          <a:ext cx="6646" cy="839512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" name="直線矢印コネクタ 21">
                          <a:extLst>
                            <a:ext uri="{FF2B5EF4-FFF2-40B4-BE49-F238E27FC236}">
                              <a16:creationId xmlns:a16="http://schemas.microsoft.com/office/drawing/2014/main" id="{40DDE7E9-1B44-4DE5-8602-0808971701F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064234" y="6140025"/>
                          <a:ext cx="1733725" cy="0"/>
                        </a:xfrm>
                        <a:prstGeom prst="straightConnector1">
                          <a:avLst/>
                        </a:prstGeom>
                        <a:ln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8" name="テキスト ボックス 17">
                        <a:extLst>
                          <a:ext uri="{FF2B5EF4-FFF2-40B4-BE49-F238E27FC236}">
                            <a16:creationId xmlns:a16="http://schemas.microsoft.com/office/drawing/2014/main" id="{29916192-95FF-469C-88EA-AB0E1C0DAB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02014" y="6588751"/>
                        <a:ext cx="78739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ja-JP" dirty="0"/>
                          <a:t>50mm</a:t>
                        </a:r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16" name="テキスト ボックス 15">
                      <a:extLst>
                        <a:ext uri="{FF2B5EF4-FFF2-40B4-BE49-F238E27FC236}">
                          <a16:creationId xmlns:a16="http://schemas.microsoft.com/office/drawing/2014/main" id="{7D7B9EB7-8B98-4AE5-94FE-0DE19068E6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11355" y="4410392"/>
                      <a:ext cx="556479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M</a:t>
                      </a:r>
                    </a:p>
                  </p:txBody>
                </p:sp>
              </p:grpSp>
              <p:cxnSp>
                <p:nvCxnSpPr>
                  <p:cNvPr id="13" name="直線コネクタ 12">
                    <a:extLst>
                      <a:ext uri="{FF2B5EF4-FFF2-40B4-BE49-F238E27FC236}">
                        <a16:creationId xmlns:a16="http://schemas.microsoft.com/office/drawing/2014/main" id="{0A50370A-BCA3-4073-9DCB-8CE84C609B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0665" y="4620356"/>
                    <a:ext cx="1542606" cy="1956872"/>
                  </a:xfrm>
                  <a:prstGeom prst="line">
                    <a:avLst/>
                  </a:prstGeom>
                  <a:ln w="28575" cap="flat" cmpd="sng" algn="ctr">
                    <a:solidFill>
                      <a:srgbClr val="00B05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73EEB0EB-5FB1-428E-AE39-8756A61B395B}"/>
                      </a:ext>
                    </a:extLst>
                  </p:cNvPr>
                  <p:cNvSpPr txBox="1"/>
                  <p:nvPr/>
                </p:nvSpPr>
                <p:spPr>
                  <a:xfrm>
                    <a:off x="1172850" y="4435690"/>
                    <a:ext cx="5588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 err="1">
                        <a:solidFill>
                          <a:srgbClr val="00B050"/>
                        </a:solidFill>
                      </a:rPr>
                      <a:t>sym</a:t>
                    </a:r>
                    <a:endParaRPr kumimoji="1" lang="ja-JP" altLang="en-US" dirty="0">
                      <a:solidFill>
                        <a:srgbClr val="00B050"/>
                      </a:solidFill>
                    </a:endParaRPr>
                  </a:p>
                </p:txBody>
              </p:sp>
            </p:grp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726A68EE-62A3-4A32-93B7-C2DA9D4B8E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4614" y="3887108"/>
                  <a:ext cx="0" cy="6752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矢印コネクタ 9">
                  <a:extLst>
                    <a:ext uri="{FF2B5EF4-FFF2-40B4-BE49-F238E27FC236}">
                      <a16:creationId xmlns:a16="http://schemas.microsoft.com/office/drawing/2014/main" id="{E4EAFCB3-85E6-44F3-BE38-D05CBE420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1787" y="4562367"/>
                  <a:ext cx="1190262" cy="158971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A70416F4-3DD2-4A41-8C20-BA91FE8EC28E}"/>
                    </a:ext>
                  </a:extLst>
                </p:cNvPr>
                <p:cNvSpPr txBox="1"/>
                <p:nvPr/>
              </p:nvSpPr>
              <p:spPr>
                <a:xfrm>
                  <a:off x="3279276" y="5108601"/>
                  <a:ext cx="918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100mm</a:t>
                  </a:r>
                  <a:endParaRPr kumimoji="1" lang="ja-JP" altLang="en-US" dirty="0"/>
                </a:p>
              </p:txBody>
            </p:sp>
          </p:grpSp>
          <p:sp>
            <p:nvSpPr>
              <p:cNvPr id="7" name="円弧 6"/>
              <p:cNvSpPr/>
              <p:nvPr/>
            </p:nvSpPr>
            <p:spPr>
              <a:xfrm rot="9252957">
                <a:off x="2252877" y="3706894"/>
                <a:ext cx="3890916" cy="444930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01296F9-F8F7-4F74-8528-539BC1656E0E}"/>
              </a:ext>
            </a:extLst>
          </p:cNvPr>
          <p:cNvGrpSpPr/>
          <p:nvPr/>
        </p:nvGrpSpPr>
        <p:grpSpPr>
          <a:xfrm>
            <a:off x="99525" y="2875386"/>
            <a:ext cx="909953" cy="871131"/>
            <a:chOff x="5286657" y="1730026"/>
            <a:chExt cx="909953" cy="871131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65140540-A6E1-4DB5-806B-7B9E80B47F69}"/>
                </a:ext>
              </a:extLst>
            </p:cNvPr>
            <p:cNvGrpSpPr/>
            <p:nvPr/>
          </p:nvGrpSpPr>
          <p:grpSpPr>
            <a:xfrm>
              <a:off x="5286657" y="1845362"/>
              <a:ext cx="909953" cy="755795"/>
              <a:chOff x="5286657" y="1845362"/>
              <a:chExt cx="909953" cy="755795"/>
            </a:xfrm>
          </p:grpSpPr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B4E275AE-E617-49FA-938B-9C37CA0F4B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6501" y="2322082"/>
                <a:ext cx="275208" cy="27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35185A43-EB0C-4A82-A6DA-D4F88412F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1709" y="2316281"/>
                <a:ext cx="479394" cy="5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1474B4F3-156E-4953-A5B9-05FAFCD51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3189" y="1845362"/>
                <a:ext cx="0" cy="48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6F826ED-98FE-43D9-B1A0-4DC5CE8F063F}"/>
                  </a:ext>
                </a:extLst>
              </p:cNvPr>
              <p:cNvSpPr txBox="1"/>
              <p:nvPr/>
            </p:nvSpPr>
            <p:spPr>
              <a:xfrm>
                <a:off x="5286657" y="2245138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x</a:t>
                </a:r>
                <a:endParaRPr kumimoji="1" lang="ja-JP" altLang="en-US" sz="1100" dirty="0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C63CC15-20C8-4F08-803E-9EAB526EA473}"/>
                  </a:ext>
                </a:extLst>
              </p:cNvPr>
              <p:cNvSpPr txBox="1"/>
              <p:nvPr/>
            </p:nvSpPr>
            <p:spPr>
              <a:xfrm>
                <a:off x="5921406" y="2279763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y</a:t>
                </a:r>
                <a:endParaRPr kumimoji="1" lang="ja-JP" altLang="en-US" sz="1100" dirty="0"/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71FD9B2-4465-4674-9E2B-24A1476AFC61}"/>
                </a:ext>
              </a:extLst>
            </p:cNvPr>
            <p:cNvSpPr txBox="1"/>
            <p:nvPr/>
          </p:nvSpPr>
          <p:spPr>
            <a:xfrm>
              <a:off x="5681709" y="1730026"/>
              <a:ext cx="275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z</a:t>
              </a:r>
              <a:endParaRPr kumimoji="1" lang="ja-JP" altLang="en-US" sz="1100" dirty="0"/>
            </a:p>
          </p:txBody>
        </p: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B9CD9DF-CBFD-453D-9794-988499D417F7}"/>
              </a:ext>
            </a:extLst>
          </p:cNvPr>
          <p:cNvSpPr txBox="1"/>
          <p:nvPr/>
        </p:nvSpPr>
        <p:spPr>
          <a:xfrm>
            <a:off x="423283" y="3694788"/>
            <a:ext cx="6877053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上図のシェルモデルを用意し、</a:t>
            </a:r>
            <a:r>
              <a:rPr kumimoji="1" lang="en-US" altLang="ja-JP" dirty="0"/>
              <a:t>y=L</a:t>
            </a:r>
            <a:r>
              <a:rPr kumimoji="1" lang="ja-JP" altLang="en-US" dirty="0"/>
              <a:t>にモーメント</a:t>
            </a:r>
            <a:r>
              <a:rPr kumimoji="1" lang="en-US" altLang="ja-JP" dirty="0"/>
              <a:t>M</a:t>
            </a:r>
            <a:r>
              <a:rPr kumimoji="1" lang="ja-JP" altLang="en-US" dirty="0"/>
              <a:t>を与える。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解析結果より</a:t>
            </a:r>
            <a:r>
              <a:rPr kumimoji="1" lang="en-US" altLang="ja-JP" dirty="0"/>
              <a:t>y=</a:t>
            </a:r>
            <a:r>
              <a:rPr lang="en-US" altLang="ja-JP" dirty="0"/>
              <a:t>L</a:t>
            </a:r>
            <a:r>
              <a:rPr kumimoji="1" lang="ja-JP" altLang="en-US" dirty="0" err="1"/>
              <a:t>での</a:t>
            </a:r>
            <a:r>
              <a:rPr kumimoji="1" lang="ja-JP" altLang="en-US" dirty="0"/>
              <a:t>変形角</a:t>
            </a:r>
            <a:r>
              <a:rPr kumimoji="1" lang="en-US" altLang="ja-JP" dirty="0"/>
              <a:t>θ</a:t>
            </a:r>
            <a:r>
              <a:rPr kumimoji="1" lang="ja-JP" altLang="en-US" dirty="0"/>
              <a:t>を求める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曲げ剛性</a:t>
            </a:r>
            <a:r>
              <a:rPr kumimoji="1" lang="en-US" altLang="ja-JP" dirty="0"/>
              <a:t>(=</a:t>
            </a:r>
            <a:r>
              <a:rPr lang="en-US" altLang="ja-JP" dirty="0"/>
              <a:t>M</a:t>
            </a:r>
            <a:r>
              <a:rPr kumimoji="1" lang="en-US" altLang="ja-JP" dirty="0"/>
              <a:t>/θ)</a:t>
            </a:r>
            <a:r>
              <a:rPr kumimoji="1" lang="ja-JP" altLang="en-US" dirty="0"/>
              <a:t>を計算する</a:t>
            </a:r>
            <a:endParaRPr kumimoji="1" lang="en-US" altLang="ja-JP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25532" y="329401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0°</a:t>
            </a:r>
            <a:r>
              <a:rPr kumimoji="1" lang="ja-JP" altLang="en-US" dirty="0"/>
              <a:t>方向試験片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9CB4A5-DAAA-49B8-B36B-EB6B4B68E300}"/>
              </a:ext>
            </a:extLst>
          </p:cNvPr>
          <p:cNvSpPr txBox="1"/>
          <p:nvPr/>
        </p:nvSpPr>
        <p:spPr>
          <a:xfrm>
            <a:off x="94358" y="2552438"/>
            <a:ext cx="92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  <a:latin typeface="Symbol" panose="05050102010706020507" pitchFamily="18" charset="2"/>
              </a:rPr>
              <a:t>d</a:t>
            </a:r>
            <a:r>
              <a:rPr lang="en-US" sz="1600" baseline="-25000" dirty="0" err="1">
                <a:solidFill>
                  <a:srgbClr val="00B050"/>
                </a:solidFill>
              </a:rPr>
              <a:t>Y</a:t>
            </a:r>
            <a:r>
              <a:rPr lang="en-US" sz="1600" baseline="-25000" dirty="0">
                <a:solidFill>
                  <a:srgbClr val="00B050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 err="1">
                <a:solidFill>
                  <a:srgbClr val="00B050"/>
                </a:solidFill>
                <a:latin typeface="Symbol" panose="05050102010706020507" pitchFamily="18" charset="2"/>
              </a:rPr>
              <a:t>q</a:t>
            </a:r>
            <a:r>
              <a:rPr lang="en-US" sz="1600" baseline="-25000" dirty="0" err="1">
                <a:solidFill>
                  <a:srgbClr val="00B050"/>
                </a:solidFill>
              </a:rPr>
              <a:t>x</a:t>
            </a:r>
            <a:r>
              <a:rPr lang="en-US" sz="1600" dirty="0">
                <a:solidFill>
                  <a:srgbClr val="00B050"/>
                </a:solidFill>
              </a:rPr>
              <a:t> = 0</a:t>
            </a:r>
            <a:endParaRPr lang="en-US" sz="1100" dirty="0">
              <a:solidFill>
                <a:srgbClr val="00B050"/>
              </a:solidFill>
            </a:endParaRPr>
          </a:p>
        </p:txBody>
      </p:sp>
      <p:grpSp>
        <p:nvGrpSpPr>
          <p:cNvPr id="109" name="グループ化 108"/>
          <p:cNvGrpSpPr/>
          <p:nvPr/>
        </p:nvGrpSpPr>
        <p:grpSpPr>
          <a:xfrm>
            <a:off x="4879460" y="683451"/>
            <a:ext cx="4157843" cy="2808003"/>
            <a:chOff x="4680930" y="899318"/>
            <a:chExt cx="4157843" cy="2808003"/>
          </a:xfrm>
        </p:grpSpPr>
        <p:grpSp>
          <p:nvGrpSpPr>
            <p:cNvPr id="104" name="グループ化 103"/>
            <p:cNvGrpSpPr/>
            <p:nvPr/>
          </p:nvGrpSpPr>
          <p:grpSpPr>
            <a:xfrm>
              <a:off x="5251634" y="899318"/>
              <a:ext cx="3587139" cy="2808003"/>
              <a:chOff x="5251634" y="899318"/>
              <a:chExt cx="3587139" cy="2808003"/>
            </a:xfrm>
          </p:grpSpPr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0A867E05-D205-4DF4-8F18-CECC4EB78A16}"/>
                  </a:ext>
                </a:extLst>
              </p:cNvPr>
              <p:cNvGrpSpPr/>
              <p:nvPr/>
            </p:nvGrpSpPr>
            <p:grpSpPr>
              <a:xfrm>
                <a:off x="5251634" y="899318"/>
                <a:ext cx="3587139" cy="2808003"/>
                <a:chOff x="1016223" y="3424127"/>
                <a:chExt cx="3587139" cy="2808003"/>
              </a:xfrm>
            </p:grpSpPr>
            <p:grpSp>
              <p:nvGrpSpPr>
                <p:cNvPr id="47" name="グループ化 46">
                  <a:extLst>
                    <a:ext uri="{FF2B5EF4-FFF2-40B4-BE49-F238E27FC236}">
                      <a16:creationId xmlns:a16="http://schemas.microsoft.com/office/drawing/2014/main" id="{69060B8A-3239-46E6-A90C-A0787FE4345B}"/>
                    </a:ext>
                  </a:extLst>
                </p:cNvPr>
                <p:cNvGrpSpPr/>
                <p:nvPr/>
              </p:nvGrpSpPr>
              <p:grpSpPr>
                <a:xfrm>
                  <a:off x="1016223" y="3424127"/>
                  <a:ext cx="3587139" cy="2808003"/>
                  <a:chOff x="512447" y="3814630"/>
                  <a:chExt cx="3587139" cy="2808003"/>
                </a:xfrm>
              </p:grpSpPr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0D2A6642-CE23-4150-9B63-03AFA5C89D31}"/>
                      </a:ext>
                    </a:extLst>
                  </p:cNvPr>
                  <p:cNvGrpSpPr/>
                  <p:nvPr/>
                </p:nvGrpSpPr>
                <p:grpSpPr>
                  <a:xfrm>
                    <a:off x="512447" y="3814630"/>
                    <a:ext cx="3587139" cy="2808003"/>
                    <a:chOff x="614542" y="3672262"/>
                    <a:chExt cx="3587139" cy="2808003"/>
                  </a:xfrm>
                </p:grpSpPr>
                <p:grpSp>
                  <p:nvGrpSpPr>
                    <p:cNvPr id="54" name="グループ化 53">
                      <a:extLst>
                        <a:ext uri="{FF2B5EF4-FFF2-40B4-BE49-F238E27FC236}">
                          <a16:creationId xmlns:a16="http://schemas.microsoft.com/office/drawing/2014/main" id="{155F16DB-AFB9-4227-A869-CB0DD2743D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4542" y="3672262"/>
                      <a:ext cx="3075937" cy="2808003"/>
                      <a:chOff x="1208432" y="3909809"/>
                      <a:chExt cx="3075937" cy="2808003"/>
                    </a:xfrm>
                  </p:grpSpPr>
                  <p:grpSp>
                    <p:nvGrpSpPr>
                      <p:cNvPr id="56" name="グループ化 55">
                        <a:extLst>
                          <a:ext uri="{FF2B5EF4-FFF2-40B4-BE49-F238E27FC236}">
                            <a16:creationId xmlns:a16="http://schemas.microsoft.com/office/drawing/2014/main" id="{41DAC18B-59F5-4279-8EC0-3CF8332D6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08432" y="3909809"/>
                        <a:ext cx="3075937" cy="2808003"/>
                        <a:chOff x="4102562" y="3669545"/>
                        <a:chExt cx="2848173" cy="2554796"/>
                      </a:xfrm>
                    </p:grpSpPr>
                    <p:grpSp>
                      <p:nvGrpSpPr>
                        <p:cNvPr id="71" name="グループ化 70">
                          <a:extLst>
                            <a:ext uri="{FF2B5EF4-FFF2-40B4-BE49-F238E27FC236}">
                              <a16:creationId xmlns:a16="http://schemas.microsoft.com/office/drawing/2014/main" id="{E18AF76C-C28A-4817-88D8-29A8C5F885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02562" y="3669545"/>
                          <a:ext cx="2848173" cy="2076791"/>
                          <a:chOff x="2236218" y="3334263"/>
                          <a:chExt cx="2848173" cy="2076791"/>
                        </a:xfrm>
                      </p:grpSpPr>
                      <p:cxnSp>
                        <p:nvCxnSpPr>
                          <p:cNvPr id="74" name="直線コネクタ 73">
                            <a:extLst>
                              <a:ext uri="{FF2B5EF4-FFF2-40B4-BE49-F238E27FC236}">
                                <a16:creationId xmlns:a16="http://schemas.microsoft.com/office/drawing/2014/main" id="{0416598C-39BF-4EE6-A0C7-243B62D0020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334422" y="3819196"/>
                            <a:ext cx="1720499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5" name="直線コネクタ 74">
                            <a:extLst>
                              <a:ext uri="{FF2B5EF4-FFF2-40B4-BE49-F238E27FC236}">
                                <a16:creationId xmlns:a16="http://schemas.microsoft.com/office/drawing/2014/main" id="{F171C300-3A05-4802-AF2C-95E881668DF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236218" y="5140171"/>
                            <a:ext cx="1720499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6" name="円弧 75">
                            <a:extLst>
                              <a:ext uri="{FF2B5EF4-FFF2-40B4-BE49-F238E27FC236}">
                                <a16:creationId xmlns:a16="http://schemas.microsoft.com/office/drawing/2014/main" id="{A79E26B6-F156-4435-8AFD-DB145FE30C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964097" y="4766350"/>
                            <a:ext cx="435793" cy="476161"/>
                          </a:xfrm>
                          <a:prstGeom prst="arc">
                            <a:avLst>
                              <a:gd name="adj1" fmla="val 4879397"/>
                              <a:gd name="adj2" fmla="val 16452864"/>
                            </a:avLst>
                          </a:prstGeom>
                          <a:ln w="38100">
                            <a:solidFill>
                              <a:srgbClr val="FF0000"/>
                            </a:solidFill>
                            <a:headEnd type="none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b="1" dirty="0"/>
                          </a:p>
                        </p:txBody>
                      </p:sp>
                      <p:sp>
                        <p:nvSpPr>
                          <p:cNvPr id="77" name="円弧 76">
                            <a:extLst>
                              <a:ext uri="{FF2B5EF4-FFF2-40B4-BE49-F238E27FC236}">
                                <a16:creationId xmlns:a16="http://schemas.microsoft.com/office/drawing/2014/main" id="{4639ECFE-7911-4452-8CB7-62E9F89E61C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4353750" y="4478836"/>
                            <a:ext cx="435793" cy="476161"/>
                          </a:xfrm>
                          <a:prstGeom prst="arc">
                            <a:avLst>
                              <a:gd name="adj1" fmla="val 4879397"/>
                              <a:gd name="adj2" fmla="val 16452864"/>
                            </a:avLst>
                          </a:prstGeom>
                          <a:ln w="38100">
                            <a:solidFill>
                              <a:srgbClr val="FF0000"/>
                            </a:solidFill>
                            <a:headEnd type="none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b="1" dirty="0"/>
                          </a:p>
                        </p:txBody>
                      </p:sp>
                      <p:sp>
                        <p:nvSpPr>
                          <p:cNvPr id="78" name="円弧 77">
                            <a:extLst>
                              <a:ext uri="{FF2B5EF4-FFF2-40B4-BE49-F238E27FC236}">
                                <a16:creationId xmlns:a16="http://schemas.microsoft.com/office/drawing/2014/main" id="{B23EB90C-8808-4218-BC60-FCA5BCFEFF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4648598" y="4098379"/>
                            <a:ext cx="435793" cy="476161"/>
                          </a:xfrm>
                          <a:prstGeom prst="arc">
                            <a:avLst>
                              <a:gd name="adj1" fmla="val 4879397"/>
                              <a:gd name="adj2" fmla="val 16452864"/>
                            </a:avLst>
                          </a:prstGeom>
                          <a:ln w="38100">
                            <a:solidFill>
                              <a:srgbClr val="FF0000"/>
                            </a:solidFill>
                            <a:headEnd type="none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b="1" dirty="0"/>
                          </a:p>
                        </p:txBody>
                      </p:sp>
                      <p:cxnSp>
                        <p:nvCxnSpPr>
                          <p:cNvPr id="84" name="直線矢印コネクタ 83">
                            <a:extLst>
                              <a:ext uri="{FF2B5EF4-FFF2-40B4-BE49-F238E27FC236}">
                                <a16:creationId xmlns:a16="http://schemas.microsoft.com/office/drawing/2014/main" id="{C955F7DF-59B5-48E7-B132-E8FCA359638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5033574" y="3334263"/>
                            <a:ext cx="0" cy="481782"/>
                          </a:xfrm>
                          <a:prstGeom prst="straightConnector1">
                            <a:avLst/>
                          </a:prstGeom>
                          <a:ln w="38100">
                            <a:tailEnd type="triangle"/>
                          </a:ln>
                        </p:spPr>
                        <p:style>
                          <a:lnRef idx="1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5" name="直線矢印コネクタ 84">
                            <a:extLst>
                              <a:ext uri="{FF2B5EF4-FFF2-40B4-BE49-F238E27FC236}">
                                <a16:creationId xmlns:a16="http://schemas.microsoft.com/office/drawing/2014/main" id="{FBB4AB48-8542-42C6-A307-9FFC177714D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956717" y="4640993"/>
                            <a:ext cx="0" cy="481782"/>
                          </a:xfrm>
                          <a:prstGeom prst="straightConnector1">
                            <a:avLst/>
                          </a:prstGeom>
                          <a:ln w="38100">
                            <a:tailEnd type="triangle"/>
                          </a:ln>
                        </p:spPr>
                        <p:style>
                          <a:lnRef idx="1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6" name="直線矢印コネクタ 85">
                            <a:extLst>
                              <a:ext uri="{FF2B5EF4-FFF2-40B4-BE49-F238E27FC236}">
                                <a16:creationId xmlns:a16="http://schemas.microsoft.com/office/drawing/2014/main" id="{F2CCEC3E-CC01-474B-A1A6-850BF48CD8B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574444" y="5120151"/>
                            <a:ext cx="385963" cy="290903"/>
                          </a:xfrm>
                          <a:prstGeom prst="straightConnector1">
                            <a:avLst/>
                          </a:prstGeom>
                          <a:ln w="38100">
                            <a:tailEnd type="triangle"/>
                          </a:ln>
                        </p:spPr>
                        <p:style>
                          <a:lnRef idx="1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6" name="直線コネクタ 65">
                          <a:extLst>
                            <a:ext uri="{FF2B5EF4-FFF2-40B4-BE49-F238E27FC236}">
                              <a16:creationId xmlns:a16="http://schemas.microsoft.com/office/drawing/2014/main" id="{98C560BA-1910-447D-A1C2-9C7A891218A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116099" y="5458057"/>
                          <a:ext cx="5196" cy="76628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直線コネクタ 66">
                          <a:extLst>
                            <a:ext uri="{FF2B5EF4-FFF2-40B4-BE49-F238E27FC236}">
                              <a16:creationId xmlns:a16="http://schemas.microsoft.com/office/drawing/2014/main" id="{208B159F-3EF6-45D7-A07E-2EDFCC8ED8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836596" y="5431158"/>
                          <a:ext cx="13222" cy="747692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40DDE7E9-1B44-4DE5-8602-0808971701F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111793" y="6085512"/>
                          <a:ext cx="1721725" cy="14107"/>
                        </a:xfrm>
                        <a:prstGeom prst="straightConnector1">
                          <a:avLst/>
                        </a:prstGeom>
                        <a:ln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57" name="テキスト ボックス 56">
                        <a:extLst>
                          <a:ext uri="{FF2B5EF4-FFF2-40B4-BE49-F238E27FC236}">
                            <a16:creationId xmlns:a16="http://schemas.microsoft.com/office/drawing/2014/main" id="{29916192-95FF-469C-88EA-AB0E1C0DAB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41159" y="6218023"/>
                        <a:ext cx="78739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ja-JP" dirty="0"/>
                          <a:t>50mm</a:t>
                        </a:r>
                        <a:endParaRPr kumimoji="1" lang="ja-JP" altLang="en-US" dirty="0"/>
                      </a:p>
                    </p:txBody>
                  </p:sp>
                  <p:sp>
                    <p:nvSpPr>
                      <p:cNvPr id="58" name="テキスト ボックス 57">
                        <a:extLst>
                          <a:ext uri="{FF2B5EF4-FFF2-40B4-BE49-F238E27FC236}">
                            <a16:creationId xmlns:a16="http://schemas.microsoft.com/office/drawing/2014/main" id="{68E470F6-A99F-402B-8F54-FC2F9D6BF1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70706" y="5875581"/>
                        <a:ext cx="1847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55" name="テキスト ボックス 54">
                      <a:extLst>
                        <a:ext uri="{FF2B5EF4-FFF2-40B4-BE49-F238E27FC236}">
                          <a16:creationId xmlns:a16="http://schemas.microsoft.com/office/drawing/2014/main" id="{7D7B9EB7-8B98-4AE5-94FE-0DE19068E6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45202" y="4798935"/>
                      <a:ext cx="556479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2000" dirty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73EEB0EB-5FB1-428E-AE39-8756A61B395B}"/>
                      </a:ext>
                    </a:extLst>
                  </p:cNvPr>
                  <p:cNvSpPr txBox="1"/>
                  <p:nvPr/>
                </p:nvSpPr>
                <p:spPr>
                  <a:xfrm>
                    <a:off x="1104197" y="4449387"/>
                    <a:ext cx="5588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 err="1">
                        <a:solidFill>
                          <a:srgbClr val="00B050"/>
                        </a:solidFill>
                      </a:rPr>
                      <a:t>sym</a:t>
                    </a:r>
                    <a:endParaRPr kumimoji="1" lang="ja-JP" altLang="en-US" dirty="0">
                      <a:solidFill>
                        <a:srgbClr val="00B050"/>
                      </a:solidFill>
                    </a:endParaRPr>
                  </a:p>
                </p:txBody>
              </p:sp>
            </p:grpSp>
            <p:cxnSp>
              <p:nvCxnSpPr>
                <p:cNvPr id="49" name="直線矢印コネクタ 48">
                  <a:extLst>
                    <a:ext uri="{FF2B5EF4-FFF2-40B4-BE49-F238E27FC236}">
                      <a16:creationId xmlns:a16="http://schemas.microsoft.com/office/drawing/2014/main" id="{E4EAFCB3-85E6-44F3-BE38-D05CBE420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5291" y="4935655"/>
                  <a:ext cx="1145215" cy="112118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フリーフォーム 86"/>
              <p:cNvSpPr/>
              <p:nvPr/>
            </p:nvSpPr>
            <p:spPr>
              <a:xfrm>
                <a:off x="5251882" y="1432313"/>
                <a:ext cx="1174111" cy="1466287"/>
              </a:xfrm>
              <a:custGeom>
                <a:avLst/>
                <a:gdLst>
                  <a:gd name="connsiteX0" fmla="*/ 1174111 w 1174111"/>
                  <a:gd name="connsiteY0" fmla="*/ 0 h 1466287"/>
                  <a:gd name="connsiteX1" fmla="*/ 908989 w 1174111"/>
                  <a:gd name="connsiteY1" fmla="*/ 957685 h 1466287"/>
                  <a:gd name="connsiteX2" fmla="*/ 0 w 1174111"/>
                  <a:gd name="connsiteY2" fmla="*/ 1466287 h 1466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4111" h="1466287">
                    <a:moveTo>
                      <a:pt x="1174111" y="0"/>
                    </a:moveTo>
                    <a:cubicBezTo>
                      <a:pt x="1139392" y="356652"/>
                      <a:pt x="1104674" y="713304"/>
                      <a:pt x="908989" y="957685"/>
                    </a:cubicBezTo>
                    <a:cubicBezTo>
                      <a:pt x="713304" y="1202066"/>
                      <a:pt x="174042" y="1401359"/>
                      <a:pt x="0" y="1466287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 87"/>
              <p:cNvSpPr/>
              <p:nvPr/>
            </p:nvSpPr>
            <p:spPr>
              <a:xfrm>
                <a:off x="7101806" y="1432313"/>
                <a:ext cx="1174111" cy="1466287"/>
              </a:xfrm>
              <a:custGeom>
                <a:avLst/>
                <a:gdLst>
                  <a:gd name="connsiteX0" fmla="*/ 1174111 w 1174111"/>
                  <a:gd name="connsiteY0" fmla="*/ 0 h 1466287"/>
                  <a:gd name="connsiteX1" fmla="*/ 908989 w 1174111"/>
                  <a:gd name="connsiteY1" fmla="*/ 957685 h 1466287"/>
                  <a:gd name="connsiteX2" fmla="*/ 0 w 1174111"/>
                  <a:gd name="connsiteY2" fmla="*/ 1466287 h 1466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4111" h="1466287">
                    <a:moveTo>
                      <a:pt x="1174111" y="0"/>
                    </a:moveTo>
                    <a:cubicBezTo>
                      <a:pt x="1139392" y="356652"/>
                      <a:pt x="1104674" y="713304"/>
                      <a:pt x="908989" y="957685"/>
                    </a:cubicBezTo>
                    <a:cubicBezTo>
                      <a:pt x="713304" y="1202066"/>
                      <a:pt x="174042" y="1401359"/>
                      <a:pt x="0" y="1466287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29916192-95FF-469C-88EA-AB0E1C0DABC8}"/>
                  </a:ext>
                </a:extLst>
              </p:cNvPr>
              <p:cNvSpPr txBox="1"/>
              <p:nvPr/>
            </p:nvSpPr>
            <p:spPr>
              <a:xfrm>
                <a:off x="7860422" y="303049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100mm</a:t>
                </a:r>
                <a:endParaRPr kumimoji="1" lang="ja-JP" altLang="en-US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208B159F-3EF6-45D7-A07E-2EDFCC8ED8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861" y="1470858"/>
                <a:ext cx="33768" cy="1140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フリーフォーム 101"/>
            <p:cNvSpPr/>
            <p:nvPr/>
          </p:nvSpPr>
          <p:spPr>
            <a:xfrm>
              <a:off x="5246475" y="1463213"/>
              <a:ext cx="1174111" cy="1466287"/>
            </a:xfrm>
            <a:custGeom>
              <a:avLst/>
              <a:gdLst>
                <a:gd name="connsiteX0" fmla="*/ 1174111 w 1174111"/>
                <a:gd name="connsiteY0" fmla="*/ 0 h 1466287"/>
                <a:gd name="connsiteX1" fmla="*/ 908989 w 1174111"/>
                <a:gd name="connsiteY1" fmla="*/ 957685 h 1466287"/>
                <a:gd name="connsiteX2" fmla="*/ 0 w 1174111"/>
                <a:gd name="connsiteY2" fmla="*/ 1466287 h 146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4111" h="1466287">
                  <a:moveTo>
                    <a:pt x="1174111" y="0"/>
                  </a:moveTo>
                  <a:cubicBezTo>
                    <a:pt x="1139392" y="356652"/>
                    <a:pt x="1104674" y="713304"/>
                    <a:pt x="908989" y="957685"/>
                  </a:cubicBezTo>
                  <a:cubicBezTo>
                    <a:pt x="713304" y="1202066"/>
                    <a:pt x="174042" y="1401359"/>
                    <a:pt x="0" y="1466287"/>
                  </a:cubicBezTo>
                </a:path>
              </a:pathLst>
            </a:cu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B050"/>
                </a:solidFill>
              </a:endParaRPr>
            </a:p>
          </p:txBody>
        </p:sp>
        <p:sp>
          <p:nvSpPr>
            <p:cNvPr id="105" name="円弧 104">
              <a:extLst>
                <a:ext uri="{FF2B5EF4-FFF2-40B4-BE49-F238E27FC236}">
                  <a16:creationId xmlns:a16="http://schemas.microsoft.com/office/drawing/2014/main" id="{17F4F42F-CD6A-4A7F-87EF-468433F1E1DD}"/>
                </a:ext>
              </a:extLst>
            </p:cNvPr>
            <p:cNvSpPr/>
            <p:nvPr/>
          </p:nvSpPr>
          <p:spPr>
            <a:xfrm rot="20397297">
              <a:off x="5568843" y="2397872"/>
              <a:ext cx="601359" cy="482934"/>
            </a:xfrm>
            <a:prstGeom prst="arc">
              <a:avLst>
                <a:gd name="adj1" fmla="val 9237301"/>
                <a:gd name="adj2" fmla="val 16452864"/>
              </a:avLst>
            </a:prstGeom>
            <a:ln w="3810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6" name="円弧 105">
              <a:extLst>
                <a:ext uri="{FF2B5EF4-FFF2-40B4-BE49-F238E27FC236}">
                  <a16:creationId xmlns:a16="http://schemas.microsoft.com/office/drawing/2014/main" id="{17F4F42F-CD6A-4A7F-87EF-468433F1E1DD}"/>
                </a:ext>
              </a:extLst>
            </p:cNvPr>
            <p:cNvSpPr/>
            <p:nvPr/>
          </p:nvSpPr>
          <p:spPr>
            <a:xfrm rot="20397297">
              <a:off x="6267509" y="1796547"/>
              <a:ext cx="601359" cy="482934"/>
            </a:xfrm>
            <a:prstGeom prst="arc">
              <a:avLst>
                <a:gd name="adj1" fmla="val 9237301"/>
                <a:gd name="adj2" fmla="val 16452864"/>
              </a:avLst>
            </a:prstGeom>
            <a:ln w="3810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7" name="円弧 106">
              <a:extLst>
                <a:ext uri="{FF2B5EF4-FFF2-40B4-BE49-F238E27FC236}">
                  <a16:creationId xmlns:a16="http://schemas.microsoft.com/office/drawing/2014/main" id="{17F4F42F-CD6A-4A7F-87EF-468433F1E1DD}"/>
                </a:ext>
              </a:extLst>
            </p:cNvPr>
            <p:cNvSpPr/>
            <p:nvPr/>
          </p:nvSpPr>
          <p:spPr>
            <a:xfrm rot="20397297">
              <a:off x="6012493" y="2152342"/>
              <a:ext cx="601359" cy="482934"/>
            </a:xfrm>
            <a:prstGeom prst="arc">
              <a:avLst>
                <a:gd name="adj1" fmla="val 9237301"/>
                <a:gd name="adj2" fmla="val 16452864"/>
              </a:avLst>
            </a:prstGeom>
            <a:ln w="3810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4680930" y="2489669"/>
              <a:ext cx="929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00B050"/>
                  </a:solidFill>
                  <a:latin typeface="Symbol" panose="05050102010706020507" pitchFamily="18" charset="2"/>
                </a:rPr>
                <a:t>d</a:t>
              </a:r>
              <a:r>
                <a:rPr lang="en-US" sz="1600" baseline="-25000" dirty="0" err="1">
                  <a:solidFill>
                    <a:srgbClr val="00B050"/>
                  </a:solidFill>
                </a:rPr>
                <a:t>Y</a:t>
              </a:r>
              <a:r>
                <a:rPr lang="en-US" sz="1600" baseline="-25000" dirty="0">
                  <a:solidFill>
                    <a:srgbClr val="00B050"/>
                  </a:solidFill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</a:rPr>
                <a:t>,</a:t>
              </a:r>
              <a:r>
                <a:rPr lang="en-US" sz="1600" dirty="0" err="1">
                  <a:solidFill>
                    <a:srgbClr val="00B050"/>
                  </a:solidFill>
                  <a:latin typeface="Symbol" panose="05050102010706020507" pitchFamily="18" charset="2"/>
                </a:rPr>
                <a:t>q</a:t>
              </a:r>
              <a:r>
                <a:rPr lang="en-US" sz="1600" baseline="-25000" dirty="0" err="1">
                  <a:solidFill>
                    <a:srgbClr val="00B050"/>
                  </a:solidFill>
                </a:rPr>
                <a:t>x</a:t>
              </a:r>
              <a:r>
                <a:rPr lang="en-US" sz="1600" dirty="0">
                  <a:solidFill>
                    <a:srgbClr val="00B050"/>
                  </a:solidFill>
                </a:rPr>
                <a:t> = 0</a:t>
              </a:r>
              <a:endParaRPr lang="en-US" sz="11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10" name="テキスト ボックス 109"/>
          <p:cNvSpPr txBox="1"/>
          <p:nvPr/>
        </p:nvSpPr>
        <p:spPr>
          <a:xfrm>
            <a:off x="5355758" y="498785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90°</a:t>
            </a:r>
            <a:r>
              <a:rPr kumimoji="1" lang="ja-JP" altLang="en-US" dirty="0"/>
              <a:t>方向試験片</a:t>
            </a: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24BBE65F-52E6-426E-8BBE-9AB9EA28184F}"/>
              </a:ext>
            </a:extLst>
          </p:cNvPr>
          <p:cNvCxnSpPr>
            <a:cxnSpLocks/>
          </p:cNvCxnSpPr>
          <p:nvPr/>
        </p:nvCxnSpPr>
        <p:spPr>
          <a:xfrm>
            <a:off x="5808565" y="2598842"/>
            <a:ext cx="2997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24BBE65F-52E6-426E-8BBE-9AB9EA28184F}"/>
              </a:ext>
            </a:extLst>
          </p:cNvPr>
          <p:cNvCxnSpPr>
            <a:cxnSpLocks/>
          </p:cNvCxnSpPr>
          <p:nvPr/>
        </p:nvCxnSpPr>
        <p:spPr>
          <a:xfrm>
            <a:off x="6231968" y="2337063"/>
            <a:ext cx="255787" cy="10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24BBE65F-52E6-426E-8BBE-9AB9EA28184F}"/>
              </a:ext>
            </a:extLst>
          </p:cNvPr>
          <p:cNvCxnSpPr>
            <a:cxnSpLocks/>
          </p:cNvCxnSpPr>
          <p:nvPr/>
        </p:nvCxnSpPr>
        <p:spPr>
          <a:xfrm>
            <a:off x="6487755" y="2008947"/>
            <a:ext cx="2997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1F8E1811-09CE-4169-9097-13F1F748F0FF}"/>
              </a:ext>
            </a:extLst>
          </p:cNvPr>
          <p:cNvGrpSpPr/>
          <p:nvPr/>
        </p:nvGrpSpPr>
        <p:grpSpPr>
          <a:xfrm>
            <a:off x="107260" y="4649867"/>
            <a:ext cx="7017187" cy="2198632"/>
            <a:chOff x="1254745" y="1294532"/>
            <a:chExt cx="6492244" cy="2198632"/>
          </a:xfrm>
        </p:grpSpPr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3CD1C8E3-45F2-44CD-B6EE-98D55282B5DE}"/>
                </a:ext>
              </a:extLst>
            </p:cNvPr>
            <p:cNvCxnSpPr/>
            <p:nvPr/>
          </p:nvCxnSpPr>
          <p:spPr>
            <a:xfrm>
              <a:off x="2178619" y="2404141"/>
              <a:ext cx="54658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AACE190F-1D8D-4A68-87CB-FA2258938F6C}"/>
                </a:ext>
              </a:extLst>
            </p:cNvPr>
            <p:cNvCxnSpPr/>
            <p:nvPr/>
          </p:nvCxnSpPr>
          <p:spPr>
            <a:xfrm>
              <a:off x="2178618" y="1294532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2C563AF7-92C7-4996-9E68-3B55739E060A}"/>
                </a:ext>
              </a:extLst>
            </p:cNvPr>
            <p:cNvCxnSpPr/>
            <p:nvPr/>
          </p:nvCxnSpPr>
          <p:spPr>
            <a:xfrm>
              <a:off x="7644470" y="1304806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90E48464-C16D-41DE-BE95-26C8E94E0B8F}"/>
                </a:ext>
              </a:extLst>
            </p:cNvPr>
            <p:cNvCxnSpPr/>
            <p:nvPr/>
          </p:nvCxnSpPr>
          <p:spPr>
            <a:xfrm>
              <a:off x="2178618" y="1736321"/>
              <a:ext cx="5465852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9DBD36F3-FED0-4AF3-9B5D-621122A83677}"/>
                </a:ext>
              </a:extLst>
            </p:cNvPr>
            <p:cNvSpPr txBox="1"/>
            <p:nvPr/>
          </p:nvSpPr>
          <p:spPr>
            <a:xfrm>
              <a:off x="4325917" y="1294532"/>
              <a:ext cx="7397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</a:t>
              </a:r>
            </a:p>
          </p:txBody>
        </p: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1538670" y="2969944"/>
              <a:ext cx="1485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Symbol" panose="05050102010706020507" pitchFamily="18" charset="2"/>
                </a:rPr>
                <a:t>d</a:t>
              </a:r>
              <a:r>
                <a:rPr lang="en-US" sz="2800" baseline="-25000" dirty="0" err="1"/>
                <a:t>Y</a:t>
              </a:r>
              <a:r>
                <a:rPr lang="en-US" sz="2800" baseline="-25000" dirty="0"/>
                <a:t> </a:t>
              </a:r>
              <a:r>
                <a:rPr lang="en-US" sz="2800" dirty="0"/>
                <a:t>,</a:t>
              </a:r>
              <a:r>
                <a:rPr lang="en-US" sz="2800" dirty="0" err="1">
                  <a:latin typeface="Symbol" panose="05050102010706020507" pitchFamily="18" charset="2"/>
                </a:rPr>
                <a:t>q</a:t>
              </a:r>
              <a:r>
                <a:rPr lang="en-US" sz="2800" baseline="-25000" dirty="0" err="1"/>
                <a:t>x</a:t>
              </a:r>
              <a:r>
                <a:rPr lang="en-US" sz="2800" dirty="0"/>
                <a:t> = 0</a:t>
              </a:r>
              <a:endParaRPr lang="en-US" dirty="0"/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FA8FC349-0A1A-4DC1-9A32-F2B72CED2998}"/>
                </a:ext>
              </a:extLst>
            </p:cNvPr>
            <p:cNvSpPr/>
            <p:nvPr/>
          </p:nvSpPr>
          <p:spPr>
            <a:xfrm>
              <a:off x="2042980" y="2113408"/>
              <a:ext cx="101027" cy="5316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16D33FDB-F8CE-406D-8865-513A02049D38}"/>
                </a:ext>
              </a:extLst>
            </p:cNvPr>
            <p:cNvSpPr txBox="1"/>
            <p:nvPr/>
          </p:nvSpPr>
          <p:spPr>
            <a:xfrm>
              <a:off x="6980228" y="2655936"/>
              <a:ext cx="435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131" name="円弧 130">
              <a:extLst>
                <a:ext uri="{FF2B5EF4-FFF2-40B4-BE49-F238E27FC236}">
                  <a16:creationId xmlns:a16="http://schemas.microsoft.com/office/drawing/2014/main" id="{9F57B048-A174-498D-B131-3C5346DA9DB5}"/>
                </a:ext>
              </a:extLst>
            </p:cNvPr>
            <p:cNvSpPr/>
            <p:nvPr/>
          </p:nvSpPr>
          <p:spPr>
            <a:xfrm flipH="1">
              <a:off x="7311196" y="2155259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B930D934-1BDC-44A0-9E9F-E69D7ADD5DFC}"/>
                </a:ext>
              </a:extLst>
            </p:cNvPr>
            <p:cNvSpPr txBox="1"/>
            <p:nvPr/>
          </p:nvSpPr>
          <p:spPr>
            <a:xfrm>
              <a:off x="1254745" y="2573505"/>
              <a:ext cx="3709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m</a:t>
              </a:r>
            </a:p>
          </p:txBody>
        </p:sp>
        <p:sp>
          <p:nvSpPr>
            <p:cNvPr id="133" name="円弧 132">
              <a:extLst>
                <a:ext uri="{FF2B5EF4-FFF2-40B4-BE49-F238E27FC236}">
                  <a16:creationId xmlns:a16="http://schemas.microsoft.com/office/drawing/2014/main" id="{00B66DFE-51F7-4D7F-BB2E-2F436B5503A9}"/>
                </a:ext>
              </a:extLst>
            </p:cNvPr>
            <p:cNvSpPr/>
            <p:nvPr/>
          </p:nvSpPr>
          <p:spPr>
            <a:xfrm>
              <a:off x="1419078" y="2144554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4" name="楕円 133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6335" y="2387279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5842" y="2091893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27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F8E1811-09CE-4169-9097-13F1F748F0FF}"/>
              </a:ext>
            </a:extLst>
          </p:cNvPr>
          <p:cNvGrpSpPr/>
          <p:nvPr/>
        </p:nvGrpSpPr>
        <p:grpSpPr>
          <a:xfrm>
            <a:off x="163717" y="718091"/>
            <a:ext cx="8433763" cy="2198632"/>
            <a:chOff x="1120791" y="1294532"/>
            <a:chExt cx="7802848" cy="2198632"/>
          </a:xfrm>
        </p:grpSpPr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CD1C8E3-45F2-44CD-B6EE-98D55282B5DE}"/>
                </a:ext>
              </a:extLst>
            </p:cNvPr>
            <p:cNvCxnSpPr/>
            <p:nvPr/>
          </p:nvCxnSpPr>
          <p:spPr>
            <a:xfrm>
              <a:off x="2178619" y="2404141"/>
              <a:ext cx="54658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AACE190F-1D8D-4A68-87CB-FA2258938F6C}"/>
                </a:ext>
              </a:extLst>
            </p:cNvPr>
            <p:cNvCxnSpPr/>
            <p:nvPr/>
          </p:nvCxnSpPr>
          <p:spPr>
            <a:xfrm>
              <a:off x="2178618" y="1294532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2C563AF7-92C7-4996-9E68-3B55739E060A}"/>
                </a:ext>
              </a:extLst>
            </p:cNvPr>
            <p:cNvCxnSpPr/>
            <p:nvPr/>
          </p:nvCxnSpPr>
          <p:spPr>
            <a:xfrm>
              <a:off x="7644470" y="1304806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90E48464-C16D-41DE-BE95-26C8E94E0B8F}"/>
                </a:ext>
              </a:extLst>
            </p:cNvPr>
            <p:cNvCxnSpPr/>
            <p:nvPr/>
          </p:nvCxnSpPr>
          <p:spPr>
            <a:xfrm>
              <a:off x="2178618" y="1736321"/>
              <a:ext cx="5465852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DBD36F3-FED0-4AF3-9B5D-621122A83677}"/>
                </a:ext>
              </a:extLst>
            </p:cNvPr>
            <p:cNvSpPr txBox="1"/>
            <p:nvPr/>
          </p:nvSpPr>
          <p:spPr>
            <a:xfrm>
              <a:off x="4325917" y="1294532"/>
              <a:ext cx="7397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1538670" y="2969944"/>
              <a:ext cx="1485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Symbol" panose="05050102010706020507" pitchFamily="18" charset="2"/>
                </a:rPr>
                <a:t>d</a:t>
              </a:r>
              <a:r>
                <a:rPr lang="en-US" sz="2800" baseline="-25000" dirty="0" err="1"/>
                <a:t>Y</a:t>
              </a:r>
              <a:r>
                <a:rPr lang="en-US" sz="2800" baseline="-25000" dirty="0"/>
                <a:t> </a:t>
              </a:r>
              <a:r>
                <a:rPr lang="en-US" sz="2800" dirty="0"/>
                <a:t>,</a:t>
              </a:r>
              <a:r>
                <a:rPr lang="en-US" sz="2800" dirty="0" err="1">
                  <a:latin typeface="Symbol" panose="05050102010706020507" pitchFamily="18" charset="2"/>
                </a:rPr>
                <a:t>q</a:t>
              </a:r>
              <a:r>
                <a:rPr lang="en-US" sz="2800" baseline="-25000" dirty="0" err="1"/>
                <a:t>x</a:t>
              </a:r>
              <a:r>
                <a:rPr lang="en-US" sz="2800" dirty="0"/>
                <a:t> = 0</a:t>
              </a:r>
              <a:endParaRPr 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FA8FC349-0A1A-4DC1-9A32-F2B72CED2998}"/>
                </a:ext>
              </a:extLst>
            </p:cNvPr>
            <p:cNvSpPr/>
            <p:nvPr/>
          </p:nvSpPr>
          <p:spPr>
            <a:xfrm>
              <a:off x="2042980" y="2113408"/>
              <a:ext cx="101027" cy="5316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9A88F1BD-3667-49FF-92DF-A109FD11FB00}"/>
                </a:ext>
              </a:extLst>
            </p:cNvPr>
            <p:cNvCxnSpPr/>
            <p:nvPr/>
          </p:nvCxnSpPr>
          <p:spPr>
            <a:xfrm>
              <a:off x="2361840" y="1857893"/>
              <a:ext cx="0" cy="46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030085A7-1D41-498E-B850-02279D12C80E}"/>
                </a:ext>
              </a:extLst>
            </p:cNvPr>
            <p:cNvCxnSpPr/>
            <p:nvPr/>
          </p:nvCxnSpPr>
          <p:spPr>
            <a:xfrm>
              <a:off x="1613540" y="1972637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CD4C849C-F257-4CAA-966C-5C2662D4F3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836" y="1981201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60D50AD-91A2-44AD-AC9E-98A4F88D2366}"/>
                </a:ext>
              </a:extLst>
            </p:cNvPr>
            <p:cNvSpPr txBox="1"/>
            <p:nvPr/>
          </p:nvSpPr>
          <p:spPr>
            <a:xfrm>
              <a:off x="1319870" y="1702690"/>
              <a:ext cx="435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6D33FDB-F8CE-406D-8865-513A02049D38}"/>
                </a:ext>
              </a:extLst>
            </p:cNvPr>
            <p:cNvSpPr txBox="1"/>
            <p:nvPr/>
          </p:nvSpPr>
          <p:spPr>
            <a:xfrm>
              <a:off x="2427761" y="2512779"/>
              <a:ext cx="435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9F57B048-A174-498D-B131-3C5346DA9DB5}"/>
                </a:ext>
              </a:extLst>
            </p:cNvPr>
            <p:cNvSpPr/>
            <p:nvPr/>
          </p:nvSpPr>
          <p:spPr>
            <a:xfrm flipH="1">
              <a:off x="2208798" y="2149199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B930D934-1BDC-44A0-9E9F-E69D7ADD5DFC}"/>
                </a:ext>
              </a:extLst>
            </p:cNvPr>
            <p:cNvSpPr txBox="1"/>
            <p:nvPr/>
          </p:nvSpPr>
          <p:spPr>
            <a:xfrm>
              <a:off x="1120791" y="2667774"/>
              <a:ext cx="7623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m1</a:t>
              </a:r>
            </a:p>
          </p:txBody>
        </p:sp>
        <p:sp>
          <p:nvSpPr>
            <p:cNvPr id="49" name="円弧 48">
              <a:extLst>
                <a:ext uri="{FF2B5EF4-FFF2-40B4-BE49-F238E27FC236}">
                  <a16:creationId xmlns:a16="http://schemas.microsoft.com/office/drawing/2014/main" id="{00B66DFE-51F7-4D7F-BB2E-2F436B5503A9}"/>
                </a:ext>
              </a:extLst>
            </p:cNvPr>
            <p:cNvSpPr/>
            <p:nvPr/>
          </p:nvSpPr>
          <p:spPr>
            <a:xfrm>
              <a:off x="1419078" y="2144554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0070C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A8FC349-0A1A-4DC1-9A32-F2B72CED2998}"/>
                </a:ext>
              </a:extLst>
            </p:cNvPr>
            <p:cNvSpPr/>
            <p:nvPr/>
          </p:nvSpPr>
          <p:spPr>
            <a:xfrm>
              <a:off x="7624135" y="2208965"/>
              <a:ext cx="101027" cy="5316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6793137" y="2833964"/>
              <a:ext cx="21305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Symbol" panose="05050102010706020507" pitchFamily="18" charset="2"/>
                </a:rPr>
                <a:t>q</a:t>
              </a:r>
              <a:r>
                <a:rPr lang="en-US" sz="2800" baseline="-25000" dirty="0" err="1"/>
                <a:t>x</a:t>
              </a:r>
              <a:r>
                <a:rPr lang="en-US" sz="2800" dirty="0"/>
                <a:t> = 0</a:t>
              </a:r>
              <a:endParaRPr lang="en-US" dirty="0"/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6335" y="2387279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5842" y="2091893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B930D934-1BDC-44A0-9E9F-E69D7ADD5DFC}"/>
                </a:ext>
              </a:extLst>
            </p:cNvPr>
            <p:cNvSpPr txBox="1"/>
            <p:nvPr/>
          </p:nvSpPr>
          <p:spPr>
            <a:xfrm>
              <a:off x="8030278" y="1714032"/>
              <a:ext cx="7623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m2</a:t>
              </a:r>
            </a:p>
          </p:txBody>
        </p:sp>
        <p:sp>
          <p:nvSpPr>
            <p:cNvPr id="61" name="円弧 60">
              <a:extLst>
                <a:ext uri="{FF2B5EF4-FFF2-40B4-BE49-F238E27FC236}">
                  <a16:creationId xmlns:a16="http://schemas.microsoft.com/office/drawing/2014/main" id="{00B66DFE-51F7-4D7F-BB2E-2F436B5503A9}"/>
                </a:ext>
              </a:extLst>
            </p:cNvPr>
            <p:cNvSpPr/>
            <p:nvPr/>
          </p:nvSpPr>
          <p:spPr>
            <a:xfrm>
              <a:off x="8286175" y="2264489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0070C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7737086" y="2213306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7725162" y="2512779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テキスト ボックス 14"/>
          <p:cNvSpPr txBox="1"/>
          <p:nvPr/>
        </p:nvSpPr>
        <p:spPr>
          <a:xfrm>
            <a:off x="195667" y="268874"/>
            <a:ext cx="588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非加熱部の曲げ剛性の計算方法</a:t>
            </a:r>
            <a:r>
              <a:rPr kumimoji="1" lang="en-US" altLang="ja-JP" dirty="0"/>
              <a:t>(simple model)(</a:t>
            </a:r>
            <a:r>
              <a:rPr kumimoji="1" lang="ja-JP" altLang="en-US" dirty="0"/>
              <a:t>数値計算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D01296F9-F8F7-4F74-8528-539BC1656E0E}"/>
              </a:ext>
            </a:extLst>
          </p:cNvPr>
          <p:cNvGrpSpPr/>
          <p:nvPr/>
        </p:nvGrpSpPr>
        <p:grpSpPr>
          <a:xfrm>
            <a:off x="163717" y="5645499"/>
            <a:ext cx="909953" cy="871131"/>
            <a:chOff x="5286657" y="1730026"/>
            <a:chExt cx="909953" cy="871131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65140540-A6E1-4DB5-806B-7B9E80B47F69}"/>
                </a:ext>
              </a:extLst>
            </p:cNvPr>
            <p:cNvGrpSpPr/>
            <p:nvPr/>
          </p:nvGrpSpPr>
          <p:grpSpPr>
            <a:xfrm>
              <a:off x="5286657" y="1845362"/>
              <a:ext cx="909953" cy="755795"/>
              <a:chOff x="5286657" y="1845362"/>
              <a:chExt cx="909953" cy="755795"/>
            </a:xfrm>
          </p:grpSpPr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B4E275AE-E617-49FA-938B-9C37CA0F4B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6501" y="2322082"/>
                <a:ext cx="275208" cy="27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35185A43-EB0C-4A82-A6DA-D4F88412F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1709" y="2316281"/>
                <a:ext cx="479394" cy="5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1474B4F3-156E-4953-A5B9-05FAFCD51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3189" y="1845362"/>
                <a:ext cx="0" cy="48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6F826ED-98FE-43D9-B1A0-4DC5CE8F063F}"/>
                  </a:ext>
                </a:extLst>
              </p:cNvPr>
              <p:cNvSpPr txBox="1"/>
              <p:nvPr/>
            </p:nvSpPr>
            <p:spPr>
              <a:xfrm>
                <a:off x="5286657" y="2245138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x</a:t>
                </a:r>
                <a:endParaRPr kumimoji="1" lang="ja-JP" altLang="en-US" sz="1100" dirty="0"/>
              </a:p>
            </p:txBody>
          </p: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C63CC15-20C8-4F08-803E-9EAB526EA473}"/>
                  </a:ext>
                </a:extLst>
              </p:cNvPr>
              <p:cNvSpPr txBox="1"/>
              <p:nvPr/>
            </p:nvSpPr>
            <p:spPr>
              <a:xfrm>
                <a:off x="5921406" y="2279763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y</a:t>
                </a:r>
                <a:endParaRPr kumimoji="1" lang="ja-JP" altLang="en-US" sz="1100" dirty="0"/>
              </a:p>
            </p:txBody>
          </p:sp>
        </p:grp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A71FD9B2-4465-4674-9E2B-24A1476AFC61}"/>
                </a:ext>
              </a:extLst>
            </p:cNvPr>
            <p:cNvSpPr txBox="1"/>
            <p:nvPr/>
          </p:nvSpPr>
          <p:spPr>
            <a:xfrm>
              <a:off x="5681709" y="1730026"/>
              <a:ext cx="275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z</a:t>
              </a:r>
              <a:endParaRPr kumimoji="1" lang="ja-JP" altLang="en-US" sz="1100" dirty="0"/>
            </a:p>
          </p:txBody>
        </p:sp>
      </p:grp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6494405A-9B48-43C3-9B8D-FB855F900DB6}"/>
              </a:ext>
            </a:extLst>
          </p:cNvPr>
          <p:cNvSpPr txBox="1"/>
          <p:nvPr/>
        </p:nvSpPr>
        <p:spPr>
          <a:xfrm>
            <a:off x="229877" y="31329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シェル弾性解析</a:t>
            </a:r>
          </a:p>
        </p:txBody>
      </p: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0A867E05-D205-4DF4-8F18-CECC4EB78A16}"/>
              </a:ext>
            </a:extLst>
          </p:cNvPr>
          <p:cNvGrpSpPr/>
          <p:nvPr/>
        </p:nvGrpSpPr>
        <p:grpSpPr>
          <a:xfrm>
            <a:off x="847270" y="3396341"/>
            <a:ext cx="3722245" cy="2685253"/>
            <a:chOff x="847270" y="3396341"/>
            <a:chExt cx="3722245" cy="2685253"/>
          </a:xfrm>
        </p:grpSpPr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69060B8A-3239-46E6-A90C-A0787FE4345B}"/>
                </a:ext>
              </a:extLst>
            </p:cNvPr>
            <p:cNvGrpSpPr/>
            <p:nvPr/>
          </p:nvGrpSpPr>
          <p:grpSpPr>
            <a:xfrm>
              <a:off x="847270" y="3396341"/>
              <a:ext cx="3722245" cy="2685253"/>
              <a:chOff x="343494" y="3786844"/>
              <a:chExt cx="3722245" cy="2685253"/>
            </a:xfrm>
          </p:grpSpPr>
          <p:grpSp>
            <p:nvGrpSpPr>
              <p:cNvPr id="111" name="グループ化 110">
                <a:extLst>
                  <a:ext uri="{FF2B5EF4-FFF2-40B4-BE49-F238E27FC236}">
                    <a16:creationId xmlns:a16="http://schemas.microsoft.com/office/drawing/2014/main" id="{0D2A6642-CE23-4150-9B63-03AFA5C89D31}"/>
                  </a:ext>
                </a:extLst>
              </p:cNvPr>
              <p:cNvGrpSpPr/>
              <p:nvPr/>
            </p:nvGrpSpPr>
            <p:grpSpPr>
              <a:xfrm>
                <a:off x="512447" y="3786844"/>
                <a:ext cx="3553292" cy="2685253"/>
                <a:chOff x="614542" y="3644476"/>
                <a:chExt cx="3553292" cy="2685253"/>
              </a:xfrm>
            </p:grpSpPr>
            <p:grpSp>
              <p:nvGrpSpPr>
                <p:cNvPr id="107" name="グループ化 106">
                  <a:extLst>
                    <a:ext uri="{FF2B5EF4-FFF2-40B4-BE49-F238E27FC236}">
                      <a16:creationId xmlns:a16="http://schemas.microsoft.com/office/drawing/2014/main" id="{155F16DB-AFB9-4227-A869-CB0DD2743DE2}"/>
                    </a:ext>
                  </a:extLst>
                </p:cNvPr>
                <p:cNvGrpSpPr/>
                <p:nvPr/>
              </p:nvGrpSpPr>
              <p:grpSpPr>
                <a:xfrm>
                  <a:off x="614542" y="3644476"/>
                  <a:ext cx="3038391" cy="2685253"/>
                  <a:chOff x="1208432" y="3882023"/>
                  <a:chExt cx="3038391" cy="2685253"/>
                </a:xfrm>
              </p:grpSpPr>
              <p:grpSp>
                <p:nvGrpSpPr>
                  <p:cNvPr id="102" name="グループ化 101">
                    <a:extLst>
                      <a:ext uri="{FF2B5EF4-FFF2-40B4-BE49-F238E27FC236}">
                        <a16:creationId xmlns:a16="http://schemas.microsoft.com/office/drawing/2014/main" id="{41DAC18B-59F5-4279-8EC0-3CF8332D6D1E}"/>
                      </a:ext>
                    </a:extLst>
                  </p:cNvPr>
                  <p:cNvGrpSpPr/>
                  <p:nvPr/>
                </p:nvGrpSpPr>
                <p:grpSpPr>
                  <a:xfrm>
                    <a:off x="1208432" y="3882023"/>
                    <a:ext cx="3038391" cy="2441140"/>
                    <a:chOff x="4102562" y="3644265"/>
                    <a:chExt cx="2813407" cy="2221014"/>
                  </a:xfrm>
                </p:grpSpPr>
                <p:grpSp>
                  <p:nvGrpSpPr>
                    <p:cNvPr id="31" name="グループ化 30">
                      <a:extLst>
                        <a:ext uri="{FF2B5EF4-FFF2-40B4-BE49-F238E27FC236}">
                          <a16:creationId xmlns:a16="http://schemas.microsoft.com/office/drawing/2014/main" id="{ACFE9B17-DAB8-49F4-AA00-70B61410A0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02562" y="3644265"/>
                      <a:ext cx="2813407" cy="2221014"/>
                      <a:chOff x="2236218" y="3308983"/>
                      <a:chExt cx="2813407" cy="2221014"/>
                    </a:xfrm>
                  </p:grpSpPr>
                  <p:sp>
                    <p:nvSpPr>
                      <p:cNvPr id="62" name="円弧 61">
                        <a:extLst>
                          <a:ext uri="{FF2B5EF4-FFF2-40B4-BE49-F238E27FC236}">
                            <a16:creationId xmlns:a16="http://schemas.microsoft.com/office/drawing/2014/main" id="{17F4F42F-CD6A-4A7F-87EF-468433F1E1DD}"/>
                          </a:ext>
                        </a:extLst>
                      </p:cNvPr>
                      <p:cNvSpPr/>
                      <p:nvPr/>
                    </p:nvSpPr>
                    <p:spPr>
                      <a:xfrm rot="20397297">
                        <a:off x="2860098" y="3835955"/>
                        <a:ext cx="556830" cy="439386"/>
                      </a:xfrm>
                      <a:prstGeom prst="arc">
                        <a:avLst>
                          <a:gd name="adj1" fmla="val 9237301"/>
                          <a:gd name="adj2" fmla="val 16452864"/>
                        </a:avLst>
                      </a:prstGeom>
                      <a:ln w="38100">
                        <a:solidFill>
                          <a:srgbClr val="FF0000"/>
                        </a:solidFill>
                        <a:headEnd type="non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b="1" dirty="0"/>
                      </a:p>
                    </p:txBody>
                  </p:sp>
                  <p:grpSp>
                    <p:nvGrpSpPr>
                      <p:cNvPr id="30" name="グループ化 29">
                        <a:extLst>
                          <a:ext uri="{FF2B5EF4-FFF2-40B4-BE49-F238E27FC236}">
                            <a16:creationId xmlns:a16="http://schemas.microsoft.com/office/drawing/2014/main" id="{E18AF76C-C28A-4817-88D8-29A8C5F885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36218" y="3308983"/>
                        <a:ext cx="2813407" cy="2221014"/>
                        <a:chOff x="2236218" y="3308983"/>
                        <a:chExt cx="2813407" cy="2221014"/>
                      </a:xfrm>
                    </p:grpSpPr>
                    <p:cxnSp>
                      <p:nvCxnSpPr>
                        <p:cNvPr id="7" name="直線コネクタ 6">
                          <a:extLst>
                            <a:ext uri="{FF2B5EF4-FFF2-40B4-BE49-F238E27FC236}">
                              <a16:creationId xmlns:a16="http://schemas.microsoft.com/office/drawing/2014/main" id="{254A61DB-6216-46C2-AF22-F4FF4929950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2236218" y="3790765"/>
                          <a:ext cx="1092908" cy="134940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3" name="直線コネクタ 32">
                          <a:extLst>
                            <a:ext uri="{FF2B5EF4-FFF2-40B4-BE49-F238E27FC236}">
                              <a16:creationId xmlns:a16="http://schemas.microsoft.com/office/drawing/2014/main" id="{109C79E9-BB06-4B75-8E32-97B096EAB71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3956717" y="3790765"/>
                          <a:ext cx="1092908" cy="134940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" name="直線コネクタ 13">
                          <a:extLst>
                            <a:ext uri="{FF2B5EF4-FFF2-40B4-BE49-F238E27FC236}">
                              <a16:creationId xmlns:a16="http://schemas.microsoft.com/office/drawing/2014/main" id="{0416598C-39BF-4EE6-A0C7-243B62D0020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329126" y="3790765"/>
                          <a:ext cx="1720499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8" name="直線コネクタ 37">
                          <a:extLst>
                            <a:ext uri="{FF2B5EF4-FFF2-40B4-BE49-F238E27FC236}">
                              <a16:creationId xmlns:a16="http://schemas.microsoft.com/office/drawing/2014/main" id="{F171C300-3A05-4802-AF2C-95E881668DF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236218" y="5140171"/>
                          <a:ext cx="1720499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4" name="円弧 53">
                          <a:extLst>
                            <a:ext uri="{FF2B5EF4-FFF2-40B4-BE49-F238E27FC236}">
                              <a16:creationId xmlns:a16="http://schemas.microsoft.com/office/drawing/2014/main" id="{A79E26B6-F156-4435-8AFD-DB145FE30C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971478" y="4492567"/>
                          <a:ext cx="435793" cy="476161"/>
                        </a:xfrm>
                        <a:prstGeom prst="arc">
                          <a:avLst>
                            <a:gd name="adj1" fmla="val 4879397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sp>
                      <p:nvSpPr>
                        <p:cNvPr id="57" name="円弧 56">
                          <a:extLst>
                            <a:ext uri="{FF2B5EF4-FFF2-40B4-BE49-F238E27FC236}">
                              <a16:creationId xmlns:a16="http://schemas.microsoft.com/office/drawing/2014/main" id="{4639ECFE-7911-4452-8CB7-62E9F89E61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45720" y="4187849"/>
                          <a:ext cx="435793" cy="476161"/>
                        </a:xfrm>
                        <a:prstGeom prst="arc">
                          <a:avLst>
                            <a:gd name="adj1" fmla="val 4879397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sp>
                      <p:nvSpPr>
                        <p:cNvPr id="58" name="円弧 57">
                          <a:extLst>
                            <a:ext uri="{FF2B5EF4-FFF2-40B4-BE49-F238E27FC236}">
                              <a16:creationId xmlns:a16="http://schemas.microsoft.com/office/drawing/2014/main" id="{B23EB90C-8808-4218-BC60-FCA5BCFEFF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549366" y="3883131"/>
                          <a:ext cx="435793" cy="476161"/>
                        </a:xfrm>
                        <a:prstGeom prst="arc">
                          <a:avLst>
                            <a:gd name="adj1" fmla="val 4879397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sp>
                      <p:nvSpPr>
                        <p:cNvPr id="59" name="円弧 58">
                          <a:extLst>
                            <a:ext uri="{FF2B5EF4-FFF2-40B4-BE49-F238E27FC236}">
                              <a16:creationId xmlns:a16="http://schemas.microsoft.com/office/drawing/2014/main" id="{5A40E579-2CC4-4E6F-9C3F-79A1E691B3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0397297">
                          <a:off x="2377008" y="4450454"/>
                          <a:ext cx="556830" cy="439386"/>
                        </a:xfrm>
                        <a:prstGeom prst="arc">
                          <a:avLst>
                            <a:gd name="adj1" fmla="val 9237301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sp>
                      <p:nvSpPr>
                        <p:cNvPr id="60" name="円弧 59">
                          <a:extLst>
                            <a:ext uri="{FF2B5EF4-FFF2-40B4-BE49-F238E27FC236}">
                              <a16:creationId xmlns:a16="http://schemas.microsoft.com/office/drawing/2014/main" id="{B06BF64F-D055-4EA8-9D5C-3A3F3A4800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0397297">
                          <a:off x="2561065" y="4171066"/>
                          <a:ext cx="556830" cy="439386"/>
                        </a:xfrm>
                        <a:prstGeom prst="arc">
                          <a:avLst>
                            <a:gd name="adj1" fmla="val 9237301"/>
                            <a:gd name="adj2" fmla="val 16452864"/>
                          </a:avLst>
                        </a:prstGeom>
                        <a:ln w="38100">
                          <a:solidFill>
                            <a:srgbClr val="FF0000"/>
                          </a:solidFill>
                          <a:headEnd type="none" w="lg" len="lg"/>
                          <a:tailEnd type="triangl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b="1" dirty="0"/>
                        </a:p>
                      </p:txBody>
                    </p:sp>
                    <p:cxnSp>
                      <p:nvCxnSpPr>
                        <p:cNvPr id="63" name="直線矢印コネクタ 62">
                          <a:extLst>
                            <a:ext uri="{FF2B5EF4-FFF2-40B4-BE49-F238E27FC236}">
                              <a16:creationId xmlns:a16="http://schemas.microsoft.com/office/drawing/2014/main" id="{FC9654BF-D1E6-4602-87C5-28137031692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479159" y="4854982"/>
                          <a:ext cx="303513" cy="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" name="直線矢印コネクタ 65">
                          <a:extLst>
                            <a:ext uri="{FF2B5EF4-FFF2-40B4-BE49-F238E27FC236}">
                              <a16:creationId xmlns:a16="http://schemas.microsoft.com/office/drawing/2014/main" id="{48694053-EEFE-4736-8C9F-732F8C63017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923830" y="4234899"/>
                          <a:ext cx="252502" cy="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直線矢印コネクタ 66">
                          <a:extLst>
                            <a:ext uri="{FF2B5EF4-FFF2-40B4-BE49-F238E27FC236}">
                              <a16:creationId xmlns:a16="http://schemas.microsoft.com/office/drawing/2014/main" id="{24BBE65F-52E6-426E-8BBE-9AB9EA28184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59119" y="4573588"/>
                          <a:ext cx="277515" cy="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8" name="直線矢印コネクタ 67">
                          <a:extLst>
                            <a:ext uri="{FF2B5EF4-FFF2-40B4-BE49-F238E27FC236}">
                              <a16:creationId xmlns:a16="http://schemas.microsoft.com/office/drawing/2014/main" id="{C955F7DF-59B5-48E7-B132-E8FCA359638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042467" y="3308983"/>
                          <a:ext cx="0" cy="481782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FBB4AB48-8542-42C6-A307-9FFC177714D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956717" y="4640993"/>
                          <a:ext cx="0" cy="481782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0" name="直線矢印コネクタ 69">
                          <a:extLst>
                            <a:ext uri="{FF2B5EF4-FFF2-40B4-BE49-F238E27FC236}">
                              <a16:creationId xmlns:a16="http://schemas.microsoft.com/office/drawing/2014/main" id="{F2CCEC3E-CC01-474B-A1A6-850BF48CD8B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3668387" y="5115700"/>
                          <a:ext cx="307760" cy="414297"/>
                        </a:xfrm>
                        <a:prstGeom prst="straightConnector1">
                          <a:avLst/>
                        </a:prstGeom>
                        <a:ln w="38100">
                          <a:tailEnd type="triangle"/>
                        </a:ln>
                      </p:spPr>
                      <p:style>
                        <a:lnRef idx="1">
                          <a:schemeClr val="accent2"/>
                        </a:lnRef>
                        <a:fillRef idx="0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35" name="直線コネクタ 34">
                      <a:extLst>
                        <a:ext uri="{FF2B5EF4-FFF2-40B4-BE49-F238E27FC236}">
                          <a16:creationId xmlns:a16="http://schemas.microsoft.com/office/drawing/2014/main" id="{15045A66-B442-4F0D-A161-E05AD2EDD3E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15207" y="4135544"/>
                      <a:ext cx="973922" cy="1339909"/>
                    </a:xfrm>
                    <a:prstGeom prst="line">
                      <a:avLst/>
                    </a:prstGeom>
                    <a:ln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1" name="円弧 70">
                      <a:extLst>
                        <a:ext uri="{FF2B5EF4-FFF2-40B4-BE49-F238E27FC236}">
                          <a16:creationId xmlns:a16="http://schemas.microsoft.com/office/drawing/2014/main" id="{BAEEB5FD-427F-42F5-8F0F-C553D3FAF4C4}"/>
                        </a:ext>
                      </a:extLst>
                    </p:cNvPr>
                    <p:cNvSpPr/>
                    <p:nvPr/>
                  </p:nvSpPr>
                  <p:spPr>
                    <a:xfrm rot="16934526" flipH="1">
                      <a:off x="4630390" y="5058668"/>
                      <a:ext cx="579109" cy="383794"/>
                    </a:xfrm>
                    <a:prstGeom prst="arc">
                      <a:avLst>
                        <a:gd name="adj1" fmla="val 5737780"/>
                        <a:gd name="adj2" fmla="val 16452864"/>
                      </a:avLst>
                    </a:prstGeom>
                    <a:ln w="38100">
                      <a:solidFill>
                        <a:srgbClr val="0070C0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/>
                    </a:p>
                  </p:txBody>
                </p:sp>
                <p:sp>
                  <p:nvSpPr>
                    <p:cNvPr id="73" name="円弧 72">
                      <a:extLst>
                        <a:ext uri="{FF2B5EF4-FFF2-40B4-BE49-F238E27FC236}">
                          <a16:creationId xmlns:a16="http://schemas.microsoft.com/office/drawing/2014/main" id="{F7310F61-9014-47BF-A685-A01CC3D1B997}"/>
                        </a:ext>
                      </a:extLst>
                    </p:cNvPr>
                    <p:cNvSpPr/>
                    <p:nvPr/>
                  </p:nvSpPr>
                  <p:spPr>
                    <a:xfrm rot="16849223" flipH="1">
                      <a:off x="5109717" y="4342182"/>
                      <a:ext cx="586288" cy="383794"/>
                    </a:xfrm>
                    <a:prstGeom prst="arc">
                      <a:avLst>
                        <a:gd name="adj1" fmla="val 5737780"/>
                        <a:gd name="adj2" fmla="val 16452864"/>
                      </a:avLst>
                    </a:prstGeom>
                    <a:ln w="38100">
                      <a:solidFill>
                        <a:srgbClr val="0070C0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/>
                    </a:p>
                  </p:txBody>
                </p:sp>
                <p:sp>
                  <p:nvSpPr>
                    <p:cNvPr id="74" name="円弧 73">
                      <a:extLst>
                        <a:ext uri="{FF2B5EF4-FFF2-40B4-BE49-F238E27FC236}">
                          <a16:creationId xmlns:a16="http://schemas.microsoft.com/office/drawing/2014/main" id="{D4CE903B-A130-4328-BD48-3E9C8276C347}"/>
                        </a:ext>
                      </a:extLst>
                    </p:cNvPr>
                    <p:cNvSpPr/>
                    <p:nvPr/>
                  </p:nvSpPr>
                  <p:spPr>
                    <a:xfrm rot="16570430" flipH="1">
                      <a:off x="4855349" y="4639931"/>
                      <a:ext cx="579109" cy="383794"/>
                    </a:xfrm>
                    <a:prstGeom prst="arc">
                      <a:avLst>
                        <a:gd name="adj1" fmla="val 5737780"/>
                        <a:gd name="adj2" fmla="val 16452864"/>
                      </a:avLst>
                    </a:prstGeom>
                    <a:ln w="38100">
                      <a:solidFill>
                        <a:srgbClr val="0070C0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/>
                    </a:p>
                  </p:txBody>
                </p:sp>
                <p:sp>
                  <p:nvSpPr>
                    <p:cNvPr id="75" name="テキスト ボックス 74">
                      <a:extLst>
                        <a:ext uri="{FF2B5EF4-FFF2-40B4-BE49-F238E27FC236}">
                          <a16:creationId xmlns:a16="http://schemas.microsoft.com/office/drawing/2014/main" id="{7173A3A2-BB37-4926-910E-427A50D5EE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82267" y="4176213"/>
                      <a:ext cx="38183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dirty="0">
                          <a:solidFill>
                            <a:srgbClr val="0070C0"/>
                          </a:solidFill>
                        </a:rPr>
                        <a:t>M</a:t>
                      </a:r>
                      <a:endParaRPr kumimoji="1" lang="ja-JP" alt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  <p:cxnSp>
                  <p:nvCxnSpPr>
                    <p:cNvPr id="76" name="直線コネクタ 75">
                      <a:extLst>
                        <a:ext uri="{FF2B5EF4-FFF2-40B4-BE49-F238E27FC236}">
                          <a16:creationId xmlns:a16="http://schemas.microsoft.com/office/drawing/2014/main" id="{98C560BA-1910-447D-A1C2-9C7A891218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116097" y="5458057"/>
                      <a:ext cx="1" cy="39717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直線コネクタ 76">
                      <a:extLst>
                        <a:ext uri="{FF2B5EF4-FFF2-40B4-BE49-F238E27FC236}">
                          <a16:creationId xmlns:a16="http://schemas.microsoft.com/office/drawing/2014/main" id="{208B159F-3EF6-45D7-A07E-2EDFCC8ED8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23061" y="5475453"/>
                      <a:ext cx="14761" cy="38982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直線コネクタ 85">
                      <a:extLst>
                        <a:ext uri="{FF2B5EF4-FFF2-40B4-BE49-F238E27FC236}">
                          <a16:creationId xmlns:a16="http://schemas.microsoft.com/office/drawing/2014/main" id="{C1AE57A4-5C82-40BE-B826-5171A929D6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16532" y="5460548"/>
                      <a:ext cx="1" cy="22593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直線矢印コネクタ 88">
                      <a:extLst>
                        <a:ext uri="{FF2B5EF4-FFF2-40B4-BE49-F238E27FC236}">
                          <a16:creationId xmlns:a16="http://schemas.microsoft.com/office/drawing/2014/main" id="{40DDE7E9-1B44-4DE5-8602-0808971701F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04097" y="5779978"/>
                      <a:ext cx="1733725" cy="0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3" name="テキスト ボックス 102">
                    <a:extLst>
                      <a:ext uri="{FF2B5EF4-FFF2-40B4-BE49-F238E27FC236}">
                        <a16:creationId xmlns:a16="http://schemas.microsoft.com/office/drawing/2014/main" id="{29916192-95FF-469C-88EA-AB0E1C0DABC8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368" y="6197944"/>
                    <a:ext cx="2824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L</a:t>
                    </a:r>
                    <a:endParaRPr kumimoji="1" lang="ja-JP" altLang="en-US" dirty="0"/>
                  </a:p>
                </p:txBody>
              </p:sp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68E470F6-A99F-402B-8F54-FC2F9D6BF193}"/>
                      </a:ext>
                    </a:extLst>
                  </p:cNvPr>
                  <p:cNvSpPr txBox="1"/>
                  <p:nvPr/>
                </p:nvSpPr>
                <p:spPr>
                  <a:xfrm>
                    <a:off x="1370706" y="5875581"/>
                    <a:ext cx="2648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/>
                      <a:t>r</a:t>
                    </a:r>
                    <a:endParaRPr kumimoji="1" lang="ja-JP" altLang="en-US" dirty="0"/>
                  </a:p>
                </p:txBody>
              </p:sp>
              <p:cxnSp>
                <p:nvCxnSpPr>
                  <p:cNvPr id="106" name="直線矢印コネクタ 105">
                    <a:extLst>
                      <a:ext uri="{FF2B5EF4-FFF2-40B4-BE49-F238E27FC236}">
                        <a16:creationId xmlns:a16="http://schemas.microsoft.com/office/drawing/2014/main" id="{472FF963-BFA3-49F0-807C-33E16419B569}"/>
                      </a:ext>
                    </a:extLst>
                  </p:cNvPr>
                  <p:cNvCxnSpPr/>
                  <p:nvPr/>
                </p:nvCxnSpPr>
                <p:spPr>
                  <a:xfrm>
                    <a:off x="1223049" y="6002481"/>
                    <a:ext cx="539023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7D7B9EB7-8B98-4AE5-94FE-0DE19068E61E}"/>
                    </a:ext>
                  </a:extLst>
                </p:cNvPr>
                <p:cNvSpPr txBox="1"/>
                <p:nvPr/>
              </p:nvSpPr>
              <p:spPr>
                <a:xfrm>
                  <a:off x="3611355" y="4410392"/>
                  <a:ext cx="556479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</a:rPr>
                    <a:t>m2</a:t>
                  </a:r>
                </a:p>
              </p:txBody>
            </p:sp>
          </p:grp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0A50370A-BCA3-4073-9DCB-8CE84C609B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3494" y="4068731"/>
                <a:ext cx="1542606" cy="1956872"/>
              </a:xfrm>
              <a:prstGeom prst="line">
                <a:avLst/>
              </a:prstGeom>
              <a:ln w="28575" cap="flat" cmpd="sng" algn="ctr">
                <a:solidFill>
                  <a:srgbClr val="00B05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3EEB0EB-5FB1-428E-AE39-8756A61B395B}"/>
                  </a:ext>
                </a:extLst>
              </p:cNvPr>
              <p:cNvSpPr txBox="1"/>
              <p:nvPr/>
            </p:nvSpPr>
            <p:spPr>
              <a:xfrm>
                <a:off x="1357921" y="3875711"/>
                <a:ext cx="558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err="1">
                    <a:solidFill>
                      <a:srgbClr val="00B050"/>
                    </a:solidFill>
                  </a:rPr>
                  <a:t>sym</a:t>
                </a:r>
                <a:endParaRPr kumimoji="1" lang="ja-JP" altLang="en-US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726A68EE-62A3-4A32-93B7-C2DA9D4B8ECE}"/>
                </a:ext>
              </a:extLst>
            </p:cNvPr>
            <p:cNvCxnSpPr>
              <a:cxnSpLocks/>
            </p:cNvCxnSpPr>
            <p:nvPr/>
          </p:nvCxnSpPr>
          <p:spPr>
            <a:xfrm>
              <a:off x="4054614" y="3887108"/>
              <a:ext cx="0" cy="675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E4EAFCB3-85E6-44F3-BE38-D05CBE4203BE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 flipV="1">
              <a:off x="2902351" y="4362312"/>
              <a:ext cx="1110685" cy="13814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A70416F4-3DD2-4A41-8C20-BA91FE8EC28E}"/>
                </a:ext>
              </a:extLst>
            </p:cNvPr>
            <p:cNvSpPr txBox="1"/>
            <p:nvPr/>
          </p:nvSpPr>
          <p:spPr>
            <a:xfrm>
              <a:off x="3457165" y="493204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B</a:t>
              </a:r>
              <a:endParaRPr kumimoji="1" lang="ja-JP" altLang="en-US" dirty="0"/>
            </a:p>
          </p:txBody>
        </p:sp>
      </p:grp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FB9CD9DF-CBFD-453D-9794-988499D417F7}"/>
              </a:ext>
            </a:extLst>
          </p:cNvPr>
          <p:cNvSpPr txBox="1"/>
          <p:nvPr/>
        </p:nvSpPr>
        <p:spPr>
          <a:xfrm>
            <a:off x="4837371" y="4453569"/>
            <a:ext cx="6672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左図のようなシェルモデルを用意し、対称面から</a:t>
            </a:r>
            <a:r>
              <a:rPr kumimoji="1" lang="en-US" altLang="ja-JP" dirty="0"/>
              <a:t>r</a:t>
            </a:r>
            <a:r>
              <a:rPr kumimoji="1" lang="ja-JP" altLang="en-US" dirty="0" err="1"/>
              <a:t>だけ</a:t>
            </a:r>
            <a:r>
              <a:rPr kumimoji="1" lang="ja-JP" altLang="en-US" dirty="0"/>
              <a:t>離れた</a:t>
            </a:r>
            <a:endParaRPr kumimoji="1" lang="en-US" altLang="ja-JP" dirty="0"/>
          </a:p>
          <a:p>
            <a:r>
              <a:rPr kumimoji="1" lang="ja-JP" altLang="en-US" dirty="0"/>
              <a:t>位置でモーメント</a:t>
            </a:r>
            <a:r>
              <a:rPr kumimoji="1" lang="en-US" altLang="ja-JP" dirty="0"/>
              <a:t>M</a:t>
            </a:r>
            <a:r>
              <a:rPr kumimoji="1" lang="ja-JP" altLang="en-US" dirty="0"/>
              <a:t>を与える。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曲げ剛性を</a:t>
            </a:r>
            <a:r>
              <a:rPr kumimoji="1" lang="en-US" altLang="ja-JP" dirty="0"/>
              <a:t>m2/θ</a:t>
            </a:r>
            <a:r>
              <a:rPr kumimoji="1" lang="ja-JP" altLang="en-US" dirty="0"/>
              <a:t>で求める</a:t>
            </a:r>
            <a:r>
              <a:rPr kumimoji="1" lang="en-US" altLang="ja-JP" dirty="0"/>
              <a:t>(θ:</a:t>
            </a:r>
            <a:r>
              <a:rPr kumimoji="1" lang="ja-JP" altLang="en-US" dirty="0"/>
              <a:t>位置</a:t>
            </a:r>
            <a:r>
              <a:rPr kumimoji="1" lang="en-US" altLang="ja-JP" dirty="0"/>
              <a:t>r</a:t>
            </a:r>
            <a:r>
              <a:rPr kumimoji="1" lang="ja-JP" altLang="en-US" dirty="0" err="1"/>
              <a:t>での</a:t>
            </a:r>
            <a:r>
              <a:rPr kumimoji="1" lang="ja-JP" altLang="en-US" dirty="0"/>
              <a:t>変形角</a:t>
            </a:r>
            <a:r>
              <a:rPr kumimoji="1"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2941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4762" y="0"/>
            <a:ext cx="602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曲率を持つ試験片の非加熱部の曲げ剛性</a:t>
            </a:r>
            <a:r>
              <a:rPr kumimoji="1" lang="en-US" altLang="ja-JP" dirty="0"/>
              <a:t>(</a:t>
            </a:r>
            <a:r>
              <a:rPr kumimoji="1" lang="ja-JP" altLang="en-US" dirty="0"/>
              <a:t>ソリッド要素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8" y="506069"/>
            <a:ext cx="6178868" cy="236232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8" y="2868390"/>
            <a:ext cx="6369377" cy="20956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28" y="5097155"/>
            <a:ext cx="7734698" cy="1587582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7225899" y="431321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Mx</a:t>
            </a:r>
            <a:r>
              <a:rPr kumimoji="1" lang="en-US" altLang="ja-JP" dirty="0"/>
              <a:t>:</a:t>
            </a:r>
            <a:r>
              <a:rPr kumimoji="1" lang="ja-JP" altLang="en-US" dirty="0"/>
              <a:t>非加熱部に発生するモーメント</a:t>
            </a:r>
          </a:p>
        </p:txBody>
      </p:sp>
    </p:spTree>
    <p:extLst>
      <p:ext uri="{BB962C8B-B14F-4D97-AF65-F5344CB8AC3E}">
        <p14:creationId xmlns:p14="http://schemas.microsoft.com/office/powerpoint/2010/main" val="358332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270294" y="2731698"/>
            <a:ext cx="10374702" cy="32492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0" y="342429"/>
            <a:ext cx="5544399" cy="231450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43" y="3047252"/>
            <a:ext cx="4819612" cy="2450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6280029" y="4209690"/>
                <a:ext cx="2888804" cy="485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非加熱部の曲げ剛性</a:t>
                </a:r>
                <a:r>
                  <a:rPr kumimoji="1" lang="en-US" altLang="ja-JP" dirty="0"/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029" y="4209690"/>
                <a:ext cx="2888804" cy="485710"/>
              </a:xfrm>
              <a:prstGeom prst="rect">
                <a:avLst/>
              </a:prstGeom>
              <a:blipFill>
                <a:blip r:embed="rId4"/>
                <a:stretch>
                  <a:fillRect l="-1688" b="-101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465827" y="28252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シェルモデル</a:t>
            </a:r>
          </a:p>
        </p:txBody>
      </p:sp>
    </p:spTree>
    <p:extLst>
      <p:ext uri="{BB962C8B-B14F-4D97-AF65-F5344CB8AC3E}">
        <p14:creationId xmlns:p14="http://schemas.microsoft.com/office/powerpoint/2010/main" val="4192236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/>
          <p:cNvGrpSpPr/>
          <p:nvPr/>
        </p:nvGrpSpPr>
        <p:grpSpPr>
          <a:xfrm>
            <a:off x="1144438" y="1187568"/>
            <a:ext cx="3022120" cy="1816273"/>
            <a:chOff x="1224951" y="2659810"/>
            <a:chExt cx="3022120" cy="1816273"/>
          </a:xfrm>
        </p:grpSpPr>
        <p:cxnSp>
          <p:nvCxnSpPr>
            <p:cNvPr id="9" name="直線コネクタ 8"/>
            <p:cNvCxnSpPr>
              <a:stCxn id="6" idx="0"/>
              <a:endCxn id="7" idx="0"/>
            </p:cNvCxnSpPr>
            <p:nvPr/>
          </p:nvCxnSpPr>
          <p:spPr>
            <a:xfrm flipV="1">
              <a:off x="1224951" y="2659810"/>
              <a:ext cx="733245" cy="105529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グループ化 13"/>
            <p:cNvGrpSpPr/>
            <p:nvPr/>
          </p:nvGrpSpPr>
          <p:grpSpPr>
            <a:xfrm>
              <a:off x="1224951" y="2659810"/>
              <a:ext cx="3022120" cy="1816273"/>
              <a:chOff x="1230702" y="2671312"/>
              <a:chExt cx="3022120" cy="1816273"/>
            </a:xfrm>
          </p:grpSpPr>
          <p:sp>
            <p:nvSpPr>
              <p:cNvPr id="6" name="フリーフォーム 5"/>
              <p:cNvSpPr/>
              <p:nvPr/>
            </p:nvSpPr>
            <p:spPr>
              <a:xfrm>
                <a:off x="1230702" y="3726611"/>
                <a:ext cx="2288875" cy="760974"/>
              </a:xfrm>
              <a:custGeom>
                <a:avLst/>
                <a:gdLst>
                  <a:gd name="connsiteX0" fmla="*/ 0 w 2288875"/>
                  <a:gd name="connsiteY0" fmla="*/ 0 h 760974"/>
                  <a:gd name="connsiteX1" fmla="*/ 954657 w 2288875"/>
                  <a:gd name="connsiteY1" fmla="*/ 759125 h 760974"/>
                  <a:gd name="connsiteX2" fmla="*/ 2288875 w 2288875"/>
                  <a:gd name="connsiteY2" fmla="*/ 218536 h 76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8875" h="760974">
                    <a:moveTo>
                      <a:pt x="0" y="0"/>
                    </a:moveTo>
                    <a:cubicBezTo>
                      <a:pt x="286589" y="361351"/>
                      <a:pt x="573178" y="722702"/>
                      <a:pt x="954657" y="759125"/>
                    </a:cubicBezTo>
                    <a:cubicBezTo>
                      <a:pt x="1336136" y="795548"/>
                      <a:pt x="2069381" y="282755"/>
                      <a:pt x="2288875" y="218536"/>
                    </a:cubicBezTo>
                  </a:path>
                </a:pathLst>
              </a:cu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フリーフォーム 6"/>
              <p:cNvSpPr/>
              <p:nvPr/>
            </p:nvSpPr>
            <p:spPr>
              <a:xfrm>
                <a:off x="1963947" y="2671312"/>
                <a:ext cx="2288875" cy="760974"/>
              </a:xfrm>
              <a:custGeom>
                <a:avLst/>
                <a:gdLst>
                  <a:gd name="connsiteX0" fmla="*/ 0 w 2288875"/>
                  <a:gd name="connsiteY0" fmla="*/ 0 h 760974"/>
                  <a:gd name="connsiteX1" fmla="*/ 954657 w 2288875"/>
                  <a:gd name="connsiteY1" fmla="*/ 759125 h 760974"/>
                  <a:gd name="connsiteX2" fmla="*/ 2288875 w 2288875"/>
                  <a:gd name="connsiteY2" fmla="*/ 218536 h 76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8875" h="760974">
                    <a:moveTo>
                      <a:pt x="0" y="0"/>
                    </a:moveTo>
                    <a:cubicBezTo>
                      <a:pt x="286589" y="361351"/>
                      <a:pt x="573178" y="722702"/>
                      <a:pt x="954657" y="759125"/>
                    </a:cubicBezTo>
                    <a:cubicBezTo>
                      <a:pt x="1336136" y="795548"/>
                      <a:pt x="2069381" y="282755"/>
                      <a:pt x="2288875" y="21853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コネクタ 10"/>
              <p:cNvCxnSpPr>
                <a:stCxn id="6" idx="2"/>
              </p:cNvCxnSpPr>
              <p:nvPr/>
            </p:nvCxnSpPr>
            <p:spPr>
              <a:xfrm flipV="1">
                <a:off x="3519577" y="2904637"/>
                <a:ext cx="733245" cy="104051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フリーフォーム 15"/>
          <p:cNvSpPr/>
          <p:nvPr/>
        </p:nvSpPr>
        <p:spPr>
          <a:xfrm>
            <a:off x="1276709" y="2009543"/>
            <a:ext cx="2288875" cy="760974"/>
          </a:xfrm>
          <a:custGeom>
            <a:avLst/>
            <a:gdLst>
              <a:gd name="connsiteX0" fmla="*/ 0 w 2288875"/>
              <a:gd name="connsiteY0" fmla="*/ 0 h 760974"/>
              <a:gd name="connsiteX1" fmla="*/ 954657 w 2288875"/>
              <a:gd name="connsiteY1" fmla="*/ 759125 h 760974"/>
              <a:gd name="connsiteX2" fmla="*/ 2288875 w 2288875"/>
              <a:gd name="connsiteY2" fmla="*/ 218536 h 760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8875" h="760974">
                <a:moveTo>
                  <a:pt x="0" y="0"/>
                </a:moveTo>
                <a:cubicBezTo>
                  <a:pt x="286589" y="361351"/>
                  <a:pt x="573178" y="722702"/>
                  <a:pt x="954657" y="759125"/>
                </a:cubicBezTo>
                <a:cubicBezTo>
                  <a:pt x="1336136" y="795548"/>
                  <a:pt x="2069381" y="282755"/>
                  <a:pt x="2288875" y="21853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039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">
            <a:extLst>
              <a:ext uri="{FF2B5EF4-FFF2-40B4-BE49-F238E27FC236}">
                <a16:creationId xmlns:a16="http://schemas.microsoft.com/office/drawing/2014/main" id="{18B4ADF0-F80B-455E-9AA7-E4B4C8DE5FA4}"/>
              </a:ext>
            </a:extLst>
          </p:cNvPr>
          <p:cNvSpPr txBox="1">
            <a:spLocks/>
          </p:cNvSpPr>
          <p:nvPr/>
        </p:nvSpPr>
        <p:spPr>
          <a:xfrm>
            <a:off x="2085167" y="16019"/>
            <a:ext cx="7886700" cy="745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ja-JP" altLang="en-US" sz="3200" dirty="0">
              <a:solidFill>
                <a:prstClr val="black"/>
              </a:solidFill>
              <a:latin typeface="游ゴシック Light" panose="020F0302020204030204"/>
              <a:ea typeface="游ゴシック Light" panose="020B0300000000000000" pitchFamily="50" charset="-128"/>
            </a:endParaRPr>
          </a:p>
        </p:txBody>
      </p:sp>
      <p:sp>
        <p:nvSpPr>
          <p:cNvPr id="23" name="タイトル 1">
            <a:extLst>
              <a:ext uri="{FF2B5EF4-FFF2-40B4-BE49-F238E27FC236}">
                <a16:creationId xmlns:a16="http://schemas.microsoft.com/office/drawing/2014/main" id="{68812CF3-62E3-4B1D-BA61-7A360459EA94}"/>
              </a:ext>
            </a:extLst>
          </p:cNvPr>
          <p:cNvSpPr txBox="1">
            <a:spLocks/>
          </p:cNvSpPr>
          <p:nvPr/>
        </p:nvSpPr>
        <p:spPr>
          <a:xfrm>
            <a:off x="2724683" y="16019"/>
            <a:ext cx="6280707" cy="745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ja-JP" altLang="en-US" sz="2800" dirty="0">
                <a:solidFill>
                  <a:prstClr val="white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 panose="02020603050405020304" pitchFamily="18" charset="0"/>
              </a:rPr>
              <a:t>非加熱部の曲げ剛性の計算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A8D708E-9426-4ECA-A180-C93D616C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6712A-F343-7744-BF5C-6900C34CFB24}" type="slidenum">
              <a:rPr kumimoji="1" lang="ja-JP" altLang="en-US" sz="2400">
                <a:solidFill>
                  <a:prstClr val="white"/>
                </a:solidFill>
                <a:latin typeface="Times New Roman" panose="02020603050405020304" pitchFamily="18" charset="0"/>
                <a:ea typeface="游ゴシック" panose="020B0400000000000000" pitchFamily="50" charset="-128"/>
                <a:cs typeface="Times New Roman" panose="02020603050405020304" pitchFamily="18" charset="0"/>
              </a:rPr>
              <a:pPr>
                <a:defRPr/>
              </a:pPr>
              <a:t>15</a:t>
            </a:fld>
            <a:endParaRPr kumimoji="1" lang="ja-JP" altLang="en-US" sz="2400" dirty="0">
              <a:solidFill>
                <a:prstClr val="white"/>
              </a:solidFill>
              <a:latin typeface="Times New Roman" panose="02020603050405020304" pitchFamily="18" charset="0"/>
              <a:ea typeface="游ゴシック" panose="020B0400000000000000" pitchFamily="50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A4D306D-0FA5-42C6-B1A7-62D00D72BC6C}"/>
                  </a:ext>
                </a:extLst>
              </p:cNvPr>
              <p:cNvSpPr txBox="1"/>
              <p:nvPr/>
            </p:nvSpPr>
            <p:spPr>
              <a:xfrm>
                <a:off x="1705871" y="4222921"/>
                <a:ext cx="5315351" cy="149547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m1 = M (L-r) / L</a:t>
                </a:r>
              </a:p>
              <a:p>
                <a:r>
                  <a:rPr lang="en-US" sz="2400" dirty="0"/>
                  <a:t>m2 = M r / L</a:t>
                </a:r>
              </a:p>
              <a:p>
                <a:r>
                  <a:rPr lang="en-US" sz="2400" dirty="0">
                    <a:latin typeface="Symbol" panose="05050102010706020507" pitchFamily="18" charset="2"/>
                  </a:rPr>
                  <a:t>q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den>
                        </m:f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kumimoji="1" lang="en-US" altLang="ja-JP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M r (L-r)</a:t>
                </a:r>
                <a:r>
                  <a:rPr lang="en-US" altLang="ja-JP" sz="2400" dirty="0"/>
                  <a:t> (1-</a:t>
                </a:r>
                <a:r>
                  <a:rPr lang="en-US" altLang="ja-JP" sz="2400" dirty="0">
                    <a:latin typeface="Symbol" panose="05050102010706020507" pitchFamily="18" charset="2"/>
                  </a:rPr>
                  <a:t>n</a:t>
                </a:r>
                <a:r>
                  <a:rPr lang="en-US" altLang="ja-JP" sz="2400" baseline="30000" dirty="0"/>
                  <a:t>2</a:t>
                </a:r>
                <a:r>
                  <a:rPr lang="en-US" altLang="ja-JP" sz="2400" dirty="0"/>
                  <a:t>)</a:t>
                </a:r>
                <a:r>
                  <a:rPr lang="en-US" sz="2400" dirty="0"/>
                  <a:t> / L EI</a:t>
                </a: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A4D306D-0FA5-42C6-B1A7-62D00D7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871" y="4222921"/>
                <a:ext cx="5315351" cy="1495474"/>
              </a:xfrm>
              <a:prstGeom prst="rect">
                <a:avLst/>
              </a:prstGeom>
              <a:blipFill>
                <a:blip r:embed="rId3"/>
                <a:stretch>
                  <a:fillRect l="-1714" t="-2823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グループ化 49"/>
          <p:cNvGrpSpPr/>
          <p:nvPr/>
        </p:nvGrpSpPr>
        <p:grpSpPr>
          <a:xfrm>
            <a:off x="1574337" y="1447328"/>
            <a:ext cx="9041197" cy="2301924"/>
            <a:chOff x="1120791" y="1294532"/>
            <a:chExt cx="7802848" cy="2204559"/>
          </a:xfrm>
        </p:grpSpPr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030085A7-1D41-498E-B850-02279D12C80E}"/>
                </a:ext>
              </a:extLst>
            </p:cNvPr>
            <p:cNvCxnSpPr/>
            <p:nvPr/>
          </p:nvCxnSpPr>
          <p:spPr>
            <a:xfrm>
              <a:off x="1613540" y="1972637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グループ化 51"/>
            <p:cNvGrpSpPr/>
            <p:nvPr/>
          </p:nvGrpSpPr>
          <p:grpSpPr>
            <a:xfrm>
              <a:off x="1120791" y="1294532"/>
              <a:ext cx="7802848" cy="2204559"/>
              <a:chOff x="1120791" y="1294532"/>
              <a:chExt cx="7802848" cy="2204559"/>
            </a:xfrm>
          </p:grpSpPr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3E9CB4A5-DAAA-49B8-B36B-EB6B4B68E300}"/>
                  </a:ext>
                </a:extLst>
              </p:cNvPr>
              <p:cNvSpPr txBox="1"/>
              <p:nvPr/>
            </p:nvSpPr>
            <p:spPr>
              <a:xfrm>
                <a:off x="6793137" y="2833964"/>
                <a:ext cx="2130502" cy="501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>
                    <a:latin typeface="Symbol" panose="05050102010706020507" pitchFamily="18" charset="2"/>
                  </a:rPr>
                  <a:t>q</a:t>
                </a:r>
                <a:r>
                  <a:rPr lang="en-US" sz="2800" baseline="-25000" dirty="0" err="1"/>
                  <a:t>x</a:t>
                </a:r>
                <a:r>
                  <a:rPr lang="en-US" sz="2800" dirty="0"/>
                  <a:t> = 0</a:t>
                </a:r>
                <a:endParaRPr lang="en-US" dirty="0"/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930D934-1BDC-44A0-9E9F-E69D7ADD5DFC}"/>
                  </a:ext>
                </a:extLst>
              </p:cNvPr>
              <p:cNvSpPr txBox="1"/>
              <p:nvPr/>
            </p:nvSpPr>
            <p:spPr>
              <a:xfrm>
                <a:off x="8030278" y="1714032"/>
                <a:ext cx="762316" cy="3831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M2</a:t>
                </a:r>
              </a:p>
            </p:txBody>
          </p:sp>
          <p:sp>
            <p:nvSpPr>
              <p:cNvPr id="55" name="円弧 54">
                <a:extLst>
                  <a:ext uri="{FF2B5EF4-FFF2-40B4-BE49-F238E27FC236}">
                    <a16:creationId xmlns:a16="http://schemas.microsoft.com/office/drawing/2014/main" id="{00B66DFE-51F7-4D7F-BB2E-2F436B5503A9}"/>
                  </a:ext>
                </a:extLst>
              </p:cNvPr>
              <p:cNvSpPr/>
              <p:nvPr/>
            </p:nvSpPr>
            <p:spPr>
              <a:xfrm>
                <a:off x="8286175" y="2264489"/>
                <a:ext cx="435793" cy="476161"/>
              </a:xfrm>
              <a:prstGeom prst="arc">
                <a:avLst>
                  <a:gd name="adj1" fmla="val 4879397"/>
                  <a:gd name="adj2" fmla="val 16452864"/>
                </a:avLst>
              </a:prstGeom>
              <a:ln w="38100">
                <a:solidFill>
                  <a:srgbClr val="0070C0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56" name="グループ化 55"/>
              <p:cNvGrpSpPr/>
              <p:nvPr/>
            </p:nvGrpSpPr>
            <p:grpSpPr>
              <a:xfrm>
                <a:off x="1120791" y="1294532"/>
                <a:ext cx="6862874" cy="2204559"/>
                <a:chOff x="1120791" y="1294532"/>
                <a:chExt cx="6862874" cy="2204559"/>
              </a:xfrm>
            </p:grpSpPr>
            <p:cxnSp>
              <p:nvCxnSpPr>
                <p:cNvPr id="57" name="直線コネクタ 56">
                  <a:extLst>
                    <a:ext uri="{FF2B5EF4-FFF2-40B4-BE49-F238E27FC236}">
                      <a16:creationId xmlns:a16="http://schemas.microsoft.com/office/drawing/2014/main" id="{3CD1C8E3-45F2-44CD-B6EE-98D55282B5DE}"/>
                    </a:ext>
                  </a:extLst>
                </p:cNvPr>
                <p:cNvCxnSpPr/>
                <p:nvPr/>
              </p:nvCxnSpPr>
              <p:spPr>
                <a:xfrm>
                  <a:off x="2178619" y="2404141"/>
                  <a:ext cx="546585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コネクタ 57">
                  <a:extLst>
                    <a:ext uri="{FF2B5EF4-FFF2-40B4-BE49-F238E27FC236}">
                      <a16:creationId xmlns:a16="http://schemas.microsoft.com/office/drawing/2014/main" id="{AACE190F-1D8D-4A68-87CB-FA2258938F6C}"/>
                    </a:ext>
                  </a:extLst>
                </p:cNvPr>
                <p:cNvCxnSpPr/>
                <p:nvPr/>
              </p:nvCxnSpPr>
              <p:spPr>
                <a:xfrm>
                  <a:off x="2178618" y="1294532"/>
                  <a:ext cx="0" cy="8835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コネクタ 58">
                  <a:extLst>
                    <a:ext uri="{FF2B5EF4-FFF2-40B4-BE49-F238E27FC236}">
                      <a16:creationId xmlns:a16="http://schemas.microsoft.com/office/drawing/2014/main" id="{2C563AF7-92C7-4996-9E68-3B55739E060A}"/>
                    </a:ext>
                  </a:extLst>
                </p:cNvPr>
                <p:cNvCxnSpPr/>
                <p:nvPr/>
              </p:nvCxnSpPr>
              <p:spPr>
                <a:xfrm>
                  <a:off x="7644470" y="1304806"/>
                  <a:ext cx="0" cy="88357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矢印コネクタ 59">
                  <a:extLst>
                    <a:ext uri="{FF2B5EF4-FFF2-40B4-BE49-F238E27FC236}">
                      <a16:creationId xmlns:a16="http://schemas.microsoft.com/office/drawing/2014/main" id="{90E48464-C16D-41DE-BE95-26C8E94E0B8F}"/>
                    </a:ext>
                  </a:extLst>
                </p:cNvPr>
                <p:cNvCxnSpPr/>
                <p:nvPr/>
              </p:nvCxnSpPr>
              <p:spPr>
                <a:xfrm>
                  <a:off x="2178618" y="1736321"/>
                  <a:ext cx="5465852" cy="0"/>
                </a:xfrm>
                <a:prstGeom prst="straightConnector1">
                  <a:avLst/>
                </a:prstGeom>
                <a:ln>
                  <a:headEnd type="triangl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9DBD36F3-FED0-4AF3-9B5D-621122A83677}"/>
                    </a:ext>
                  </a:extLst>
                </p:cNvPr>
                <p:cNvSpPr txBox="1"/>
                <p:nvPr/>
              </p:nvSpPr>
              <p:spPr>
                <a:xfrm>
                  <a:off x="4325917" y="1294532"/>
                  <a:ext cx="739740" cy="501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L</a:t>
                  </a:r>
                </a:p>
              </p:txBody>
            </p:sp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E9CB4A5-DAAA-49B8-B36B-EB6B4B68E300}"/>
                    </a:ext>
                  </a:extLst>
                </p:cNvPr>
                <p:cNvSpPr txBox="1"/>
                <p:nvPr/>
              </p:nvSpPr>
              <p:spPr>
                <a:xfrm>
                  <a:off x="1636974" y="2998002"/>
                  <a:ext cx="1485526" cy="501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err="1">
                      <a:latin typeface="Symbol" panose="05050102010706020507" pitchFamily="18" charset="2"/>
                    </a:rPr>
                    <a:t>d</a:t>
                  </a:r>
                  <a:r>
                    <a:rPr lang="en-US" sz="2800" baseline="-25000" dirty="0" err="1"/>
                    <a:t>Y</a:t>
                  </a:r>
                  <a:r>
                    <a:rPr lang="en-US" sz="2800" baseline="-25000" dirty="0"/>
                    <a:t> </a:t>
                  </a:r>
                  <a:r>
                    <a:rPr lang="en-US" sz="2800" dirty="0"/>
                    <a:t>,</a:t>
                  </a:r>
                  <a:r>
                    <a:rPr lang="en-US" sz="2800" dirty="0" err="1">
                      <a:latin typeface="Symbol" panose="05050102010706020507" pitchFamily="18" charset="2"/>
                    </a:rPr>
                    <a:t>q</a:t>
                  </a:r>
                  <a:r>
                    <a:rPr lang="en-US" sz="2800" baseline="-25000" dirty="0" err="1"/>
                    <a:t>x</a:t>
                  </a:r>
                  <a:r>
                    <a:rPr lang="en-US" sz="2800" dirty="0"/>
                    <a:t> = 0</a:t>
                  </a:r>
                  <a:endParaRPr lang="en-US" dirty="0"/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FA8FC349-0A1A-4DC1-9A32-F2B72CED2998}"/>
                    </a:ext>
                  </a:extLst>
                </p:cNvPr>
                <p:cNvSpPr/>
                <p:nvPr/>
              </p:nvSpPr>
              <p:spPr>
                <a:xfrm>
                  <a:off x="2042980" y="2113408"/>
                  <a:ext cx="101027" cy="53168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直線コネクタ 63">
                  <a:extLst>
                    <a:ext uri="{FF2B5EF4-FFF2-40B4-BE49-F238E27FC236}">
                      <a16:creationId xmlns:a16="http://schemas.microsoft.com/office/drawing/2014/main" id="{9A88F1BD-3667-49FF-92DF-A109FD11FB00}"/>
                    </a:ext>
                  </a:extLst>
                </p:cNvPr>
                <p:cNvCxnSpPr/>
                <p:nvPr/>
              </p:nvCxnSpPr>
              <p:spPr>
                <a:xfrm>
                  <a:off x="2361840" y="1857893"/>
                  <a:ext cx="0" cy="46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矢印コネクタ 64">
                  <a:extLst>
                    <a:ext uri="{FF2B5EF4-FFF2-40B4-BE49-F238E27FC236}">
                      <a16:creationId xmlns:a16="http://schemas.microsoft.com/office/drawing/2014/main" id="{CD4C849C-F257-4CAA-966C-5C2662D4F3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61836" y="1981201"/>
                  <a:ext cx="525696" cy="0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C60D50AD-91A2-44AD-AC9E-98A4F88D2366}"/>
                    </a:ext>
                  </a:extLst>
                </p:cNvPr>
                <p:cNvSpPr txBox="1"/>
                <p:nvPr/>
              </p:nvSpPr>
              <p:spPr>
                <a:xfrm>
                  <a:off x="1319870" y="1702690"/>
                  <a:ext cx="435793" cy="501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r</a:t>
                  </a:r>
                </a:p>
              </p:txBody>
            </p:sp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16D33FDB-F8CE-406D-8865-513A02049D38}"/>
                    </a:ext>
                  </a:extLst>
                </p:cNvPr>
                <p:cNvSpPr txBox="1"/>
                <p:nvPr/>
              </p:nvSpPr>
              <p:spPr>
                <a:xfrm>
                  <a:off x="2427761" y="2512779"/>
                  <a:ext cx="435793" cy="501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solidFill>
                        <a:srgbClr val="FF0000"/>
                      </a:solidFill>
                    </a:rPr>
                    <a:t>M</a:t>
                  </a:r>
                </a:p>
              </p:txBody>
            </p:sp>
            <p:sp>
              <p:nvSpPr>
                <p:cNvPr id="68" name="円弧 67">
                  <a:extLst>
                    <a:ext uri="{FF2B5EF4-FFF2-40B4-BE49-F238E27FC236}">
                      <a16:creationId xmlns:a16="http://schemas.microsoft.com/office/drawing/2014/main" id="{9F57B048-A174-498D-B131-3C5346DA9DB5}"/>
                    </a:ext>
                  </a:extLst>
                </p:cNvPr>
                <p:cNvSpPr/>
                <p:nvPr/>
              </p:nvSpPr>
              <p:spPr>
                <a:xfrm flipH="1">
                  <a:off x="2208798" y="2149199"/>
                  <a:ext cx="435793" cy="476161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FF000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B930D934-1BDC-44A0-9E9F-E69D7ADD5DFC}"/>
                    </a:ext>
                  </a:extLst>
                </p:cNvPr>
                <p:cNvSpPr txBox="1"/>
                <p:nvPr/>
              </p:nvSpPr>
              <p:spPr>
                <a:xfrm>
                  <a:off x="1120791" y="2667774"/>
                  <a:ext cx="762316" cy="3831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000" dirty="0">
                      <a:solidFill>
                        <a:srgbClr val="0070C0"/>
                      </a:solidFill>
                    </a:rPr>
                    <a:t>M</a:t>
                  </a:r>
                  <a:r>
                    <a:rPr lang="en-US" sz="2000" dirty="0">
                      <a:solidFill>
                        <a:srgbClr val="0070C0"/>
                      </a:solidFill>
                    </a:rPr>
                    <a:t>1</a:t>
                  </a:r>
                </a:p>
              </p:txBody>
            </p:sp>
            <p:sp>
              <p:nvSpPr>
                <p:cNvPr id="70" name="円弧 69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>
                  <a:off x="1419078" y="2144554"/>
                  <a:ext cx="435793" cy="476161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FA8FC349-0A1A-4DC1-9A32-F2B72CED2998}"/>
                    </a:ext>
                  </a:extLst>
                </p:cNvPr>
                <p:cNvSpPr/>
                <p:nvPr/>
              </p:nvSpPr>
              <p:spPr>
                <a:xfrm>
                  <a:off x="7624135" y="2208965"/>
                  <a:ext cx="101027" cy="53168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楕円 71">
                  <a:extLst>
                    <a:ext uri="{FF2B5EF4-FFF2-40B4-BE49-F238E27FC236}">
                      <a16:creationId xmlns:a16="http://schemas.microsoft.com/office/drawing/2014/main" id="{07295F35-8654-4CBB-9B43-F203FC0F1C6F}"/>
                    </a:ext>
                  </a:extLst>
                </p:cNvPr>
                <p:cNvSpPr/>
                <p:nvPr/>
              </p:nvSpPr>
              <p:spPr>
                <a:xfrm>
                  <a:off x="1786335" y="2387279"/>
                  <a:ext cx="246579" cy="20805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楕円 72">
                  <a:extLst>
                    <a:ext uri="{FF2B5EF4-FFF2-40B4-BE49-F238E27FC236}">
                      <a16:creationId xmlns:a16="http://schemas.microsoft.com/office/drawing/2014/main" id="{07295F35-8654-4CBB-9B43-F203FC0F1C6F}"/>
                    </a:ext>
                  </a:extLst>
                </p:cNvPr>
                <p:cNvSpPr/>
                <p:nvPr/>
              </p:nvSpPr>
              <p:spPr>
                <a:xfrm>
                  <a:off x="1785842" y="2091893"/>
                  <a:ext cx="246579" cy="20805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楕円 73">
                  <a:extLst>
                    <a:ext uri="{FF2B5EF4-FFF2-40B4-BE49-F238E27FC236}">
                      <a16:creationId xmlns:a16="http://schemas.microsoft.com/office/drawing/2014/main" id="{07295F35-8654-4CBB-9B43-F203FC0F1C6F}"/>
                    </a:ext>
                  </a:extLst>
                </p:cNvPr>
                <p:cNvSpPr/>
                <p:nvPr/>
              </p:nvSpPr>
              <p:spPr>
                <a:xfrm>
                  <a:off x="7737086" y="2213306"/>
                  <a:ext cx="246579" cy="20805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楕円 74">
                  <a:extLst>
                    <a:ext uri="{FF2B5EF4-FFF2-40B4-BE49-F238E27FC236}">
                      <a16:creationId xmlns:a16="http://schemas.microsoft.com/office/drawing/2014/main" id="{07295F35-8654-4CBB-9B43-F203FC0F1C6F}"/>
                    </a:ext>
                  </a:extLst>
                </p:cNvPr>
                <p:cNvSpPr/>
                <p:nvPr/>
              </p:nvSpPr>
              <p:spPr>
                <a:xfrm>
                  <a:off x="7725162" y="2512779"/>
                  <a:ext cx="246579" cy="20805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3" name="テキスト ボックス 12"/>
          <p:cNvSpPr txBox="1"/>
          <p:nvPr/>
        </p:nvSpPr>
        <p:spPr>
          <a:xfrm>
            <a:off x="1617731" y="915938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Simple-model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8030446-89E2-4C78-847F-431BA643D1D6}"/>
                  </a:ext>
                </a:extLst>
              </p:cNvPr>
              <p:cNvSpPr txBox="1"/>
              <p:nvPr/>
            </p:nvSpPr>
            <p:spPr>
              <a:xfrm>
                <a:off x="1705871" y="5978288"/>
                <a:ext cx="3883179" cy="552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sub>
                        </m:sSub>
                      </m:num>
                      <m:den>
                        <m:r>
                          <a:rPr kumimoji="1" lang="ja-JP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𝐸𝐼</m:t>
                        </m:r>
                      </m:num>
                      <m:den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kumimoji="1" lang="en-US" altLang="ja-JP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kumimoji="1" lang="en-US" altLang="ja-JP" i="1" dirty="0">
                            <a:latin typeface="Cambria Math" panose="02040503050406030204" pitchFamily="18" charset="0"/>
                          </a:rPr>
                          <m:t>12</m:t>
                        </m:r>
                        <m:d>
                          <m:d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8030446-89E2-4C78-847F-431BA643D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871" y="5978288"/>
                <a:ext cx="3883179" cy="552780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88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195DD532-122C-4ADB-AF11-F056B4F77035}"/>
              </a:ext>
            </a:extLst>
          </p:cNvPr>
          <p:cNvGrpSpPr/>
          <p:nvPr/>
        </p:nvGrpSpPr>
        <p:grpSpPr>
          <a:xfrm>
            <a:off x="8090894" y="4022122"/>
            <a:ext cx="909953" cy="871131"/>
            <a:chOff x="5286657" y="1730026"/>
            <a:chExt cx="909953" cy="871131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95083B36-6EA5-4DD9-AA4A-25F5D7E1E41B}"/>
                </a:ext>
              </a:extLst>
            </p:cNvPr>
            <p:cNvGrpSpPr/>
            <p:nvPr/>
          </p:nvGrpSpPr>
          <p:grpSpPr>
            <a:xfrm>
              <a:off x="5286657" y="1845362"/>
              <a:ext cx="909953" cy="755795"/>
              <a:chOff x="5286657" y="1845362"/>
              <a:chExt cx="909953" cy="755795"/>
            </a:xfrm>
          </p:grpSpPr>
          <p:cxnSp>
            <p:nvCxnSpPr>
              <p:cNvPr id="36" name="直線矢印コネクタ 35">
                <a:extLst>
                  <a:ext uri="{FF2B5EF4-FFF2-40B4-BE49-F238E27FC236}">
                    <a16:creationId xmlns:a16="http://schemas.microsoft.com/office/drawing/2014/main" id="{7CC4BE01-EE81-4F44-B7F4-E8D1B464D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6501" y="2322082"/>
                <a:ext cx="275208" cy="27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E5B3ADD0-9D30-4D27-83E1-1D949F84CD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1709" y="2316281"/>
                <a:ext cx="479394" cy="5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5D45C4F2-0298-414E-B9C4-C9490D0656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3189" y="1845362"/>
                <a:ext cx="0" cy="48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B2A43F52-3EE0-41F6-A4FF-4A2D68B6AC94}"/>
                  </a:ext>
                </a:extLst>
              </p:cNvPr>
              <p:cNvSpPr txBox="1"/>
              <p:nvPr/>
            </p:nvSpPr>
            <p:spPr>
              <a:xfrm>
                <a:off x="5286657" y="2245138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x</a:t>
                </a:r>
                <a:endParaRPr kumimoji="1" lang="ja-JP" altLang="en-US" sz="1100" dirty="0"/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28D579AA-CDD9-4393-BFFB-BAF88EEFEC5B}"/>
                  </a:ext>
                </a:extLst>
              </p:cNvPr>
              <p:cNvSpPr txBox="1"/>
              <p:nvPr/>
            </p:nvSpPr>
            <p:spPr>
              <a:xfrm>
                <a:off x="5921406" y="2279763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y</a:t>
                </a:r>
                <a:endParaRPr kumimoji="1" lang="ja-JP" altLang="en-US" sz="1100" dirty="0"/>
              </a:p>
            </p:txBody>
          </p:sp>
        </p:grp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E2E03D0-F7C5-4B4D-9296-4ABED71948C6}"/>
                </a:ext>
              </a:extLst>
            </p:cNvPr>
            <p:cNvSpPr txBox="1"/>
            <p:nvPr/>
          </p:nvSpPr>
          <p:spPr>
            <a:xfrm>
              <a:off x="5681709" y="1730026"/>
              <a:ext cx="275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z</a:t>
              </a:r>
              <a:endParaRPr kumimoji="1" lang="ja-JP" altLang="en-US" sz="1100" dirty="0"/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979382CC-7BAC-44A8-BFB8-2FBFA8D0B285}"/>
              </a:ext>
            </a:extLst>
          </p:cNvPr>
          <p:cNvGrpSpPr/>
          <p:nvPr/>
        </p:nvGrpSpPr>
        <p:grpSpPr>
          <a:xfrm>
            <a:off x="7546674" y="1177400"/>
            <a:ext cx="4024104" cy="2646169"/>
            <a:chOff x="1177745" y="1236257"/>
            <a:chExt cx="4024104" cy="2646169"/>
          </a:xfrm>
        </p:grpSpPr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84D33321-E5A3-411C-8BDC-03EEDF7F26F8}"/>
                </a:ext>
              </a:extLst>
            </p:cNvPr>
            <p:cNvGrpSpPr/>
            <p:nvPr/>
          </p:nvGrpSpPr>
          <p:grpSpPr>
            <a:xfrm>
              <a:off x="1201527" y="1655896"/>
              <a:ext cx="3833129" cy="2226530"/>
              <a:chOff x="827647" y="1154097"/>
              <a:chExt cx="3833129" cy="2226530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E4051480-A446-4B2C-B649-189C58948080}"/>
                  </a:ext>
                </a:extLst>
              </p:cNvPr>
              <p:cNvGrpSpPr/>
              <p:nvPr/>
            </p:nvGrpSpPr>
            <p:grpSpPr>
              <a:xfrm>
                <a:off x="1384916" y="1154097"/>
                <a:ext cx="3275860" cy="1526960"/>
                <a:chOff x="1988598" y="958788"/>
                <a:chExt cx="3275860" cy="1526960"/>
              </a:xfrm>
            </p:grpSpPr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514D2692-288F-4D47-AF3A-C8DF4267B140}"/>
                    </a:ext>
                  </a:extLst>
                </p:cNvPr>
                <p:cNvSpPr/>
                <p:nvPr/>
              </p:nvSpPr>
              <p:spPr>
                <a:xfrm>
                  <a:off x="1988598" y="2148396"/>
                  <a:ext cx="1979720" cy="33735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" name="直線コネクタ 4">
                  <a:extLst>
                    <a:ext uri="{FF2B5EF4-FFF2-40B4-BE49-F238E27FC236}">
                      <a16:creationId xmlns:a16="http://schemas.microsoft.com/office/drawing/2014/main" id="{46B18ACF-2B4B-42F4-8749-B1B989F54B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88598" y="958788"/>
                  <a:ext cx="1296140" cy="11896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2EEB5DC-60AC-4B94-A436-D00B0F55B1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68318" y="958788"/>
                  <a:ext cx="1296140" cy="11896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>
                  <a:extLst>
                    <a:ext uri="{FF2B5EF4-FFF2-40B4-BE49-F238E27FC236}">
                      <a16:creationId xmlns:a16="http://schemas.microsoft.com/office/drawing/2014/main" id="{5C11CB03-7195-4604-8289-8AC3B2CFF7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68318" y="1296140"/>
                  <a:ext cx="1296140" cy="11896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コネクタ 9">
                  <a:extLst>
                    <a:ext uri="{FF2B5EF4-FFF2-40B4-BE49-F238E27FC236}">
                      <a16:creationId xmlns:a16="http://schemas.microsoft.com/office/drawing/2014/main" id="{41283EB2-3944-4592-8A8D-018B67762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4738" y="958788"/>
                  <a:ext cx="197972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コネクタ 12">
                  <a:extLst>
                    <a:ext uri="{FF2B5EF4-FFF2-40B4-BE49-F238E27FC236}">
                      <a16:creationId xmlns:a16="http://schemas.microsoft.com/office/drawing/2014/main" id="{3B7C8B23-A61E-4814-89A7-772A04959A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64458" y="958788"/>
                  <a:ext cx="0" cy="337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26BF4262-F859-45BE-BB26-04F6557F59F4}"/>
                  </a:ext>
                </a:extLst>
              </p:cNvPr>
              <p:cNvGrpSpPr/>
              <p:nvPr/>
            </p:nvGrpSpPr>
            <p:grpSpPr>
              <a:xfrm>
                <a:off x="827647" y="1491449"/>
                <a:ext cx="3833129" cy="1889178"/>
                <a:chOff x="827647" y="1491449"/>
                <a:chExt cx="3833129" cy="1889178"/>
              </a:xfrm>
            </p:grpSpPr>
            <p:cxnSp>
              <p:nvCxnSpPr>
                <p:cNvPr id="17" name="直線矢印コネクタ 16">
                  <a:extLst>
                    <a:ext uri="{FF2B5EF4-FFF2-40B4-BE49-F238E27FC236}">
                      <a16:creationId xmlns:a16="http://schemas.microsoft.com/office/drawing/2014/main" id="{3D69AC2E-8319-4D30-9A6B-17082DD77A9A}"/>
                    </a:ext>
                  </a:extLst>
                </p:cNvPr>
                <p:cNvCxnSpPr/>
                <p:nvPr/>
              </p:nvCxnSpPr>
              <p:spPr>
                <a:xfrm>
                  <a:off x="1384916" y="2947386"/>
                  <a:ext cx="1979720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>
                  <a:extLst>
                    <a:ext uri="{FF2B5EF4-FFF2-40B4-BE49-F238E27FC236}">
                      <a16:creationId xmlns:a16="http://schemas.microsoft.com/office/drawing/2014/main" id="{BB960BD7-AC3E-4D8D-A0D6-7BB7BE1EEB11}"/>
                    </a:ext>
                  </a:extLst>
                </p:cNvPr>
                <p:cNvCxnSpPr/>
                <p:nvPr/>
              </p:nvCxnSpPr>
              <p:spPr>
                <a:xfrm>
                  <a:off x="1384916" y="2681057"/>
                  <a:ext cx="0" cy="550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>
                  <a:extLst>
                    <a:ext uri="{FF2B5EF4-FFF2-40B4-BE49-F238E27FC236}">
                      <a16:creationId xmlns:a16="http://schemas.microsoft.com/office/drawing/2014/main" id="{70BB819E-2A25-478E-B2E8-11C9CE9FA724}"/>
                    </a:ext>
                  </a:extLst>
                </p:cNvPr>
                <p:cNvCxnSpPr/>
                <p:nvPr/>
              </p:nvCxnSpPr>
              <p:spPr>
                <a:xfrm>
                  <a:off x="3364636" y="2672178"/>
                  <a:ext cx="0" cy="550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コネクタ 20">
                  <a:extLst>
                    <a:ext uri="{FF2B5EF4-FFF2-40B4-BE49-F238E27FC236}">
                      <a16:creationId xmlns:a16="http://schemas.microsoft.com/office/drawing/2014/main" id="{42332BEB-8832-42FB-8323-45666BDBDA73}"/>
                    </a:ext>
                  </a:extLst>
                </p:cNvPr>
                <p:cNvCxnSpPr/>
                <p:nvPr/>
              </p:nvCxnSpPr>
              <p:spPr>
                <a:xfrm>
                  <a:off x="4660776" y="1491449"/>
                  <a:ext cx="0" cy="55041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矢印コネクタ 22">
                  <a:extLst>
                    <a:ext uri="{FF2B5EF4-FFF2-40B4-BE49-F238E27FC236}">
                      <a16:creationId xmlns:a16="http://schemas.microsoft.com/office/drawing/2014/main" id="{4327F5ED-C368-483E-8807-67C6D76DE6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64636" y="1766656"/>
                  <a:ext cx="1296140" cy="118072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AF22A11E-6E54-475B-9E9F-9C03177FF3AC}"/>
                    </a:ext>
                  </a:extLst>
                </p:cNvPr>
                <p:cNvCxnSpPr/>
                <p:nvPr/>
              </p:nvCxnSpPr>
              <p:spPr>
                <a:xfrm>
                  <a:off x="1118586" y="2343705"/>
                  <a:ext cx="26633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>
                  <a:extLst>
                    <a:ext uri="{FF2B5EF4-FFF2-40B4-BE49-F238E27FC236}">
                      <a16:creationId xmlns:a16="http://schemas.microsoft.com/office/drawing/2014/main" id="{49FA48E5-C892-4078-B4B4-69618E3693E1}"/>
                    </a:ext>
                  </a:extLst>
                </p:cNvPr>
                <p:cNvCxnSpPr/>
                <p:nvPr/>
              </p:nvCxnSpPr>
              <p:spPr>
                <a:xfrm>
                  <a:off x="1118586" y="2691414"/>
                  <a:ext cx="26633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FB420E9C-CA10-4BFA-B7C5-EDAE66D39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51751" y="2343705"/>
                  <a:ext cx="0" cy="34770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CA4C42C9-9528-4397-A5FB-FAFE7A219521}"/>
                    </a:ext>
                  </a:extLst>
                </p:cNvPr>
                <p:cNvSpPr txBox="1"/>
                <p:nvPr/>
              </p:nvSpPr>
              <p:spPr>
                <a:xfrm>
                  <a:off x="4012706" y="2672178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B</a:t>
                  </a:r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B1A32D02-C9AE-43C9-8731-0F96C70C5E7D}"/>
                    </a:ext>
                  </a:extLst>
                </p:cNvPr>
                <p:cNvSpPr txBox="1"/>
                <p:nvPr/>
              </p:nvSpPr>
              <p:spPr>
                <a:xfrm>
                  <a:off x="2219926" y="3011295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L</a:t>
                  </a:r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3AD47F6D-AD38-41E1-AF34-FD9136C9A539}"/>
                    </a:ext>
                  </a:extLst>
                </p:cNvPr>
                <p:cNvSpPr txBox="1"/>
                <p:nvPr/>
              </p:nvSpPr>
              <p:spPr>
                <a:xfrm>
                  <a:off x="827647" y="2322082"/>
                  <a:ext cx="2616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t</a:t>
                  </a:r>
                </a:p>
              </p:txBody>
            </p:sp>
          </p:grpSp>
        </p:grp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6B5FCF8A-3565-4F32-8AD7-F8AF55B17B22}"/>
                </a:ext>
              </a:extLst>
            </p:cNvPr>
            <p:cNvGrpSpPr/>
            <p:nvPr/>
          </p:nvGrpSpPr>
          <p:grpSpPr>
            <a:xfrm>
              <a:off x="1177745" y="1236257"/>
              <a:ext cx="4024104" cy="1937721"/>
              <a:chOff x="1177745" y="1236257"/>
              <a:chExt cx="4024104" cy="1937721"/>
            </a:xfrm>
          </p:grpSpPr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828CAAF5-019A-44D4-A889-AC61CAA36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2398" y="2714770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25335864-D484-4086-8422-5A10946E72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2042" y="2534903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F5DE327C-26F4-4FA3-9675-8AC48FDE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4646" y="2355036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A65B91BF-D672-44C0-8346-C3A1825F2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7250" y="2168529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DB2E32E6-9AF8-4ADC-8BA1-81289C160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7396" y="2822042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30D3BF4F-F257-4C69-9149-6063143DC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3981" y="2661134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直線矢印コネクタ 70">
                <a:extLst>
                  <a:ext uri="{FF2B5EF4-FFF2-40B4-BE49-F238E27FC236}">
                    <a16:creationId xmlns:a16="http://schemas.microsoft.com/office/drawing/2014/main" id="{8BA736C0-1145-4FBB-ACF2-40B8C62FD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7192" y="3043452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直線矢印コネクタ 71">
                <a:extLst>
                  <a:ext uri="{FF2B5EF4-FFF2-40B4-BE49-F238E27FC236}">
                    <a16:creationId xmlns:a16="http://schemas.microsoft.com/office/drawing/2014/main" id="{CAFD4C0B-3C6D-4114-9E22-9436F4E310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1256" y="2504628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787C1C25-336F-42EC-B123-D3B25927AC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58796" y="1987329"/>
                <a:ext cx="1253716" cy="118664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AD4C2981-CC3A-41D6-88BA-38EF77DD8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37741" y="1655895"/>
                <a:ext cx="17196" cy="321077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EFCC20B2-F6FC-411F-A071-0FFD50D9E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6339" y="1976972"/>
                <a:ext cx="1979720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1" name="コネクタ: カギ線 80">
                <a:extLst>
                  <a:ext uri="{FF2B5EF4-FFF2-40B4-BE49-F238E27FC236}">
                    <a16:creationId xmlns:a16="http://schemas.microsoft.com/office/drawing/2014/main" id="{91AE284F-3578-4F42-BFC6-9C9CBA5D6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8795" y="2144962"/>
                <a:ext cx="549399" cy="359666"/>
              </a:xfrm>
              <a:prstGeom prst="bentConnector3">
                <a:avLst>
                  <a:gd name="adj1" fmla="val -92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416C1301-1448-4E82-978E-0D0CAC5E455B}"/>
                  </a:ext>
                </a:extLst>
              </p:cNvPr>
              <p:cNvSpPr txBox="1"/>
              <p:nvPr/>
            </p:nvSpPr>
            <p:spPr>
              <a:xfrm>
                <a:off x="1177745" y="1544197"/>
                <a:ext cx="12202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対称面を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Y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方向拘束</a:t>
                </a:r>
              </a:p>
            </p:txBody>
          </p:sp>
          <p:cxnSp>
            <p:nvCxnSpPr>
              <p:cNvPr id="94" name="直線矢印コネクタ 93">
                <a:extLst>
                  <a:ext uri="{FF2B5EF4-FFF2-40B4-BE49-F238E27FC236}">
                    <a16:creationId xmlns:a16="http://schemas.microsoft.com/office/drawing/2014/main" id="{48DD1984-2463-4D08-B5C6-2BEAB0E9B6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38516" y="2377037"/>
                <a:ext cx="0" cy="481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直線矢印コネクタ 94">
                <a:extLst>
                  <a:ext uri="{FF2B5EF4-FFF2-40B4-BE49-F238E27FC236}">
                    <a16:creationId xmlns:a16="http://schemas.microsoft.com/office/drawing/2014/main" id="{13A5F100-39F2-4B23-9A70-597CA97B90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8731" y="1236257"/>
                <a:ext cx="0" cy="481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51D9B38B-4B15-4C8D-BAB7-3884985494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2455" y="1938827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E90D18DF-77AA-4E93-9329-99C98DE69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2455" y="2312320"/>
                <a:ext cx="479394" cy="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8" name="直線矢印コネクタ 97">
                <a:extLst>
                  <a:ext uri="{FF2B5EF4-FFF2-40B4-BE49-F238E27FC236}">
                    <a16:creationId xmlns:a16="http://schemas.microsoft.com/office/drawing/2014/main" id="{5FF26D9C-E527-43F4-8238-B8047D05F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9950" y="2822248"/>
                <a:ext cx="267376" cy="29846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F0992F4-252E-4384-B8B6-AD7513C278D8}"/>
              </a:ext>
            </a:extLst>
          </p:cNvPr>
          <p:cNvSpPr txBox="1"/>
          <p:nvPr/>
        </p:nvSpPr>
        <p:spPr>
          <a:xfrm>
            <a:off x="6681889" y="293954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熱弾塑性解析</a:t>
            </a:r>
            <a:r>
              <a:rPr kumimoji="1" lang="en-US" altLang="ja-JP" dirty="0"/>
              <a:t>(</a:t>
            </a:r>
            <a:r>
              <a:rPr kumimoji="1" lang="ja-JP" altLang="en-US" dirty="0"/>
              <a:t>３次元ソリッド要素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05ABE929-D972-4CFB-BCC9-F6BE9FE3E593}"/>
              </a:ext>
            </a:extLst>
          </p:cNvPr>
          <p:cNvSpPr txBox="1"/>
          <p:nvPr/>
        </p:nvSpPr>
        <p:spPr>
          <a:xfrm>
            <a:off x="502655" y="563854"/>
            <a:ext cx="66896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曲げ剛性を計算</a:t>
            </a:r>
            <a:endParaRPr kumimoji="1" lang="en-US" altLang="ja-JP" dirty="0"/>
          </a:p>
          <a:p>
            <a:r>
              <a:rPr kumimoji="1" lang="en-US" altLang="ja-JP" dirty="0"/>
              <a:t>	1-1.</a:t>
            </a:r>
            <a:r>
              <a:rPr kumimoji="1" lang="ja-JP" altLang="en-US" dirty="0"/>
              <a:t>式から計算</a:t>
            </a:r>
            <a:endParaRPr kumimoji="1" lang="en-US" altLang="ja-JP" dirty="0"/>
          </a:p>
          <a:p>
            <a:r>
              <a:rPr kumimoji="1" lang="en-US" altLang="ja-JP" dirty="0"/>
              <a:t>	1-2.</a:t>
            </a:r>
            <a:r>
              <a:rPr kumimoji="1" lang="ja-JP" altLang="en-US" dirty="0"/>
              <a:t>弾性解析から計算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熱弾塑性解析を実施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固有変形を計算する</a:t>
            </a:r>
            <a:endParaRPr kumimoji="1" lang="en-US" altLang="ja-JP" dirty="0"/>
          </a:p>
          <a:p>
            <a:r>
              <a:rPr kumimoji="1" lang="en-US" altLang="ja-JP" dirty="0"/>
              <a:t>4.L</a:t>
            </a:r>
            <a:r>
              <a:rPr kumimoji="1" lang="ja-JP" altLang="en-US" dirty="0"/>
              <a:t>を変えて同様の計算を行い、固有変形のデータベースを作成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20975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606752" y="398168"/>
            <a:ext cx="5070233" cy="3076061"/>
            <a:chOff x="1061095" y="3608091"/>
            <a:chExt cx="5070233" cy="3076061"/>
          </a:xfrm>
        </p:grpSpPr>
        <p:sp>
          <p:nvSpPr>
            <p:cNvPr id="4" name="円弧 3"/>
            <p:cNvSpPr/>
            <p:nvPr/>
          </p:nvSpPr>
          <p:spPr>
            <a:xfrm rot="9252957">
              <a:off x="1061095" y="5178262"/>
              <a:ext cx="3890916" cy="44493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1119762" y="3608091"/>
              <a:ext cx="5011566" cy="3076061"/>
              <a:chOff x="1132227" y="3588968"/>
              <a:chExt cx="5011566" cy="3076061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0A867E05-D205-4DF4-8F18-CECC4EB78A16}"/>
                  </a:ext>
                </a:extLst>
              </p:cNvPr>
              <p:cNvGrpSpPr/>
              <p:nvPr/>
            </p:nvGrpSpPr>
            <p:grpSpPr>
              <a:xfrm>
                <a:off x="1132227" y="3588968"/>
                <a:ext cx="3303002" cy="3076061"/>
                <a:chOff x="894441" y="3396340"/>
                <a:chExt cx="3303002" cy="3076061"/>
              </a:xfrm>
            </p:grpSpPr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69060B8A-3239-46E6-A90C-A0787FE4345B}"/>
                    </a:ext>
                  </a:extLst>
                </p:cNvPr>
                <p:cNvGrpSpPr/>
                <p:nvPr/>
              </p:nvGrpSpPr>
              <p:grpSpPr>
                <a:xfrm>
                  <a:off x="894441" y="3396340"/>
                  <a:ext cx="3160173" cy="3076061"/>
                  <a:chOff x="390665" y="3786843"/>
                  <a:chExt cx="3160173" cy="3076061"/>
                </a:xfrm>
              </p:grpSpPr>
              <p:grpSp>
                <p:nvGrpSpPr>
                  <p:cNvPr id="12" name="グループ化 11">
                    <a:extLst>
                      <a:ext uri="{FF2B5EF4-FFF2-40B4-BE49-F238E27FC236}">
                        <a16:creationId xmlns:a16="http://schemas.microsoft.com/office/drawing/2014/main" id="{0D2A6642-CE23-4150-9B63-03AFA5C89D31}"/>
                      </a:ext>
                    </a:extLst>
                  </p:cNvPr>
                  <p:cNvGrpSpPr/>
                  <p:nvPr/>
                </p:nvGrpSpPr>
                <p:grpSpPr>
                  <a:xfrm>
                    <a:off x="471054" y="3786843"/>
                    <a:ext cx="3079784" cy="3076061"/>
                    <a:chOff x="573149" y="3644475"/>
                    <a:chExt cx="3079784" cy="3076061"/>
                  </a:xfrm>
                </p:grpSpPr>
                <p:grpSp>
                  <p:nvGrpSpPr>
                    <p:cNvPr id="15" name="グループ化 14">
                      <a:extLst>
                        <a:ext uri="{FF2B5EF4-FFF2-40B4-BE49-F238E27FC236}">
                          <a16:creationId xmlns:a16="http://schemas.microsoft.com/office/drawing/2014/main" id="{155F16DB-AFB9-4227-A869-CB0DD2743D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3149" y="3644475"/>
                      <a:ext cx="3079784" cy="3076061"/>
                      <a:chOff x="1167039" y="3882022"/>
                      <a:chExt cx="3079784" cy="3076061"/>
                    </a:xfrm>
                  </p:grpSpPr>
                  <p:grpSp>
                    <p:nvGrpSpPr>
                      <p:cNvPr id="17" name="グループ化 16">
                        <a:extLst>
                          <a:ext uri="{FF2B5EF4-FFF2-40B4-BE49-F238E27FC236}">
                            <a16:creationId xmlns:a16="http://schemas.microsoft.com/office/drawing/2014/main" id="{41DAC18B-59F5-4279-8EC0-3CF8332D6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67039" y="3882022"/>
                        <a:ext cx="3079784" cy="2935394"/>
                        <a:chOff x="4064234" y="3644265"/>
                        <a:chExt cx="2851735" cy="2670700"/>
                      </a:xfrm>
                    </p:grpSpPr>
                    <p:grpSp>
                      <p:nvGrpSpPr>
                        <p:cNvPr id="19" name="グループ化 18">
                          <a:extLst>
                            <a:ext uri="{FF2B5EF4-FFF2-40B4-BE49-F238E27FC236}">
                              <a16:creationId xmlns:a16="http://schemas.microsoft.com/office/drawing/2014/main" id="{ACFE9B17-DAB8-49F4-AA00-70B61410A02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02562" y="3644265"/>
                          <a:ext cx="2813407" cy="2396425"/>
                          <a:chOff x="2236218" y="3308983"/>
                          <a:chExt cx="2813407" cy="2396425"/>
                        </a:xfrm>
                      </p:grpSpPr>
                      <p:sp>
                        <p:nvSpPr>
                          <p:cNvPr id="23" name="円弧 22">
                            <a:extLst>
                              <a:ext uri="{FF2B5EF4-FFF2-40B4-BE49-F238E27FC236}">
                                <a16:creationId xmlns:a16="http://schemas.microsoft.com/office/drawing/2014/main" id="{17F4F42F-CD6A-4A7F-87EF-468433F1E1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20397297">
                            <a:off x="2965135" y="4431748"/>
                            <a:ext cx="556830" cy="439386"/>
                          </a:xfrm>
                          <a:prstGeom prst="arc">
                            <a:avLst>
                              <a:gd name="adj1" fmla="val 9237301"/>
                              <a:gd name="adj2" fmla="val 16452864"/>
                            </a:avLst>
                          </a:prstGeom>
                          <a:ln w="38100">
                            <a:solidFill>
                              <a:srgbClr val="00B050"/>
                            </a:solidFill>
                            <a:headEnd type="none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b="1" dirty="0"/>
                          </a:p>
                        </p:txBody>
                      </p:sp>
                      <p:grpSp>
                        <p:nvGrpSpPr>
                          <p:cNvPr id="24" name="グループ化 23">
                            <a:extLst>
                              <a:ext uri="{FF2B5EF4-FFF2-40B4-BE49-F238E27FC236}">
                                <a16:creationId xmlns:a16="http://schemas.microsoft.com/office/drawing/2014/main" id="{E18AF76C-C28A-4817-88D8-29A8C5F885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36218" y="3308983"/>
                            <a:ext cx="2813407" cy="2396425"/>
                            <a:chOff x="2236218" y="3308983"/>
                            <a:chExt cx="2813407" cy="2396425"/>
                          </a:xfrm>
                        </p:grpSpPr>
                        <p:cxnSp>
                          <p:nvCxnSpPr>
                            <p:cNvPr id="25" name="直線コネクタ 24">
                              <a:extLst>
                                <a:ext uri="{FF2B5EF4-FFF2-40B4-BE49-F238E27FC236}">
                                  <a16:creationId xmlns:a16="http://schemas.microsoft.com/office/drawing/2014/main" id="{254A61DB-6216-46C2-AF22-F4FF49299504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>
                              <a:off x="2236218" y="4356002"/>
                              <a:ext cx="1092908" cy="1349406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6" name="直線コネクタ 25">
                              <a:extLst>
                                <a:ext uri="{FF2B5EF4-FFF2-40B4-BE49-F238E27FC236}">
                                  <a16:creationId xmlns:a16="http://schemas.microsoft.com/office/drawing/2014/main" id="{109C79E9-BB06-4B75-8E32-97B096EAB71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>
                              <a:off x="3956717" y="3790765"/>
                              <a:ext cx="1092908" cy="1349406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7" name="円弧 26">
                              <a:extLst>
                                <a:ext uri="{FF2B5EF4-FFF2-40B4-BE49-F238E27FC236}">
                                  <a16:creationId xmlns:a16="http://schemas.microsoft.com/office/drawing/2014/main" id="{A79E26B6-F156-4435-8AFD-DB145FE30C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2738089" y="4967804"/>
                              <a:ext cx="435793" cy="476161"/>
                            </a:xfrm>
                            <a:prstGeom prst="arc">
                              <a:avLst>
                                <a:gd name="adj1" fmla="val 4879397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FF000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28" name="円弧 27">
                              <a:extLst>
                                <a:ext uri="{FF2B5EF4-FFF2-40B4-BE49-F238E27FC236}">
                                  <a16:creationId xmlns:a16="http://schemas.microsoft.com/office/drawing/2014/main" id="{4639ECFE-7911-4452-8CB7-62E9F89E61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3062814" y="4621448"/>
                              <a:ext cx="435793" cy="476161"/>
                            </a:xfrm>
                            <a:prstGeom prst="arc">
                              <a:avLst>
                                <a:gd name="adj1" fmla="val 4879397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FF000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29" name="円弧 28">
                              <a:extLst>
                                <a:ext uri="{FF2B5EF4-FFF2-40B4-BE49-F238E27FC236}">
                                  <a16:creationId xmlns:a16="http://schemas.microsoft.com/office/drawing/2014/main" id="{B23EB90C-8808-4218-BC60-FCA5BCFEFF2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3307255" y="4285312"/>
                              <a:ext cx="435793" cy="476161"/>
                            </a:xfrm>
                            <a:prstGeom prst="arc">
                              <a:avLst>
                                <a:gd name="adj1" fmla="val 4879397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FF000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30" name="円弧 29">
                              <a:extLst>
                                <a:ext uri="{FF2B5EF4-FFF2-40B4-BE49-F238E27FC236}">
                                  <a16:creationId xmlns:a16="http://schemas.microsoft.com/office/drawing/2014/main" id="{5A40E579-2CC4-4E6F-9C3F-79A1E691B34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0397297">
                              <a:off x="2426077" y="5115317"/>
                              <a:ext cx="556830" cy="439386"/>
                            </a:xfrm>
                            <a:prstGeom prst="arc">
                              <a:avLst>
                                <a:gd name="adj1" fmla="val 9237301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00B05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31" name="円弧 30">
                              <a:extLst>
                                <a:ext uri="{FF2B5EF4-FFF2-40B4-BE49-F238E27FC236}">
                                  <a16:creationId xmlns:a16="http://schemas.microsoft.com/office/drawing/2014/main" id="{B06BF64F-D055-4EA8-9D5C-3A3F3A4800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0397297">
                              <a:off x="2700616" y="4791369"/>
                              <a:ext cx="556830" cy="439386"/>
                            </a:xfrm>
                            <a:prstGeom prst="arc">
                              <a:avLst>
                                <a:gd name="adj1" fmla="val 9237301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00B05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cxnSp>
                          <p:nvCxnSpPr>
                            <p:cNvPr id="32" name="直線矢印コネクタ 31">
                              <a:extLst>
                                <a:ext uri="{FF2B5EF4-FFF2-40B4-BE49-F238E27FC236}">
                                  <a16:creationId xmlns:a16="http://schemas.microsoft.com/office/drawing/2014/main" id="{C955F7DF-59B5-48E7-B132-E8FCA359638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042467" y="3308983"/>
                              <a:ext cx="0" cy="481782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3" name="直線矢印コネクタ 32">
                              <a:extLst>
                                <a:ext uri="{FF2B5EF4-FFF2-40B4-BE49-F238E27FC236}">
                                  <a16:creationId xmlns:a16="http://schemas.microsoft.com/office/drawing/2014/main" id="{FBB4AB48-8542-42C6-A307-9FFC177714D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3956717" y="4640993"/>
                              <a:ext cx="0" cy="481782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4" name="直線矢印コネクタ 33">
                              <a:extLst>
                                <a:ext uri="{FF2B5EF4-FFF2-40B4-BE49-F238E27FC236}">
                                  <a16:creationId xmlns:a16="http://schemas.microsoft.com/office/drawing/2014/main" id="{F2CCEC3E-CC01-474B-A1A6-850BF48CD8B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3668387" y="5115700"/>
                              <a:ext cx="307760" cy="414297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21" name="直線コネクタ 20">
                          <a:extLst>
                            <a:ext uri="{FF2B5EF4-FFF2-40B4-BE49-F238E27FC236}">
                              <a16:creationId xmlns:a16="http://schemas.microsoft.com/office/drawing/2014/main" id="{208B159F-3EF6-45D7-A07E-2EDFCC8ED8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823061" y="5475453"/>
                          <a:ext cx="6646" cy="839512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" name="直線矢印コネクタ 21">
                          <a:extLst>
                            <a:ext uri="{FF2B5EF4-FFF2-40B4-BE49-F238E27FC236}">
                              <a16:creationId xmlns:a16="http://schemas.microsoft.com/office/drawing/2014/main" id="{40DDE7E9-1B44-4DE5-8602-0808971701F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064234" y="6140025"/>
                          <a:ext cx="1733725" cy="0"/>
                        </a:xfrm>
                        <a:prstGeom prst="straightConnector1">
                          <a:avLst/>
                        </a:prstGeom>
                        <a:ln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8" name="テキスト ボックス 17">
                        <a:extLst>
                          <a:ext uri="{FF2B5EF4-FFF2-40B4-BE49-F238E27FC236}">
                            <a16:creationId xmlns:a16="http://schemas.microsoft.com/office/drawing/2014/main" id="{29916192-95FF-469C-88EA-AB0E1C0DAB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02014" y="6588751"/>
                        <a:ext cx="78739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ja-JP" dirty="0"/>
                          <a:t>50mm</a:t>
                        </a:r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16" name="テキスト ボックス 15">
                      <a:extLst>
                        <a:ext uri="{FF2B5EF4-FFF2-40B4-BE49-F238E27FC236}">
                          <a16:creationId xmlns:a16="http://schemas.microsoft.com/office/drawing/2014/main" id="{7D7B9EB7-8B98-4AE5-94FE-0DE19068E6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36801" y="4692590"/>
                      <a:ext cx="785341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M1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cxnSp>
                <p:nvCxnSpPr>
                  <p:cNvPr id="13" name="直線コネクタ 12">
                    <a:extLst>
                      <a:ext uri="{FF2B5EF4-FFF2-40B4-BE49-F238E27FC236}">
                        <a16:creationId xmlns:a16="http://schemas.microsoft.com/office/drawing/2014/main" id="{0A50370A-BCA3-4073-9DCB-8CE84C609B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0665" y="4620356"/>
                    <a:ext cx="1542606" cy="1956872"/>
                  </a:xfrm>
                  <a:prstGeom prst="line">
                    <a:avLst/>
                  </a:prstGeom>
                  <a:ln w="28575" cap="flat" cmpd="sng" algn="ctr">
                    <a:solidFill>
                      <a:srgbClr val="00B050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73EEB0EB-5FB1-428E-AE39-8756A61B395B}"/>
                      </a:ext>
                    </a:extLst>
                  </p:cNvPr>
                  <p:cNvSpPr txBox="1"/>
                  <p:nvPr/>
                </p:nvSpPr>
                <p:spPr>
                  <a:xfrm>
                    <a:off x="1172850" y="4435690"/>
                    <a:ext cx="5588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 err="1">
                        <a:solidFill>
                          <a:srgbClr val="00B050"/>
                        </a:solidFill>
                      </a:rPr>
                      <a:t>sym</a:t>
                    </a:r>
                    <a:endParaRPr kumimoji="1" lang="ja-JP" altLang="en-US" dirty="0">
                      <a:solidFill>
                        <a:srgbClr val="00B050"/>
                      </a:solidFill>
                    </a:endParaRPr>
                  </a:p>
                </p:txBody>
              </p:sp>
            </p:grpSp>
            <p:cxnSp>
              <p:nvCxnSpPr>
                <p:cNvPr id="9" name="直線コネクタ 8">
                  <a:extLst>
                    <a:ext uri="{FF2B5EF4-FFF2-40B4-BE49-F238E27FC236}">
                      <a16:creationId xmlns:a16="http://schemas.microsoft.com/office/drawing/2014/main" id="{726A68EE-62A3-4A32-93B7-C2DA9D4B8E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4614" y="3887108"/>
                  <a:ext cx="0" cy="67525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矢印コネクタ 9">
                  <a:extLst>
                    <a:ext uri="{FF2B5EF4-FFF2-40B4-BE49-F238E27FC236}">
                      <a16:creationId xmlns:a16="http://schemas.microsoft.com/office/drawing/2014/main" id="{E4EAFCB3-85E6-44F3-BE38-D05CBE420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1787" y="4562367"/>
                  <a:ext cx="1190262" cy="158971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A70416F4-3DD2-4A41-8C20-BA91FE8EC28E}"/>
                    </a:ext>
                  </a:extLst>
                </p:cNvPr>
                <p:cNvSpPr txBox="1"/>
                <p:nvPr/>
              </p:nvSpPr>
              <p:spPr>
                <a:xfrm>
                  <a:off x="3279276" y="5108601"/>
                  <a:ext cx="9181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/>
                    <a:t>100mm</a:t>
                  </a:r>
                  <a:endParaRPr kumimoji="1" lang="ja-JP" altLang="en-US" dirty="0"/>
                </a:p>
              </p:txBody>
            </p:sp>
          </p:grpSp>
          <p:sp>
            <p:nvSpPr>
              <p:cNvPr id="7" name="円弧 6"/>
              <p:cNvSpPr/>
              <p:nvPr/>
            </p:nvSpPr>
            <p:spPr>
              <a:xfrm rot="9252957">
                <a:off x="2252877" y="3706894"/>
                <a:ext cx="3890916" cy="444930"/>
              </a:xfrm>
              <a:prstGeom prst="arc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01296F9-F8F7-4F74-8528-539BC1656E0E}"/>
              </a:ext>
            </a:extLst>
          </p:cNvPr>
          <p:cNvGrpSpPr/>
          <p:nvPr/>
        </p:nvGrpSpPr>
        <p:grpSpPr>
          <a:xfrm>
            <a:off x="99525" y="2875386"/>
            <a:ext cx="909953" cy="871131"/>
            <a:chOff x="5286657" y="1730026"/>
            <a:chExt cx="909953" cy="871131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65140540-A6E1-4DB5-806B-7B9E80B47F69}"/>
                </a:ext>
              </a:extLst>
            </p:cNvPr>
            <p:cNvGrpSpPr/>
            <p:nvPr/>
          </p:nvGrpSpPr>
          <p:grpSpPr>
            <a:xfrm>
              <a:off x="5286657" y="1845362"/>
              <a:ext cx="909953" cy="755795"/>
              <a:chOff x="5286657" y="1845362"/>
              <a:chExt cx="909953" cy="755795"/>
            </a:xfrm>
          </p:grpSpPr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B4E275AE-E617-49FA-938B-9C37CA0F4B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6501" y="2322082"/>
                <a:ext cx="275208" cy="27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35185A43-EB0C-4A82-A6DA-D4F88412F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1709" y="2316281"/>
                <a:ext cx="479394" cy="5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1474B4F3-156E-4953-A5B9-05FAFCD51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3189" y="1845362"/>
                <a:ext cx="0" cy="48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6F826ED-98FE-43D9-B1A0-4DC5CE8F063F}"/>
                  </a:ext>
                </a:extLst>
              </p:cNvPr>
              <p:cNvSpPr txBox="1"/>
              <p:nvPr/>
            </p:nvSpPr>
            <p:spPr>
              <a:xfrm>
                <a:off x="5286657" y="2245138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x</a:t>
                </a:r>
                <a:endParaRPr kumimoji="1" lang="ja-JP" altLang="en-US" sz="1100" dirty="0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C63CC15-20C8-4F08-803E-9EAB526EA473}"/>
                  </a:ext>
                </a:extLst>
              </p:cNvPr>
              <p:cNvSpPr txBox="1"/>
              <p:nvPr/>
            </p:nvSpPr>
            <p:spPr>
              <a:xfrm>
                <a:off x="5921406" y="2279763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y</a:t>
                </a:r>
                <a:endParaRPr kumimoji="1" lang="ja-JP" altLang="en-US" sz="1100" dirty="0"/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71FD9B2-4465-4674-9E2B-24A1476AFC61}"/>
                </a:ext>
              </a:extLst>
            </p:cNvPr>
            <p:cNvSpPr txBox="1"/>
            <p:nvPr/>
          </p:nvSpPr>
          <p:spPr>
            <a:xfrm>
              <a:off x="5681709" y="1730026"/>
              <a:ext cx="275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z</a:t>
              </a:r>
              <a:endParaRPr kumimoji="1" lang="ja-JP" altLang="en-US" sz="1100" dirty="0"/>
            </a:p>
          </p:txBody>
        </p: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B9CD9DF-CBFD-453D-9794-988499D417F7}"/>
              </a:ext>
            </a:extLst>
          </p:cNvPr>
          <p:cNvSpPr txBox="1"/>
          <p:nvPr/>
        </p:nvSpPr>
        <p:spPr>
          <a:xfrm>
            <a:off x="504934" y="3625284"/>
            <a:ext cx="6877053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上図のシェルモデルを用意し、</a:t>
            </a:r>
            <a:r>
              <a:rPr kumimoji="1" lang="en-US" altLang="ja-JP" dirty="0"/>
              <a:t>y=r</a:t>
            </a:r>
            <a:r>
              <a:rPr kumimoji="1" lang="ja-JP" altLang="en-US" dirty="0"/>
              <a:t>にモーメント</a:t>
            </a:r>
            <a:r>
              <a:rPr kumimoji="1" lang="en-US" altLang="ja-JP" dirty="0"/>
              <a:t>M</a:t>
            </a:r>
            <a:r>
              <a:rPr kumimoji="1" lang="ja-JP" altLang="en-US" dirty="0"/>
              <a:t>を与える。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解析結果より</a:t>
            </a:r>
            <a:r>
              <a:rPr kumimoji="1" lang="en-US" altLang="ja-JP" dirty="0"/>
              <a:t>y=</a:t>
            </a:r>
            <a:r>
              <a:rPr lang="en-US" altLang="ja-JP" dirty="0"/>
              <a:t>r</a:t>
            </a:r>
            <a:r>
              <a:rPr kumimoji="1" lang="ja-JP" altLang="en-US" dirty="0" err="1"/>
              <a:t>での</a:t>
            </a:r>
            <a:r>
              <a:rPr kumimoji="1" lang="ja-JP" altLang="en-US" dirty="0"/>
              <a:t>変形角</a:t>
            </a:r>
            <a:r>
              <a:rPr kumimoji="1" lang="en-US" altLang="ja-JP" dirty="0"/>
              <a:t>θ</a:t>
            </a:r>
            <a:r>
              <a:rPr kumimoji="1" lang="ja-JP" altLang="en-US" dirty="0"/>
              <a:t>を求める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曲げ剛性</a:t>
            </a:r>
            <a:r>
              <a:rPr kumimoji="1" lang="en-US" altLang="ja-JP" dirty="0"/>
              <a:t>(=</a:t>
            </a:r>
            <a:r>
              <a:rPr lang="en-US" altLang="ja-JP" dirty="0"/>
              <a:t>M</a:t>
            </a:r>
            <a:r>
              <a:rPr kumimoji="1" lang="en-US" altLang="ja-JP" dirty="0"/>
              <a:t>/θ)</a:t>
            </a:r>
            <a:r>
              <a:rPr kumimoji="1" lang="ja-JP" altLang="en-US" dirty="0"/>
              <a:t>を計算する</a:t>
            </a:r>
            <a:endParaRPr kumimoji="1" lang="en-US" altLang="ja-JP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25532" y="329401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0°</a:t>
            </a:r>
            <a:r>
              <a:rPr kumimoji="1" lang="ja-JP" altLang="en-US" dirty="0"/>
              <a:t>方向試験片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9CB4A5-DAAA-49B8-B36B-EB6B4B68E300}"/>
              </a:ext>
            </a:extLst>
          </p:cNvPr>
          <p:cNvSpPr txBox="1"/>
          <p:nvPr/>
        </p:nvSpPr>
        <p:spPr>
          <a:xfrm>
            <a:off x="94358" y="2552438"/>
            <a:ext cx="92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  <a:latin typeface="Symbol" panose="05050102010706020507" pitchFamily="18" charset="2"/>
              </a:rPr>
              <a:t>d</a:t>
            </a:r>
            <a:r>
              <a:rPr lang="en-US" sz="1600" baseline="-25000" dirty="0" err="1">
                <a:solidFill>
                  <a:srgbClr val="00B050"/>
                </a:solidFill>
              </a:rPr>
              <a:t>Y</a:t>
            </a:r>
            <a:r>
              <a:rPr lang="en-US" sz="1600" baseline="-25000" dirty="0">
                <a:solidFill>
                  <a:srgbClr val="00B050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 err="1">
                <a:solidFill>
                  <a:srgbClr val="00B050"/>
                </a:solidFill>
                <a:latin typeface="Symbol" panose="05050102010706020507" pitchFamily="18" charset="2"/>
              </a:rPr>
              <a:t>q</a:t>
            </a:r>
            <a:r>
              <a:rPr lang="en-US" sz="1600" baseline="-25000" dirty="0" err="1">
                <a:solidFill>
                  <a:srgbClr val="00B050"/>
                </a:solidFill>
              </a:rPr>
              <a:t>x</a:t>
            </a:r>
            <a:r>
              <a:rPr lang="en-US" sz="1600" dirty="0">
                <a:solidFill>
                  <a:srgbClr val="00B050"/>
                </a:solidFill>
              </a:rPr>
              <a:t> = 0</a:t>
            </a:r>
            <a:endParaRPr lang="en-US" sz="1100" dirty="0">
              <a:solidFill>
                <a:srgbClr val="00B050"/>
              </a:solidFill>
            </a:endParaRPr>
          </a:p>
        </p:txBody>
      </p:sp>
      <p:grpSp>
        <p:nvGrpSpPr>
          <p:cNvPr id="109" name="グループ化 108"/>
          <p:cNvGrpSpPr/>
          <p:nvPr/>
        </p:nvGrpSpPr>
        <p:grpSpPr>
          <a:xfrm>
            <a:off x="4879460" y="683451"/>
            <a:ext cx="4083907" cy="2808003"/>
            <a:chOff x="4680930" y="899318"/>
            <a:chExt cx="4083907" cy="2808003"/>
          </a:xfrm>
        </p:grpSpPr>
        <p:grpSp>
          <p:nvGrpSpPr>
            <p:cNvPr id="104" name="グループ化 103"/>
            <p:cNvGrpSpPr/>
            <p:nvPr/>
          </p:nvGrpSpPr>
          <p:grpSpPr>
            <a:xfrm>
              <a:off x="5251634" y="899318"/>
              <a:ext cx="3513203" cy="2808003"/>
              <a:chOff x="5251634" y="899318"/>
              <a:chExt cx="3513203" cy="2808003"/>
            </a:xfrm>
          </p:grpSpPr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0A867E05-D205-4DF4-8F18-CECC4EB78A16}"/>
                  </a:ext>
                </a:extLst>
              </p:cNvPr>
              <p:cNvGrpSpPr/>
              <p:nvPr/>
            </p:nvGrpSpPr>
            <p:grpSpPr>
              <a:xfrm>
                <a:off x="5251634" y="899318"/>
                <a:ext cx="3044110" cy="2808003"/>
                <a:chOff x="1016223" y="3424127"/>
                <a:chExt cx="3044110" cy="2808003"/>
              </a:xfrm>
            </p:grpSpPr>
            <p:grpSp>
              <p:nvGrpSpPr>
                <p:cNvPr id="47" name="グループ化 46">
                  <a:extLst>
                    <a:ext uri="{FF2B5EF4-FFF2-40B4-BE49-F238E27FC236}">
                      <a16:creationId xmlns:a16="http://schemas.microsoft.com/office/drawing/2014/main" id="{69060B8A-3239-46E6-A90C-A0787FE4345B}"/>
                    </a:ext>
                  </a:extLst>
                </p:cNvPr>
                <p:cNvGrpSpPr/>
                <p:nvPr/>
              </p:nvGrpSpPr>
              <p:grpSpPr>
                <a:xfrm>
                  <a:off x="1016223" y="3424127"/>
                  <a:ext cx="3044110" cy="2808003"/>
                  <a:chOff x="512447" y="3814630"/>
                  <a:chExt cx="3044110" cy="2808003"/>
                </a:xfrm>
              </p:grpSpPr>
              <p:grpSp>
                <p:nvGrpSpPr>
                  <p:cNvPr id="51" name="グループ化 50">
                    <a:extLst>
                      <a:ext uri="{FF2B5EF4-FFF2-40B4-BE49-F238E27FC236}">
                        <a16:creationId xmlns:a16="http://schemas.microsoft.com/office/drawing/2014/main" id="{0D2A6642-CE23-4150-9B63-03AFA5C89D31}"/>
                      </a:ext>
                    </a:extLst>
                  </p:cNvPr>
                  <p:cNvGrpSpPr/>
                  <p:nvPr/>
                </p:nvGrpSpPr>
                <p:grpSpPr>
                  <a:xfrm>
                    <a:off x="512447" y="3814630"/>
                    <a:ext cx="3044110" cy="2808003"/>
                    <a:chOff x="614542" y="3672262"/>
                    <a:chExt cx="3044110" cy="2808003"/>
                  </a:xfrm>
                </p:grpSpPr>
                <p:grpSp>
                  <p:nvGrpSpPr>
                    <p:cNvPr id="54" name="グループ化 53">
                      <a:extLst>
                        <a:ext uri="{FF2B5EF4-FFF2-40B4-BE49-F238E27FC236}">
                          <a16:creationId xmlns:a16="http://schemas.microsoft.com/office/drawing/2014/main" id="{155F16DB-AFB9-4227-A869-CB0DD2743D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4542" y="3672262"/>
                      <a:ext cx="3044110" cy="2808003"/>
                      <a:chOff x="1208432" y="3909809"/>
                      <a:chExt cx="3044110" cy="2808003"/>
                    </a:xfrm>
                  </p:grpSpPr>
                  <p:grpSp>
                    <p:nvGrpSpPr>
                      <p:cNvPr id="56" name="グループ化 55">
                        <a:extLst>
                          <a:ext uri="{FF2B5EF4-FFF2-40B4-BE49-F238E27FC236}">
                            <a16:creationId xmlns:a16="http://schemas.microsoft.com/office/drawing/2014/main" id="{41DAC18B-59F5-4279-8EC0-3CF8332D6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08432" y="3909809"/>
                        <a:ext cx="3044110" cy="2808003"/>
                        <a:chOff x="4102562" y="3669545"/>
                        <a:chExt cx="2818703" cy="2554796"/>
                      </a:xfrm>
                    </p:grpSpPr>
                    <p:grpSp>
                      <p:nvGrpSpPr>
                        <p:cNvPr id="71" name="グループ化 70">
                          <a:extLst>
                            <a:ext uri="{FF2B5EF4-FFF2-40B4-BE49-F238E27FC236}">
                              <a16:creationId xmlns:a16="http://schemas.microsoft.com/office/drawing/2014/main" id="{E18AF76C-C28A-4817-88D8-29A8C5F885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02562" y="3669545"/>
                          <a:ext cx="2818703" cy="2076791"/>
                          <a:chOff x="2236218" y="3334263"/>
                          <a:chExt cx="2818703" cy="2076791"/>
                        </a:xfrm>
                      </p:grpSpPr>
                      <p:cxnSp>
                        <p:nvCxnSpPr>
                          <p:cNvPr id="74" name="直線コネクタ 73">
                            <a:extLst>
                              <a:ext uri="{FF2B5EF4-FFF2-40B4-BE49-F238E27FC236}">
                                <a16:creationId xmlns:a16="http://schemas.microsoft.com/office/drawing/2014/main" id="{0416598C-39BF-4EE6-A0C7-243B62D0020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334422" y="3819196"/>
                            <a:ext cx="1720499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5" name="直線コネクタ 74">
                            <a:extLst>
                              <a:ext uri="{FF2B5EF4-FFF2-40B4-BE49-F238E27FC236}">
                                <a16:creationId xmlns:a16="http://schemas.microsoft.com/office/drawing/2014/main" id="{F171C300-3A05-4802-AF2C-95E881668DF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236218" y="5140171"/>
                            <a:ext cx="1720499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6" name="円弧 75">
                            <a:extLst>
                              <a:ext uri="{FF2B5EF4-FFF2-40B4-BE49-F238E27FC236}">
                                <a16:creationId xmlns:a16="http://schemas.microsoft.com/office/drawing/2014/main" id="{A79E26B6-F156-4435-8AFD-DB145FE30C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047196" y="4623471"/>
                            <a:ext cx="435793" cy="476161"/>
                          </a:xfrm>
                          <a:prstGeom prst="arc">
                            <a:avLst>
                              <a:gd name="adj1" fmla="val 4879397"/>
                              <a:gd name="adj2" fmla="val 16452864"/>
                            </a:avLst>
                          </a:prstGeom>
                          <a:ln w="38100">
                            <a:solidFill>
                              <a:srgbClr val="FF0000"/>
                            </a:solidFill>
                            <a:headEnd type="none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b="1" dirty="0"/>
                          </a:p>
                        </p:txBody>
                      </p:sp>
                      <p:sp>
                        <p:nvSpPr>
                          <p:cNvPr id="77" name="円弧 76">
                            <a:extLst>
                              <a:ext uri="{FF2B5EF4-FFF2-40B4-BE49-F238E27FC236}">
                                <a16:creationId xmlns:a16="http://schemas.microsoft.com/office/drawing/2014/main" id="{4639ECFE-7911-4452-8CB7-62E9F89E61C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366702" y="4365527"/>
                            <a:ext cx="435793" cy="476161"/>
                          </a:xfrm>
                          <a:prstGeom prst="arc">
                            <a:avLst>
                              <a:gd name="adj1" fmla="val 4879397"/>
                              <a:gd name="adj2" fmla="val 16452864"/>
                            </a:avLst>
                          </a:prstGeom>
                          <a:ln w="38100">
                            <a:solidFill>
                              <a:srgbClr val="FF0000"/>
                            </a:solidFill>
                            <a:headEnd type="none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b="1" dirty="0"/>
                          </a:p>
                        </p:txBody>
                      </p:sp>
                      <p:sp>
                        <p:nvSpPr>
                          <p:cNvPr id="78" name="円弧 77">
                            <a:extLst>
                              <a:ext uri="{FF2B5EF4-FFF2-40B4-BE49-F238E27FC236}">
                                <a16:creationId xmlns:a16="http://schemas.microsoft.com/office/drawing/2014/main" id="{B23EB90C-8808-4218-BC60-FCA5BCFEFF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593407" y="4025189"/>
                            <a:ext cx="435793" cy="476161"/>
                          </a:xfrm>
                          <a:prstGeom prst="arc">
                            <a:avLst>
                              <a:gd name="adj1" fmla="val 4879397"/>
                              <a:gd name="adj2" fmla="val 16452864"/>
                            </a:avLst>
                          </a:prstGeom>
                          <a:ln w="38100">
                            <a:solidFill>
                              <a:srgbClr val="FF0000"/>
                            </a:solidFill>
                            <a:headEnd type="none" w="lg" len="lg"/>
                            <a:tailEnd type="triangl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b="1" dirty="0"/>
                          </a:p>
                        </p:txBody>
                      </p:sp>
                      <p:cxnSp>
                        <p:nvCxnSpPr>
                          <p:cNvPr id="84" name="直線矢印コネクタ 83">
                            <a:extLst>
                              <a:ext uri="{FF2B5EF4-FFF2-40B4-BE49-F238E27FC236}">
                                <a16:creationId xmlns:a16="http://schemas.microsoft.com/office/drawing/2014/main" id="{C955F7DF-59B5-48E7-B132-E8FCA359638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5033574" y="3334263"/>
                            <a:ext cx="0" cy="481782"/>
                          </a:xfrm>
                          <a:prstGeom prst="straightConnector1">
                            <a:avLst/>
                          </a:prstGeom>
                          <a:ln w="38100">
                            <a:tailEnd type="triangle"/>
                          </a:ln>
                        </p:spPr>
                        <p:style>
                          <a:lnRef idx="1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5" name="直線矢印コネクタ 84">
                            <a:extLst>
                              <a:ext uri="{FF2B5EF4-FFF2-40B4-BE49-F238E27FC236}">
                                <a16:creationId xmlns:a16="http://schemas.microsoft.com/office/drawing/2014/main" id="{FBB4AB48-8542-42C6-A307-9FFC177714D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956717" y="4640993"/>
                            <a:ext cx="0" cy="481782"/>
                          </a:xfrm>
                          <a:prstGeom prst="straightConnector1">
                            <a:avLst/>
                          </a:prstGeom>
                          <a:ln w="38100">
                            <a:tailEnd type="triangle"/>
                          </a:ln>
                        </p:spPr>
                        <p:style>
                          <a:lnRef idx="1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6" name="直線矢印コネクタ 85">
                            <a:extLst>
                              <a:ext uri="{FF2B5EF4-FFF2-40B4-BE49-F238E27FC236}">
                                <a16:creationId xmlns:a16="http://schemas.microsoft.com/office/drawing/2014/main" id="{F2CCEC3E-CC01-474B-A1A6-850BF48CD8B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574444" y="5120151"/>
                            <a:ext cx="385963" cy="290903"/>
                          </a:xfrm>
                          <a:prstGeom prst="straightConnector1">
                            <a:avLst/>
                          </a:prstGeom>
                          <a:ln w="38100">
                            <a:tailEnd type="triangle"/>
                          </a:ln>
                        </p:spPr>
                        <p:style>
                          <a:lnRef idx="1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6" name="直線コネクタ 65">
                          <a:extLst>
                            <a:ext uri="{FF2B5EF4-FFF2-40B4-BE49-F238E27FC236}">
                              <a16:creationId xmlns:a16="http://schemas.microsoft.com/office/drawing/2014/main" id="{98C560BA-1910-447D-A1C2-9C7A891218A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116099" y="5458057"/>
                          <a:ext cx="5196" cy="76628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直線コネクタ 66">
                          <a:extLst>
                            <a:ext uri="{FF2B5EF4-FFF2-40B4-BE49-F238E27FC236}">
                              <a16:creationId xmlns:a16="http://schemas.microsoft.com/office/drawing/2014/main" id="{208B159F-3EF6-45D7-A07E-2EDFCC8ED8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836596" y="5431158"/>
                          <a:ext cx="13222" cy="747692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40DDE7E9-1B44-4DE5-8602-0808971701F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111793" y="6085512"/>
                          <a:ext cx="1721725" cy="14107"/>
                        </a:xfrm>
                        <a:prstGeom prst="straightConnector1">
                          <a:avLst/>
                        </a:prstGeom>
                        <a:ln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57" name="テキスト ボックス 56">
                        <a:extLst>
                          <a:ext uri="{FF2B5EF4-FFF2-40B4-BE49-F238E27FC236}">
                            <a16:creationId xmlns:a16="http://schemas.microsoft.com/office/drawing/2014/main" id="{29916192-95FF-469C-88EA-AB0E1C0DAB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41159" y="6218023"/>
                        <a:ext cx="78739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ja-JP" dirty="0"/>
                          <a:t>50mm</a:t>
                        </a:r>
                        <a:endParaRPr kumimoji="1" lang="ja-JP" altLang="en-US" dirty="0"/>
                      </a:p>
                    </p:txBody>
                  </p:sp>
                  <p:sp>
                    <p:nvSpPr>
                      <p:cNvPr id="58" name="テキスト ボックス 57">
                        <a:extLst>
                          <a:ext uri="{FF2B5EF4-FFF2-40B4-BE49-F238E27FC236}">
                            <a16:creationId xmlns:a16="http://schemas.microsoft.com/office/drawing/2014/main" id="{68E470F6-A99F-402B-8F54-FC2F9D6BF1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70706" y="5875581"/>
                        <a:ext cx="1847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55" name="テキスト ボックス 54">
                      <a:extLst>
                        <a:ext uri="{FF2B5EF4-FFF2-40B4-BE49-F238E27FC236}">
                          <a16:creationId xmlns:a16="http://schemas.microsoft.com/office/drawing/2014/main" id="{7D7B9EB7-8B98-4AE5-94FE-0DE19068E6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9738" y="4436742"/>
                      <a:ext cx="556479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ja-JP" sz="2000" dirty="0" smtClean="0">
                          <a:solidFill>
                            <a:srgbClr val="FF0000"/>
                          </a:solidFill>
                        </a:rPr>
                        <a:t>M2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53" name="テキスト ボックス 52">
                    <a:extLst>
                      <a:ext uri="{FF2B5EF4-FFF2-40B4-BE49-F238E27FC236}">
                        <a16:creationId xmlns:a16="http://schemas.microsoft.com/office/drawing/2014/main" id="{73EEB0EB-5FB1-428E-AE39-8756A61B395B}"/>
                      </a:ext>
                    </a:extLst>
                  </p:cNvPr>
                  <p:cNvSpPr txBox="1"/>
                  <p:nvPr/>
                </p:nvSpPr>
                <p:spPr>
                  <a:xfrm>
                    <a:off x="1104197" y="4449387"/>
                    <a:ext cx="5588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 err="1">
                        <a:solidFill>
                          <a:srgbClr val="00B050"/>
                        </a:solidFill>
                      </a:rPr>
                      <a:t>sym</a:t>
                    </a:r>
                    <a:endParaRPr kumimoji="1" lang="ja-JP" altLang="en-US" dirty="0">
                      <a:solidFill>
                        <a:srgbClr val="00B050"/>
                      </a:solidFill>
                    </a:endParaRPr>
                  </a:p>
                </p:txBody>
              </p:sp>
            </p:grpSp>
            <p:cxnSp>
              <p:nvCxnSpPr>
                <p:cNvPr id="49" name="直線矢印コネクタ 48">
                  <a:extLst>
                    <a:ext uri="{FF2B5EF4-FFF2-40B4-BE49-F238E27FC236}">
                      <a16:creationId xmlns:a16="http://schemas.microsoft.com/office/drawing/2014/main" id="{E4EAFCB3-85E6-44F3-BE38-D05CBE420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5291" y="4935655"/>
                  <a:ext cx="1145215" cy="112118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フリーフォーム 86"/>
              <p:cNvSpPr/>
              <p:nvPr/>
            </p:nvSpPr>
            <p:spPr>
              <a:xfrm>
                <a:off x="5251882" y="1432313"/>
                <a:ext cx="1174111" cy="1466287"/>
              </a:xfrm>
              <a:custGeom>
                <a:avLst/>
                <a:gdLst>
                  <a:gd name="connsiteX0" fmla="*/ 1174111 w 1174111"/>
                  <a:gd name="connsiteY0" fmla="*/ 0 h 1466287"/>
                  <a:gd name="connsiteX1" fmla="*/ 908989 w 1174111"/>
                  <a:gd name="connsiteY1" fmla="*/ 957685 h 1466287"/>
                  <a:gd name="connsiteX2" fmla="*/ 0 w 1174111"/>
                  <a:gd name="connsiteY2" fmla="*/ 1466287 h 1466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4111" h="1466287">
                    <a:moveTo>
                      <a:pt x="1174111" y="0"/>
                    </a:moveTo>
                    <a:cubicBezTo>
                      <a:pt x="1139392" y="356652"/>
                      <a:pt x="1104674" y="713304"/>
                      <a:pt x="908989" y="957685"/>
                    </a:cubicBezTo>
                    <a:cubicBezTo>
                      <a:pt x="713304" y="1202066"/>
                      <a:pt x="174042" y="1401359"/>
                      <a:pt x="0" y="1466287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 87"/>
              <p:cNvSpPr/>
              <p:nvPr/>
            </p:nvSpPr>
            <p:spPr>
              <a:xfrm>
                <a:off x="7101806" y="1432313"/>
                <a:ext cx="1174111" cy="1466287"/>
              </a:xfrm>
              <a:custGeom>
                <a:avLst/>
                <a:gdLst>
                  <a:gd name="connsiteX0" fmla="*/ 1174111 w 1174111"/>
                  <a:gd name="connsiteY0" fmla="*/ 0 h 1466287"/>
                  <a:gd name="connsiteX1" fmla="*/ 908989 w 1174111"/>
                  <a:gd name="connsiteY1" fmla="*/ 957685 h 1466287"/>
                  <a:gd name="connsiteX2" fmla="*/ 0 w 1174111"/>
                  <a:gd name="connsiteY2" fmla="*/ 1466287 h 1466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4111" h="1466287">
                    <a:moveTo>
                      <a:pt x="1174111" y="0"/>
                    </a:moveTo>
                    <a:cubicBezTo>
                      <a:pt x="1139392" y="356652"/>
                      <a:pt x="1104674" y="713304"/>
                      <a:pt x="908989" y="957685"/>
                    </a:cubicBezTo>
                    <a:cubicBezTo>
                      <a:pt x="713304" y="1202066"/>
                      <a:pt x="174042" y="1401359"/>
                      <a:pt x="0" y="1466287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29916192-95FF-469C-88EA-AB0E1C0DABC8}"/>
                  </a:ext>
                </a:extLst>
              </p:cNvPr>
              <p:cNvSpPr txBox="1"/>
              <p:nvPr/>
            </p:nvSpPr>
            <p:spPr>
              <a:xfrm>
                <a:off x="7860422" y="303049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100mm</a:t>
                </a:r>
                <a:endParaRPr kumimoji="1" lang="ja-JP" altLang="en-US" dirty="0"/>
              </a:p>
            </p:txBody>
          </p: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208B159F-3EF6-45D7-A07E-2EDFCC8ED8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861" y="1470858"/>
                <a:ext cx="33768" cy="1140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フリーフォーム 101"/>
            <p:cNvSpPr/>
            <p:nvPr/>
          </p:nvSpPr>
          <p:spPr>
            <a:xfrm>
              <a:off x="5246475" y="1463213"/>
              <a:ext cx="1174111" cy="1466287"/>
            </a:xfrm>
            <a:custGeom>
              <a:avLst/>
              <a:gdLst>
                <a:gd name="connsiteX0" fmla="*/ 1174111 w 1174111"/>
                <a:gd name="connsiteY0" fmla="*/ 0 h 1466287"/>
                <a:gd name="connsiteX1" fmla="*/ 908989 w 1174111"/>
                <a:gd name="connsiteY1" fmla="*/ 957685 h 1466287"/>
                <a:gd name="connsiteX2" fmla="*/ 0 w 1174111"/>
                <a:gd name="connsiteY2" fmla="*/ 1466287 h 146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4111" h="1466287">
                  <a:moveTo>
                    <a:pt x="1174111" y="0"/>
                  </a:moveTo>
                  <a:cubicBezTo>
                    <a:pt x="1139392" y="356652"/>
                    <a:pt x="1104674" y="713304"/>
                    <a:pt x="908989" y="957685"/>
                  </a:cubicBezTo>
                  <a:cubicBezTo>
                    <a:pt x="713304" y="1202066"/>
                    <a:pt x="174042" y="1401359"/>
                    <a:pt x="0" y="1466287"/>
                  </a:cubicBezTo>
                </a:path>
              </a:pathLst>
            </a:cu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B050"/>
                </a:solidFill>
              </a:endParaRPr>
            </a:p>
          </p:txBody>
        </p:sp>
        <p:sp>
          <p:nvSpPr>
            <p:cNvPr id="105" name="円弧 104">
              <a:extLst>
                <a:ext uri="{FF2B5EF4-FFF2-40B4-BE49-F238E27FC236}">
                  <a16:creationId xmlns:a16="http://schemas.microsoft.com/office/drawing/2014/main" id="{17F4F42F-CD6A-4A7F-87EF-468433F1E1DD}"/>
                </a:ext>
              </a:extLst>
            </p:cNvPr>
            <p:cNvSpPr/>
            <p:nvPr/>
          </p:nvSpPr>
          <p:spPr>
            <a:xfrm rot="20397297">
              <a:off x="5568843" y="2397872"/>
              <a:ext cx="601359" cy="482934"/>
            </a:xfrm>
            <a:prstGeom prst="arc">
              <a:avLst>
                <a:gd name="adj1" fmla="val 9237301"/>
                <a:gd name="adj2" fmla="val 16452864"/>
              </a:avLst>
            </a:prstGeom>
            <a:ln w="3810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6" name="円弧 105">
              <a:extLst>
                <a:ext uri="{FF2B5EF4-FFF2-40B4-BE49-F238E27FC236}">
                  <a16:creationId xmlns:a16="http://schemas.microsoft.com/office/drawing/2014/main" id="{17F4F42F-CD6A-4A7F-87EF-468433F1E1DD}"/>
                </a:ext>
              </a:extLst>
            </p:cNvPr>
            <p:cNvSpPr/>
            <p:nvPr/>
          </p:nvSpPr>
          <p:spPr>
            <a:xfrm rot="20397297">
              <a:off x="6267509" y="1796547"/>
              <a:ext cx="601359" cy="482934"/>
            </a:xfrm>
            <a:prstGeom prst="arc">
              <a:avLst>
                <a:gd name="adj1" fmla="val 9237301"/>
                <a:gd name="adj2" fmla="val 16452864"/>
              </a:avLst>
            </a:prstGeom>
            <a:ln w="3810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7" name="円弧 106">
              <a:extLst>
                <a:ext uri="{FF2B5EF4-FFF2-40B4-BE49-F238E27FC236}">
                  <a16:creationId xmlns:a16="http://schemas.microsoft.com/office/drawing/2014/main" id="{17F4F42F-CD6A-4A7F-87EF-468433F1E1DD}"/>
                </a:ext>
              </a:extLst>
            </p:cNvPr>
            <p:cNvSpPr/>
            <p:nvPr/>
          </p:nvSpPr>
          <p:spPr>
            <a:xfrm rot="20397297">
              <a:off x="6012493" y="2152342"/>
              <a:ext cx="601359" cy="482934"/>
            </a:xfrm>
            <a:prstGeom prst="arc">
              <a:avLst>
                <a:gd name="adj1" fmla="val 9237301"/>
                <a:gd name="adj2" fmla="val 16452864"/>
              </a:avLst>
            </a:prstGeom>
            <a:ln w="3810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4680930" y="2489669"/>
              <a:ext cx="929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00B050"/>
                  </a:solidFill>
                  <a:latin typeface="Symbol" panose="05050102010706020507" pitchFamily="18" charset="2"/>
                </a:rPr>
                <a:t>d</a:t>
              </a:r>
              <a:r>
                <a:rPr lang="en-US" sz="1600" baseline="-25000" dirty="0" err="1">
                  <a:solidFill>
                    <a:srgbClr val="00B050"/>
                  </a:solidFill>
                </a:rPr>
                <a:t>Y</a:t>
              </a:r>
              <a:r>
                <a:rPr lang="en-US" sz="1600" baseline="-25000" dirty="0">
                  <a:solidFill>
                    <a:srgbClr val="00B050"/>
                  </a:solidFill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</a:rPr>
                <a:t>,</a:t>
              </a:r>
              <a:r>
                <a:rPr lang="en-US" sz="1600" dirty="0" err="1">
                  <a:solidFill>
                    <a:srgbClr val="00B050"/>
                  </a:solidFill>
                  <a:latin typeface="Symbol" panose="05050102010706020507" pitchFamily="18" charset="2"/>
                </a:rPr>
                <a:t>q</a:t>
              </a:r>
              <a:r>
                <a:rPr lang="en-US" sz="1600" baseline="-25000" dirty="0" err="1">
                  <a:solidFill>
                    <a:srgbClr val="00B050"/>
                  </a:solidFill>
                </a:rPr>
                <a:t>x</a:t>
              </a:r>
              <a:r>
                <a:rPr lang="en-US" sz="1600" dirty="0">
                  <a:solidFill>
                    <a:srgbClr val="00B050"/>
                  </a:solidFill>
                </a:rPr>
                <a:t> = 0</a:t>
              </a:r>
              <a:endParaRPr lang="en-US" sz="11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10" name="テキスト ボックス 109"/>
          <p:cNvSpPr txBox="1"/>
          <p:nvPr/>
        </p:nvSpPr>
        <p:spPr>
          <a:xfrm>
            <a:off x="5355758" y="498785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90°</a:t>
            </a:r>
            <a:r>
              <a:rPr kumimoji="1" lang="ja-JP" altLang="en-US" dirty="0"/>
              <a:t>方向試験片</a:t>
            </a: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24BBE65F-52E6-426E-8BBE-9AB9EA28184F}"/>
              </a:ext>
            </a:extLst>
          </p:cNvPr>
          <p:cNvCxnSpPr>
            <a:cxnSpLocks/>
          </p:cNvCxnSpPr>
          <p:nvPr/>
        </p:nvCxnSpPr>
        <p:spPr>
          <a:xfrm>
            <a:off x="5808565" y="2598842"/>
            <a:ext cx="2997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24BBE65F-52E6-426E-8BBE-9AB9EA28184F}"/>
              </a:ext>
            </a:extLst>
          </p:cNvPr>
          <p:cNvCxnSpPr>
            <a:cxnSpLocks/>
          </p:cNvCxnSpPr>
          <p:nvPr/>
        </p:nvCxnSpPr>
        <p:spPr>
          <a:xfrm>
            <a:off x="6231968" y="2337063"/>
            <a:ext cx="255787" cy="106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24BBE65F-52E6-426E-8BBE-9AB9EA28184F}"/>
              </a:ext>
            </a:extLst>
          </p:cNvPr>
          <p:cNvCxnSpPr>
            <a:cxnSpLocks/>
          </p:cNvCxnSpPr>
          <p:nvPr/>
        </p:nvCxnSpPr>
        <p:spPr>
          <a:xfrm>
            <a:off x="6487755" y="2008947"/>
            <a:ext cx="2997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A50370A-BCA3-4073-9DCB-8CE84C609B5F}"/>
              </a:ext>
            </a:extLst>
          </p:cNvPr>
          <p:cNvCxnSpPr>
            <a:cxnSpLocks/>
          </p:cNvCxnSpPr>
          <p:nvPr/>
        </p:nvCxnSpPr>
        <p:spPr>
          <a:xfrm flipH="1">
            <a:off x="1307687" y="1550480"/>
            <a:ext cx="1032556" cy="1394883"/>
          </a:xfrm>
          <a:prstGeom prst="line">
            <a:avLst/>
          </a:prstGeom>
          <a:ln w="2857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472FF963-BFA3-49F0-807C-33E16419B569}"/>
              </a:ext>
            </a:extLst>
          </p:cNvPr>
          <p:cNvCxnSpPr/>
          <p:nvPr/>
        </p:nvCxnSpPr>
        <p:spPr>
          <a:xfrm>
            <a:off x="787201" y="2954897"/>
            <a:ext cx="539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8E470F6-A99F-402B-8F54-FC2F9D6BF193}"/>
              </a:ext>
            </a:extLst>
          </p:cNvPr>
          <p:cNvSpPr txBox="1"/>
          <p:nvPr/>
        </p:nvSpPr>
        <p:spPr>
          <a:xfrm>
            <a:off x="914837" y="284586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sp>
        <p:nvSpPr>
          <p:cNvPr id="93" name="フリーフォーム 92"/>
          <p:cNvSpPr/>
          <p:nvPr/>
        </p:nvSpPr>
        <p:spPr>
          <a:xfrm>
            <a:off x="6042552" y="1211498"/>
            <a:ext cx="1174111" cy="1466287"/>
          </a:xfrm>
          <a:custGeom>
            <a:avLst/>
            <a:gdLst>
              <a:gd name="connsiteX0" fmla="*/ 1174111 w 1174111"/>
              <a:gd name="connsiteY0" fmla="*/ 0 h 1466287"/>
              <a:gd name="connsiteX1" fmla="*/ 908989 w 1174111"/>
              <a:gd name="connsiteY1" fmla="*/ 957685 h 1466287"/>
              <a:gd name="connsiteX2" fmla="*/ 0 w 1174111"/>
              <a:gd name="connsiteY2" fmla="*/ 1466287 h 146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4111" h="1466287">
                <a:moveTo>
                  <a:pt x="1174111" y="0"/>
                </a:moveTo>
                <a:cubicBezTo>
                  <a:pt x="1139392" y="356652"/>
                  <a:pt x="1104674" y="713304"/>
                  <a:pt x="908989" y="957685"/>
                </a:cubicBezTo>
                <a:cubicBezTo>
                  <a:pt x="713304" y="1202066"/>
                  <a:pt x="174042" y="1401359"/>
                  <a:pt x="0" y="1466287"/>
                </a:cubicBezTo>
              </a:path>
            </a:pathLst>
          </a:cu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8E470F6-A99F-402B-8F54-FC2F9D6BF193}"/>
              </a:ext>
            </a:extLst>
          </p:cNvPr>
          <p:cNvSpPr txBox="1"/>
          <p:nvPr/>
        </p:nvSpPr>
        <p:spPr>
          <a:xfrm>
            <a:off x="5693602" y="272770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</a:t>
            </a:r>
            <a:endParaRPr kumimoji="1" lang="ja-JP" altLang="en-US" dirty="0"/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472FF963-BFA3-49F0-807C-33E16419B569}"/>
              </a:ext>
            </a:extLst>
          </p:cNvPr>
          <p:cNvCxnSpPr/>
          <p:nvPr/>
        </p:nvCxnSpPr>
        <p:spPr>
          <a:xfrm>
            <a:off x="5512892" y="2736859"/>
            <a:ext cx="539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1F8E1811-09CE-4169-9097-13F1F748F0FF}"/>
              </a:ext>
            </a:extLst>
          </p:cNvPr>
          <p:cNvGrpSpPr/>
          <p:nvPr/>
        </p:nvGrpSpPr>
        <p:grpSpPr>
          <a:xfrm>
            <a:off x="239143" y="4604646"/>
            <a:ext cx="6906379" cy="2198632"/>
            <a:chOff x="1254745" y="1294532"/>
            <a:chExt cx="6389725" cy="2198632"/>
          </a:xfrm>
        </p:grpSpPr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3CD1C8E3-45F2-44CD-B6EE-98D55282B5DE}"/>
                </a:ext>
              </a:extLst>
            </p:cNvPr>
            <p:cNvCxnSpPr/>
            <p:nvPr/>
          </p:nvCxnSpPr>
          <p:spPr>
            <a:xfrm>
              <a:off x="2178619" y="2404141"/>
              <a:ext cx="54658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AACE190F-1D8D-4A68-87CB-FA2258938F6C}"/>
                </a:ext>
              </a:extLst>
            </p:cNvPr>
            <p:cNvCxnSpPr/>
            <p:nvPr/>
          </p:nvCxnSpPr>
          <p:spPr>
            <a:xfrm>
              <a:off x="2178618" y="1294532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2C563AF7-92C7-4996-9E68-3B55739E060A}"/>
                </a:ext>
              </a:extLst>
            </p:cNvPr>
            <p:cNvCxnSpPr/>
            <p:nvPr/>
          </p:nvCxnSpPr>
          <p:spPr>
            <a:xfrm>
              <a:off x="7644470" y="1304806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90E48464-C16D-41DE-BE95-26C8E94E0B8F}"/>
                </a:ext>
              </a:extLst>
            </p:cNvPr>
            <p:cNvCxnSpPr/>
            <p:nvPr/>
          </p:nvCxnSpPr>
          <p:spPr>
            <a:xfrm>
              <a:off x="2178618" y="1736321"/>
              <a:ext cx="5465852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9DBD36F3-FED0-4AF3-9B5D-621122A83677}"/>
                </a:ext>
              </a:extLst>
            </p:cNvPr>
            <p:cNvSpPr txBox="1"/>
            <p:nvPr/>
          </p:nvSpPr>
          <p:spPr>
            <a:xfrm>
              <a:off x="4325917" y="1294532"/>
              <a:ext cx="7397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</a:t>
              </a:r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1538670" y="2969944"/>
              <a:ext cx="1485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Symbol" panose="05050102010706020507" pitchFamily="18" charset="2"/>
                </a:rPr>
                <a:t>d</a:t>
              </a:r>
              <a:r>
                <a:rPr lang="en-US" sz="2800" baseline="-25000" dirty="0" err="1"/>
                <a:t>Y</a:t>
              </a:r>
              <a:r>
                <a:rPr lang="en-US" sz="2800" baseline="-25000" dirty="0"/>
                <a:t> </a:t>
              </a:r>
              <a:r>
                <a:rPr lang="en-US" sz="2800" dirty="0"/>
                <a:t>,</a:t>
              </a:r>
              <a:r>
                <a:rPr lang="en-US" sz="2800" dirty="0" err="1">
                  <a:latin typeface="Symbol" panose="05050102010706020507" pitchFamily="18" charset="2"/>
                </a:rPr>
                <a:t>q</a:t>
              </a:r>
              <a:r>
                <a:rPr lang="en-US" sz="2800" baseline="-25000" dirty="0" err="1"/>
                <a:t>x</a:t>
              </a:r>
              <a:r>
                <a:rPr lang="en-US" sz="2800" dirty="0"/>
                <a:t> = 0</a:t>
              </a:r>
              <a:endParaRPr lang="en-US" dirty="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FA8FC349-0A1A-4DC1-9A32-F2B72CED2998}"/>
                </a:ext>
              </a:extLst>
            </p:cNvPr>
            <p:cNvSpPr/>
            <p:nvPr/>
          </p:nvSpPr>
          <p:spPr>
            <a:xfrm>
              <a:off x="2042980" y="2113408"/>
              <a:ext cx="101027" cy="5316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9A88F1BD-3667-49FF-92DF-A109FD11FB00}"/>
                </a:ext>
              </a:extLst>
            </p:cNvPr>
            <p:cNvCxnSpPr/>
            <p:nvPr/>
          </p:nvCxnSpPr>
          <p:spPr>
            <a:xfrm>
              <a:off x="2361840" y="1857893"/>
              <a:ext cx="0" cy="46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030085A7-1D41-498E-B850-02279D12C80E}"/>
                </a:ext>
              </a:extLst>
            </p:cNvPr>
            <p:cNvCxnSpPr/>
            <p:nvPr/>
          </p:nvCxnSpPr>
          <p:spPr>
            <a:xfrm>
              <a:off x="1613540" y="1972637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CD4C849C-F257-4CAA-966C-5C2662D4F3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1836" y="1981201"/>
              <a:ext cx="525696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C60D50AD-91A2-44AD-AC9E-98A4F88D2366}"/>
                </a:ext>
              </a:extLst>
            </p:cNvPr>
            <p:cNvSpPr txBox="1"/>
            <p:nvPr/>
          </p:nvSpPr>
          <p:spPr>
            <a:xfrm>
              <a:off x="1319870" y="1702690"/>
              <a:ext cx="435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</a:t>
              </a: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16D33FDB-F8CE-406D-8865-513A02049D38}"/>
                </a:ext>
              </a:extLst>
            </p:cNvPr>
            <p:cNvSpPr txBox="1"/>
            <p:nvPr/>
          </p:nvSpPr>
          <p:spPr>
            <a:xfrm>
              <a:off x="2427761" y="2512779"/>
              <a:ext cx="435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127" name="円弧 126">
              <a:extLst>
                <a:ext uri="{FF2B5EF4-FFF2-40B4-BE49-F238E27FC236}">
                  <a16:creationId xmlns:a16="http://schemas.microsoft.com/office/drawing/2014/main" id="{9F57B048-A174-498D-B131-3C5346DA9DB5}"/>
                </a:ext>
              </a:extLst>
            </p:cNvPr>
            <p:cNvSpPr/>
            <p:nvPr/>
          </p:nvSpPr>
          <p:spPr>
            <a:xfrm flipH="1">
              <a:off x="2208798" y="2149199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FF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B930D934-1BDC-44A0-9E9F-E69D7ADD5DFC}"/>
                </a:ext>
              </a:extLst>
            </p:cNvPr>
            <p:cNvSpPr txBox="1"/>
            <p:nvPr/>
          </p:nvSpPr>
          <p:spPr>
            <a:xfrm>
              <a:off x="1254745" y="2573505"/>
              <a:ext cx="3709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m</a:t>
              </a:r>
            </a:p>
          </p:txBody>
        </p:sp>
        <p:sp>
          <p:nvSpPr>
            <p:cNvPr id="129" name="円弧 128">
              <a:extLst>
                <a:ext uri="{FF2B5EF4-FFF2-40B4-BE49-F238E27FC236}">
                  <a16:creationId xmlns:a16="http://schemas.microsoft.com/office/drawing/2014/main" id="{00B66DFE-51F7-4D7F-BB2E-2F436B5503A9}"/>
                </a:ext>
              </a:extLst>
            </p:cNvPr>
            <p:cNvSpPr/>
            <p:nvPr/>
          </p:nvSpPr>
          <p:spPr>
            <a:xfrm>
              <a:off x="1419078" y="2144554"/>
              <a:ext cx="435793" cy="476161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rgbClr val="00B05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6335" y="2387279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5842" y="2091893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24BBE65F-52E6-426E-8BBE-9AB9EA28184F}"/>
              </a:ext>
            </a:extLst>
          </p:cNvPr>
          <p:cNvCxnSpPr>
            <a:cxnSpLocks/>
          </p:cNvCxnSpPr>
          <p:nvPr/>
        </p:nvCxnSpPr>
        <p:spPr>
          <a:xfrm>
            <a:off x="1214312" y="5697072"/>
            <a:ext cx="29970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B930D934-1BDC-44A0-9E9F-E69D7ADD5DFC}"/>
              </a:ext>
            </a:extLst>
          </p:cNvPr>
          <p:cNvSpPr txBox="1"/>
          <p:nvPr/>
        </p:nvSpPr>
        <p:spPr>
          <a:xfrm>
            <a:off x="1158955" y="5674246"/>
            <a:ext cx="40094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1094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06492" y="52396"/>
            <a:ext cx="34163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固有変形と板の曲げ剛性の関係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08935" y="1182217"/>
            <a:ext cx="156966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加熱部の抵抗</a:t>
            </a:r>
            <a:endParaRPr kumimoji="1" lang="ja-JP" altLang="en-US" dirty="0"/>
          </a:p>
        </p:txBody>
      </p:sp>
      <p:grpSp>
        <p:nvGrpSpPr>
          <p:cNvPr id="159" name="グループ化 158"/>
          <p:cNvGrpSpPr/>
          <p:nvPr/>
        </p:nvGrpSpPr>
        <p:grpSpPr>
          <a:xfrm>
            <a:off x="77002" y="5022275"/>
            <a:ext cx="4419757" cy="1727070"/>
            <a:chOff x="459970" y="1480598"/>
            <a:chExt cx="4419757" cy="1727070"/>
          </a:xfrm>
        </p:grpSpPr>
        <p:sp>
          <p:nvSpPr>
            <p:cNvPr id="162" name="フリーフォーム 161"/>
            <p:cNvSpPr/>
            <p:nvPr/>
          </p:nvSpPr>
          <p:spPr>
            <a:xfrm>
              <a:off x="459970" y="1480598"/>
              <a:ext cx="4419757" cy="1727070"/>
            </a:xfrm>
            <a:custGeom>
              <a:avLst/>
              <a:gdLst>
                <a:gd name="connsiteX0" fmla="*/ 3493 w 4419757"/>
                <a:gd name="connsiteY0" fmla="*/ 849243 h 1727070"/>
                <a:gd name="connsiteX1" fmla="*/ 1168413 w 4419757"/>
                <a:gd name="connsiteY1" fmla="*/ 1726065 h 1727070"/>
                <a:gd name="connsiteX2" fmla="*/ 2715377 w 4419757"/>
                <a:gd name="connsiteY2" fmla="*/ 1030871 h 1727070"/>
                <a:gd name="connsiteX3" fmla="*/ 3867772 w 4419757"/>
                <a:gd name="connsiteY3" fmla="*/ 1350284 h 1727070"/>
                <a:gd name="connsiteX4" fmla="*/ 4318709 w 4419757"/>
                <a:gd name="connsiteY4" fmla="*/ 22525 h 1727070"/>
                <a:gd name="connsiteX5" fmla="*/ 1976342 w 4419757"/>
                <a:gd name="connsiteY5" fmla="*/ 479725 h 1727070"/>
                <a:gd name="connsiteX6" fmla="*/ 848999 w 4419757"/>
                <a:gd name="connsiteY6" fmla="*/ 16262 h 1727070"/>
                <a:gd name="connsiteX7" fmla="*/ 3493 w 4419757"/>
                <a:gd name="connsiteY7" fmla="*/ 849243 h 1727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9757" h="1727070">
                  <a:moveTo>
                    <a:pt x="3493" y="849243"/>
                  </a:moveTo>
                  <a:cubicBezTo>
                    <a:pt x="56729" y="1134210"/>
                    <a:pt x="716432" y="1695794"/>
                    <a:pt x="1168413" y="1726065"/>
                  </a:cubicBezTo>
                  <a:cubicBezTo>
                    <a:pt x="1620394" y="1756336"/>
                    <a:pt x="2265484" y="1093501"/>
                    <a:pt x="2715377" y="1030871"/>
                  </a:cubicBezTo>
                  <a:cubicBezTo>
                    <a:pt x="3165270" y="968241"/>
                    <a:pt x="3600550" y="1518342"/>
                    <a:pt x="3867772" y="1350284"/>
                  </a:cubicBezTo>
                  <a:cubicBezTo>
                    <a:pt x="4134994" y="1182226"/>
                    <a:pt x="4633947" y="167618"/>
                    <a:pt x="4318709" y="22525"/>
                  </a:cubicBezTo>
                  <a:cubicBezTo>
                    <a:pt x="4003471" y="-122568"/>
                    <a:pt x="2554627" y="480769"/>
                    <a:pt x="1976342" y="479725"/>
                  </a:cubicBezTo>
                  <a:cubicBezTo>
                    <a:pt x="1398057" y="478681"/>
                    <a:pt x="1179895" y="-44280"/>
                    <a:pt x="848999" y="16262"/>
                  </a:cubicBezTo>
                  <a:cubicBezTo>
                    <a:pt x="518103" y="76804"/>
                    <a:pt x="-49743" y="564276"/>
                    <a:pt x="3493" y="84924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3" name="直線コネクタ 162"/>
            <p:cNvCxnSpPr/>
            <p:nvPr/>
          </p:nvCxnSpPr>
          <p:spPr>
            <a:xfrm flipV="1">
              <a:off x="1290180" y="2123162"/>
              <a:ext cx="839245" cy="6075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4" name="直線コネクタ 163"/>
            <p:cNvCxnSpPr/>
            <p:nvPr/>
          </p:nvCxnSpPr>
          <p:spPr>
            <a:xfrm>
              <a:off x="1121079" y="2549047"/>
              <a:ext cx="313151" cy="35699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5" name="直線コネクタ 164"/>
            <p:cNvCxnSpPr/>
            <p:nvPr/>
          </p:nvCxnSpPr>
          <p:spPr>
            <a:xfrm>
              <a:off x="1985375" y="1947799"/>
              <a:ext cx="313151" cy="35699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6" name="直線コネクタ 165"/>
            <p:cNvCxnSpPr/>
            <p:nvPr/>
          </p:nvCxnSpPr>
          <p:spPr>
            <a:xfrm flipV="1">
              <a:off x="1434230" y="2304790"/>
              <a:ext cx="864296" cy="60801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7" name="直線コネクタ 166"/>
            <p:cNvCxnSpPr/>
            <p:nvPr/>
          </p:nvCxnSpPr>
          <p:spPr>
            <a:xfrm flipV="1">
              <a:off x="1121079" y="1934761"/>
              <a:ext cx="864296" cy="60801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8" name="テキスト ボックス 167"/>
            <p:cNvSpPr txBox="1"/>
            <p:nvPr/>
          </p:nvSpPr>
          <p:spPr>
            <a:xfrm>
              <a:off x="2194940" y="1934761"/>
              <a:ext cx="1309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Heating line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9" name="直線コネクタ 168"/>
            <p:cNvCxnSpPr/>
            <p:nvPr/>
          </p:nvCxnSpPr>
          <p:spPr>
            <a:xfrm flipH="1">
              <a:off x="1024002" y="2542780"/>
              <a:ext cx="97078" cy="81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コネクタ 169"/>
            <p:cNvCxnSpPr/>
            <p:nvPr/>
          </p:nvCxnSpPr>
          <p:spPr>
            <a:xfrm flipH="1">
              <a:off x="1157874" y="2727542"/>
              <a:ext cx="116893" cy="908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矢印コネクタ 170"/>
            <p:cNvCxnSpPr/>
            <p:nvPr/>
          </p:nvCxnSpPr>
          <p:spPr>
            <a:xfrm>
              <a:off x="950231" y="2652132"/>
              <a:ext cx="197646" cy="2264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テキスト ボックス 171"/>
            <p:cNvSpPr txBox="1"/>
            <p:nvPr/>
          </p:nvSpPr>
          <p:spPr>
            <a:xfrm>
              <a:off x="836605" y="2649079"/>
              <a:ext cx="2568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r</a:t>
              </a:r>
              <a:endParaRPr kumimoji="1" lang="ja-JP" altLang="en-US" sz="1600" dirty="0"/>
            </a:p>
          </p:txBody>
        </p:sp>
        <p:cxnSp>
          <p:nvCxnSpPr>
            <p:cNvPr id="173" name="直線コネクタ 172"/>
            <p:cNvCxnSpPr/>
            <p:nvPr/>
          </p:nvCxnSpPr>
          <p:spPr>
            <a:xfrm flipH="1">
              <a:off x="1310274" y="2879942"/>
              <a:ext cx="116893" cy="908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矢印コネクタ 173"/>
            <p:cNvCxnSpPr/>
            <p:nvPr/>
          </p:nvCxnSpPr>
          <p:spPr>
            <a:xfrm>
              <a:off x="1102631" y="2804532"/>
              <a:ext cx="197646" cy="2264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グループ化 187"/>
          <p:cNvGrpSpPr/>
          <p:nvPr/>
        </p:nvGrpSpPr>
        <p:grpSpPr>
          <a:xfrm>
            <a:off x="325014" y="473428"/>
            <a:ext cx="4492928" cy="2133978"/>
            <a:chOff x="222195" y="1014444"/>
            <a:chExt cx="5441378" cy="2305354"/>
          </a:xfrm>
        </p:grpSpPr>
        <p:grpSp>
          <p:nvGrpSpPr>
            <p:cNvPr id="187" name="グループ化 186"/>
            <p:cNvGrpSpPr/>
            <p:nvPr/>
          </p:nvGrpSpPr>
          <p:grpSpPr>
            <a:xfrm>
              <a:off x="222195" y="1014444"/>
              <a:ext cx="5441378" cy="2305354"/>
              <a:chOff x="222195" y="1014444"/>
              <a:chExt cx="5441378" cy="2305354"/>
            </a:xfrm>
          </p:grpSpPr>
          <p:grpSp>
            <p:nvGrpSpPr>
              <p:cNvPr id="153" name="グループ化 152"/>
              <p:cNvGrpSpPr/>
              <p:nvPr/>
            </p:nvGrpSpPr>
            <p:grpSpPr>
              <a:xfrm>
                <a:off x="222195" y="1014444"/>
                <a:ext cx="5441378" cy="2305354"/>
                <a:chOff x="2372612" y="4233558"/>
                <a:chExt cx="5441378" cy="2305354"/>
              </a:xfrm>
            </p:grpSpPr>
            <p:grpSp>
              <p:nvGrpSpPr>
                <p:cNvPr id="91" name="グループ化 90">
                  <a:extLst>
                    <a:ext uri="{FF2B5EF4-FFF2-40B4-BE49-F238E27FC236}">
                      <a16:creationId xmlns:a16="http://schemas.microsoft.com/office/drawing/2014/main" id="{0A867E05-D205-4DF4-8F18-CECC4EB78A16}"/>
                    </a:ext>
                  </a:extLst>
                </p:cNvPr>
                <p:cNvGrpSpPr/>
                <p:nvPr/>
              </p:nvGrpSpPr>
              <p:grpSpPr>
                <a:xfrm>
                  <a:off x="2372612" y="4233558"/>
                  <a:ext cx="5441378" cy="2305354"/>
                  <a:chOff x="-478003" y="3883445"/>
                  <a:chExt cx="5441378" cy="2305354"/>
                </a:xfrm>
              </p:grpSpPr>
              <p:grpSp>
                <p:nvGrpSpPr>
                  <p:cNvPr id="99" name="グループ化 98">
                    <a:extLst>
                      <a:ext uri="{FF2B5EF4-FFF2-40B4-BE49-F238E27FC236}">
                        <a16:creationId xmlns:a16="http://schemas.microsoft.com/office/drawing/2014/main" id="{155F16DB-AFB9-4227-A869-CB0DD2743DE2}"/>
                      </a:ext>
                    </a:extLst>
                  </p:cNvPr>
                  <p:cNvGrpSpPr/>
                  <p:nvPr/>
                </p:nvGrpSpPr>
                <p:grpSpPr>
                  <a:xfrm>
                    <a:off x="-478003" y="3883445"/>
                    <a:ext cx="5441378" cy="2305354"/>
                    <a:chOff x="-285794" y="4369127"/>
                    <a:chExt cx="5441378" cy="2305354"/>
                  </a:xfrm>
                </p:grpSpPr>
                <p:grpSp>
                  <p:nvGrpSpPr>
                    <p:cNvPr id="101" name="グループ化 100">
                      <a:extLst>
                        <a:ext uri="{FF2B5EF4-FFF2-40B4-BE49-F238E27FC236}">
                          <a16:creationId xmlns:a16="http://schemas.microsoft.com/office/drawing/2014/main" id="{41DAC18B-59F5-4279-8EC0-3CF8332D6D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85794" y="4411556"/>
                      <a:ext cx="4532616" cy="2002004"/>
                      <a:chOff x="2718980" y="4126047"/>
                      <a:chExt cx="4196989" cy="1821476"/>
                    </a:xfrm>
                  </p:grpSpPr>
                  <p:grpSp>
                    <p:nvGrpSpPr>
                      <p:cNvPr id="116" name="グループ化 115">
                        <a:extLst>
                          <a:ext uri="{FF2B5EF4-FFF2-40B4-BE49-F238E27FC236}">
                            <a16:creationId xmlns:a16="http://schemas.microsoft.com/office/drawing/2014/main" id="{E18AF76C-C28A-4817-88D8-29A8C5F885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18980" y="4126047"/>
                        <a:ext cx="4196989" cy="1349406"/>
                        <a:chOff x="852636" y="3790765"/>
                        <a:chExt cx="4196989" cy="1349406"/>
                      </a:xfrm>
                    </p:grpSpPr>
                    <p:cxnSp>
                      <p:nvCxnSpPr>
                        <p:cNvPr id="117" name="直線コネクタ 116">
                          <a:extLst>
                            <a:ext uri="{FF2B5EF4-FFF2-40B4-BE49-F238E27FC236}">
                              <a16:creationId xmlns:a16="http://schemas.microsoft.com/office/drawing/2014/main" id="{254A61DB-6216-46C2-AF22-F4FF4929950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852636" y="3790765"/>
                          <a:ext cx="1092908" cy="134940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8" name="直線コネクタ 117">
                          <a:extLst>
                            <a:ext uri="{FF2B5EF4-FFF2-40B4-BE49-F238E27FC236}">
                              <a16:creationId xmlns:a16="http://schemas.microsoft.com/office/drawing/2014/main" id="{109C79E9-BB06-4B75-8E32-97B096EAB71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H="1">
                          <a:off x="3956717" y="3790765"/>
                          <a:ext cx="1092908" cy="134940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9" name="直線コネクタ 118">
                          <a:extLst>
                            <a:ext uri="{FF2B5EF4-FFF2-40B4-BE49-F238E27FC236}">
                              <a16:creationId xmlns:a16="http://schemas.microsoft.com/office/drawing/2014/main" id="{0416598C-39BF-4EE6-A0C7-243B62D0020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945544" y="3790765"/>
                          <a:ext cx="3104081" cy="1543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0" name="直線コネクタ 119">
                          <a:extLst>
                            <a:ext uri="{FF2B5EF4-FFF2-40B4-BE49-F238E27FC236}">
                              <a16:creationId xmlns:a16="http://schemas.microsoft.com/office/drawing/2014/main" id="{F171C300-3A05-4802-AF2C-95E881668DF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864075" y="5140171"/>
                          <a:ext cx="3092642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11" name="直線コネクタ 110">
                        <a:extLst>
                          <a:ext uri="{FF2B5EF4-FFF2-40B4-BE49-F238E27FC236}">
                            <a16:creationId xmlns:a16="http://schemas.microsoft.com/office/drawing/2014/main" id="{98C560BA-1910-447D-A1C2-9C7A891218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736999" y="5643889"/>
                        <a:ext cx="2" cy="30363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直線コネクタ 111">
                        <a:extLst>
                          <a:ext uri="{FF2B5EF4-FFF2-40B4-BE49-F238E27FC236}">
                            <a16:creationId xmlns:a16="http://schemas.microsoft.com/office/drawing/2014/main" id="{208B159F-3EF6-45D7-A07E-2EDFCC8ED85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852088" y="5674455"/>
                        <a:ext cx="7976" cy="27306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4" name="直線矢印コネクタ 113">
                        <a:extLst>
                          <a:ext uri="{FF2B5EF4-FFF2-40B4-BE49-F238E27FC236}">
                            <a16:creationId xmlns:a16="http://schemas.microsoft.com/office/drawing/2014/main" id="{40DDE7E9-1B44-4DE5-8602-0808971701F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730419" y="5779978"/>
                        <a:ext cx="3107403" cy="14108"/>
                      </a:xfrm>
                      <a:prstGeom prst="straightConnector1">
                        <a:avLst/>
                      </a:prstGeom>
                      <a:ln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2" name="テキスト ボックス 101">
                      <a:extLst>
                        <a:ext uri="{FF2B5EF4-FFF2-40B4-BE49-F238E27FC236}">
                          <a16:creationId xmlns:a16="http://schemas.microsoft.com/office/drawing/2014/main" id="{29916192-95FF-469C-88EA-AB0E1C0DAB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328" y="6305149"/>
                      <a:ext cx="90441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dirty="0" smtClean="0"/>
                        <a:t>200mm</a:t>
                      </a:r>
                      <a:endParaRPr kumimoji="1" lang="ja-JP" altLang="en-US" dirty="0"/>
                    </a:p>
                  </p:txBody>
                </p:sp>
                <p:sp>
                  <p:nvSpPr>
                    <p:cNvPr id="103" name="テキスト ボックス 102">
                      <a:extLst>
                        <a:ext uri="{FF2B5EF4-FFF2-40B4-BE49-F238E27FC236}">
                          <a16:creationId xmlns:a16="http://schemas.microsoft.com/office/drawing/2014/main" id="{68E470F6-A99F-402B-8F54-FC2F9D6BF1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10481" y="4369127"/>
                      <a:ext cx="8451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dirty="0" smtClean="0"/>
                        <a:t>0.7mm</a:t>
                      </a:r>
                      <a:endParaRPr kumimoji="1" lang="ja-JP" altLang="en-US" dirty="0"/>
                    </a:p>
                  </p:txBody>
                </p:sp>
                <p:cxnSp>
                  <p:nvCxnSpPr>
                    <p:cNvPr id="104" name="直線矢印コネクタ 103">
                      <a:extLst>
                        <a:ext uri="{FF2B5EF4-FFF2-40B4-BE49-F238E27FC236}">
                          <a16:creationId xmlns:a16="http://schemas.microsoft.com/office/drawing/2014/main" id="{472FF963-BFA3-49F0-807C-33E16419B569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4305228" y="4402566"/>
                      <a:ext cx="5253" cy="307853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3" name="直線コネクタ 92">
                    <a:extLst>
                      <a:ext uri="{FF2B5EF4-FFF2-40B4-BE49-F238E27FC236}">
                        <a16:creationId xmlns:a16="http://schemas.microsoft.com/office/drawing/2014/main" id="{726A68EE-62A3-4A32-93B7-C2DA9D4B8E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54613" y="4161565"/>
                    <a:ext cx="0" cy="5318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直線矢印コネクタ 93">
                    <a:extLst>
                      <a:ext uri="{FF2B5EF4-FFF2-40B4-BE49-F238E27FC236}">
                        <a16:creationId xmlns:a16="http://schemas.microsoft.com/office/drawing/2014/main" id="{E4EAFCB3-85E6-44F3-BE38-D05CBE4203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28218" y="4304185"/>
                    <a:ext cx="1116253" cy="143954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テキスト ボックス 94">
                    <a:extLst>
                      <a:ext uri="{FF2B5EF4-FFF2-40B4-BE49-F238E27FC236}">
                        <a16:creationId xmlns:a16="http://schemas.microsoft.com/office/drawing/2014/main" id="{A70416F4-3DD2-4A41-8C20-BA91FE8EC28E}"/>
                      </a:ext>
                    </a:extLst>
                  </p:cNvPr>
                  <p:cNvSpPr txBox="1"/>
                  <p:nvPr/>
                </p:nvSpPr>
                <p:spPr>
                  <a:xfrm>
                    <a:off x="3457165" y="4932048"/>
                    <a:ext cx="9044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dirty="0" smtClean="0"/>
                      <a:t>100mm</a:t>
                    </a:r>
                    <a:endParaRPr kumimoji="1" lang="ja-JP" altLang="en-US" dirty="0"/>
                  </a:p>
                </p:txBody>
              </p:sp>
            </p:grpSp>
            <p:cxnSp>
              <p:nvCxnSpPr>
                <p:cNvPr id="133" name="直線矢印コネクタ 132"/>
                <p:cNvCxnSpPr/>
                <p:nvPr/>
              </p:nvCxnSpPr>
              <p:spPr>
                <a:xfrm flipV="1">
                  <a:off x="4079640" y="4299255"/>
                  <a:ext cx="1037770" cy="1447060"/>
                </a:xfrm>
                <a:prstGeom prst="straightConnector1">
                  <a:avLst/>
                </a:prstGeom>
                <a:ln w="762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線コネクタ 134">
                  <a:extLst>
                    <a:ext uri="{FF2B5EF4-FFF2-40B4-BE49-F238E27FC236}">
                      <a16:creationId xmlns:a16="http://schemas.microsoft.com/office/drawing/2014/main" id="{F171C300-3A05-4802-AF2C-95E881668D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7631" y="5946714"/>
                  <a:ext cx="333995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線コネクタ 135">
                  <a:extLst>
                    <a:ext uri="{FF2B5EF4-FFF2-40B4-BE49-F238E27FC236}">
                      <a16:creationId xmlns:a16="http://schemas.microsoft.com/office/drawing/2014/main" id="{109C79E9-BB06-4B75-8E32-97B096EAB717}"/>
                    </a:ext>
                  </a:extLst>
                </p:cNvPr>
                <p:cNvCxnSpPr/>
                <p:nvPr/>
              </p:nvCxnSpPr>
              <p:spPr>
                <a:xfrm flipH="1">
                  <a:off x="5749791" y="4511678"/>
                  <a:ext cx="1141408" cy="145719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線コネクタ 137"/>
                <p:cNvCxnSpPr/>
                <p:nvPr/>
              </p:nvCxnSpPr>
              <p:spPr>
                <a:xfrm>
                  <a:off x="6895086" y="4275987"/>
                  <a:ext cx="0" cy="2187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線コネクタ 139"/>
                <p:cNvCxnSpPr/>
                <p:nvPr/>
              </p:nvCxnSpPr>
              <p:spPr>
                <a:xfrm>
                  <a:off x="5732028" y="5746315"/>
                  <a:ext cx="7969" cy="1875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線コネクタ 141"/>
                <p:cNvCxnSpPr/>
                <p:nvPr/>
              </p:nvCxnSpPr>
              <p:spPr>
                <a:xfrm>
                  <a:off x="2393746" y="5740011"/>
                  <a:ext cx="0" cy="2187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直線コネクタ 178">
                <a:extLst>
                  <a:ext uri="{FF2B5EF4-FFF2-40B4-BE49-F238E27FC236}">
                    <a16:creationId xmlns:a16="http://schemas.microsoft.com/office/drawing/2014/main" id="{109C79E9-BB06-4B75-8E32-97B096EAB717}"/>
                  </a:ext>
                </a:extLst>
              </p:cNvPr>
              <p:cNvCxnSpPr/>
              <p:nvPr/>
            </p:nvCxnSpPr>
            <p:spPr>
              <a:xfrm flipH="1">
                <a:off x="2301766" y="1064957"/>
                <a:ext cx="1033135" cy="143663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109C79E9-BB06-4B75-8E32-97B096EAB717}"/>
                </a:ext>
              </a:extLst>
            </p:cNvPr>
            <p:cNvCxnSpPr/>
            <p:nvPr/>
          </p:nvCxnSpPr>
          <p:spPr>
            <a:xfrm flipH="1">
              <a:off x="1539530" y="1090920"/>
              <a:ext cx="1033135" cy="143663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89" name="グループ化 188"/>
          <p:cNvGrpSpPr/>
          <p:nvPr/>
        </p:nvGrpSpPr>
        <p:grpSpPr>
          <a:xfrm>
            <a:off x="4886496" y="3584596"/>
            <a:ext cx="3695196" cy="387471"/>
            <a:chOff x="4660126" y="4475519"/>
            <a:chExt cx="3695196" cy="387471"/>
          </a:xfrm>
        </p:grpSpPr>
        <p:sp>
          <p:nvSpPr>
            <p:cNvPr id="182" name="テキスト ボックス 181"/>
            <p:cNvSpPr txBox="1"/>
            <p:nvPr/>
          </p:nvSpPr>
          <p:spPr>
            <a:xfrm>
              <a:off x="4660126" y="4475519"/>
              <a:ext cx="156966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加熱部の抵抗</a:t>
              </a:r>
              <a:endParaRPr kumimoji="1" lang="ja-JP" altLang="en-US" dirty="0"/>
            </a:p>
          </p:txBody>
        </p:sp>
        <p:sp>
          <p:nvSpPr>
            <p:cNvPr id="183" name="テキスト ボックス 182"/>
            <p:cNvSpPr txBox="1"/>
            <p:nvPr/>
          </p:nvSpPr>
          <p:spPr>
            <a:xfrm>
              <a:off x="6554829" y="4482053"/>
              <a:ext cx="1800493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非加熱部</a:t>
              </a:r>
              <a:r>
                <a:rPr kumimoji="1" lang="ja-JP" altLang="en-US" dirty="0" smtClean="0"/>
                <a:t>の抵抗</a:t>
              </a:r>
              <a:endParaRPr kumimoji="1" lang="ja-JP" altLang="en-US" dirty="0"/>
            </a:p>
          </p:txBody>
        </p:sp>
        <p:sp>
          <p:nvSpPr>
            <p:cNvPr id="185" name="テキスト ボックス 184"/>
            <p:cNvSpPr txBox="1"/>
            <p:nvPr/>
          </p:nvSpPr>
          <p:spPr>
            <a:xfrm>
              <a:off x="6183068" y="4493658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＋</a:t>
              </a:r>
              <a:endParaRPr kumimoji="1" lang="ja-JP" altLang="en-US" dirty="0"/>
            </a:p>
          </p:txBody>
        </p:sp>
      </p:grpSp>
      <p:grpSp>
        <p:nvGrpSpPr>
          <p:cNvPr id="255" name="グループ化 254"/>
          <p:cNvGrpSpPr/>
          <p:nvPr/>
        </p:nvGrpSpPr>
        <p:grpSpPr>
          <a:xfrm>
            <a:off x="352731" y="2761234"/>
            <a:ext cx="4492928" cy="2133978"/>
            <a:chOff x="325014" y="2975976"/>
            <a:chExt cx="4492928" cy="2133978"/>
          </a:xfrm>
        </p:grpSpPr>
        <p:grpSp>
          <p:nvGrpSpPr>
            <p:cNvPr id="190" name="グループ化 189"/>
            <p:cNvGrpSpPr/>
            <p:nvPr/>
          </p:nvGrpSpPr>
          <p:grpSpPr>
            <a:xfrm>
              <a:off x="325014" y="2975976"/>
              <a:ext cx="4492928" cy="2133978"/>
              <a:chOff x="222195" y="1014444"/>
              <a:chExt cx="5441378" cy="2305354"/>
            </a:xfrm>
          </p:grpSpPr>
          <p:grpSp>
            <p:nvGrpSpPr>
              <p:cNvPr id="191" name="グループ化 190"/>
              <p:cNvGrpSpPr/>
              <p:nvPr/>
            </p:nvGrpSpPr>
            <p:grpSpPr>
              <a:xfrm>
                <a:off x="222195" y="1014444"/>
                <a:ext cx="5441378" cy="2305354"/>
                <a:chOff x="222195" y="1014444"/>
                <a:chExt cx="5441378" cy="2305354"/>
              </a:xfrm>
            </p:grpSpPr>
            <p:grpSp>
              <p:nvGrpSpPr>
                <p:cNvPr id="193" name="グループ化 192"/>
                <p:cNvGrpSpPr/>
                <p:nvPr/>
              </p:nvGrpSpPr>
              <p:grpSpPr>
                <a:xfrm>
                  <a:off x="222195" y="1014444"/>
                  <a:ext cx="5441378" cy="2305354"/>
                  <a:chOff x="2372612" y="4233558"/>
                  <a:chExt cx="5441378" cy="2305354"/>
                </a:xfrm>
              </p:grpSpPr>
              <p:grpSp>
                <p:nvGrpSpPr>
                  <p:cNvPr id="195" name="グループ化 194">
                    <a:extLst>
                      <a:ext uri="{FF2B5EF4-FFF2-40B4-BE49-F238E27FC236}">
                        <a16:creationId xmlns:a16="http://schemas.microsoft.com/office/drawing/2014/main" id="{0A867E05-D205-4DF4-8F18-CECC4EB78A16}"/>
                      </a:ext>
                    </a:extLst>
                  </p:cNvPr>
                  <p:cNvGrpSpPr/>
                  <p:nvPr/>
                </p:nvGrpSpPr>
                <p:grpSpPr>
                  <a:xfrm>
                    <a:off x="2372612" y="4233558"/>
                    <a:ext cx="5441378" cy="2305354"/>
                    <a:chOff x="-478003" y="3883445"/>
                    <a:chExt cx="5441378" cy="2305354"/>
                  </a:xfrm>
                </p:grpSpPr>
                <p:grpSp>
                  <p:nvGrpSpPr>
                    <p:cNvPr id="202" name="グループ化 201">
                      <a:extLst>
                        <a:ext uri="{FF2B5EF4-FFF2-40B4-BE49-F238E27FC236}">
                          <a16:creationId xmlns:a16="http://schemas.microsoft.com/office/drawing/2014/main" id="{155F16DB-AFB9-4227-A869-CB0DD2743D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78003" y="3883445"/>
                      <a:ext cx="5441378" cy="2305354"/>
                      <a:chOff x="-285794" y="4369127"/>
                      <a:chExt cx="5441378" cy="2305354"/>
                    </a:xfrm>
                  </p:grpSpPr>
                  <p:grpSp>
                    <p:nvGrpSpPr>
                      <p:cNvPr id="206" name="グループ化 205">
                        <a:extLst>
                          <a:ext uri="{FF2B5EF4-FFF2-40B4-BE49-F238E27FC236}">
                            <a16:creationId xmlns:a16="http://schemas.microsoft.com/office/drawing/2014/main" id="{41DAC18B-59F5-4279-8EC0-3CF8332D6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85794" y="4411556"/>
                        <a:ext cx="4532616" cy="2002004"/>
                        <a:chOff x="2718980" y="4126047"/>
                        <a:chExt cx="4196989" cy="1821476"/>
                      </a:xfrm>
                    </p:grpSpPr>
                    <p:grpSp>
                      <p:nvGrpSpPr>
                        <p:cNvPr id="210" name="グループ化 209">
                          <a:extLst>
                            <a:ext uri="{FF2B5EF4-FFF2-40B4-BE49-F238E27FC236}">
                              <a16:creationId xmlns:a16="http://schemas.microsoft.com/office/drawing/2014/main" id="{E18AF76C-C28A-4817-88D8-29A8C5F885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718980" y="4126047"/>
                          <a:ext cx="4196989" cy="1349406"/>
                          <a:chOff x="852636" y="3790765"/>
                          <a:chExt cx="4196989" cy="1349406"/>
                        </a:xfrm>
                      </p:grpSpPr>
                      <p:cxnSp>
                        <p:nvCxnSpPr>
                          <p:cNvPr id="214" name="直線コネクタ 213">
                            <a:extLst>
                              <a:ext uri="{FF2B5EF4-FFF2-40B4-BE49-F238E27FC236}">
                                <a16:creationId xmlns:a16="http://schemas.microsoft.com/office/drawing/2014/main" id="{254A61DB-6216-46C2-AF22-F4FF49299504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852636" y="3790765"/>
                            <a:ext cx="1092908" cy="1349406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5" name="直線コネクタ 214">
                            <a:extLst>
                              <a:ext uri="{FF2B5EF4-FFF2-40B4-BE49-F238E27FC236}">
                                <a16:creationId xmlns:a16="http://schemas.microsoft.com/office/drawing/2014/main" id="{109C79E9-BB06-4B75-8E32-97B096EAB71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>
                            <a:off x="3956717" y="3790765"/>
                            <a:ext cx="1092908" cy="1349406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6" name="直線コネクタ 215">
                            <a:extLst>
                              <a:ext uri="{FF2B5EF4-FFF2-40B4-BE49-F238E27FC236}">
                                <a16:creationId xmlns:a16="http://schemas.microsoft.com/office/drawing/2014/main" id="{0416598C-39BF-4EE6-A0C7-243B62D0020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1945544" y="3790765"/>
                            <a:ext cx="3104081" cy="15436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7" name="直線コネクタ 216">
                            <a:extLst>
                              <a:ext uri="{FF2B5EF4-FFF2-40B4-BE49-F238E27FC236}">
                                <a16:creationId xmlns:a16="http://schemas.microsoft.com/office/drawing/2014/main" id="{F171C300-3A05-4802-AF2C-95E881668DF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864075" y="5140171"/>
                            <a:ext cx="3092642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11" name="直線コネクタ 210">
                          <a:extLst>
                            <a:ext uri="{FF2B5EF4-FFF2-40B4-BE49-F238E27FC236}">
                              <a16:creationId xmlns:a16="http://schemas.microsoft.com/office/drawing/2014/main" id="{98C560BA-1910-447D-A1C2-9C7A891218A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736999" y="5643889"/>
                          <a:ext cx="2" cy="30363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2" name="直線コネクタ 211">
                          <a:extLst>
                            <a:ext uri="{FF2B5EF4-FFF2-40B4-BE49-F238E27FC236}">
                              <a16:creationId xmlns:a16="http://schemas.microsoft.com/office/drawing/2014/main" id="{208B159F-3EF6-45D7-A07E-2EDFCC8ED8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852088" y="5674455"/>
                          <a:ext cx="7976" cy="273068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3" name="直線矢印コネクタ 212">
                          <a:extLst>
                            <a:ext uri="{FF2B5EF4-FFF2-40B4-BE49-F238E27FC236}">
                              <a16:creationId xmlns:a16="http://schemas.microsoft.com/office/drawing/2014/main" id="{40DDE7E9-1B44-4DE5-8602-0808971701F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730419" y="5779978"/>
                          <a:ext cx="3107403" cy="14108"/>
                        </a:xfrm>
                        <a:prstGeom prst="straightConnector1">
                          <a:avLst/>
                        </a:prstGeom>
                        <a:ln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07" name="テキスト ボックス 206">
                        <a:extLst>
                          <a:ext uri="{FF2B5EF4-FFF2-40B4-BE49-F238E27FC236}">
                            <a16:creationId xmlns:a16="http://schemas.microsoft.com/office/drawing/2014/main" id="{29916192-95FF-469C-88EA-AB0E1C0DAB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83328" y="6305149"/>
                        <a:ext cx="90441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ja-JP" dirty="0" smtClean="0"/>
                          <a:t>200mm</a:t>
                        </a:r>
                        <a:endParaRPr kumimoji="1" lang="ja-JP" altLang="en-US" dirty="0"/>
                      </a:p>
                    </p:txBody>
                  </p:sp>
                  <p:sp>
                    <p:nvSpPr>
                      <p:cNvPr id="208" name="テキスト ボックス 207">
                        <a:extLst>
                          <a:ext uri="{FF2B5EF4-FFF2-40B4-BE49-F238E27FC236}">
                            <a16:creationId xmlns:a16="http://schemas.microsoft.com/office/drawing/2014/main" id="{68E470F6-A99F-402B-8F54-FC2F9D6BF1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10481" y="4369127"/>
                        <a:ext cx="84510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ja-JP" dirty="0" smtClean="0"/>
                          <a:t>0.7mm</a:t>
                        </a:r>
                        <a:endParaRPr kumimoji="1" lang="ja-JP" altLang="en-US" dirty="0"/>
                      </a:p>
                    </p:txBody>
                  </p:sp>
                  <p:cxnSp>
                    <p:nvCxnSpPr>
                      <p:cNvPr id="209" name="直線矢印コネクタ 208">
                        <a:extLst>
                          <a:ext uri="{FF2B5EF4-FFF2-40B4-BE49-F238E27FC236}">
                            <a16:creationId xmlns:a16="http://schemas.microsoft.com/office/drawing/2014/main" id="{472FF963-BFA3-49F0-807C-33E16419B569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305228" y="4402566"/>
                        <a:ext cx="5253" cy="307853"/>
                      </a:xfrm>
                      <a:prstGeom prst="straightConnector1">
                        <a:avLst/>
                      </a:prstGeom>
                      <a:ln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03" name="直線コネクタ 202">
                      <a:extLst>
                        <a:ext uri="{FF2B5EF4-FFF2-40B4-BE49-F238E27FC236}">
                          <a16:creationId xmlns:a16="http://schemas.microsoft.com/office/drawing/2014/main" id="{726A68EE-62A3-4A32-93B7-C2DA9D4B8E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54613" y="4161565"/>
                      <a:ext cx="0" cy="53183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直線矢印コネクタ 203">
                      <a:extLst>
                        <a:ext uri="{FF2B5EF4-FFF2-40B4-BE49-F238E27FC236}">
                          <a16:creationId xmlns:a16="http://schemas.microsoft.com/office/drawing/2014/main" id="{E4EAFCB3-85E6-44F3-BE38-D05CBE4203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28218" y="4304185"/>
                      <a:ext cx="1116253" cy="1439543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5" name="テキスト ボックス 204">
                      <a:extLst>
                        <a:ext uri="{FF2B5EF4-FFF2-40B4-BE49-F238E27FC236}">
                          <a16:creationId xmlns:a16="http://schemas.microsoft.com/office/drawing/2014/main" id="{A70416F4-3DD2-4A41-8C20-BA91FE8EC2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7165" y="4932048"/>
                      <a:ext cx="90441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dirty="0" smtClean="0"/>
                        <a:t>100mm</a:t>
                      </a:r>
                      <a:endParaRPr kumimoji="1" lang="ja-JP" altLang="en-US" dirty="0"/>
                    </a:p>
                  </p:txBody>
                </p:sp>
              </p:grpSp>
              <p:cxnSp>
                <p:nvCxnSpPr>
                  <p:cNvPr id="196" name="直線矢印コネクタ 195"/>
                  <p:cNvCxnSpPr/>
                  <p:nvPr/>
                </p:nvCxnSpPr>
                <p:spPr>
                  <a:xfrm flipV="1">
                    <a:off x="4079640" y="4299255"/>
                    <a:ext cx="1037770" cy="1447060"/>
                  </a:xfrm>
                  <a:prstGeom prst="straightConnector1">
                    <a:avLst/>
                  </a:prstGeom>
                  <a:ln w="762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直線コネクタ 196">
                    <a:extLst>
                      <a:ext uri="{FF2B5EF4-FFF2-40B4-BE49-F238E27FC236}">
                        <a16:creationId xmlns:a16="http://schemas.microsoft.com/office/drawing/2014/main" id="{F171C300-3A05-4802-AF2C-95E881668D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7631" y="5946714"/>
                    <a:ext cx="3339956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線コネクタ 197">
                    <a:extLst>
                      <a:ext uri="{FF2B5EF4-FFF2-40B4-BE49-F238E27FC236}">
                        <a16:creationId xmlns:a16="http://schemas.microsoft.com/office/drawing/2014/main" id="{109C79E9-BB06-4B75-8E32-97B096EAB71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749791" y="4511678"/>
                    <a:ext cx="1141408" cy="145719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直線コネクタ 198"/>
                  <p:cNvCxnSpPr/>
                  <p:nvPr/>
                </p:nvCxnSpPr>
                <p:spPr>
                  <a:xfrm>
                    <a:off x="6895086" y="4275987"/>
                    <a:ext cx="0" cy="21872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直線コネクタ 199"/>
                  <p:cNvCxnSpPr/>
                  <p:nvPr/>
                </p:nvCxnSpPr>
                <p:spPr>
                  <a:xfrm>
                    <a:off x="5732028" y="5746315"/>
                    <a:ext cx="7969" cy="18758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直線コネクタ 200"/>
                  <p:cNvCxnSpPr/>
                  <p:nvPr/>
                </p:nvCxnSpPr>
                <p:spPr>
                  <a:xfrm>
                    <a:off x="2393746" y="5740011"/>
                    <a:ext cx="0" cy="21872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4" name="直線コネクタ 193">
                  <a:extLst>
                    <a:ext uri="{FF2B5EF4-FFF2-40B4-BE49-F238E27FC236}">
                      <a16:creationId xmlns:a16="http://schemas.microsoft.com/office/drawing/2014/main" id="{109C79E9-BB06-4B75-8E32-97B096EAB717}"/>
                    </a:ext>
                  </a:extLst>
                </p:cNvPr>
                <p:cNvCxnSpPr/>
                <p:nvPr/>
              </p:nvCxnSpPr>
              <p:spPr>
                <a:xfrm flipH="1">
                  <a:off x="2301766" y="1064957"/>
                  <a:ext cx="1033135" cy="1436630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2" name="直線コネクタ 191">
                <a:extLst>
                  <a:ext uri="{FF2B5EF4-FFF2-40B4-BE49-F238E27FC236}">
                    <a16:creationId xmlns:a16="http://schemas.microsoft.com/office/drawing/2014/main" id="{109C79E9-BB06-4B75-8E32-97B096EAB717}"/>
                  </a:ext>
                </a:extLst>
              </p:cNvPr>
              <p:cNvCxnSpPr/>
              <p:nvPr/>
            </p:nvCxnSpPr>
            <p:spPr>
              <a:xfrm flipH="1">
                <a:off x="1539530" y="1090920"/>
                <a:ext cx="1033135" cy="143663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250" name="直線コネクタ 249"/>
            <p:cNvCxnSpPr/>
            <p:nvPr/>
          </p:nvCxnSpPr>
          <p:spPr>
            <a:xfrm flipV="1">
              <a:off x="2847169" y="3022734"/>
              <a:ext cx="875212" cy="1355191"/>
            </a:xfrm>
            <a:prstGeom prst="line">
              <a:avLst/>
            </a:prstGeom>
            <a:ln w="762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1" name="直線コネクタ 250"/>
            <p:cNvCxnSpPr/>
            <p:nvPr/>
          </p:nvCxnSpPr>
          <p:spPr>
            <a:xfrm flipH="1" flipV="1">
              <a:off x="2843962" y="4349469"/>
              <a:ext cx="3207" cy="190141"/>
            </a:xfrm>
            <a:prstGeom prst="line">
              <a:avLst/>
            </a:prstGeom>
            <a:ln w="762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56" name="テキスト ボックス 255"/>
          <p:cNvSpPr txBox="1"/>
          <p:nvPr/>
        </p:nvSpPr>
        <p:spPr>
          <a:xfrm>
            <a:off x="2878323" y="322272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θ</a:t>
            </a:r>
            <a:r>
              <a:rPr kumimoji="1" lang="en-US" altLang="ja-JP" dirty="0" err="1" smtClean="0">
                <a:solidFill>
                  <a:schemeClr val="accent1"/>
                </a:solidFill>
              </a:rPr>
              <a:t>x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=0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grpSp>
        <p:nvGrpSpPr>
          <p:cNvPr id="257" name="グループ化 256"/>
          <p:cNvGrpSpPr/>
          <p:nvPr/>
        </p:nvGrpSpPr>
        <p:grpSpPr>
          <a:xfrm>
            <a:off x="5047904" y="5519990"/>
            <a:ext cx="6766200" cy="387471"/>
            <a:chOff x="4660126" y="4475519"/>
            <a:chExt cx="6766200" cy="387471"/>
          </a:xfrm>
        </p:grpSpPr>
        <p:sp>
          <p:nvSpPr>
            <p:cNvPr id="258" name="テキスト ボックス 257"/>
            <p:cNvSpPr txBox="1"/>
            <p:nvPr/>
          </p:nvSpPr>
          <p:spPr>
            <a:xfrm>
              <a:off x="4660126" y="4475519"/>
              <a:ext cx="156966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加熱部の抵抗</a:t>
              </a:r>
              <a:endParaRPr kumimoji="1" lang="ja-JP" altLang="en-US" dirty="0"/>
            </a:p>
          </p:txBody>
        </p:sp>
        <p:sp>
          <p:nvSpPr>
            <p:cNvPr id="259" name="テキスト ボックス 258"/>
            <p:cNvSpPr txBox="1"/>
            <p:nvPr/>
          </p:nvSpPr>
          <p:spPr>
            <a:xfrm>
              <a:off x="9625833" y="4493658"/>
              <a:ext cx="1800493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非加熱部</a:t>
              </a:r>
              <a:r>
                <a:rPr kumimoji="1" lang="ja-JP" altLang="en-US" dirty="0" smtClean="0"/>
                <a:t>の抵抗</a:t>
              </a:r>
              <a:endParaRPr kumimoji="1" lang="ja-JP" altLang="en-US" dirty="0"/>
            </a:p>
          </p:txBody>
        </p:sp>
        <p:sp>
          <p:nvSpPr>
            <p:cNvPr id="260" name="テキスト ボックス 259"/>
            <p:cNvSpPr txBox="1"/>
            <p:nvPr/>
          </p:nvSpPr>
          <p:spPr>
            <a:xfrm>
              <a:off x="6534619" y="4493658"/>
              <a:ext cx="2723823" cy="369332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形状による加熱部の抵抗</a:t>
              </a:r>
              <a:endParaRPr kumimoji="1" lang="ja-JP" altLang="en-US" dirty="0"/>
            </a:p>
          </p:txBody>
        </p:sp>
        <p:sp>
          <p:nvSpPr>
            <p:cNvPr id="261" name="テキスト ボックス 260"/>
            <p:cNvSpPr txBox="1"/>
            <p:nvPr/>
          </p:nvSpPr>
          <p:spPr>
            <a:xfrm>
              <a:off x="6183068" y="4493658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＋</a:t>
              </a:r>
              <a:endParaRPr kumimoji="1" lang="ja-JP" altLang="en-US" dirty="0"/>
            </a:p>
          </p:txBody>
        </p:sp>
        <p:sp>
          <p:nvSpPr>
            <p:cNvPr id="262" name="テキスト ボックス 261"/>
            <p:cNvSpPr txBox="1"/>
            <p:nvPr/>
          </p:nvSpPr>
          <p:spPr>
            <a:xfrm>
              <a:off x="9194495" y="4493658"/>
              <a:ext cx="41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＋</a:t>
              </a:r>
              <a:endParaRPr kumimoji="1" lang="ja-JP" altLang="en-US" dirty="0"/>
            </a:p>
          </p:txBody>
        </p:sp>
      </p:grpSp>
      <p:grpSp>
        <p:nvGrpSpPr>
          <p:cNvPr id="267" name="グループ化 266"/>
          <p:cNvGrpSpPr/>
          <p:nvPr/>
        </p:nvGrpSpPr>
        <p:grpSpPr>
          <a:xfrm>
            <a:off x="8460080" y="613935"/>
            <a:ext cx="3537932" cy="2430363"/>
            <a:chOff x="8948468" y="977024"/>
            <a:chExt cx="3537932" cy="2430363"/>
          </a:xfrm>
        </p:grpSpPr>
        <p:sp>
          <p:nvSpPr>
            <p:cNvPr id="266" name="正方形/長方形 265"/>
            <p:cNvSpPr/>
            <p:nvPr/>
          </p:nvSpPr>
          <p:spPr>
            <a:xfrm>
              <a:off x="8948468" y="977024"/>
              <a:ext cx="3452411" cy="24303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" name="テキスト ボックス 262"/>
            <p:cNvSpPr txBox="1"/>
            <p:nvPr/>
          </p:nvSpPr>
          <p:spPr>
            <a:xfrm>
              <a:off x="9070080" y="1923725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非加熱部の抵抗を評価するため</a:t>
              </a:r>
              <a:endParaRPr kumimoji="1" lang="en-US" altLang="ja-JP" dirty="0" smtClean="0"/>
            </a:p>
            <a:p>
              <a:r>
                <a:rPr kumimoji="1" lang="ja-JP" altLang="en-US" dirty="0" smtClean="0"/>
                <a:t>曲げ剛性を計算</a:t>
              </a:r>
              <a:endParaRPr kumimoji="1" lang="ja-JP" altLang="en-US" dirty="0"/>
            </a:p>
          </p:txBody>
        </p:sp>
        <p:sp>
          <p:nvSpPr>
            <p:cNvPr id="264" name="テキスト ボックス 263"/>
            <p:cNvSpPr txBox="1"/>
            <p:nvPr/>
          </p:nvSpPr>
          <p:spPr>
            <a:xfrm>
              <a:off x="9094444" y="1239265"/>
              <a:ext cx="2262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熱弾塑性</a:t>
              </a:r>
              <a:r>
                <a:rPr kumimoji="1" lang="ja-JP" altLang="en-US" dirty="0" smtClean="0"/>
                <a:t>解析を行い</a:t>
              </a:r>
              <a:endParaRPr kumimoji="1" lang="en-US" altLang="ja-JP" dirty="0" smtClean="0"/>
            </a:p>
            <a:p>
              <a:r>
                <a:rPr kumimoji="1" lang="ja-JP" altLang="en-US" dirty="0" smtClean="0"/>
                <a:t>固有変形を計算</a:t>
              </a:r>
              <a:endParaRPr kumimoji="1" lang="en-US" altLang="ja-JP" dirty="0" smtClean="0"/>
            </a:p>
          </p:txBody>
        </p:sp>
        <p:sp>
          <p:nvSpPr>
            <p:cNvPr id="265" name="テキスト ボックス 264"/>
            <p:cNvSpPr txBox="1"/>
            <p:nvPr/>
          </p:nvSpPr>
          <p:spPr>
            <a:xfrm>
              <a:off x="9094444" y="2631191"/>
              <a:ext cx="27196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固有変形と非加熱部の曲げ剛性の関係を調べる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0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01296F9-F8F7-4F74-8528-539BC1656E0E}"/>
              </a:ext>
            </a:extLst>
          </p:cNvPr>
          <p:cNvGrpSpPr/>
          <p:nvPr/>
        </p:nvGrpSpPr>
        <p:grpSpPr>
          <a:xfrm>
            <a:off x="63536" y="4247389"/>
            <a:ext cx="909953" cy="871131"/>
            <a:chOff x="5286657" y="1730026"/>
            <a:chExt cx="909953" cy="871131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65140540-A6E1-4DB5-806B-7B9E80B47F69}"/>
                </a:ext>
              </a:extLst>
            </p:cNvPr>
            <p:cNvGrpSpPr/>
            <p:nvPr/>
          </p:nvGrpSpPr>
          <p:grpSpPr>
            <a:xfrm>
              <a:off x="5286657" y="1845362"/>
              <a:ext cx="909953" cy="755795"/>
              <a:chOff x="5286657" y="1845362"/>
              <a:chExt cx="909953" cy="755795"/>
            </a:xfrm>
          </p:grpSpPr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B4E275AE-E617-49FA-938B-9C37CA0F4B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6501" y="2322082"/>
                <a:ext cx="275208" cy="27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35185A43-EB0C-4A82-A6DA-D4F88412F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1709" y="2316281"/>
                <a:ext cx="479394" cy="5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1474B4F3-156E-4953-A5B9-05FAFCD51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3189" y="1845362"/>
                <a:ext cx="0" cy="48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6F826ED-98FE-43D9-B1A0-4DC5CE8F063F}"/>
                  </a:ext>
                </a:extLst>
              </p:cNvPr>
              <p:cNvSpPr txBox="1"/>
              <p:nvPr/>
            </p:nvSpPr>
            <p:spPr>
              <a:xfrm>
                <a:off x="5286657" y="2245138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x</a:t>
                </a:r>
                <a:endParaRPr kumimoji="1" lang="ja-JP" altLang="en-US" sz="1100" dirty="0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C63CC15-20C8-4F08-803E-9EAB526EA473}"/>
                  </a:ext>
                </a:extLst>
              </p:cNvPr>
              <p:cNvSpPr txBox="1"/>
              <p:nvPr/>
            </p:nvSpPr>
            <p:spPr>
              <a:xfrm>
                <a:off x="5921406" y="2279763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y</a:t>
                </a:r>
                <a:endParaRPr kumimoji="1" lang="ja-JP" altLang="en-US" sz="1100" dirty="0"/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71FD9B2-4465-4674-9E2B-24A1476AFC61}"/>
                </a:ext>
              </a:extLst>
            </p:cNvPr>
            <p:cNvSpPr txBox="1"/>
            <p:nvPr/>
          </p:nvSpPr>
          <p:spPr>
            <a:xfrm>
              <a:off x="5681709" y="1730026"/>
              <a:ext cx="275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z</a:t>
              </a:r>
              <a:endParaRPr kumimoji="1" lang="ja-JP" altLang="en-US" sz="11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B9CD9DF-CBFD-453D-9794-988499D417F7}"/>
                  </a:ext>
                </a:extLst>
              </p:cNvPr>
              <p:cNvSpPr txBox="1"/>
              <p:nvPr/>
            </p:nvSpPr>
            <p:spPr>
              <a:xfrm>
                <a:off x="485646" y="5284620"/>
                <a:ext cx="7854720" cy="1316707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1.</a:t>
                </a:r>
                <a:r>
                  <a:rPr kumimoji="1" lang="ja-JP" altLang="en-US" dirty="0"/>
                  <a:t>上図のシェルモデルを用意し、</a:t>
                </a:r>
                <a:r>
                  <a:rPr kumimoji="1" lang="en-US" altLang="ja-JP" dirty="0"/>
                  <a:t>y=r</a:t>
                </a:r>
                <a:r>
                  <a:rPr kumimoji="1" lang="ja-JP" altLang="en-US" dirty="0"/>
                  <a:t>にモーメント</a:t>
                </a:r>
                <a:r>
                  <a:rPr kumimoji="1" lang="en-US" altLang="ja-JP" dirty="0"/>
                  <a:t>M</a:t>
                </a:r>
                <a:r>
                  <a:rPr kumimoji="1" lang="ja-JP" altLang="en-US" dirty="0"/>
                  <a:t>を与える。</a:t>
                </a:r>
                <a:endParaRPr kumimoji="1" lang="en-US" altLang="ja-JP" dirty="0"/>
              </a:p>
              <a:p>
                <a:r>
                  <a:rPr kumimoji="1" lang="en-US" altLang="ja-JP" dirty="0"/>
                  <a:t>2.</a:t>
                </a:r>
                <a:r>
                  <a:rPr kumimoji="1" lang="ja-JP" altLang="en-US" dirty="0"/>
                  <a:t>解析結果より</a:t>
                </a:r>
                <a:r>
                  <a:rPr kumimoji="1" lang="en-US" altLang="ja-JP" dirty="0"/>
                  <a:t>y=</a:t>
                </a:r>
                <a:r>
                  <a:rPr lang="en-US" altLang="ja-JP" dirty="0"/>
                  <a:t>r</a:t>
                </a:r>
                <a:r>
                  <a:rPr kumimoji="1" lang="ja-JP" altLang="en-US" dirty="0" err="1"/>
                  <a:t>での</a:t>
                </a:r>
                <a:r>
                  <a:rPr kumimoji="1" lang="ja-JP" altLang="en-US" dirty="0"/>
                  <a:t>変形角</a:t>
                </a:r>
                <a:r>
                  <a:rPr kumimoji="1" lang="en-US" altLang="ja-JP" dirty="0"/>
                  <a:t>θ</a:t>
                </a:r>
                <a:r>
                  <a:rPr kumimoji="1" lang="ja-JP" altLang="en-US" dirty="0"/>
                  <a:t>を求める</a:t>
                </a:r>
                <a:endParaRPr kumimoji="1" lang="en-US" altLang="ja-JP" dirty="0"/>
              </a:p>
              <a:p>
                <a:r>
                  <a:rPr kumimoji="1" lang="en-US" altLang="ja-JP" dirty="0" smtClean="0"/>
                  <a:t>3.</a:t>
                </a:r>
                <a:r>
                  <a:rPr kumimoji="1" lang="ja-JP" altLang="en-US" dirty="0"/>
                  <a:t>加熱部</a:t>
                </a:r>
                <a:r>
                  <a:rPr kumimoji="1" lang="ja-JP" altLang="en-US" dirty="0" smtClean="0"/>
                  <a:t>を</a:t>
                </a:r>
                <a:r>
                  <a:rPr kumimoji="1" lang="en-US" altLang="ja-JP" dirty="0" smtClean="0"/>
                  <a:t>θ</a:t>
                </a:r>
                <a:r>
                  <a:rPr kumimoji="1" lang="ja-JP" altLang="en-US" dirty="0" err="1" smtClean="0"/>
                  <a:t>だけ</a:t>
                </a:r>
                <a:r>
                  <a:rPr kumimoji="1" lang="ja-JP" altLang="en-US" dirty="0" smtClean="0"/>
                  <a:t>曲げるのに必要なモーメント</a:t>
                </a:r>
                <a:r>
                  <a:rPr kumimoji="1" lang="en-US" altLang="ja-JP" dirty="0" smtClean="0"/>
                  <a:t>m</a:t>
                </a:r>
                <a:r>
                  <a:rPr kumimoji="1" lang="ja-JP" altLang="en-US" dirty="0" smtClean="0"/>
                  <a:t>を計算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詳細は次ページ</a:t>
                </a:r>
                <a:r>
                  <a:rPr kumimoji="1" lang="en-US" altLang="ja-JP" dirty="0" smtClean="0"/>
                  <a:t>)</a:t>
                </a:r>
              </a:p>
              <a:p>
                <a:r>
                  <a:rPr kumimoji="1" lang="en-US" altLang="ja-JP" dirty="0" smtClean="0"/>
                  <a:t>4.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den>
                    </m:f>
                    <m:r>
                      <a:rPr kumimoji="1" lang="ja-JP" altLang="en-US" i="1">
                        <a:latin typeface="Cambria Math" panose="02040503050406030204" pitchFamily="18" charset="0"/>
                      </a:rPr>
                      <m:t>より</m:t>
                    </m:r>
                  </m:oMath>
                </a14:m>
                <a:r>
                  <a:rPr kumimoji="1" lang="ja-JP" altLang="en-US" dirty="0" smtClean="0"/>
                  <a:t>、形状による曲げ剛性を求める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FB9CD9DF-CBFD-453D-9794-988499D41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46" y="5284620"/>
                <a:ext cx="7854720" cy="1316707"/>
              </a:xfrm>
              <a:prstGeom prst="rect">
                <a:avLst/>
              </a:prstGeom>
              <a:blipFill>
                <a:blip r:embed="rId2"/>
                <a:stretch>
                  <a:fillRect l="-620" t="-2294" b="-2294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テキスト ボックス 43"/>
          <p:cNvSpPr txBox="1"/>
          <p:nvPr/>
        </p:nvSpPr>
        <p:spPr>
          <a:xfrm>
            <a:off x="397743" y="1222942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0°</a:t>
            </a:r>
            <a:r>
              <a:rPr kumimoji="1" lang="ja-JP" altLang="en-US" dirty="0"/>
              <a:t>方向試験片</a:t>
            </a: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6536667" y="1288572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90°</a:t>
            </a:r>
            <a:r>
              <a:rPr kumimoji="1" lang="ja-JP" altLang="en-US" dirty="0"/>
              <a:t>方向試験片</a:t>
            </a:r>
          </a:p>
        </p:txBody>
      </p:sp>
      <p:grpSp>
        <p:nvGrpSpPr>
          <p:cNvPr id="48" name="グループ化 47"/>
          <p:cNvGrpSpPr/>
          <p:nvPr/>
        </p:nvGrpSpPr>
        <p:grpSpPr>
          <a:xfrm>
            <a:off x="1035994" y="1790201"/>
            <a:ext cx="5582627" cy="3076061"/>
            <a:chOff x="94358" y="398168"/>
            <a:chExt cx="5582627" cy="3076061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94358" y="398168"/>
              <a:ext cx="5582627" cy="3076061"/>
              <a:chOff x="94358" y="398168"/>
              <a:chExt cx="5582627" cy="3076061"/>
            </a:xfrm>
          </p:grpSpPr>
          <p:grpSp>
            <p:nvGrpSpPr>
              <p:cNvPr id="3" name="グループ化 2"/>
              <p:cNvGrpSpPr/>
              <p:nvPr/>
            </p:nvGrpSpPr>
            <p:grpSpPr>
              <a:xfrm>
                <a:off x="606752" y="398168"/>
                <a:ext cx="5070233" cy="3076061"/>
                <a:chOff x="1061095" y="3608091"/>
                <a:chExt cx="5070233" cy="3076061"/>
              </a:xfrm>
            </p:grpSpPr>
            <p:sp>
              <p:nvSpPr>
                <p:cNvPr id="4" name="円弧 3"/>
                <p:cNvSpPr/>
                <p:nvPr/>
              </p:nvSpPr>
              <p:spPr>
                <a:xfrm rot="9252957">
                  <a:off x="1061095" y="5178262"/>
                  <a:ext cx="3890916" cy="444930"/>
                </a:xfrm>
                <a:prstGeom prst="arc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5" name="グループ化 4"/>
                <p:cNvGrpSpPr/>
                <p:nvPr/>
              </p:nvGrpSpPr>
              <p:grpSpPr>
                <a:xfrm>
                  <a:off x="1119762" y="3608091"/>
                  <a:ext cx="5011566" cy="3076061"/>
                  <a:chOff x="1132227" y="3588968"/>
                  <a:chExt cx="5011566" cy="3076061"/>
                </a:xfrm>
              </p:grpSpPr>
              <p:grpSp>
                <p:nvGrpSpPr>
                  <p:cNvPr id="6" name="グループ化 5">
                    <a:extLst>
                      <a:ext uri="{FF2B5EF4-FFF2-40B4-BE49-F238E27FC236}">
                        <a16:creationId xmlns:a16="http://schemas.microsoft.com/office/drawing/2014/main" id="{0A867E05-D205-4DF4-8F18-CECC4EB78A16}"/>
                      </a:ext>
                    </a:extLst>
                  </p:cNvPr>
                  <p:cNvGrpSpPr/>
                  <p:nvPr/>
                </p:nvGrpSpPr>
                <p:grpSpPr>
                  <a:xfrm>
                    <a:off x="1132227" y="3588968"/>
                    <a:ext cx="3303002" cy="3076061"/>
                    <a:chOff x="894441" y="3396340"/>
                    <a:chExt cx="3303002" cy="3076061"/>
                  </a:xfrm>
                </p:grpSpPr>
                <p:grpSp>
                  <p:nvGrpSpPr>
                    <p:cNvPr id="8" name="グループ化 7">
                      <a:extLst>
                        <a:ext uri="{FF2B5EF4-FFF2-40B4-BE49-F238E27FC236}">
                          <a16:creationId xmlns:a16="http://schemas.microsoft.com/office/drawing/2014/main" id="{69060B8A-3239-46E6-A90C-A0787FE434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4441" y="3396340"/>
                      <a:ext cx="3160173" cy="3076061"/>
                      <a:chOff x="390665" y="3786843"/>
                      <a:chExt cx="3160173" cy="3076061"/>
                    </a:xfrm>
                  </p:grpSpPr>
                  <p:grpSp>
                    <p:nvGrpSpPr>
                      <p:cNvPr id="12" name="グループ化 11">
                        <a:extLst>
                          <a:ext uri="{FF2B5EF4-FFF2-40B4-BE49-F238E27FC236}">
                            <a16:creationId xmlns:a16="http://schemas.microsoft.com/office/drawing/2014/main" id="{0D2A6642-CE23-4150-9B63-03AFA5C89D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054" y="3786843"/>
                        <a:ext cx="3079784" cy="3076061"/>
                        <a:chOff x="573149" y="3644475"/>
                        <a:chExt cx="3079784" cy="3076061"/>
                      </a:xfrm>
                    </p:grpSpPr>
                    <p:grpSp>
                      <p:nvGrpSpPr>
                        <p:cNvPr id="15" name="グループ化 14">
                          <a:extLst>
                            <a:ext uri="{FF2B5EF4-FFF2-40B4-BE49-F238E27FC236}">
                              <a16:creationId xmlns:a16="http://schemas.microsoft.com/office/drawing/2014/main" id="{155F16DB-AFB9-4227-A869-CB0DD2743D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3149" y="3644475"/>
                          <a:ext cx="3079784" cy="3076061"/>
                          <a:chOff x="1167039" y="3882022"/>
                          <a:chExt cx="3079784" cy="3076061"/>
                        </a:xfrm>
                      </p:grpSpPr>
                      <p:grpSp>
                        <p:nvGrpSpPr>
                          <p:cNvPr id="17" name="グループ化 16">
                            <a:extLst>
                              <a:ext uri="{FF2B5EF4-FFF2-40B4-BE49-F238E27FC236}">
                                <a16:creationId xmlns:a16="http://schemas.microsoft.com/office/drawing/2014/main" id="{41DAC18B-59F5-4279-8EC0-3CF8332D6D1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167039" y="3882022"/>
                            <a:ext cx="3079784" cy="2935394"/>
                            <a:chOff x="4064234" y="3644265"/>
                            <a:chExt cx="2851735" cy="2670700"/>
                          </a:xfrm>
                        </p:grpSpPr>
                        <p:grpSp>
                          <p:nvGrpSpPr>
                            <p:cNvPr id="24" name="グループ化 23">
                              <a:extLst>
                                <a:ext uri="{FF2B5EF4-FFF2-40B4-BE49-F238E27FC236}">
                                  <a16:creationId xmlns:a16="http://schemas.microsoft.com/office/drawing/2014/main" id="{E18AF76C-C28A-4817-88D8-29A8C5F885B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102562" y="3644265"/>
                              <a:ext cx="2813407" cy="2396425"/>
                              <a:chOff x="2236218" y="3308983"/>
                              <a:chExt cx="2813407" cy="2396425"/>
                            </a:xfrm>
                          </p:grpSpPr>
                          <p:cxnSp>
                            <p:nvCxnSpPr>
                              <p:cNvPr id="25" name="直線コネクタ 24">
                                <a:extLst>
                                  <a:ext uri="{FF2B5EF4-FFF2-40B4-BE49-F238E27FC236}">
                                    <a16:creationId xmlns:a16="http://schemas.microsoft.com/office/drawing/2014/main" id="{254A61DB-6216-46C2-AF22-F4FF49299504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H="1">
                                <a:off x="2236218" y="4356002"/>
                                <a:ext cx="1092908" cy="1349406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6" name="直線コネクタ 25">
                                <a:extLst>
                                  <a:ext uri="{FF2B5EF4-FFF2-40B4-BE49-F238E27FC236}">
                                    <a16:creationId xmlns:a16="http://schemas.microsoft.com/office/drawing/2014/main" id="{109C79E9-BB06-4B75-8E32-97B096EAB717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H="1">
                                <a:off x="3956717" y="3790765"/>
                                <a:ext cx="1092908" cy="1349406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27" name="円弧 26">
                                <a:extLst>
                                  <a:ext uri="{FF2B5EF4-FFF2-40B4-BE49-F238E27FC236}">
                                    <a16:creationId xmlns:a16="http://schemas.microsoft.com/office/drawing/2014/main" id="{A79E26B6-F156-4435-8AFD-DB145FE30C5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2738089" y="4967804"/>
                                <a:ext cx="435793" cy="476161"/>
                              </a:xfrm>
                              <a:prstGeom prst="arc">
                                <a:avLst>
                                  <a:gd name="adj1" fmla="val 4879397"/>
                                  <a:gd name="adj2" fmla="val 16452864"/>
                                </a:avLst>
                              </a:prstGeom>
                              <a:ln w="38100">
                                <a:solidFill>
                                  <a:srgbClr val="FF0000"/>
                                </a:solidFill>
                                <a:headEnd type="none" w="lg" len="lg"/>
                                <a:tailEnd type="triangl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b="1" dirty="0"/>
                              </a:p>
                            </p:txBody>
                          </p:sp>
                          <p:sp>
                            <p:nvSpPr>
                              <p:cNvPr id="28" name="円弧 27">
                                <a:extLst>
                                  <a:ext uri="{FF2B5EF4-FFF2-40B4-BE49-F238E27FC236}">
                                    <a16:creationId xmlns:a16="http://schemas.microsoft.com/office/drawing/2014/main" id="{4639ECFE-7911-4452-8CB7-62E9F89E61C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3062814" y="4621448"/>
                                <a:ext cx="435793" cy="476161"/>
                              </a:xfrm>
                              <a:prstGeom prst="arc">
                                <a:avLst>
                                  <a:gd name="adj1" fmla="val 4879397"/>
                                  <a:gd name="adj2" fmla="val 16452864"/>
                                </a:avLst>
                              </a:prstGeom>
                              <a:ln w="38100">
                                <a:solidFill>
                                  <a:srgbClr val="FF0000"/>
                                </a:solidFill>
                                <a:headEnd type="none" w="lg" len="lg"/>
                                <a:tailEnd type="triangl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b="1" dirty="0"/>
                              </a:p>
                            </p:txBody>
                          </p:sp>
                          <p:sp>
                            <p:nvSpPr>
                              <p:cNvPr id="29" name="円弧 28">
                                <a:extLst>
                                  <a:ext uri="{FF2B5EF4-FFF2-40B4-BE49-F238E27FC236}">
                                    <a16:creationId xmlns:a16="http://schemas.microsoft.com/office/drawing/2014/main" id="{B23EB90C-8808-4218-BC60-FCA5BCFEFF2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3307255" y="4285312"/>
                                <a:ext cx="435793" cy="476161"/>
                              </a:xfrm>
                              <a:prstGeom prst="arc">
                                <a:avLst>
                                  <a:gd name="adj1" fmla="val 4879397"/>
                                  <a:gd name="adj2" fmla="val 16452864"/>
                                </a:avLst>
                              </a:prstGeom>
                              <a:ln w="38100">
                                <a:solidFill>
                                  <a:srgbClr val="FF0000"/>
                                </a:solidFill>
                                <a:headEnd type="none" w="lg" len="lg"/>
                                <a:tailEnd type="triangl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b="1" dirty="0"/>
                              </a:p>
                            </p:txBody>
                          </p:sp>
                          <p:cxnSp>
                            <p:nvCxnSpPr>
                              <p:cNvPr id="32" name="直線矢印コネクタ 31">
                                <a:extLst>
                                  <a:ext uri="{FF2B5EF4-FFF2-40B4-BE49-F238E27FC236}">
                                    <a16:creationId xmlns:a16="http://schemas.microsoft.com/office/drawing/2014/main" id="{C955F7DF-59B5-48E7-B132-E8FCA359638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5042467" y="3308983"/>
                                <a:ext cx="0" cy="481782"/>
                              </a:xfrm>
                              <a:prstGeom prst="straightConnector1">
                                <a:avLst/>
                              </a:prstGeom>
                              <a:ln w="38100"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2"/>
                              </a:lnRef>
                              <a:fillRef idx="0">
                                <a:schemeClr val="accent2"/>
                              </a:fillRef>
                              <a:effectRef idx="0">
                                <a:schemeClr val="accent2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3" name="直線矢印コネクタ 32">
                                <a:extLst>
                                  <a:ext uri="{FF2B5EF4-FFF2-40B4-BE49-F238E27FC236}">
                                    <a16:creationId xmlns:a16="http://schemas.microsoft.com/office/drawing/2014/main" id="{FBB4AB48-8542-42C6-A307-9FFC177714D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3956717" y="4640993"/>
                                <a:ext cx="0" cy="481782"/>
                              </a:xfrm>
                              <a:prstGeom prst="straightConnector1">
                                <a:avLst/>
                              </a:prstGeom>
                              <a:ln w="38100"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2"/>
                              </a:lnRef>
                              <a:fillRef idx="0">
                                <a:schemeClr val="accent2"/>
                              </a:fillRef>
                              <a:effectRef idx="0">
                                <a:schemeClr val="accent2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4" name="直線矢印コネクタ 33">
                                <a:extLst>
                                  <a:ext uri="{FF2B5EF4-FFF2-40B4-BE49-F238E27FC236}">
                                    <a16:creationId xmlns:a16="http://schemas.microsoft.com/office/drawing/2014/main" id="{F2CCEC3E-CC01-474B-A1A6-850BF48CD8BE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3668387" y="5115700"/>
                                <a:ext cx="307760" cy="414297"/>
                              </a:xfrm>
                              <a:prstGeom prst="straightConnector1">
                                <a:avLst/>
                              </a:prstGeom>
                              <a:ln w="38100"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2"/>
                              </a:lnRef>
                              <a:fillRef idx="0">
                                <a:schemeClr val="accent2"/>
                              </a:fillRef>
                              <a:effectRef idx="0">
                                <a:schemeClr val="accent2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21" name="直線コネクタ 20">
                              <a:extLst>
                                <a:ext uri="{FF2B5EF4-FFF2-40B4-BE49-F238E27FC236}">
                                  <a16:creationId xmlns:a16="http://schemas.microsoft.com/office/drawing/2014/main" id="{208B159F-3EF6-45D7-A07E-2EDFCC8ED85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823061" y="5475453"/>
                              <a:ext cx="6646" cy="839512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" name="直線矢印コネクタ 21">
                              <a:extLst>
                                <a:ext uri="{FF2B5EF4-FFF2-40B4-BE49-F238E27FC236}">
                                  <a16:creationId xmlns:a16="http://schemas.microsoft.com/office/drawing/2014/main" id="{40DDE7E9-1B44-4DE5-8602-0808971701F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064234" y="6140025"/>
                              <a:ext cx="1733725" cy="0"/>
                            </a:xfrm>
                            <a:prstGeom prst="straightConnector1">
                              <a:avLst/>
                            </a:prstGeom>
                            <a:ln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18" name="テキスト ボックス 17">
                            <a:extLst>
                              <a:ext uri="{FF2B5EF4-FFF2-40B4-BE49-F238E27FC236}">
                                <a16:creationId xmlns:a16="http://schemas.microsoft.com/office/drawing/2014/main" id="{29916192-95FF-469C-88EA-AB0E1C0DABC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702014" y="6588751"/>
                            <a:ext cx="787395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kumimoji="1" lang="en-US" altLang="ja-JP" dirty="0"/>
                              <a:t>50mm</a:t>
                            </a:r>
                            <a:endParaRPr kumimoji="1" lang="ja-JP" altLang="en-US" dirty="0"/>
                          </a:p>
                        </p:txBody>
                      </p:sp>
                    </p:grpSp>
                    <p:sp>
                      <p:nvSpPr>
                        <p:cNvPr id="16" name="テキスト ボックス 15">
                          <a:extLst>
                            <a:ext uri="{FF2B5EF4-FFF2-40B4-BE49-F238E27FC236}">
                              <a16:creationId xmlns:a16="http://schemas.microsoft.com/office/drawing/2014/main" id="{7D7B9EB7-8B98-4AE5-94FE-0DE19068E6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36802" y="4692590"/>
                          <a:ext cx="410000" cy="400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000" dirty="0" smtClean="0">
                              <a:solidFill>
                                <a:srgbClr val="FF0000"/>
                              </a:solidFill>
                            </a:rPr>
                            <a:t>M</a:t>
                          </a:r>
                          <a:endParaRPr lang="en-US" sz="2000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cxnSp>
                    <p:nvCxnSpPr>
                      <p:cNvPr id="13" name="直線コネクタ 12">
                        <a:extLst>
                          <a:ext uri="{FF2B5EF4-FFF2-40B4-BE49-F238E27FC236}">
                            <a16:creationId xmlns:a16="http://schemas.microsoft.com/office/drawing/2014/main" id="{0A50370A-BCA3-4073-9DCB-8CE84C609B5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90665" y="4620356"/>
                        <a:ext cx="1542606" cy="1956872"/>
                      </a:xfrm>
                      <a:prstGeom prst="line">
                        <a:avLst/>
                      </a:prstGeom>
                      <a:ln w="28575" cap="flat" cmpd="sng" algn="ctr">
                        <a:solidFill>
                          <a:srgbClr val="00B05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" name="テキスト ボックス 13">
                        <a:extLst>
                          <a:ext uri="{FF2B5EF4-FFF2-40B4-BE49-F238E27FC236}">
                            <a16:creationId xmlns:a16="http://schemas.microsoft.com/office/drawing/2014/main" id="{73EEB0EB-5FB1-428E-AE39-8756A61B39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72850" y="4435690"/>
                        <a:ext cx="5588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ja-JP" dirty="0" err="1">
                            <a:solidFill>
                              <a:srgbClr val="00B050"/>
                            </a:solidFill>
                          </a:rPr>
                          <a:t>sym</a:t>
                        </a:r>
                        <a:endParaRPr kumimoji="1" lang="ja-JP" altLang="en-US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9" name="直線コネクタ 8">
                      <a:extLst>
                        <a:ext uri="{FF2B5EF4-FFF2-40B4-BE49-F238E27FC236}">
                          <a16:creationId xmlns:a16="http://schemas.microsoft.com/office/drawing/2014/main" id="{726A68EE-62A3-4A32-93B7-C2DA9D4B8E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54614" y="3887108"/>
                      <a:ext cx="0" cy="67525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線矢印コネクタ 9">
                      <a:extLst>
                        <a:ext uri="{FF2B5EF4-FFF2-40B4-BE49-F238E27FC236}">
                          <a16:creationId xmlns:a16="http://schemas.microsoft.com/office/drawing/2014/main" id="{E4EAFCB3-85E6-44F3-BE38-D05CBE4203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91787" y="4562367"/>
                      <a:ext cx="1190262" cy="1589710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" name="テキスト ボックス 10">
                      <a:extLst>
                        <a:ext uri="{FF2B5EF4-FFF2-40B4-BE49-F238E27FC236}">
                          <a16:creationId xmlns:a16="http://schemas.microsoft.com/office/drawing/2014/main" id="{A70416F4-3DD2-4A41-8C20-BA91FE8EC2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79276" y="5108601"/>
                      <a:ext cx="9181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dirty="0"/>
                        <a:t>100mm</a:t>
                      </a:r>
                      <a:endParaRPr kumimoji="1" lang="ja-JP" altLang="en-US" dirty="0"/>
                    </a:p>
                  </p:txBody>
                </p:sp>
              </p:grpSp>
              <p:sp>
                <p:nvSpPr>
                  <p:cNvPr id="7" name="円弧 6"/>
                  <p:cNvSpPr/>
                  <p:nvPr/>
                </p:nvSpPr>
                <p:spPr>
                  <a:xfrm rot="9252957">
                    <a:off x="2252877" y="3706894"/>
                    <a:ext cx="3890916" cy="444930"/>
                  </a:xfrm>
                  <a:prstGeom prst="arc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E9CB4A5-DAAA-49B8-B36B-EB6B4B68E300}"/>
                  </a:ext>
                </a:extLst>
              </p:cNvPr>
              <p:cNvSpPr txBox="1"/>
              <p:nvPr/>
            </p:nvSpPr>
            <p:spPr>
              <a:xfrm>
                <a:off x="94358" y="2552438"/>
                <a:ext cx="9291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solidFill>
                      <a:srgbClr val="00B050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sz="1600" baseline="-25000" dirty="0" err="1">
                    <a:solidFill>
                      <a:srgbClr val="00B050"/>
                    </a:solidFill>
                  </a:rPr>
                  <a:t>Y</a:t>
                </a:r>
                <a:r>
                  <a:rPr lang="en-US" sz="1600" baseline="-25000" dirty="0">
                    <a:solidFill>
                      <a:srgbClr val="00B050"/>
                    </a:solidFill>
                  </a:rPr>
                  <a:t> </a:t>
                </a:r>
                <a:r>
                  <a:rPr lang="en-US" sz="1600" dirty="0">
                    <a:solidFill>
                      <a:srgbClr val="00B050"/>
                    </a:solidFill>
                  </a:rPr>
                  <a:t>,</a:t>
                </a:r>
                <a:r>
                  <a:rPr lang="en-US" sz="1600" dirty="0" err="1">
                    <a:solidFill>
                      <a:srgbClr val="00B050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en-US" sz="1600" baseline="-25000" dirty="0" err="1">
                    <a:solidFill>
                      <a:srgbClr val="00B050"/>
                    </a:solidFill>
                  </a:rPr>
                  <a:t>x</a:t>
                </a:r>
                <a:r>
                  <a:rPr lang="en-US" sz="1600" dirty="0">
                    <a:solidFill>
                      <a:srgbClr val="00B050"/>
                    </a:solidFill>
                  </a:rPr>
                  <a:t> = 0</a:t>
                </a:r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0A50370A-BCA3-4073-9DCB-8CE84C609B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7687" y="1550480"/>
                <a:ext cx="1032556" cy="1394883"/>
              </a:xfrm>
              <a:prstGeom prst="line">
                <a:avLst/>
              </a:prstGeom>
              <a:ln w="28575" cap="flat" cmpd="sng" algn="ctr">
                <a:solidFill>
                  <a:srgbClr val="00206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472FF963-BFA3-49F0-807C-33E16419B569}"/>
                </a:ext>
              </a:extLst>
            </p:cNvPr>
            <p:cNvCxnSpPr/>
            <p:nvPr/>
          </p:nvCxnSpPr>
          <p:spPr>
            <a:xfrm>
              <a:off x="787201" y="2954897"/>
              <a:ext cx="5390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68E470F6-A99F-402B-8F54-FC2F9D6BF193}"/>
                </a:ext>
              </a:extLst>
            </p:cNvPr>
            <p:cNvSpPr txBox="1"/>
            <p:nvPr/>
          </p:nvSpPr>
          <p:spPr>
            <a:xfrm>
              <a:off x="914837" y="2845864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r</a:t>
              </a:r>
              <a:endParaRPr kumimoji="1" lang="ja-JP" altLang="en-US" dirty="0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6348513" y="1781038"/>
            <a:ext cx="4083907" cy="2808003"/>
            <a:chOff x="4879460" y="683451"/>
            <a:chExt cx="4083907" cy="2808003"/>
          </a:xfrm>
        </p:grpSpPr>
        <p:grpSp>
          <p:nvGrpSpPr>
            <p:cNvPr id="109" name="グループ化 108"/>
            <p:cNvGrpSpPr/>
            <p:nvPr/>
          </p:nvGrpSpPr>
          <p:grpSpPr>
            <a:xfrm>
              <a:off x="4879460" y="683451"/>
              <a:ext cx="4083907" cy="2808003"/>
              <a:chOff x="4680930" y="899318"/>
              <a:chExt cx="4083907" cy="2808003"/>
            </a:xfrm>
          </p:grpSpPr>
          <p:grpSp>
            <p:nvGrpSpPr>
              <p:cNvPr id="104" name="グループ化 103"/>
              <p:cNvGrpSpPr/>
              <p:nvPr/>
            </p:nvGrpSpPr>
            <p:grpSpPr>
              <a:xfrm>
                <a:off x="5251634" y="899318"/>
                <a:ext cx="3513203" cy="2808003"/>
                <a:chOff x="5251634" y="899318"/>
                <a:chExt cx="3513203" cy="2808003"/>
              </a:xfrm>
            </p:grpSpPr>
            <p:grpSp>
              <p:nvGrpSpPr>
                <p:cNvPr id="46" name="グループ化 45">
                  <a:extLst>
                    <a:ext uri="{FF2B5EF4-FFF2-40B4-BE49-F238E27FC236}">
                      <a16:creationId xmlns:a16="http://schemas.microsoft.com/office/drawing/2014/main" id="{0A867E05-D205-4DF4-8F18-CECC4EB78A16}"/>
                    </a:ext>
                  </a:extLst>
                </p:cNvPr>
                <p:cNvGrpSpPr/>
                <p:nvPr/>
              </p:nvGrpSpPr>
              <p:grpSpPr>
                <a:xfrm>
                  <a:off x="5251634" y="899318"/>
                  <a:ext cx="3044110" cy="2808003"/>
                  <a:chOff x="1016223" y="3424127"/>
                  <a:chExt cx="3044110" cy="2808003"/>
                </a:xfrm>
              </p:grpSpPr>
              <p:grpSp>
                <p:nvGrpSpPr>
                  <p:cNvPr id="47" name="グループ化 46">
                    <a:extLst>
                      <a:ext uri="{FF2B5EF4-FFF2-40B4-BE49-F238E27FC236}">
                        <a16:creationId xmlns:a16="http://schemas.microsoft.com/office/drawing/2014/main" id="{69060B8A-3239-46E6-A90C-A0787FE4345B}"/>
                      </a:ext>
                    </a:extLst>
                  </p:cNvPr>
                  <p:cNvGrpSpPr/>
                  <p:nvPr/>
                </p:nvGrpSpPr>
                <p:grpSpPr>
                  <a:xfrm>
                    <a:off x="1016223" y="3424127"/>
                    <a:ext cx="3044110" cy="2808003"/>
                    <a:chOff x="512447" y="3814630"/>
                    <a:chExt cx="3044110" cy="2808003"/>
                  </a:xfrm>
                </p:grpSpPr>
                <p:grpSp>
                  <p:nvGrpSpPr>
                    <p:cNvPr id="51" name="グループ化 50">
                      <a:extLst>
                        <a:ext uri="{FF2B5EF4-FFF2-40B4-BE49-F238E27FC236}">
                          <a16:creationId xmlns:a16="http://schemas.microsoft.com/office/drawing/2014/main" id="{0D2A6642-CE23-4150-9B63-03AFA5C89D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2447" y="3814630"/>
                      <a:ext cx="3044110" cy="2808003"/>
                      <a:chOff x="614542" y="3672262"/>
                      <a:chExt cx="3044110" cy="2808003"/>
                    </a:xfrm>
                  </p:grpSpPr>
                  <p:grpSp>
                    <p:nvGrpSpPr>
                      <p:cNvPr id="54" name="グループ化 53">
                        <a:extLst>
                          <a:ext uri="{FF2B5EF4-FFF2-40B4-BE49-F238E27FC236}">
                            <a16:creationId xmlns:a16="http://schemas.microsoft.com/office/drawing/2014/main" id="{155F16DB-AFB9-4227-A869-CB0DD2743D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4542" y="3672262"/>
                        <a:ext cx="3044110" cy="2808003"/>
                        <a:chOff x="1208432" y="3909809"/>
                        <a:chExt cx="3044110" cy="2808003"/>
                      </a:xfrm>
                    </p:grpSpPr>
                    <p:grpSp>
                      <p:nvGrpSpPr>
                        <p:cNvPr id="56" name="グループ化 55">
                          <a:extLst>
                            <a:ext uri="{FF2B5EF4-FFF2-40B4-BE49-F238E27FC236}">
                              <a16:creationId xmlns:a16="http://schemas.microsoft.com/office/drawing/2014/main" id="{41DAC18B-59F5-4279-8EC0-3CF8332D6D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08432" y="3909809"/>
                          <a:ext cx="3044110" cy="2808003"/>
                          <a:chOff x="4102562" y="3669545"/>
                          <a:chExt cx="2818703" cy="2554796"/>
                        </a:xfrm>
                      </p:grpSpPr>
                      <p:grpSp>
                        <p:nvGrpSpPr>
                          <p:cNvPr id="71" name="グループ化 70">
                            <a:extLst>
                              <a:ext uri="{FF2B5EF4-FFF2-40B4-BE49-F238E27FC236}">
                                <a16:creationId xmlns:a16="http://schemas.microsoft.com/office/drawing/2014/main" id="{E18AF76C-C28A-4817-88D8-29A8C5F885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102562" y="3669545"/>
                            <a:ext cx="2818703" cy="2076791"/>
                            <a:chOff x="2236218" y="3334263"/>
                            <a:chExt cx="2818703" cy="2076791"/>
                          </a:xfrm>
                        </p:grpSpPr>
                        <p:cxnSp>
                          <p:nvCxnSpPr>
                            <p:cNvPr id="74" name="直線コネクタ 73">
                              <a:extLst>
                                <a:ext uri="{FF2B5EF4-FFF2-40B4-BE49-F238E27FC236}">
                                  <a16:creationId xmlns:a16="http://schemas.microsoft.com/office/drawing/2014/main" id="{0416598C-39BF-4EE6-A0C7-243B62D0020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334422" y="3819196"/>
                              <a:ext cx="1720499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5" name="直線コネクタ 74">
                              <a:extLst>
                                <a:ext uri="{FF2B5EF4-FFF2-40B4-BE49-F238E27FC236}">
                                  <a16:creationId xmlns:a16="http://schemas.microsoft.com/office/drawing/2014/main" id="{F171C300-3A05-4802-AF2C-95E881668DF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236218" y="5140171"/>
                              <a:ext cx="1720499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76" name="円弧 75">
                              <a:extLst>
                                <a:ext uri="{FF2B5EF4-FFF2-40B4-BE49-F238E27FC236}">
                                  <a16:creationId xmlns:a16="http://schemas.microsoft.com/office/drawing/2014/main" id="{A79E26B6-F156-4435-8AFD-DB145FE30C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3047196" y="4623471"/>
                              <a:ext cx="435793" cy="476161"/>
                            </a:xfrm>
                            <a:prstGeom prst="arc">
                              <a:avLst>
                                <a:gd name="adj1" fmla="val 4879397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FF000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77" name="円弧 76">
                              <a:extLst>
                                <a:ext uri="{FF2B5EF4-FFF2-40B4-BE49-F238E27FC236}">
                                  <a16:creationId xmlns:a16="http://schemas.microsoft.com/office/drawing/2014/main" id="{4639ECFE-7911-4452-8CB7-62E9F89E61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3366702" y="4365527"/>
                              <a:ext cx="435793" cy="476161"/>
                            </a:xfrm>
                            <a:prstGeom prst="arc">
                              <a:avLst>
                                <a:gd name="adj1" fmla="val 4879397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FF000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sp>
                          <p:nvSpPr>
                            <p:cNvPr id="78" name="円弧 77">
                              <a:extLst>
                                <a:ext uri="{FF2B5EF4-FFF2-40B4-BE49-F238E27FC236}">
                                  <a16:creationId xmlns:a16="http://schemas.microsoft.com/office/drawing/2014/main" id="{B23EB90C-8808-4218-BC60-FCA5BCFEFF2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3593407" y="4025189"/>
                              <a:ext cx="435793" cy="476161"/>
                            </a:xfrm>
                            <a:prstGeom prst="arc">
                              <a:avLst>
                                <a:gd name="adj1" fmla="val 4879397"/>
                                <a:gd name="adj2" fmla="val 16452864"/>
                              </a:avLst>
                            </a:prstGeom>
                            <a:ln w="38100">
                              <a:solidFill>
                                <a:srgbClr val="FF0000"/>
                              </a:solidFill>
                              <a:headEnd type="none" w="lg" len="lg"/>
                              <a:tailEnd type="triangl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b="1" dirty="0"/>
                            </a:p>
                          </p:txBody>
                        </p:sp>
                        <p:cxnSp>
                          <p:nvCxnSpPr>
                            <p:cNvPr id="84" name="直線矢印コネクタ 83">
                              <a:extLst>
                                <a:ext uri="{FF2B5EF4-FFF2-40B4-BE49-F238E27FC236}">
                                  <a16:creationId xmlns:a16="http://schemas.microsoft.com/office/drawing/2014/main" id="{C955F7DF-59B5-48E7-B132-E8FCA359638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033574" y="3334263"/>
                              <a:ext cx="0" cy="481782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直線矢印コネクタ 84">
                              <a:extLst>
                                <a:ext uri="{FF2B5EF4-FFF2-40B4-BE49-F238E27FC236}">
                                  <a16:creationId xmlns:a16="http://schemas.microsoft.com/office/drawing/2014/main" id="{FBB4AB48-8542-42C6-A307-9FFC177714D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3956717" y="4640993"/>
                              <a:ext cx="0" cy="481782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6" name="直線矢印コネクタ 85">
                              <a:extLst>
                                <a:ext uri="{FF2B5EF4-FFF2-40B4-BE49-F238E27FC236}">
                                  <a16:creationId xmlns:a16="http://schemas.microsoft.com/office/drawing/2014/main" id="{F2CCEC3E-CC01-474B-A1A6-850BF48CD8B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3574444" y="5120151"/>
                              <a:ext cx="385963" cy="290903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66" name="直線コネクタ 65">
                            <a:extLst>
                              <a:ext uri="{FF2B5EF4-FFF2-40B4-BE49-F238E27FC236}">
                                <a16:creationId xmlns:a16="http://schemas.microsoft.com/office/drawing/2014/main" id="{98C560BA-1910-447D-A1C2-9C7A891218A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116099" y="5458057"/>
                            <a:ext cx="5196" cy="766284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7" name="直線コネクタ 66">
                            <a:extLst>
                              <a:ext uri="{FF2B5EF4-FFF2-40B4-BE49-F238E27FC236}">
                                <a16:creationId xmlns:a16="http://schemas.microsoft.com/office/drawing/2014/main" id="{208B159F-3EF6-45D7-A07E-2EDFCC8ED85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836596" y="5431158"/>
                            <a:ext cx="13222" cy="747692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9" name="直線矢印コネクタ 68">
                            <a:extLst>
                              <a:ext uri="{FF2B5EF4-FFF2-40B4-BE49-F238E27FC236}">
                                <a16:creationId xmlns:a16="http://schemas.microsoft.com/office/drawing/2014/main" id="{40DDE7E9-1B44-4DE5-8602-0808971701F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4111793" y="6085512"/>
                            <a:ext cx="1721725" cy="14107"/>
                          </a:xfrm>
                          <a:prstGeom prst="straightConnector1">
                            <a:avLst/>
                          </a:prstGeom>
                          <a:ln>
                            <a:headEnd type="triangle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57" name="テキスト ボックス 56">
                          <a:extLst>
                            <a:ext uri="{FF2B5EF4-FFF2-40B4-BE49-F238E27FC236}">
                              <a16:creationId xmlns:a16="http://schemas.microsoft.com/office/drawing/2014/main" id="{29916192-95FF-469C-88EA-AB0E1C0DAB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741159" y="6218023"/>
                          <a:ext cx="78739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kumimoji="1" lang="en-US" altLang="ja-JP" dirty="0"/>
                            <a:t>50mm</a:t>
                          </a:r>
                          <a:endParaRPr kumimoji="1" lang="ja-JP" altLang="en-US" dirty="0"/>
                        </a:p>
                      </p:txBody>
                    </p:sp>
                    <p:sp>
                      <p:nvSpPr>
                        <p:cNvPr id="58" name="テキスト ボックス 57">
                          <a:extLst>
                            <a:ext uri="{FF2B5EF4-FFF2-40B4-BE49-F238E27FC236}">
                              <a16:creationId xmlns:a16="http://schemas.microsoft.com/office/drawing/2014/main" id="{68E470F6-A99F-402B-8F54-FC2F9D6BF19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70706" y="5875581"/>
                          <a:ext cx="18473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endParaRPr kumimoji="1" lang="ja-JP" altLang="en-US" dirty="0"/>
                        </a:p>
                      </p:txBody>
                    </p:sp>
                  </p:grpSp>
                  <p:sp>
                    <p:nvSpPr>
                      <p:cNvPr id="55" name="テキスト ボックス 54">
                        <a:extLst>
                          <a:ext uri="{FF2B5EF4-FFF2-40B4-BE49-F238E27FC236}">
                            <a16:creationId xmlns:a16="http://schemas.microsoft.com/office/drawing/2014/main" id="{7D7B9EB7-8B98-4AE5-94FE-0DE19068E61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09738" y="4436742"/>
                        <a:ext cx="556479" cy="400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ja-JP" sz="2000" dirty="0" smtClean="0">
                            <a:solidFill>
                              <a:srgbClr val="FF0000"/>
                            </a:solidFill>
                          </a:rPr>
                          <a:t>M</a:t>
                        </a:r>
                        <a:endParaRPr lang="en-US" sz="20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3" name="テキスト ボックス 52">
                      <a:extLst>
                        <a:ext uri="{FF2B5EF4-FFF2-40B4-BE49-F238E27FC236}">
                          <a16:creationId xmlns:a16="http://schemas.microsoft.com/office/drawing/2014/main" id="{73EEB0EB-5FB1-428E-AE39-8756A61B39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04197" y="4449387"/>
                      <a:ext cx="5588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dirty="0" err="1">
                          <a:solidFill>
                            <a:srgbClr val="00B050"/>
                          </a:solidFill>
                        </a:rPr>
                        <a:t>sym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p:txBody>
                </p:sp>
              </p:grpSp>
              <p:cxnSp>
                <p:nvCxnSpPr>
                  <p:cNvPr id="49" name="直線矢印コネクタ 48">
                    <a:extLst>
                      <a:ext uri="{FF2B5EF4-FFF2-40B4-BE49-F238E27FC236}">
                        <a16:creationId xmlns:a16="http://schemas.microsoft.com/office/drawing/2014/main" id="{E4EAFCB3-85E6-44F3-BE38-D05CBE4203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95291" y="4935655"/>
                    <a:ext cx="1145215" cy="112118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7" name="フリーフォーム 86"/>
                <p:cNvSpPr/>
                <p:nvPr/>
              </p:nvSpPr>
              <p:spPr>
                <a:xfrm>
                  <a:off x="5251882" y="1432313"/>
                  <a:ext cx="1174111" cy="1466287"/>
                </a:xfrm>
                <a:custGeom>
                  <a:avLst/>
                  <a:gdLst>
                    <a:gd name="connsiteX0" fmla="*/ 1174111 w 1174111"/>
                    <a:gd name="connsiteY0" fmla="*/ 0 h 1466287"/>
                    <a:gd name="connsiteX1" fmla="*/ 908989 w 1174111"/>
                    <a:gd name="connsiteY1" fmla="*/ 957685 h 1466287"/>
                    <a:gd name="connsiteX2" fmla="*/ 0 w 1174111"/>
                    <a:gd name="connsiteY2" fmla="*/ 1466287 h 1466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4111" h="1466287">
                      <a:moveTo>
                        <a:pt x="1174111" y="0"/>
                      </a:moveTo>
                      <a:cubicBezTo>
                        <a:pt x="1139392" y="356652"/>
                        <a:pt x="1104674" y="713304"/>
                        <a:pt x="908989" y="957685"/>
                      </a:cubicBezTo>
                      <a:cubicBezTo>
                        <a:pt x="713304" y="1202066"/>
                        <a:pt x="174042" y="1401359"/>
                        <a:pt x="0" y="1466287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フリーフォーム 87"/>
                <p:cNvSpPr/>
                <p:nvPr/>
              </p:nvSpPr>
              <p:spPr>
                <a:xfrm>
                  <a:off x="7101806" y="1432313"/>
                  <a:ext cx="1174111" cy="1466287"/>
                </a:xfrm>
                <a:custGeom>
                  <a:avLst/>
                  <a:gdLst>
                    <a:gd name="connsiteX0" fmla="*/ 1174111 w 1174111"/>
                    <a:gd name="connsiteY0" fmla="*/ 0 h 1466287"/>
                    <a:gd name="connsiteX1" fmla="*/ 908989 w 1174111"/>
                    <a:gd name="connsiteY1" fmla="*/ 957685 h 1466287"/>
                    <a:gd name="connsiteX2" fmla="*/ 0 w 1174111"/>
                    <a:gd name="connsiteY2" fmla="*/ 1466287 h 1466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4111" h="1466287">
                      <a:moveTo>
                        <a:pt x="1174111" y="0"/>
                      </a:moveTo>
                      <a:cubicBezTo>
                        <a:pt x="1139392" y="356652"/>
                        <a:pt x="1104674" y="713304"/>
                        <a:pt x="908989" y="957685"/>
                      </a:cubicBezTo>
                      <a:cubicBezTo>
                        <a:pt x="713304" y="1202066"/>
                        <a:pt x="174042" y="1401359"/>
                        <a:pt x="0" y="1466287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29916192-95FF-469C-88EA-AB0E1C0DABC8}"/>
                    </a:ext>
                  </a:extLst>
                </p:cNvPr>
                <p:cNvSpPr txBox="1"/>
                <p:nvPr/>
              </p:nvSpPr>
              <p:spPr>
                <a:xfrm>
                  <a:off x="7860422" y="3030493"/>
                  <a:ext cx="9044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100mm</a:t>
                  </a:r>
                  <a:endParaRPr kumimoji="1" lang="ja-JP" altLang="en-US" dirty="0"/>
                </a:p>
              </p:txBody>
            </p:sp>
            <p:cxnSp>
              <p:nvCxnSpPr>
                <p:cNvPr id="96" name="直線コネクタ 95">
                  <a:extLst>
                    <a:ext uri="{FF2B5EF4-FFF2-40B4-BE49-F238E27FC236}">
                      <a16:creationId xmlns:a16="http://schemas.microsoft.com/office/drawing/2014/main" id="{208B159F-3EF6-45D7-A07E-2EDFCC8ED8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8861" y="1470858"/>
                  <a:ext cx="33768" cy="11407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フリーフォーム 101"/>
              <p:cNvSpPr/>
              <p:nvPr/>
            </p:nvSpPr>
            <p:spPr>
              <a:xfrm>
                <a:off x="5246475" y="1463213"/>
                <a:ext cx="1174111" cy="1466287"/>
              </a:xfrm>
              <a:custGeom>
                <a:avLst/>
                <a:gdLst>
                  <a:gd name="connsiteX0" fmla="*/ 1174111 w 1174111"/>
                  <a:gd name="connsiteY0" fmla="*/ 0 h 1466287"/>
                  <a:gd name="connsiteX1" fmla="*/ 908989 w 1174111"/>
                  <a:gd name="connsiteY1" fmla="*/ 957685 h 1466287"/>
                  <a:gd name="connsiteX2" fmla="*/ 0 w 1174111"/>
                  <a:gd name="connsiteY2" fmla="*/ 1466287 h 1466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4111" h="1466287">
                    <a:moveTo>
                      <a:pt x="1174111" y="0"/>
                    </a:moveTo>
                    <a:cubicBezTo>
                      <a:pt x="1139392" y="356652"/>
                      <a:pt x="1104674" y="713304"/>
                      <a:pt x="908989" y="957685"/>
                    </a:cubicBezTo>
                    <a:cubicBezTo>
                      <a:pt x="713304" y="1202066"/>
                      <a:pt x="174042" y="1401359"/>
                      <a:pt x="0" y="1466287"/>
                    </a:cubicBezTo>
                  </a:path>
                </a:pathLst>
              </a:custGeom>
              <a:ln w="28575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3E9CB4A5-DAAA-49B8-B36B-EB6B4B68E300}"/>
                  </a:ext>
                </a:extLst>
              </p:cNvPr>
              <p:cNvSpPr txBox="1"/>
              <p:nvPr/>
            </p:nvSpPr>
            <p:spPr>
              <a:xfrm>
                <a:off x="4680930" y="2489669"/>
                <a:ext cx="9291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solidFill>
                      <a:srgbClr val="00B050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sz="1600" baseline="-25000" dirty="0" err="1">
                    <a:solidFill>
                      <a:srgbClr val="00B050"/>
                    </a:solidFill>
                  </a:rPr>
                  <a:t>Y</a:t>
                </a:r>
                <a:r>
                  <a:rPr lang="en-US" sz="1600" baseline="-25000" dirty="0">
                    <a:solidFill>
                      <a:srgbClr val="00B050"/>
                    </a:solidFill>
                  </a:rPr>
                  <a:t> </a:t>
                </a:r>
                <a:r>
                  <a:rPr lang="en-US" sz="1600" dirty="0">
                    <a:solidFill>
                      <a:srgbClr val="00B050"/>
                    </a:solidFill>
                  </a:rPr>
                  <a:t>,</a:t>
                </a:r>
                <a:r>
                  <a:rPr lang="en-US" sz="1600" dirty="0" err="1">
                    <a:solidFill>
                      <a:srgbClr val="00B050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en-US" sz="1600" baseline="-25000" dirty="0" err="1">
                    <a:solidFill>
                      <a:srgbClr val="00B050"/>
                    </a:solidFill>
                  </a:rPr>
                  <a:t>x</a:t>
                </a:r>
                <a:r>
                  <a:rPr lang="en-US" sz="1600" dirty="0">
                    <a:solidFill>
                      <a:srgbClr val="00B050"/>
                    </a:solidFill>
                  </a:rPr>
                  <a:t> = 0</a:t>
                </a:r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93" name="フリーフォーム 92"/>
            <p:cNvSpPr/>
            <p:nvPr/>
          </p:nvSpPr>
          <p:spPr>
            <a:xfrm>
              <a:off x="6042552" y="1211498"/>
              <a:ext cx="1174111" cy="1466287"/>
            </a:xfrm>
            <a:custGeom>
              <a:avLst/>
              <a:gdLst>
                <a:gd name="connsiteX0" fmla="*/ 1174111 w 1174111"/>
                <a:gd name="connsiteY0" fmla="*/ 0 h 1466287"/>
                <a:gd name="connsiteX1" fmla="*/ 908989 w 1174111"/>
                <a:gd name="connsiteY1" fmla="*/ 957685 h 1466287"/>
                <a:gd name="connsiteX2" fmla="*/ 0 w 1174111"/>
                <a:gd name="connsiteY2" fmla="*/ 1466287 h 146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4111" h="1466287">
                  <a:moveTo>
                    <a:pt x="1174111" y="0"/>
                  </a:moveTo>
                  <a:cubicBezTo>
                    <a:pt x="1139392" y="356652"/>
                    <a:pt x="1104674" y="713304"/>
                    <a:pt x="908989" y="957685"/>
                  </a:cubicBezTo>
                  <a:cubicBezTo>
                    <a:pt x="713304" y="1202066"/>
                    <a:pt x="174042" y="1401359"/>
                    <a:pt x="0" y="1466287"/>
                  </a:cubicBezTo>
                </a:path>
              </a:pathLst>
            </a:custGeom>
            <a:ln w="28575">
              <a:solidFill>
                <a:srgbClr val="002060"/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B050"/>
                </a:solidFill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68E470F6-A99F-402B-8F54-FC2F9D6BF193}"/>
                </a:ext>
              </a:extLst>
            </p:cNvPr>
            <p:cNvSpPr txBox="1"/>
            <p:nvPr/>
          </p:nvSpPr>
          <p:spPr>
            <a:xfrm>
              <a:off x="5693602" y="272770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r</a:t>
              </a:r>
              <a:endParaRPr kumimoji="1" lang="ja-JP" altLang="en-US" dirty="0"/>
            </a:p>
          </p:txBody>
        </p: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472FF963-BFA3-49F0-807C-33E16419B569}"/>
                </a:ext>
              </a:extLst>
            </p:cNvPr>
            <p:cNvCxnSpPr/>
            <p:nvPr/>
          </p:nvCxnSpPr>
          <p:spPr>
            <a:xfrm>
              <a:off x="5512892" y="2736859"/>
              <a:ext cx="5390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テキスト ボックス 51"/>
          <p:cNvSpPr txBox="1"/>
          <p:nvPr/>
        </p:nvSpPr>
        <p:spPr>
          <a:xfrm>
            <a:off x="210116" y="236928"/>
            <a:ext cx="42498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形状による曲げ剛性の計算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曲率試験片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8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1F8E1811-09CE-4169-9097-13F1F748F0FF}"/>
              </a:ext>
            </a:extLst>
          </p:cNvPr>
          <p:cNvGrpSpPr/>
          <p:nvPr/>
        </p:nvGrpSpPr>
        <p:grpSpPr>
          <a:xfrm>
            <a:off x="684047" y="964299"/>
            <a:ext cx="6599496" cy="2198632"/>
            <a:chOff x="1538670" y="1294532"/>
            <a:chExt cx="6105800" cy="2198632"/>
          </a:xfrm>
        </p:grpSpPr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3CD1C8E3-45F2-44CD-B6EE-98D55282B5DE}"/>
                </a:ext>
              </a:extLst>
            </p:cNvPr>
            <p:cNvCxnSpPr/>
            <p:nvPr/>
          </p:nvCxnSpPr>
          <p:spPr>
            <a:xfrm>
              <a:off x="2178619" y="2404141"/>
              <a:ext cx="54658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AACE190F-1D8D-4A68-87CB-FA2258938F6C}"/>
                </a:ext>
              </a:extLst>
            </p:cNvPr>
            <p:cNvCxnSpPr/>
            <p:nvPr/>
          </p:nvCxnSpPr>
          <p:spPr>
            <a:xfrm>
              <a:off x="2178618" y="1294532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2C563AF7-92C7-4996-9E68-3B55739E060A}"/>
                </a:ext>
              </a:extLst>
            </p:cNvPr>
            <p:cNvCxnSpPr/>
            <p:nvPr/>
          </p:nvCxnSpPr>
          <p:spPr>
            <a:xfrm>
              <a:off x="7644470" y="1304806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90E48464-C16D-41DE-BE95-26C8E94E0B8F}"/>
                </a:ext>
              </a:extLst>
            </p:cNvPr>
            <p:cNvCxnSpPr/>
            <p:nvPr/>
          </p:nvCxnSpPr>
          <p:spPr>
            <a:xfrm>
              <a:off x="2178618" y="1736321"/>
              <a:ext cx="5465852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9DBD36F3-FED0-4AF3-9B5D-621122A83677}"/>
                </a:ext>
              </a:extLst>
            </p:cNvPr>
            <p:cNvSpPr txBox="1"/>
            <p:nvPr/>
          </p:nvSpPr>
          <p:spPr>
            <a:xfrm>
              <a:off x="4325917" y="1294532"/>
              <a:ext cx="7397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r</a:t>
              </a:r>
              <a:endParaRPr lang="en-US" sz="2800" dirty="0"/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1538670" y="2969944"/>
              <a:ext cx="1485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latin typeface="Symbol" panose="05050102010706020507" pitchFamily="18" charset="2"/>
                </a:rPr>
                <a:t>d</a:t>
              </a:r>
              <a:r>
                <a:rPr lang="en-US" sz="2800" baseline="-25000" dirty="0" err="1"/>
                <a:t>Y</a:t>
              </a:r>
              <a:r>
                <a:rPr lang="en-US" sz="2800" baseline="-25000" dirty="0"/>
                <a:t> </a:t>
              </a:r>
              <a:r>
                <a:rPr lang="en-US" sz="2800" dirty="0"/>
                <a:t>,</a:t>
              </a:r>
              <a:r>
                <a:rPr lang="en-US" sz="2800" dirty="0" err="1">
                  <a:latin typeface="Symbol" panose="05050102010706020507" pitchFamily="18" charset="2"/>
                </a:rPr>
                <a:t>q</a:t>
              </a:r>
              <a:r>
                <a:rPr lang="en-US" sz="2800" baseline="-25000" dirty="0" err="1"/>
                <a:t>x</a:t>
              </a:r>
              <a:r>
                <a:rPr lang="en-US" sz="2800" dirty="0"/>
                <a:t> = 0</a:t>
              </a:r>
              <a:endParaRPr lang="en-US" dirty="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FA8FC349-0A1A-4DC1-9A32-F2B72CED2998}"/>
                </a:ext>
              </a:extLst>
            </p:cNvPr>
            <p:cNvSpPr/>
            <p:nvPr/>
          </p:nvSpPr>
          <p:spPr>
            <a:xfrm>
              <a:off x="2042980" y="2113408"/>
              <a:ext cx="101027" cy="5316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6335" y="2387279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07295F35-8654-4CBB-9B43-F203FC0F1C6F}"/>
                </a:ext>
              </a:extLst>
            </p:cNvPr>
            <p:cNvSpPr/>
            <p:nvPr/>
          </p:nvSpPr>
          <p:spPr>
            <a:xfrm>
              <a:off x="1785842" y="2091893"/>
              <a:ext cx="246579" cy="208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178375" y="280863"/>
            <a:ext cx="6494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加熱部</a:t>
            </a:r>
            <a:r>
              <a:rPr kumimoji="1" lang="ja-JP" altLang="en-US" dirty="0"/>
              <a:t>を</a:t>
            </a:r>
            <a:r>
              <a:rPr kumimoji="1" lang="en-US" altLang="ja-JP" dirty="0"/>
              <a:t>θ</a:t>
            </a:r>
            <a:r>
              <a:rPr kumimoji="1" lang="ja-JP" altLang="en-US" dirty="0" err="1" smtClean="0"/>
              <a:t>だけ</a:t>
            </a:r>
            <a:r>
              <a:rPr kumimoji="1" lang="ja-JP" altLang="en-US" dirty="0"/>
              <a:t>変形</a:t>
            </a:r>
            <a:r>
              <a:rPr kumimoji="1" lang="ja-JP" altLang="en-US" dirty="0" smtClean="0"/>
              <a:t>させる</a:t>
            </a:r>
            <a:r>
              <a:rPr kumimoji="1" lang="ja-JP" altLang="en-US" dirty="0"/>
              <a:t>為に</a:t>
            </a:r>
            <a:r>
              <a:rPr kumimoji="1" lang="ja-JP" altLang="en-US" dirty="0" smtClean="0"/>
              <a:t>必要</a:t>
            </a:r>
            <a:r>
              <a:rPr kumimoji="1" lang="ja-JP" altLang="en-US" dirty="0"/>
              <a:t>なモーメント</a:t>
            </a:r>
            <a:r>
              <a:rPr kumimoji="1" lang="en-US" altLang="ja-JP" dirty="0"/>
              <a:t>m</a:t>
            </a:r>
            <a:r>
              <a:rPr kumimoji="1" lang="ja-JP" altLang="en-US" dirty="0"/>
              <a:t>を計算</a:t>
            </a:r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D01296F9-F8F7-4F74-8528-539BC1656E0E}"/>
              </a:ext>
            </a:extLst>
          </p:cNvPr>
          <p:cNvGrpSpPr/>
          <p:nvPr/>
        </p:nvGrpSpPr>
        <p:grpSpPr>
          <a:xfrm>
            <a:off x="594602" y="1909186"/>
            <a:ext cx="514901" cy="811347"/>
            <a:chOff x="5681709" y="1730026"/>
            <a:chExt cx="514901" cy="811347"/>
          </a:xfrm>
        </p:grpSpPr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65140540-A6E1-4DB5-806B-7B9E80B47F69}"/>
                </a:ext>
              </a:extLst>
            </p:cNvPr>
            <p:cNvGrpSpPr/>
            <p:nvPr/>
          </p:nvGrpSpPr>
          <p:grpSpPr>
            <a:xfrm>
              <a:off x="5681709" y="1845362"/>
              <a:ext cx="514901" cy="696011"/>
              <a:chOff x="5681709" y="1845362"/>
              <a:chExt cx="514901" cy="696011"/>
            </a:xfrm>
          </p:grpSpPr>
          <p:cxnSp>
            <p:nvCxnSpPr>
              <p:cNvPr id="114" name="直線矢印コネクタ 113">
                <a:extLst>
                  <a:ext uri="{FF2B5EF4-FFF2-40B4-BE49-F238E27FC236}">
                    <a16:creationId xmlns:a16="http://schemas.microsoft.com/office/drawing/2014/main" id="{35185A43-EB0C-4A82-A6DA-D4F88412F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1709" y="2316281"/>
                <a:ext cx="479394" cy="5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線矢印コネクタ 114">
                <a:extLst>
                  <a:ext uri="{FF2B5EF4-FFF2-40B4-BE49-F238E27FC236}">
                    <a16:creationId xmlns:a16="http://schemas.microsoft.com/office/drawing/2014/main" id="{1474B4F3-156E-4953-A5B9-05FAFCD51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3189" y="1845362"/>
                <a:ext cx="0" cy="48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C63CC15-20C8-4F08-803E-9EAB526EA473}"/>
                  </a:ext>
                </a:extLst>
              </p:cNvPr>
              <p:cNvSpPr txBox="1"/>
              <p:nvPr/>
            </p:nvSpPr>
            <p:spPr>
              <a:xfrm>
                <a:off x="5921406" y="2279763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y</a:t>
                </a:r>
                <a:endParaRPr kumimoji="1" lang="ja-JP" altLang="en-US" sz="1100" dirty="0"/>
              </a:p>
            </p:txBody>
          </p:sp>
        </p:grp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A71FD9B2-4465-4674-9E2B-24A1476AFC61}"/>
                </a:ext>
              </a:extLst>
            </p:cNvPr>
            <p:cNvSpPr txBox="1"/>
            <p:nvPr/>
          </p:nvSpPr>
          <p:spPr>
            <a:xfrm>
              <a:off x="5681709" y="1730026"/>
              <a:ext cx="275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z</a:t>
              </a:r>
              <a:endParaRPr kumimoji="1" lang="ja-JP" altLang="en-US" sz="1100" dirty="0"/>
            </a:p>
          </p:txBody>
        </p:sp>
      </p:grpSp>
      <p:sp>
        <p:nvSpPr>
          <p:cNvPr id="30" name="テキスト ボックス 29"/>
          <p:cNvSpPr txBox="1"/>
          <p:nvPr/>
        </p:nvSpPr>
        <p:spPr>
          <a:xfrm>
            <a:off x="1321585" y="17245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</a:t>
            </a:r>
            <a:endParaRPr kumimoji="1" lang="ja-JP" altLang="en-US" dirty="0"/>
          </a:p>
        </p:txBody>
      </p:sp>
      <p:sp>
        <p:nvSpPr>
          <p:cNvPr id="127" name="円弧 126">
            <a:extLst>
              <a:ext uri="{FF2B5EF4-FFF2-40B4-BE49-F238E27FC236}">
                <a16:creationId xmlns:a16="http://schemas.microsoft.com/office/drawing/2014/main" id="{9F57B048-A174-498D-B131-3C5346DA9DB5}"/>
              </a:ext>
            </a:extLst>
          </p:cNvPr>
          <p:cNvSpPr/>
          <p:nvPr/>
        </p:nvSpPr>
        <p:spPr>
          <a:xfrm flipH="1">
            <a:off x="6969522" y="1858151"/>
            <a:ext cx="471030" cy="476161"/>
          </a:xfrm>
          <a:prstGeom prst="arc">
            <a:avLst>
              <a:gd name="adj1" fmla="val 4879397"/>
              <a:gd name="adj2" fmla="val 16452864"/>
            </a:avLst>
          </a:prstGeom>
          <a:ln w="38100"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440552" y="180435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m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E9CB4A5-DAAA-49B8-B36B-EB6B4B68E300}"/>
              </a:ext>
            </a:extLst>
          </p:cNvPr>
          <p:cNvSpPr txBox="1"/>
          <p:nvPr/>
        </p:nvSpPr>
        <p:spPr>
          <a:xfrm>
            <a:off x="6787804" y="2170796"/>
            <a:ext cx="1116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Symbol" panose="05050102010706020507" pitchFamily="18" charset="2"/>
              </a:rPr>
              <a:t>q</a:t>
            </a:r>
            <a:r>
              <a:rPr lang="en-US" altLang="ja-JP" sz="2800" baseline="-25000" dirty="0" err="1"/>
              <a:t>x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altLang="ja-JP" sz="2800" dirty="0" smtClean="0"/>
              <a:t>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869806" y="3694270"/>
                <a:ext cx="2333139" cy="880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たわみ式</m:t>
                    </m:r>
                  </m:oMath>
                </a14:m>
                <a:endParaRPr kumimoji="1" lang="en-US" altLang="ja-JP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num>
                        <m:den>
                          <m:d>
                            <m:d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ja-JP" dirty="0">
                                      <a:latin typeface="Symbol" panose="05050102010706020507" pitchFamily="18" charset="2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06" y="3694270"/>
                <a:ext cx="2333139" cy="880113"/>
              </a:xfrm>
              <a:prstGeom prst="rect">
                <a:avLst/>
              </a:prstGeom>
              <a:blipFill>
                <a:blip r:embed="rId2"/>
                <a:stretch>
                  <a:fillRect l="-5759" t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テキスト ボックス 138"/>
              <p:cNvSpPr txBox="1"/>
              <p:nvPr/>
            </p:nvSpPr>
            <p:spPr>
              <a:xfrm>
                <a:off x="4029949" y="3694270"/>
                <a:ext cx="1688860" cy="1139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境界条件</m:t>
                    </m:r>
                  </m:oMath>
                </a14:m>
                <a:endParaRPr kumimoji="1" lang="en-US" altLang="ja-JP" i="1" dirty="0" smtClean="0">
                  <a:latin typeface="Cambria Math" panose="02040503050406030204" pitchFamily="18" charset="0"/>
                </a:endParaRPr>
              </a:p>
              <a:p>
                <a:r>
                  <a:rPr kumimoji="1" lang="ja-JP" altLang="en-US" dirty="0" smtClean="0"/>
                  <a:t>Ｙ＝</a:t>
                </a:r>
                <a:r>
                  <a:rPr kumimoji="1" lang="en-US" altLang="ja-JP" dirty="0" smtClean="0"/>
                  <a:t>0</a:t>
                </a:r>
                <a:r>
                  <a:rPr kumimoji="1" lang="ja-JP" altLang="en-US" dirty="0" smtClean="0"/>
                  <a:t>の時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b="0" dirty="0" smtClean="0">
                  <a:ea typeface="Cambria Math" panose="02040503050406030204" pitchFamily="18" charset="0"/>
                </a:endParaRPr>
              </a:p>
              <a:p>
                <a:r>
                  <a:rPr kumimoji="1" lang="en-US" altLang="ja-JP" dirty="0"/>
                  <a:t> </a:t>
                </a:r>
                <a:r>
                  <a:rPr kumimoji="1" lang="en-US" altLang="ja-JP" dirty="0" smtClean="0">
                    <a:latin typeface="+mn-ea"/>
                  </a:rPr>
                  <a:t>Y= r</a:t>
                </a:r>
                <a:r>
                  <a:rPr kumimoji="1" lang="ja-JP" altLang="en-US" dirty="0" smtClean="0"/>
                  <a:t>の時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>
          <p:sp>
            <p:nvSpPr>
              <p:cNvPr id="139" name="テキスト ボックス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949" y="3694270"/>
                <a:ext cx="1688860" cy="1139030"/>
              </a:xfrm>
              <a:prstGeom prst="rect">
                <a:avLst/>
              </a:prstGeom>
              <a:blipFill>
                <a:blip r:embed="rId3"/>
                <a:stretch>
                  <a:fillRect l="-8303" t="-4278" r="-5054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右矢印 49"/>
          <p:cNvSpPr/>
          <p:nvPr/>
        </p:nvSpPr>
        <p:spPr>
          <a:xfrm>
            <a:off x="594602" y="5428891"/>
            <a:ext cx="479394" cy="247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1283732" y="5283231"/>
                <a:ext cx="1352678" cy="53860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m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𝐸𝐼</m:t>
                        </m:r>
                      </m:num>
                      <m:den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ja-JP" dirty="0">
                                    <a:latin typeface="Symbol" panose="05050102010706020507" pitchFamily="18" charset="2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732" y="5283231"/>
                <a:ext cx="1352678" cy="538609"/>
              </a:xfrm>
              <a:prstGeom prst="rect">
                <a:avLst/>
              </a:prstGeom>
              <a:blipFill>
                <a:blip r:embed="rId4"/>
                <a:stretch>
                  <a:fillRect l="-358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8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グループ化 47"/>
          <p:cNvGrpSpPr/>
          <p:nvPr/>
        </p:nvGrpSpPr>
        <p:grpSpPr>
          <a:xfrm>
            <a:off x="545973" y="1286475"/>
            <a:ext cx="4419757" cy="1727070"/>
            <a:chOff x="541389" y="1493124"/>
            <a:chExt cx="4419757" cy="1727070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541389" y="1493124"/>
              <a:ext cx="4419757" cy="1727070"/>
              <a:chOff x="541389" y="1493124"/>
              <a:chExt cx="4419757" cy="1727070"/>
            </a:xfrm>
          </p:grpSpPr>
          <p:grpSp>
            <p:nvGrpSpPr>
              <p:cNvPr id="41" name="グループ化 40"/>
              <p:cNvGrpSpPr/>
              <p:nvPr/>
            </p:nvGrpSpPr>
            <p:grpSpPr>
              <a:xfrm>
                <a:off x="541389" y="1493124"/>
                <a:ext cx="4419757" cy="1727070"/>
                <a:chOff x="459970" y="1480598"/>
                <a:chExt cx="4419757" cy="1727070"/>
              </a:xfrm>
            </p:grpSpPr>
            <p:sp>
              <p:nvSpPr>
                <p:cNvPr id="3" name="フリーフォーム 2"/>
                <p:cNvSpPr/>
                <p:nvPr/>
              </p:nvSpPr>
              <p:spPr>
                <a:xfrm>
                  <a:off x="459970" y="1480598"/>
                  <a:ext cx="4419757" cy="1727070"/>
                </a:xfrm>
                <a:custGeom>
                  <a:avLst/>
                  <a:gdLst>
                    <a:gd name="connsiteX0" fmla="*/ 3493 w 4419757"/>
                    <a:gd name="connsiteY0" fmla="*/ 849243 h 1727070"/>
                    <a:gd name="connsiteX1" fmla="*/ 1168413 w 4419757"/>
                    <a:gd name="connsiteY1" fmla="*/ 1726065 h 1727070"/>
                    <a:gd name="connsiteX2" fmla="*/ 2715377 w 4419757"/>
                    <a:gd name="connsiteY2" fmla="*/ 1030871 h 1727070"/>
                    <a:gd name="connsiteX3" fmla="*/ 3867772 w 4419757"/>
                    <a:gd name="connsiteY3" fmla="*/ 1350284 h 1727070"/>
                    <a:gd name="connsiteX4" fmla="*/ 4318709 w 4419757"/>
                    <a:gd name="connsiteY4" fmla="*/ 22525 h 1727070"/>
                    <a:gd name="connsiteX5" fmla="*/ 1976342 w 4419757"/>
                    <a:gd name="connsiteY5" fmla="*/ 479725 h 1727070"/>
                    <a:gd name="connsiteX6" fmla="*/ 848999 w 4419757"/>
                    <a:gd name="connsiteY6" fmla="*/ 16262 h 1727070"/>
                    <a:gd name="connsiteX7" fmla="*/ 3493 w 4419757"/>
                    <a:gd name="connsiteY7" fmla="*/ 849243 h 1727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19757" h="1727070">
                      <a:moveTo>
                        <a:pt x="3493" y="849243"/>
                      </a:moveTo>
                      <a:cubicBezTo>
                        <a:pt x="56729" y="1134210"/>
                        <a:pt x="716432" y="1695794"/>
                        <a:pt x="1168413" y="1726065"/>
                      </a:cubicBezTo>
                      <a:cubicBezTo>
                        <a:pt x="1620394" y="1756336"/>
                        <a:pt x="2265484" y="1093501"/>
                        <a:pt x="2715377" y="1030871"/>
                      </a:cubicBezTo>
                      <a:cubicBezTo>
                        <a:pt x="3165270" y="968241"/>
                        <a:pt x="3600550" y="1518342"/>
                        <a:pt x="3867772" y="1350284"/>
                      </a:cubicBezTo>
                      <a:cubicBezTo>
                        <a:pt x="4134994" y="1182226"/>
                        <a:pt x="4633947" y="167618"/>
                        <a:pt x="4318709" y="22525"/>
                      </a:cubicBezTo>
                      <a:cubicBezTo>
                        <a:pt x="4003471" y="-122568"/>
                        <a:pt x="2554627" y="480769"/>
                        <a:pt x="1976342" y="479725"/>
                      </a:cubicBezTo>
                      <a:cubicBezTo>
                        <a:pt x="1398057" y="478681"/>
                        <a:pt x="1179895" y="-44280"/>
                        <a:pt x="848999" y="16262"/>
                      </a:cubicBezTo>
                      <a:cubicBezTo>
                        <a:pt x="518103" y="76804"/>
                        <a:pt x="-49743" y="564276"/>
                        <a:pt x="3493" y="849243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/>
                <p:cNvCxnSpPr/>
                <p:nvPr/>
              </p:nvCxnSpPr>
              <p:spPr>
                <a:xfrm flipV="1">
                  <a:off x="1290180" y="2123162"/>
                  <a:ext cx="839245" cy="607513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コネクタ 10"/>
                <p:cNvCxnSpPr/>
                <p:nvPr/>
              </p:nvCxnSpPr>
              <p:spPr>
                <a:xfrm>
                  <a:off x="1121079" y="2549047"/>
                  <a:ext cx="313151" cy="356991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/>
                <p:cNvCxnSpPr/>
                <p:nvPr/>
              </p:nvCxnSpPr>
              <p:spPr>
                <a:xfrm>
                  <a:off x="1985375" y="1947799"/>
                  <a:ext cx="313151" cy="356991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/>
                <p:cNvCxnSpPr/>
                <p:nvPr/>
              </p:nvCxnSpPr>
              <p:spPr>
                <a:xfrm flipV="1">
                  <a:off x="1434230" y="2304790"/>
                  <a:ext cx="864296" cy="608019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/>
                <p:cNvCxnSpPr/>
                <p:nvPr/>
              </p:nvCxnSpPr>
              <p:spPr>
                <a:xfrm flipV="1">
                  <a:off x="1121079" y="1934761"/>
                  <a:ext cx="864296" cy="608019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2194940" y="1934761"/>
                  <a:ext cx="13094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>
                      <a:solidFill>
                        <a:srgbClr val="FF0000"/>
                      </a:solidFill>
                    </a:rPr>
                    <a:t>Heating line</a:t>
                  </a:r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2" name="直線コネクタ 21"/>
                <p:cNvCxnSpPr/>
                <p:nvPr/>
              </p:nvCxnSpPr>
              <p:spPr>
                <a:xfrm flipH="1">
                  <a:off x="1024002" y="2542780"/>
                  <a:ext cx="97078" cy="819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コネクタ 23"/>
                <p:cNvCxnSpPr/>
                <p:nvPr/>
              </p:nvCxnSpPr>
              <p:spPr>
                <a:xfrm flipH="1">
                  <a:off x="1157874" y="2727542"/>
                  <a:ext cx="116893" cy="908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矢印コネクタ 29"/>
                <p:cNvCxnSpPr/>
                <p:nvPr/>
              </p:nvCxnSpPr>
              <p:spPr>
                <a:xfrm>
                  <a:off x="950231" y="2652132"/>
                  <a:ext cx="197646" cy="22647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836605" y="2649079"/>
                  <a:ext cx="25680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600" dirty="0"/>
                    <a:t>r</a:t>
                  </a:r>
                  <a:endParaRPr kumimoji="1" lang="ja-JP" altLang="en-US" sz="1600" dirty="0"/>
                </a:p>
              </p:txBody>
            </p:sp>
            <p:cxnSp>
              <p:nvCxnSpPr>
                <p:cNvPr id="32" name="直線コネクタ 31"/>
                <p:cNvCxnSpPr/>
                <p:nvPr/>
              </p:nvCxnSpPr>
              <p:spPr>
                <a:xfrm flipH="1">
                  <a:off x="1310274" y="2879942"/>
                  <a:ext cx="116893" cy="908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矢印コネクタ 32"/>
                <p:cNvCxnSpPr/>
                <p:nvPr/>
              </p:nvCxnSpPr>
              <p:spPr>
                <a:xfrm>
                  <a:off x="1102631" y="2804532"/>
                  <a:ext cx="197646" cy="22647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円弧 36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>
                  <a:off x="1069817" y="2319973"/>
                  <a:ext cx="354137" cy="33820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8" name="円弧 37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>
                  <a:off x="1435229" y="2039681"/>
                  <a:ext cx="354137" cy="33820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9" name="円弧 38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 flipV="1">
                  <a:off x="1457602" y="2667089"/>
                  <a:ext cx="394293" cy="35576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0" name="円弧 39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 flipV="1">
                  <a:off x="1840020" y="2404033"/>
                  <a:ext cx="394293" cy="35576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42" name="テキスト ボックス 41"/>
              <p:cNvSpPr txBox="1"/>
              <p:nvPr/>
            </p:nvSpPr>
            <p:spPr>
              <a:xfrm>
                <a:off x="1683932" y="1726591"/>
                <a:ext cx="4885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rgbClr val="00B050"/>
                    </a:solidFill>
                  </a:rPr>
                  <a:t>θ1</a:t>
                </a:r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283856" y="2276025"/>
                <a:ext cx="4885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rgbClr val="00B050"/>
                    </a:solidFill>
                  </a:rPr>
                  <a:t>θ2</a:t>
                </a:r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47" name="テキスト ボックス 46"/>
            <p:cNvSpPr txBox="1"/>
            <p:nvPr/>
          </p:nvSpPr>
          <p:spPr>
            <a:xfrm>
              <a:off x="925281" y="2079925"/>
              <a:ext cx="250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chemeClr val="accent1"/>
                  </a:solidFill>
                </a:rPr>
                <a:t>M</a:t>
              </a:r>
              <a:endParaRPr kumimoji="1" lang="ja-JP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3" name="グループ化 72"/>
          <p:cNvGrpSpPr/>
          <p:nvPr/>
        </p:nvGrpSpPr>
        <p:grpSpPr>
          <a:xfrm>
            <a:off x="7009429" y="1286475"/>
            <a:ext cx="3709385" cy="1798791"/>
            <a:chOff x="846470" y="3148367"/>
            <a:chExt cx="3709385" cy="1798791"/>
          </a:xfrm>
        </p:grpSpPr>
        <p:grpSp>
          <p:nvGrpSpPr>
            <p:cNvPr id="67" name="グループ化 66"/>
            <p:cNvGrpSpPr/>
            <p:nvPr/>
          </p:nvGrpSpPr>
          <p:grpSpPr>
            <a:xfrm>
              <a:off x="846470" y="3148367"/>
              <a:ext cx="3709385" cy="1798791"/>
              <a:chOff x="731932" y="3158095"/>
              <a:chExt cx="3709385" cy="1798791"/>
            </a:xfrm>
          </p:grpSpPr>
          <p:grpSp>
            <p:nvGrpSpPr>
              <p:cNvPr id="61" name="グループ化 60"/>
              <p:cNvGrpSpPr/>
              <p:nvPr/>
            </p:nvGrpSpPr>
            <p:grpSpPr>
              <a:xfrm>
                <a:off x="731932" y="3158095"/>
                <a:ext cx="3709385" cy="1249066"/>
                <a:chOff x="575356" y="3247477"/>
                <a:chExt cx="3709385" cy="1249066"/>
              </a:xfrm>
            </p:grpSpPr>
            <p:grpSp>
              <p:nvGrpSpPr>
                <p:cNvPr id="29" name="グループ化 28"/>
                <p:cNvGrpSpPr/>
                <p:nvPr/>
              </p:nvGrpSpPr>
              <p:grpSpPr>
                <a:xfrm>
                  <a:off x="575356" y="3247477"/>
                  <a:ext cx="3709385" cy="1249066"/>
                  <a:chOff x="488375" y="4121063"/>
                  <a:chExt cx="3709385" cy="1249066"/>
                </a:xfrm>
              </p:grpSpPr>
              <p:sp>
                <p:nvSpPr>
                  <p:cNvPr id="10" name="フリーフォーム 9"/>
                  <p:cNvSpPr/>
                  <p:nvPr/>
                </p:nvSpPr>
                <p:spPr>
                  <a:xfrm>
                    <a:off x="1247635" y="4678205"/>
                    <a:ext cx="1716066" cy="691924"/>
                  </a:xfrm>
                  <a:custGeom>
                    <a:avLst/>
                    <a:gdLst>
                      <a:gd name="connsiteX0" fmla="*/ 0 w 1716066"/>
                      <a:gd name="connsiteY0" fmla="*/ 0 h 691924"/>
                      <a:gd name="connsiteX1" fmla="*/ 720246 w 1716066"/>
                      <a:gd name="connsiteY1" fmla="*/ 688931 h 691924"/>
                      <a:gd name="connsiteX2" fmla="*/ 1716066 w 1716066"/>
                      <a:gd name="connsiteY2" fmla="*/ 263047 h 6919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16066" h="691924">
                        <a:moveTo>
                          <a:pt x="0" y="0"/>
                        </a:moveTo>
                        <a:cubicBezTo>
                          <a:pt x="217117" y="322545"/>
                          <a:pt x="434235" y="645090"/>
                          <a:pt x="720246" y="688931"/>
                        </a:cubicBezTo>
                        <a:cubicBezTo>
                          <a:pt x="1006257" y="732772"/>
                          <a:pt x="1431099" y="280792"/>
                          <a:pt x="1716066" y="263047"/>
                        </a:cubicBezTo>
                      </a:path>
                    </a:pathLst>
                  </a:custGeom>
                  <a:ln w="381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8" name="グループ化 27"/>
                  <p:cNvGrpSpPr/>
                  <p:nvPr/>
                </p:nvGrpSpPr>
                <p:grpSpPr>
                  <a:xfrm>
                    <a:off x="488375" y="4121063"/>
                    <a:ext cx="3709385" cy="878171"/>
                    <a:chOff x="488375" y="4121063"/>
                    <a:chExt cx="3709385" cy="878171"/>
                  </a:xfrm>
                </p:grpSpPr>
                <p:cxnSp>
                  <p:nvCxnSpPr>
                    <p:cNvPr id="13" name="直線コネクタ 12"/>
                    <p:cNvCxnSpPr/>
                    <p:nvPr/>
                  </p:nvCxnSpPr>
                  <p:spPr>
                    <a:xfrm flipV="1">
                      <a:off x="2963701" y="4766153"/>
                      <a:ext cx="844211" cy="162839"/>
                    </a:xfrm>
                    <a:prstGeom prst="line">
                      <a:avLst/>
                    </a:prstGeom>
                    <a:ln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直線コネクタ 52"/>
                    <p:cNvCxnSpPr/>
                    <p:nvPr/>
                  </p:nvCxnSpPr>
                  <p:spPr>
                    <a:xfrm flipV="1">
                      <a:off x="3007541" y="4932164"/>
                      <a:ext cx="773604" cy="13252"/>
                    </a:xfrm>
                    <a:prstGeom prst="line">
                      <a:avLst/>
                    </a:prstGeom>
                    <a:ln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直線コネクタ 53"/>
                    <p:cNvCxnSpPr/>
                    <p:nvPr/>
                  </p:nvCxnSpPr>
                  <p:spPr>
                    <a:xfrm flipV="1">
                      <a:off x="488375" y="4678205"/>
                      <a:ext cx="773604" cy="13252"/>
                    </a:xfrm>
                    <a:prstGeom prst="line">
                      <a:avLst/>
                    </a:prstGeom>
                    <a:ln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直線コネクタ 54"/>
                    <p:cNvCxnSpPr>
                      <a:endCxn id="10" idx="0"/>
                    </p:cNvCxnSpPr>
                    <p:nvPr/>
                  </p:nvCxnSpPr>
                  <p:spPr>
                    <a:xfrm>
                      <a:off x="920663" y="4121063"/>
                      <a:ext cx="326972" cy="557142"/>
                    </a:xfrm>
                    <a:prstGeom prst="line">
                      <a:avLst/>
                    </a:prstGeom>
                    <a:ln w="9525" cap="flat" cmpd="sng" algn="ctr">
                      <a:solidFill>
                        <a:schemeClr val="dk1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6" name="テキスト ボックス 55"/>
                    <p:cNvSpPr txBox="1"/>
                    <p:nvPr/>
                  </p:nvSpPr>
                  <p:spPr>
                    <a:xfrm>
                      <a:off x="586093" y="4351721"/>
                      <a:ext cx="48851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400" dirty="0"/>
                        <a:t>θ1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57" name="テキスト ボックス 56"/>
                    <p:cNvSpPr txBox="1"/>
                    <p:nvPr/>
                  </p:nvSpPr>
                  <p:spPr>
                    <a:xfrm>
                      <a:off x="3709245" y="4691457"/>
                      <a:ext cx="48851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1400" dirty="0"/>
                        <a:t>θ2</a:t>
                      </a:r>
                      <a:endParaRPr kumimoji="1" lang="ja-JP" altLang="en-US" sz="1400" dirty="0"/>
                    </a:p>
                  </p:txBody>
                </p:sp>
              </p:grpSp>
            </p:grpSp>
            <p:sp>
              <p:nvSpPr>
                <p:cNvPr id="59" name="円弧 58"/>
                <p:cNvSpPr/>
                <p:nvPr/>
              </p:nvSpPr>
              <p:spPr>
                <a:xfrm>
                  <a:off x="3481324" y="3971759"/>
                  <a:ext cx="107383" cy="171595"/>
                </a:xfrm>
                <a:prstGeom prst="arc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円弧 59"/>
                <p:cNvSpPr/>
                <p:nvPr/>
              </p:nvSpPr>
              <p:spPr>
                <a:xfrm flipH="1">
                  <a:off x="1049940" y="3534771"/>
                  <a:ext cx="278498" cy="509159"/>
                </a:xfrm>
                <a:prstGeom prst="arc">
                  <a:avLst>
                    <a:gd name="adj1" fmla="val 16200000"/>
                    <a:gd name="adj2" fmla="val 21350331"/>
                  </a:avLst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63" name="直線矢印コネクタ 62"/>
              <p:cNvCxnSpPr/>
              <p:nvPr/>
            </p:nvCxnSpPr>
            <p:spPr>
              <a:xfrm flipV="1">
                <a:off x="1505536" y="4643421"/>
                <a:ext cx="1745562" cy="387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テキスト ボックス 65"/>
              <p:cNvSpPr txBox="1"/>
              <p:nvPr/>
            </p:nvSpPr>
            <p:spPr>
              <a:xfrm>
                <a:off x="2179948" y="4649109"/>
                <a:ext cx="338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400" dirty="0"/>
                  <a:t>2r</a:t>
                </a:r>
                <a:endParaRPr kumimoji="1" lang="ja-JP" altLang="en-US" sz="1400" dirty="0"/>
              </a:p>
            </p:txBody>
          </p:sp>
        </p:grpSp>
        <p:sp>
          <p:nvSpPr>
            <p:cNvPr id="69" name="円弧 68">
              <a:extLst>
                <a:ext uri="{FF2B5EF4-FFF2-40B4-BE49-F238E27FC236}">
                  <a16:creationId xmlns:a16="http://schemas.microsoft.com/office/drawing/2014/main" id="{00B66DFE-51F7-4D7F-BB2E-2F436B5503A9}"/>
                </a:ext>
              </a:extLst>
            </p:cNvPr>
            <p:cNvSpPr/>
            <p:nvPr/>
          </p:nvSpPr>
          <p:spPr>
            <a:xfrm rot="15404778" flipH="1" flipV="1">
              <a:off x="1471451" y="3519269"/>
              <a:ext cx="405555" cy="497068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chemeClr val="accent6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00B66DFE-51F7-4D7F-BB2E-2F436B5503A9}"/>
                </a:ext>
              </a:extLst>
            </p:cNvPr>
            <p:cNvSpPr/>
            <p:nvPr/>
          </p:nvSpPr>
          <p:spPr>
            <a:xfrm rot="19024545" flipH="1">
              <a:off x="3019771" y="3750229"/>
              <a:ext cx="433396" cy="481304"/>
            </a:xfrm>
            <a:prstGeom prst="arc">
              <a:avLst>
                <a:gd name="adj1" fmla="val 4879397"/>
                <a:gd name="adj2" fmla="val 16452864"/>
              </a:avLst>
            </a:prstGeom>
            <a:ln w="38100">
              <a:solidFill>
                <a:schemeClr val="accent6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3274220" y="3475374"/>
              <a:ext cx="454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>
                  <a:solidFill>
                    <a:schemeClr val="accent6"/>
                  </a:solidFill>
                </a:rPr>
                <a:t>m2</a:t>
              </a:r>
              <a:endParaRPr kumimoji="1" lang="ja-JP" altLang="en-US" sz="1600" dirty="0">
                <a:solidFill>
                  <a:schemeClr val="accent6"/>
                </a:solidFill>
              </a:endParaRPr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1505104" y="3238066"/>
              <a:ext cx="454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smtClean="0">
                  <a:solidFill>
                    <a:schemeClr val="accent6"/>
                  </a:solidFill>
                </a:rPr>
                <a:t>m1</a:t>
              </a:r>
              <a:endParaRPr kumimoji="1" lang="ja-JP" altLang="en-US" sz="1600" dirty="0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FB9CD9DF-CBFD-453D-9794-988499D417F7}"/>
                  </a:ext>
                </a:extLst>
              </p:cNvPr>
              <p:cNvSpPr txBox="1"/>
              <p:nvPr/>
            </p:nvSpPr>
            <p:spPr>
              <a:xfrm>
                <a:off x="431791" y="4141330"/>
                <a:ext cx="8487921" cy="136056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1.</a:t>
                </a:r>
                <a:r>
                  <a:rPr kumimoji="1" lang="ja-JP" altLang="en-US" dirty="0"/>
                  <a:t>部品</a:t>
                </a:r>
                <a:r>
                  <a:rPr kumimoji="1" lang="ja-JP" altLang="en-US" dirty="0" smtClean="0"/>
                  <a:t>の</a:t>
                </a:r>
                <a:r>
                  <a:rPr kumimoji="1" lang="ja-JP" altLang="en-US" dirty="0"/>
                  <a:t>シェルモデルを用意し、</a:t>
                </a:r>
                <a:r>
                  <a:rPr kumimoji="1" lang="en-US" altLang="ja-JP" dirty="0"/>
                  <a:t>y=r</a:t>
                </a:r>
                <a:r>
                  <a:rPr kumimoji="1" lang="ja-JP" altLang="en-US" dirty="0"/>
                  <a:t>にモーメント</a:t>
                </a:r>
                <a:r>
                  <a:rPr kumimoji="1" lang="en-US" altLang="ja-JP" dirty="0"/>
                  <a:t>M</a:t>
                </a:r>
                <a:r>
                  <a:rPr kumimoji="1" lang="ja-JP" altLang="en-US" dirty="0"/>
                  <a:t>を与える。</a:t>
                </a:r>
                <a:endParaRPr kumimoji="1" lang="en-US" altLang="ja-JP" dirty="0"/>
              </a:p>
              <a:p>
                <a:r>
                  <a:rPr kumimoji="1" lang="en-US" altLang="ja-JP" dirty="0"/>
                  <a:t>2.</a:t>
                </a:r>
                <a:r>
                  <a:rPr kumimoji="1" lang="ja-JP" altLang="en-US" dirty="0"/>
                  <a:t>解析結果より</a:t>
                </a:r>
                <a:r>
                  <a:rPr kumimoji="1" lang="en-US" altLang="ja-JP" dirty="0" smtClean="0"/>
                  <a:t>y=</a:t>
                </a:r>
                <a:r>
                  <a:rPr lang="en-US" altLang="ja-JP" dirty="0" smtClean="0"/>
                  <a:t>r</a:t>
                </a:r>
                <a:r>
                  <a:rPr kumimoji="1" lang="ja-JP" altLang="en-US" dirty="0" err="1"/>
                  <a:t>での</a:t>
                </a:r>
                <a:r>
                  <a:rPr kumimoji="1" lang="ja-JP" altLang="en-US" dirty="0"/>
                  <a:t>変形角</a:t>
                </a:r>
                <a:r>
                  <a:rPr kumimoji="1" lang="en-US" altLang="ja-JP" dirty="0" smtClean="0"/>
                  <a:t>θ1,θ2</a:t>
                </a:r>
                <a:r>
                  <a:rPr kumimoji="1" lang="ja-JP" altLang="en-US" dirty="0" smtClean="0"/>
                  <a:t>を</a:t>
                </a:r>
                <a:r>
                  <a:rPr kumimoji="1" lang="ja-JP" altLang="en-US" dirty="0"/>
                  <a:t>求める</a:t>
                </a:r>
                <a:endParaRPr kumimoji="1" lang="en-US" altLang="ja-JP" dirty="0"/>
              </a:p>
              <a:p>
                <a:r>
                  <a:rPr kumimoji="1" lang="en-US" altLang="ja-JP" dirty="0" smtClean="0"/>
                  <a:t>3.</a:t>
                </a:r>
                <a:r>
                  <a:rPr kumimoji="1" lang="ja-JP" altLang="en-US" dirty="0"/>
                  <a:t>加熱部</a:t>
                </a:r>
                <a:r>
                  <a:rPr kumimoji="1" lang="ja-JP" altLang="en-US" dirty="0" smtClean="0"/>
                  <a:t>を</a:t>
                </a:r>
                <a:r>
                  <a:rPr kumimoji="1" lang="en-US" altLang="ja-JP" dirty="0" smtClean="0"/>
                  <a:t>θ1,θ2</a:t>
                </a:r>
                <a:r>
                  <a:rPr kumimoji="1" lang="ja-JP" altLang="en-US" dirty="0" err="1" smtClean="0"/>
                  <a:t>だけ</a:t>
                </a:r>
                <a:r>
                  <a:rPr kumimoji="1" lang="ja-JP" altLang="en-US" dirty="0" smtClean="0"/>
                  <a:t>曲げるのに必要なモーメント</a:t>
                </a:r>
                <a:r>
                  <a:rPr kumimoji="1" lang="en-US" altLang="ja-JP" dirty="0" smtClean="0"/>
                  <a:t>m1,m2</a:t>
                </a:r>
                <a:r>
                  <a:rPr kumimoji="1" lang="ja-JP" altLang="en-US" dirty="0" smtClean="0"/>
                  <a:t>を計算</a:t>
                </a:r>
                <a:r>
                  <a:rPr kumimoji="1" lang="en-US" altLang="ja-JP" dirty="0" smtClean="0"/>
                  <a:t>(</a:t>
                </a:r>
                <a:r>
                  <a:rPr kumimoji="1" lang="ja-JP" altLang="en-US" dirty="0" smtClean="0"/>
                  <a:t>詳細は次ページ</a:t>
                </a:r>
                <a:r>
                  <a:rPr kumimoji="1" lang="en-US" altLang="ja-JP" dirty="0" smtClean="0"/>
                  <a:t>)</a:t>
                </a:r>
              </a:p>
              <a:p>
                <a:r>
                  <a:rPr kumimoji="1" lang="en-US" altLang="ja-JP" dirty="0" smtClean="0"/>
                  <a:t>4.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ja-JP" altLang="en-US" i="1">
                        <a:latin typeface="Cambria Math" panose="02040503050406030204" pitchFamily="18" charset="0"/>
                      </a:rPr>
                      <m:t>より</m:t>
                    </m:r>
                  </m:oMath>
                </a14:m>
                <a:r>
                  <a:rPr kumimoji="1" lang="ja-JP" altLang="en-US" dirty="0" smtClean="0"/>
                  <a:t>、形状による曲げ剛性を求める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FB9CD9DF-CBFD-453D-9794-988499D41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91" y="4141330"/>
                <a:ext cx="8487921" cy="1360565"/>
              </a:xfrm>
              <a:prstGeom prst="rect">
                <a:avLst/>
              </a:prstGeom>
              <a:blipFill>
                <a:blip r:embed="rId2"/>
                <a:stretch>
                  <a:fillRect l="-574" t="-1770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テキスト ボックス 51"/>
          <p:cNvSpPr txBox="1"/>
          <p:nvPr/>
        </p:nvSpPr>
        <p:spPr>
          <a:xfrm>
            <a:off x="163499" y="193046"/>
            <a:ext cx="35573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形状による曲げ剛性の計算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部品</a:t>
            </a:r>
            <a:r>
              <a:rPr kumimoji="1" lang="en-US" altLang="ja-JP" dirty="0" smtClean="0"/>
              <a:t>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800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1F8E1811-09CE-4169-9097-13F1F748F0FF}"/>
              </a:ext>
            </a:extLst>
          </p:cNvPr>
          <p:cNvGrpSpPr/>
          <p:nvPr/>
        </p:nvGrpSpPr>
        <p:grpSpPr>
          <a:xfrm>
            <a:off x="909371" y="917326"/>
            <a:ext cx="6373406" cy="1952450"/>
            <a:chOff x="1747846" y="1294532"/>
            <a:chExt cx="5896624" cy="1981375"/>
          </a:xfrm>
        </p:grpSpPr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3CD1C8E3-45F2-44CD-B6EE-98D55282B5DE}"/>
                </a:ext>
              </a:extLst>
            </p:cNvPr>
            <p:cNvCxnSpPr/>
            <p:nvPr/>
          </p:nvCxnSpPr>
          <p:spPr>
            <a:xfrm>
              <a:off x="2178619" y="2404141"/>
              <a:ext cx="54658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AACE190F-1D8D-4A68-87CB-FA2258938F6C}"/>
                </a:ext>
              </a:extLst>
            </p:cNvPr>
            <p:cNvCxnSpPr/>
            <p:nvPr/>
          </p:nvCxnSpPr>
          <p:spPr>
            <a:xfrm>
              <a:off x="2178618" y="1294532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2C563AF7-92C7-4996-9E68-3B55739E060A}"/>
                </a:ext>
              </a:extLst>
            </p:cNvPr>
            <p:cNvCxnSpPr/>
            <p:nvPr/>
          </p:nvCxnSpPr>
          <p:spPr>
            <a:xfrm>
              <a:off x="7644470" y="1304806"/>
              <a:ext cx="0" cy="883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90E48464-C16D-41DE-BE95-26C8E94E0B8F}"/>
                </a:ext>
              </a:extLst>
            </p:cNvPr>
            <p:cNvCxnSpPr/>
            <p:nvPr/>
          </p:nvCxnSpPr>
          <p:spPr>
            <a:xfrm>
              <a:off x="2178618" y="1736321"/>
              <a:ext cx="5465852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9DBD36F3-FED0-4AF3-9B5D-621122A83677}"/>
                </a:ext>
              </a:extLst>
            </p:cNvPr>
            <p:cNvSpPr txBox="1"/>
            <p:nvPr/>
          </p:nvSpPr>
          <p:spPr>
            <a:xfrm>
              <a:off x="4325917" y="1294532"/>
              <a:ext cx="7397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2r</a:t>
              </a:r>
              <a:endParaRPr lang="en-US" sz="2800" dirty="0"/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1747846" y="2752687"/>
              <a:ext cx="1485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latin typeface="Symbol" panose="05050102010706020507" pitchFamily="18" charset="2"/>
                </a:rPr>
                <a:t>q</a:t>
              </a:r>
              <a:r>
                <a:rPr lang="en-US" sz="2800" baseline="-25000" dirty="0" err="1" smtClean="0"/>
                <a:t>x</a:t>
              </a:r>
              <a:r>
                <a:rPr lang="en-US" sz="2800" dirty="0" smtClean="0"/>
                <a:t> </a:t>
              </a:r>
              <a:r>
                <a:rPr lang="en-US" sz="2800" dirty="0"/>
                <a:t>= </a:t>
              </a:r>
              <a:r>
                <a:rPr lang="en-US" altLang="ja-JP" sz="2800" dirty="0" smtClean="0"/>
                <a:t>θ1</a:t>
              </a:r>
              <a:endParaRPr lang="en-US" dirty="0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178375" y="280863"/>
            <a:ext cx="7265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. </a:t>
            </a:r>
            <a:r>
              <a:rPr kumimoji="1" lang="ja-JP" altLang="en-US" dirty="0" smtClean="0"/>
              <a:t>加熱部</a:t>
            </a:r>
            <a:r>
              <a:rPr kumimoji="1" lang="ja-JP" altLang="en-US" dirty="0"/>
              <a:t>を</a:t>
            </a:r>
            <a:r>
              <a:rPr kumimoji="1" lang="en-US" altLang="ja-JP" dirty="0" smtClean="0"/>
              <a:t>θ1,θ2</a:t>
            </a:r>
            <a:r>
              <a:rPr kumimoji="1" lang="ja-JP" altLang="en-US" dirty="0" err="1" smtClean="0"/>
              <a:t>だけ</a:t>
            </a:r>
            <a:r>
              <a:rPr kumimoji="1" lang="ja-JP" altLang="en-US" dirty="0"/>
              <a:t>変形</a:t>
            </a:r>
            <a:r>
              <a:rPr kumimoji="1" lang="ja-JP" altLang="en-US" dirty="0" smtClean="0"/>
              <a:t>させる</a:t>
            </a:r>
            <a:r>
              <a:rPr kumimoji="1" lang="ja-JP" altLang="en-US" dirty="0"/>
              <a:t>為に</a:t>
            </a:r>
            <a:r>
              <a:rPr kumimoji="1" lang="ja-JP" altLang="en-US" dirty="0" smtClean="0"/>
              <a:t>必要</a:t>
            </a:r>
            <a:r>
              <a:rPr kumimoji="1" lang="ja-JP" altLang="en-US" dirty="0"/>
              <a:t>な</a:t>
            </a:r>
            <a:r>
              <a:rPr kumimoji="1" lang="ja-JP" altLang="en-US" dirty="0" smtClean="0"/>
              <a:t>モーメント</a:t>
            </a:r>
            <a:r>
              <a:rPr kumimoji="1" lang="en-US" altLang="ja-JP" dirty="0" smtClean="0"/>
              <a:t>m1,m2</a:t>
            </a:r>
            <a:r>
              <a:rPr kumimoji="1" lang="ja-JP" altLang="en-US" dirty="0" smtClean="0"/>
              <a:t>を</a:t>
            </a:r>
            <a:r>
              <a:rPr kumimoji="1" lang="ja-JP" altLang="en-US" dirty="0"/>
              <a:t>計算</a:t>
            </a:r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D01296F9-F8F7-4F74-8528-539BC1656E0E}"/>
              </a:ext>
            </a:extLst>
          </p:cNvPr>
          <p:cNvGrpSpPr/>
          <p:nvPr/>
        </p:nvGrpSpPr>
        <p:grpSpPr>
          <a:xfrm>
            <a:off x="354905" y="2412283"/>
            <a:ext cx="514901" cy="811347"/>
            <a:chOff x="5681709" y="1730026"/>
            <a:chExt cx="514901" cy="811347"/>
          </a:xfrm>
        </p:grpSpPr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65140540-A6E1-4DB5-806B-7B9E80B47F69}"/>
                </a:ext>
              </a:extLst>
            </p:cNvPr>
            <p:cNvGrpSpPr/>
            <p:nvPr/>
          </p:nvGrpSpPr>
          <p:grpSpPr>
            <a:xfrm>
              <a:off x="5681709" y="1845362"/>
              <a:ext cx="514901" cy="696011"/>
              <a:chOff x="5681709" y="1845362"/>
              <a:chExt cx="514901" cy="696011"/>
            </a:xfrm>
          </p:grpSpPr>
          <p:cxnSp>
            <p:nvCxnSpPr>
              <p:cNvPr id="114" name="直線矢印コネクタ 113">
                <a:extLst>
                  <a:ext uri="{FF2B5EF4-FFF2-40B4-BE49-F238E27FC236}">
                    <a16:creationId xmlns:a16="http://schemas.microsoft.com/office/drawing/2014/main" id="{35185A43-EB0C-4A82-A6DA-D4F88412F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1709" y="2316281"/>
                <a:ext cx="479394" cy="5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線矢印コネクタ 114">
                <a:extLst>
                  <a:ext uri="{FF2B5EF4-FFF2-40B4-BE49-F238E27FC236}">
                    <a16:creationId xmlns:a16="http://schemas.microsoft.com/office/drawing/2014/main" id="{1474B4F3-156E-4953-A5B9-05FAFCD51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3189" y="1845362"/>
                <a:ext cx="0" cy="48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0C63CC15-20C8-4F08-803E-9EAB526EA473}"/>
                  </a:ext>
                </a:extLst>
              </p:cNvPr>
              <p:cNvSpPr txBox="1"/>
              <p:nvPr/>
            </p:nvSpPr>
            <p:spPr>
              <a:xfrm>
                <a:off x="5921406" y="2279763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y</a:t>
                </a:r>
                <a:endParaRPr kumimoji="1" lang="ja-JP" altLang="en-US" sz="1100" dirty="0"/>
              </a:p>
            </p:txBody>
          </p:sp>
        </p:grp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A71FD9B2-4465-4674-9E2B-24A1476AFC61}"/>
                </a:ext>
              </a:extLst>
            </p:cNvPr>
            <p:cNvSpPr txBox="1"/>
            <p:nvPr/>
          </p:nvSpPr>
          <p:spPr>
            <a:xfrm>
              <a:off x="5681709" y="1730026"/>
              <a:ext cx="275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z</a:t>
              </a:r>
              <a:endParaRPr kumimoji="1" lang="ja-JP" altLang="en-US" sz="1100" dirty="0"/>
            </a:p>
          </p:txBody>
        </p:sp>
      </p:grpSp>
      <p:sp>
        <p:nvSpPr>
          <p:cNvPr id="30" name="テキスト ボックス 29"/>
          <p:cNvSpPr txBox="1"/>
          <p:nvPr/>
        </p:nvSpPr>
        <p:spPr>
          <a:xfrm>
            <a:off x="1302007" y="16621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</a:t>
            </a:r>
            <a:endParaRPr kumimoji="1" lang="ja-JP" altLang="en-US" dirty="0"/>
          </a:p>
        </p:txBody>
      </p:sp>
      <p:sp>
        <p:nvSpPr>
          <p:cNvPr id="127" name="円弧 126">
            <a:extLst>
              <a:ext uri="{FF2B5EF4-FFF2-40B4-BE49-F238E27FC236}">
                <a16:creationId xmlns:a16="http://schemas.microsoft.com/office/drawing/2014/main" id="{9F57B048-A174-498D-B131-3C5346DA9DB5}"/>
              </a:ext>
            </a:extLst>
          </p:cNvPr>
          <p:cNvSpPr/>
          <p:nvPr/>
        </p:nvSpPr>
        <p:spPr>
          <a:xfrm flipH="1">
            <a:off x="6969522" y="1858151"/>
            <a:ext cx="471030" cy="476161"/>
          </a:xfrm>
          <a:prstGeom prst="arc">
            <a:avLst>
              <a:gd name="adj1" fmla="val 4879397"/>
              <a:gd name="adj2" fmla="val 16452864"/>
            </a:avLst>
          </a:prstGeom>
          <a:ln w="38100"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385561" y="155521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m2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E9CB4A5-DAAA-49B8-B36B-EB6B4B68E300}"/>
              </a:ext>
            </a:extLst>
          </p:cNvPr>
          <p:cNvSpPr txBox="1"/>
          <p:nvPr/>
        </p:nvSpPr>
        <p:spPr>
          <a:xfrm>
            <a:off x="6787804" y="2170796"/>
            <a:ext cx="1367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>
                <a:latin typeface="Symbol" panose="05050102010706020507" pitchFamily="18" charset="2"/>
              </a:rPr>
              <a:t>q</a:t>
            </a:r>
            <a:r>
              <a:rPr lang="en-US" altLang="ja-JP" sz="2800" baseline="-25000" dirty="0" err="1"/>
              <a:t>x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altLang="ja-JP" sz="2800" dirty="0" smtClean="0"/>
              <a:t>θ2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3267949" y="3694270"/>
                <a:ext cx="2559932" cy="880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たわみ式</m:t>
                    </m:r>
                  </m:oMath>
                </a14:m>
                <a:endParaRPr kumimoji="1" lang="en-US" altLang="ja-JP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</m:num>
                        <m:den>
                          <m:d>
                            <m:d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ja-JP" dirty="0">
                                      <a:latin typeface="Symbol" panose="05050102010706020507" pitchFamily="18" charset="2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dirty="0" smtClean="0"/>
              </a:p>
            </p:txBody>
          </p:sp>
        </mc:Choice>
        <mc:Fallback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949" y="3694270"/>
                <a:ext cx="2559932" cy="880113"/>
              </a:xfrm>
              <a:prstGeom prst="rect">
                <a:avLst/>
              </a:prstGeom>
              <a:blipFill>
                <a:blip r:embed="rId2"/>
                <a:stretch>
                  <a:fillRect l="-5000" t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テキスト ボックス 138"/>
              <p:cNvSpPr txBox="1"/>
              <p:nvPr/>
            </p:nvSpPr>
            <p:spPr>
              <a:xfrm>
                <a:off x="6461949" y="3578938"/>
                <a:ext cx="1486176" cy="1139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境界条件</m:t>
                    </m:r>
                  </m:oMath>
                </a14:m>
                <a:endParaRPr kumimoji="1" lang="en-US" altLang="ja-JP" i="1" dirty="0" smtClean="0">
                  <a:latin typeface="Cambria Math" panose="02040503050406030204" pitchFamily="18" charset="0"/>
                </a:endParaRPr>
              </a:p>
              <a:p>
                <a:r>
                  <a:rPr kumimoji="1" lang="en-US" altLang="ja-JP" dirty="0">
                    <a:latin typeface="+mn-ea"/>
                  </a:rPr>
                  <a:t>y</a:t>
                </a:r>
                <a:r>
                  <a:rPr kumimoji="1" lang="ja-JP" altLang="en-US" dirty="0" smtClean="0">
                    <a:latin typeface="+mn-ea"/>
                  </a:rPr>
                  <a:t>＝</a:t>
                </a:r>
                <a:r>
                  <a:rPr kumimoji="1" lang="en-US" altLang="ja-JP" dirty="0" smtClean="0">
                    <a:latin typeface="+mn-ea"/>
                  </a:rPr>
                  <a:t>0</a:t>
                </a:r>
                <a14:m>
                  <m:oMath xmlns:m="http://schemas.openxmlformats.org/officeDocument/2006/math">
                    <m:r>
                      <a:rPr kumimoji="1" lang="ja-JP" altLang="en-US">
                        <a:latin typeface="+mn-ea"/>
                      </a:rPr>
                      <m:t>で</m:t>
                    </m:r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ja-JP" b="0" dirty="0" smtClean="0">
                  <a:ea typeface="Cambria Math" panose="02040503050406030204" pitchFamily="18" charset="0"/>
                </a:endParaRPr>
              </a:p>
              <a:p>
                <a:r>
                  <a:rPr kumimoji="1" lang="en-US" altLang="ja-JP" dirty="0">
                    <a:latin typeface="+mn-ea"/>
                  </a:rPr>
                  <a:t> y</a:t>
                </a:r>
                <a:r>
                  <a:rPr kumimoji="1" lang="en-US" altLang="ja-JP" dirty="0" smtClean="0">
                    <a:latin typeface="+mn-ea"/>
                  </a:rPr>
                  <a:t>= r</a:t>
                </a:r>
                <a:r>
                  <a:rPr kumimoji="1" lang="ja-JP" altLang="en-US" dirty="0" smtClean="0">
                    <a:latin typeface="+mn-ea"/>
                  </a:rPr>
                  <a:t>で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 dirty="0" smtClean="0"/>
              </a:p>
            </p:txBody>
          </p:sp>
        </mc:Choice>
        <mc:Fallback>
          <p:sp>
            <p:nvSpPr>
              <p:cNvPr id="139" name="テキスト ボックス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949" y="3578938"/>
                <a:ext cx="1486176" cy="1139030"/>
              </a:xfrm>
              <a:prstGeom prst="rect">
                <a:avLst/>
              </a:prstGeom>
              <a:blipFill>
                <a:blip r:embed="rId3"/>
                <a:stretch>
                  <a:fillRect l="-9426" t="-4278" r="-2869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右矢印 49"/>
          <p:cNvSpPr/>
          <p:nvPr/>
        </p:nvSpPr>
        <p:spPr>
          <a:xfrm>
            <a:off x="594602" y="5428891"/>
            <a:ext cx="479394" cy="247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1283732" y="5283231"/>
                <a:ext cx="2066400" cy="53354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𝐸𝐼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altLang="ja-JP" dirty="0">
                                    <a:latin typeface="Symbol" panose="05050102010706020507" pitchFamily="18" charset="2"/>
                                  </a:rPr>
                                  <m:t>n</m:t>
                                </m:r>
                              </m:e>
                              <m:sup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732" y="5283231"/>
                <a:ext cx="2066400" cy="533544"/>
              </a:xfrm>
              <a:prstGeom prst="rect">
                <a:avLst/>
              </a:prstGeom>
              <a:blipFill>
                <a:blip r:embed="rId4"/>
                <a:stretch>
                  <a:fillRect b="-112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971136" y="3737562"/>
                <a:ext cx="1447448" cy="5557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釣り合い式</m:t>
                    </m:r>
                  </m:oMath>
                </a14:m>
                <a:endParaRPr kumimoji="1" lang="en-US" altLang="ja-JP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dirty="0" smtClean="0"/>
              </a:p>
            </p:txBody>
          </p:sp>
        </mc:Choice>
        <mc:Fallback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36" y="3737562"/>
                <a:ext cx="1447448" cy="555730"/>
              </a:xfrm>
              <a:prstGeom prst="rect">
                <a:avLst/>
              </a:prstGeom>
              <a:blipFill>
                <a:blip r:embed="rId5"/>
                <a:stretch>
                  <a:fillRect l="-8824" t="-8791" r="-6303" b="-87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円弧 27">
            <a:extLst>
              <a:ext uri="{FF2B5EF4-FFF2-40B4-BE49-F238E27FC236}">
                <a16:creationId xmlns:a16="http://schemas.microsoft.com/office/drawing/2014/main" id="{9F57B048-A174-498D-B131-3C5346DA9DB5}"/>
              </a:ext>
            </a:extLst>
          </p:cNvPr>
          <p:cNvSpPr/>
          <p:nvPr/>
        </p:nvSpPr>
        <p:spPr>
          <a:xfrm rot="1612260">
            <a:off x="918587" y="1808557"/>
            <a:ext cx="600283" cy="476161"/>
          </a:xfrm>
          <a:prstGeom prst="arc">
            <a:avLst>
              <a:gd name="adj1" fmla="val 4879397"/>
              <a:gd name="adj2" fmla="val 16452864"/>
            </a:avLst>
          </a:prstGeom>
          <a:ln w="38100"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8912" y="147419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B050"/>
                </a:solidFill>
              </a:rPr>
              <a:t>m1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01296F9-F8F7-4F74-8528-539BC1656E0E}"/>
              </a:ext>
            </a:extLst>
          </p:cNvPr>
          <p:cNvGrpSpPr/>
          <p:nvPr/>
        </p:nvGrpSpPr>
        <p:grpSpPr>
          <a:xfrm>
            <a:off x="37889" y="3158450"/>
            <a:ext cx="909953" cy="871131"/>
            <a:chOff x="5286657" y="1730026"/>
            <a:chExt cx="909953" cy="871131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65140540-A6E1-4DB5-806B-7B9E80B47F69}"/>
                </a:ext>
              </a:extLst>
            </p:cNvPr>
            <p:cNvGrpSpPr/>
            <p:nvPr/>
          </p:nvGrpSpPr>
          <p:grpSpPr>
            <a:xfrm>
              <a:off x="5286657" y="1845362"/>
              <a:ext cx="909953" cy="755795"/>
              <a:chOff x="5286657" y="1845362"/>
              <a:chExt cx="909953" cy="755795"/>
            </a:xfrm>
          </p:grpSpPr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B4E275AE-E617-49FA-938B-9C37CA0F4B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6501" y="2322082"/>
                <a:ext cx="275208" cy="2790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35185A43-EB0C-4A82-A6DA-D4F88412F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1709" y="2316281"/>
                <a:ext cx="479394" cy="58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1474B4F3-156E-4953-A5B9-05FAFCD513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3189" y="1845362"/>
                <a:ext cx="0" cy="481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6F826ED-98FE-43D9-B1A0-4DC5CE8F063F}"/>
                  </a:ext>
                </a:extLst>
              </p:cNvPr>
              <p:cNvSpPr txBox="1"/>
              <p:nvPr/>
            </p:nvSpPr>
            <p:spPr>
              <a:xfrm>
                <a:off x="5286657" y="2245138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x</a:t>
                </a:r>
                <a:endParaRPr kumimoji="1" lang="ja-JP" altLang="en-US" sz="1100" dirty="0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C63CC15-20C8-4F08-803E-9EAB526EA473}"/>
                  </a:ext>
                </a:extLst>
              </p:cNvPr>
              <p:cNvSpPr txBox="1"/>
              <p:nvPr/>
            </p:nvSpPr>
            <p:spPr>
              <a:xfrm>
                <a:off x="5921406" y="2279763"/>
                <a:ext cx="2752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/>
                  <a:t>y</a:t>
                </a:r>
                <a:endParaRPr kumimoji="1" lang="ja-JP" altLang="en-US" sz="1100" dirty="0"/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71FD9B2-4465-4674-9E2B-24A1476AFC61}"/>
                </a:ext>
              </a:extLst>
            </p:cNvPr>
            <p:cNvSpPr txBox="1"/>
            <p:nvPr/>
          </p:nvSpPr>
          <p:spPr>
            <a:xfrm>
              <a:off x="5681709" y="1730026"/>
              <a:ext cx="275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/>
                <a:t>z</a:t>
              </a:r>
              <a:endParaRPr kumimoji="1" lang="ja-JP" altLang="en-US" sz="1100" dirty="0"/>
            </a:p>
          </p:txBody>
        </p:sp>
      </p:grpSp>
      <p:sp>
        <p:nvSpPr>
          <p:cNvPr id="44" name="テキスト ボックス 43"/>
          <p:cNvSpPr txBox="1"/>
          <p:nvPr/>
        </p:nvSpPr>
        <p:spPr>
          <a:xfrm>
            <a:off x="268659" y="713734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0°</a:t>
            </a:r>
            <a:r>
              <a:rPr kumimoji="1" lang="ja-JP" altLang="en-US" dirty="0"/>
              <a:t>方向試験片</a:t>
            </a: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225008" y="780736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90°</a:t>
            </a:r>
            <a:r>
              <a:rPr kumimoji="1" lang="ja-JP" altLang="en-US" dirty="0"/>
              <a:t>方向試験片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FB9CD9DF-CBFD-453D-9794-988499D417F7}"/>
                  </a:ext>
                </a:extLst>
              </p:cNvPr>
              <p:cNvSpPr txBox="1"/>
              <p:nvPr/>
            </p:nvSpPr>
            <p:spPr>
              <a:xfrm>
                <a:off x="325531" y="4365849"/>
                <a:ext cx="10796793" cy="1316707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1.</a:t>
                </a:r>
                <a:r>
                  <a:rPr kumimoji="1" lang="ja-JP" altLang="en-US" dirty="0"/>
                  <a:t>上図</a:t>
                </a:r>
                <a:r>
                  <a:rPr kumimoji="1" lang="ja-JP" altLang="en-US" dirty="0" smtClean="0"/>
                  <a:t>の</a:t>
                </a:r>
                <a:r>
                  <a:rPr kumimoji="1" lang="ja-JP" altLang="en-US" dirty="0"/>
                  <a:t>ソリッドモデル</a:t>
                </a:r>
                <a:r>
                  <a:rPr kumimoji="1" lang="ja-JP" altLang="en-US" dirty="0" smtClean="0"/>
                  <a:t>を</a:t>
                </a:r>
                <a:r>
                  <a:rPr kumimoji="1" lang="ja-JP" altLang="en-US" dirty="0"/>
                  <a:t>用意し</a:t>
                </a:r>
                <a:r>
                  <a:rPr kumimoji="1" lang="ja-JP" altLang="en-US" dirty="0" smtClean="0"/>
                  <a:t>、</a:t>
                </a:r>
                <a:r>
                  <a:rPr kumimoji="1" lang="ja-JP" altLang="en-US" dirty="0"/>
                  <a:t>図のよう</a:t>
                </a:r>
                <a:r>
                  <a:rPr kumimoji="1" lang="ja-JP" altLang="en-US" dirty="0" smtClean="0"/>
                  <a:t>に荷重を加え、加熱部</a:t>
                </a:r>
                <a:r>
                  <a:rPr kumimoji="1" lang="ja-JP" altLang="en-US" dirty="0" smtClean="0"/>
                  <a:t>にモーメント</a:t>
                </a:r>
                <a:r>
                  <a:rPr kumimoji="1" lang="en-US" altLang="ja-JP" dirty="0" smtClean="0"/>
                  <a:t>Fr</a:t>
                </a:r>
                <a:r>
                  <a:rPr kumimoji="1" lang="ja-JP" altLang="en-US" dirty="0" smtClean="0"/>
                  <a:t>を</a:t>
                </a:r>
                <a:r>
                  <a:rPr kumimoji="1" lang="ja-JP" altLang="en-US" dirty="0"/>
                  <a:t>与える。</a:t>
                </a:r>
                <a:endParaRPr kumimoji="1" lang="en-US" altLang="ja-JP" dirty="0"/>
              </a:p>
              <a:p>
                <a:r>
                  <a:rPr kumimoji="1" lang="en-US" altLang="ja-JP" dirty="0"/>
                  <a:t>2.</a:t>
                </a:r>
                <a:r>
                  <a:rPr kumimoji="1" lang="ja-JP" altLang="en-US" dirty="0"/>
                  <a:t>解析結果より</a:t>
                </a:r>
                <a:r>
                  <a:rPr kumimoji="1" lang="en-US" altLang="ja-JP" dirty="0"/>
                  <a:t>y=</a:t>
                </a:r>
                <a:r>
                  <a:rPr lang="en-US" altLang="ja-JP" dirty="0"/>
                  <a:t>r</a:t>
                </a:r>
                <a:r>
                  <a:rPr kumimoji="1" lang="ja-JP" altLang="en-US" dirty="0" err="1"/>
                  <a:t>での</a:t>
                </a:r>
                <a:r>
                  <a:rPr kumimoji="1" lang="ja-JP" altLang="en-US" dirty="0"/>
                  <a:t>変形角</a:t>
                </a:r>
                <a:r>
                  <a:rPr kumimoji="1" lang="en-US" altLang="ja-JP" dirty="0"/>
                  <a:t>θ</a:t>
                </a:r>
                <a:r>
                  <a:rPr kumimoji="1" lang="ja-JP" altLang="en-US" dirty="0"/>
                  <a:t>を求める</a:t>
                </a:r>
                <a:endParaRPr kumimoji="1" lang="en-US" altLang="ja-JP" dirty="0"/>
              </a:p>
              <a:p>
                <a:r>
                  <a:rPr kumimoji="1" lang="en-US" altLang="ja-JP" dirty="0" smtClean="0"/>
                  <a:t>3.</a:t>
                </a:r>
                <a:r>
                  <a:rPr kumimoji="1" lang="ja-JP" altLang="en-US" dirty="0"/>
                  <a:t>加熱部</a:t>
                </a:r>
                <a:r>
                  <a:rPr kumimoji="1" lang="ja-JP" altLang="en-US" dirty="0" smtClean="0"/>
                  <a:t>を</a:t>
                </a:r>
                <a:r>
                  <a:rPr kumimoji="1" lang="en-US" altLang="ja-JP" dirty="0" smtClean="0"/>
                  <a:t>θ</a:t>
                </a:r>
                <a:r>
                  <a:rPr kumimoji="1" lang="ja-JP" altLang="en-US" dirty="0" err="1" smtClean="0"/>
                  <a:t>だけ</a:t>
                </a:r>
                <a:r>
                  <a:rPr kumimoji="1" lang="ja-JP" altLang="en-US" dirty="0" smtClean="0"/>
                  <a:t>曲げるのに必要なモーメント</a:t>
                </a:r>
                <a:r>
                  <a:rPr kumimoji="1" lang="en-US" altLang="ja-JP" dirty="0" smtClean="0"/>
                  <a:t>m</a:t>
                </a:r>
                <a:r>
                  <a:rPr kumimoji="1" lang="ja-JP" altLang="en-US" dirty="0" smtClean="0"/>
                  <a:t>を計算</a:t>
                </a:r>
                <a:endParaRPr kumimoji="1" lang="en-US" altLang="ja-JP" dirty="0" smtClean="0"/>
              </a:p>
              <a:p>
                <a:r>
                  <a:rPr kumimoji="1" lang="en-US" altLang="ja-JP" dirty="0" smtClean="0"/>
                  <a:t>4.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ja-JP" i="1">
                            <a:latin typeface="Cambria Math" panose="02040503050406030204" pitchFamily="18" charset="0"/>
                          </a:rPr>
                          <m:t>Fr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1" lang="en-US" altLang="ja-JP" i="1">
                            <a:latin typeface="Cambria Math" panose="02040503050406030204" pitchFamily="18" charset="0"/>
                          </a:rPr>
                          <m:t>θ</m:t>
                        </m:r>
                      </m:den>
                    </m:f>
                    <m:r>
                      <a:rPr kumimoji="1" lang="ja-JP" altLang="en-US" i="1">
                        <a:latin typeface="Cambria Math" panose="02040503050406030204" pitchFamily="18" charset="0"/>
                      </a:rPr>
                      <m:t>より</m:t>
                    </m:r>
                  </m:oMath>
                </a14:m>
                <a:r>
                  <a:rPr kumimoji="1" lang="ja-JP" altLang="en-US" dirty="0" smtClean="0"/>
                  <a:t>、形状による曲げ剛性を求める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FB9CD9DF-CBFD-453D-9794-988499D41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1" y="4365849"/>
                <a:ext cx="10796793" cy="1316707"/>
              </a:xfrm>
              <a:prstGeom prst="rect">
                <a:avLst/>
              </a:prstGeom>
              <a:blipFill>
                <a:blip r:embed="rId2"/>
                <a:stretch>
                  <a:fillRect l="-395" t="-1835" b="-2752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グループ化 18"/>
          <p:cNvGrpSpPr/>
          <p:nvPr/>
        </p:nvGrpSpPr>
        <p:grpSpPr>
          <a:xfrm>
            <a:off x="151521" y="728306"/>
            <a:ext cx="5648554" cy="3076061"/>
            <a:chOff x="250664" y="711684"/>
            <a:chExt cx="5648554" cy="3076061"/>
          </a:xfrm>
        </p:grpSpPr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3E9CB4A5-DAAA-49B8-B36B-EB6B4B68E300}"/>
                </a:ext>
              </a:extLst>
            </p:cNvPr>
            <p:cNvSpPr txBox="1"/>
            <p:nvPr/>
          </p:nvSpPr>
          <p:spPr>
            <a:xfrm>
              <a:off x="250664" y="2627400"/>
              <a:ext cx="929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rgbClr val="00B050"/>
                  </a:solidFill>
                  <a:latin typeface="Symbol" panose="05050102010706020507" pitchFamily="18" charset="2"/>
                </a:rPr>
                <a:t>d</a:t>
              </a:r>
              <a:r>
                <a:rPr lang="en-US" sz="1600" baseline="-25000" dirty="0" err="1">
                  <a:solidFill>
                    <a:srgbClr val="00B050"/>
                  </a:solidFill>
                </a:rPr>
                <a:t>Y</a:t>
              </a:r>
              <a:r>
                <a:rPr lang="en-US" sz="1600" baseline="-25000" dirty="0">
                  <a:solidFill>
                    <a:srgbClr val="00B050"/>
                  </a:solidFill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</a:rPr>
                <a:t>,</a:t>
              </a:r>
              <a:r>
                <a:rPr lang="en-US" sz="1600" dirty="0" err="1">
                  <a:solidFill>
                    <a:srgbClr val="00B050"/>
                  </a:solidFill>
                  <a:latin typeface="Symbol" panose="05050102010706020507" pitchFamily="18" charset="2"/>
                </a:rPr>
                <a:t>q</a:t>
              </a:r>
              <a:r>
                <a:rPr lang="en-US" sz="1600" baseline="-25000" dirty="0" err="1">
                  <a:solidFill>
                    <a:srgbClr val="00B050"/>
                  </a:solidFill>
                </a:rPr>
                <a:t>x</a:t>
              </a:r>
              <a:r>
                <a:rPr lang="en-US" sz="1600" dirty="0">
                  <a:solidFill>
                    <a:srgbClr val="00B050"/>
                  </a:solidFill>
                </a:rPr>
                <a:t> = 0</a:t>
              </a:r>
              <a:endParaRPr lang="en-US" sz="1100" dirty="0">
                <a:solidFill>
                  <a:srgbClr val="00B050"/>
                </a:solidFill>
              </a:endParaRPr>
            </a:p>
          </p:txBody>
        </p:sp>
        <p:grpSp>
          <p:nvGrpSpPr>
            <p:cNvPr id="16" name="グループ化 15"/>
            <p:cNvGrpSpPr/>
            <p:nvPr/>
          </p:nvGrpSpPr>
          <p:grpSpPr>
            <a:xfrm>
              <a:off x="828985" y="711684"/>
              <a:ext cx="5070233" cy="3076061"/>
              <a:chOff x="566217" y="377055"/>
              <a:chExt cx="5070233" cy="3076061"/>
            </a:xfrm>
          </p:grpSpPr>
          <p:grpSp>
            <p:nvGrpSpPr>
              <p:cNvPr id="3" name="グループ化 2"/>
              <p:cNvGrpSpPr/>
              <p:nvPr/>
            </p:nvGrpSpPr>
            <p:grpSpPr>
              <a:xfrm>
                <a:off x="566217" y="377055"/>
                <a:ext cx="5070233" cy="3076061"/>
                <a:chOff x="1061095" y="3608091"/>
                <a:chExt cx="5070233" cy="3076061"/>
              </a:xfrm>
            </p:grpSpPr>
            <p:sp>
              <p:nvSpPr>
                <p:cNvPr id="4" name="円弧 3"/>
                <p:cNvSpPr/>
                <p:nvPr/>
              </p:nvSpPr>
              <p:spPr>
                <a:xfrm rot="9252957">
                  <a:off x="1061095" y="5178262"/>
                  <a:ext cx="3890916" cy="444930"/>
                </a:xfrm>
                <a:prstGeom prst="arc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5" name="グループ化 4"/>
                <p:cNvGrpSpPr/>
                <p:nvPr/>
              </p:nvGrpSpPr>
              <p:grpSpPr>
                <a:xfrm>
                  <a:off x="1119762" y="3608091"/>
                  <a:ext cx="5011566" cy="3076061"/>
                  <a:chOff x="1132227" y="3588968"/>
                  <a:chExt cx="5011566" cy="3076061"/>
                </a:xfrm>
              </p:grpSpPr>
              <p:grpSp>
                <p:nvGrpSpPr>
                  <p:cNvPr id="6" name="グループ化 5">
                    <a:extLst>
                      <a:ext uri="{FF2B5EF4-FFF2-40B4-BE49-F238E27FC236}">
                        <a16:creationId xmlns:a16="http://schemas.microsoft.com/office/drawing/2014/main" id="{0A867E05-D205-4DF4-8F18-CECC4EB78A16}"/>
                      </a:ext>
                    </a:extLst>
                  </p:cNvPr>
                  <p:cNvGrpSpPr/>
                  <p:nvPr/>
                </p:nvGrpSpPr>
                <p:grpSpPr>
                  <a:xfrm>
                    <a:off x="1132227" y="3588968"/>
                    <a:ext cx="3303002" cy="3076061"/>
                    <a:chOff x="894441" y="3396340"/>
                    <a:chExt cx="3303002" cy="3076061"/>
                  </a:xfrm>
                </p:grpSpPr>
                <p:grpSp>
                  <p:nvGrpSpPr>
                    <p:cNvPr id="8" name="グループ化 7">
                      <a:extLst>
                        <a:ext uri="{FF2B5EF4-FFF2-40B4-BE49-F238E27FC236}">
                          <a16:creationId xmlns:a16="http://schemas.microsoft.com/office/drawing/2014/main" id="{69060B8A-3239-46E6-A90C-A0787FE434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4441" y="3396340"/>
                      <a:ext cx="3160173" cy="3076061"/>
                      <a:chOff x="390665" y="3786843"/>
                      <a:chExt cx="3160173" cy="3076061"/>
                    </a:xfrm>
                  </p:grpSpPr>
                  <p:grpSp>
                    <p:nvGrpSpPr>
                      <p:cNvPr id="15" name="グループ化 14">
                        <a:extLst>
                          <a:ext uri="{FF2B5EF4-FFF2-40B4-BE49-F238E27FC236}">
                            <a16:creationId xmlns:a16="http://schemas.microsoft.com/office/drawing/2014/main" id="{155F16DB-AFB9-4227-A869-CB0DD2743D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054" y="3786843"/>
                        <a:ext cx="3079784" cy="3076061"/>
                        <a:chOff x="1167039" y="3882022"/>
                        <a:chExt cx="3079784" cy="3076061"/>
                      </a:xfrm>
                    </p:grpSpPr>
                    <p:grpSp>
                      <p:nvGrpSpPr>
                        <p:cNvPr id="17" name="グループ化 16">
                          <a:extLst>
                            <a:ext uri="{FF2B5EF4-FFF2-40B4-BE49-F238E27FC236}">
                              <a16:creationId xmlns:a16="http://schemas.microsoft.com/office/drawing/2014/main" id="{41DAC18B-59F5-4279-8EC0-3CF8332D6D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67039" y="3882022"/>
                          <a:ext cx="3079784" cy="2935394"/>
                          <a:chOff x="4064234" y="3644265"/>
                          <a:chExt cx="2851735" cy="2670700"/>
                        </a:xfrm>
                      </p:grpSpPr>
                      <p:grpSp>
                        <p:nvGrpSpPr>
                          <p:cNvPr id="24" name="グループ化 23">
                            <a:extLst>
                              <a:ext uri="{FF2B5EF4-FFF2-40B4-BE49-F238E27FC236}">
                                <a16:creationId xmlns:a16="http://schemas.microsoft.com/office/drawing/2014/main" id="{E18AF76C-C28A-4817-88D8-29A8C5F885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102562" y="3644265"/>
                            <a:ext cx="2813407" cy="2396425"/>
                            <a:chOff x="2236218" y="3308983"/>
                            <a:chExt cx="2813407" cy="2396425"/>
                          </a:xfrm>
                        </p:grpSpPr>
                        <p:cxnSp>
                          <p:nvCxnSpPr>
                            <p:cNvPr id="25" name="直線コネクタ 24">
                              <a:extLst>
                                <a:ext uri="{FF2B5EF4-FFF2-40B4-BE49-F238E27FC236}">
                                  <a16:creationId xmlns:a16="http://schemas.microsoft.com/office/drawing/2014/main" id="{254A61DB-6216-46C2-AF22-F4FF49299504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>
                              <a:off x="2236218" y="4356002"/>
                              <a:ext cx="1092908" cy="1349406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6" name="直線コネクタ 25">
                              <a:extLst>
                                <a:ext uri="{FF2B5EF4-FFF2-40B4-BE49-F238E27FC236}">
                                  <a16:creationId xmlns:a16="http://schemas.microsoft.com/office/drawing/2014/main" id="{109C79E9-BB06-4B75-8E32-97B096EAB717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H="1">
                              <a:off x="3956717" y="3790765"/>
                              <a:ext cx="1092908" cy="1349406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2" name="直線矢印コネクタ 31">
                              <a:extLst>
                                <a:ext uri="{FF2B5EF4-FFF2-40B4-BE49-F238E27FC236}">
                                  <a16:creationId xmlns:a16="http://schemas.microsoft.com/office/drawing/2014/main" id="{C955F7DF-59B5-48E7-B132-E8FCA359638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042467" y="3308983"/>
                              <a:ext cx="0" cy="481782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3" name="直線矢印コネクタ 32">
                              <a:extLst>
                                <a:ext uri="{FF2B5EF4-FFF2-40B4-BE49-F238E27FC236}">
                                  <a16:creationId xmlns:a16="http://schemas.microsoft.com/office/drawing/2014/main" id="{FBB4AB48-8542-42C6-A307-9FFC177714D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3956717" y="4640993"/>
                              <a:ext cx="0" cy="481782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4" name="直線矢印コネクタ 33">
                              <a:extLst>
                                <a:ext uri="{FF2B5EF4-FFF2-40B4-BE49-F238E27FC236}">
                                  <a16:creationId xmlns:a16="http://schemas.microsoft.com/office/drawing/2014/main" id="{F2CCEC3E-CC01-474B-A1A6-850BF48CD8B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3668387" y="5115700"/>
                              <a:ext cx="307760" cy="414297"/>
                            </a:xfrm>
                            <a:prstGeom prst="straightConnector1">
                              <a:avLst/>
                            </a:prstGeom>
                            <a:ln w="38100">
                              <a:tailEnd type="triangle"/>
                            </a:ln>
                          </p:spPr>
                          <p:style>
                            <a:lnRef idx="1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0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21" name="直線コネクタ 20">
                            <a:extLst>
                              <a:ext uri="{FF2B5EF4-FFF2-40B4-BE49-F238E27FC236}">
                                <a16:creationId xmlns:a16="http://schemas.microsoft.com/office/drawing/2014/main" id="{208B159F-3EF6-45D7-A07E-2EDFCC8ED85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823061" y="5475453"/>
                            <a:ext cx="6646" cy="839512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" name="直線矢印コネクタ 21">
                            <a:extLst>
                              <a:ext uri="{FF2B5EF4-FFF2-40B4-BE49-F238E27FC236}">
                                <a16:creationId xmlns:a16="http://schemas.microsoft.com/office/drawing/2014/main" id="{40DDE7E9-1B44-4DE5-8602-0808971701F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064234" y="6140025"/>
                            <a:ext cx="1733725" cy="0"/>
                          </a:xfrm>
                          <a:prstGeom prst="straightConnector1">
                            <a:avLst/>
                          </a:prstGeom>
                          <a:ln>
                            <a:headEnd type="triangle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8" name="テキスト ボックス 17">
                          <a:extLst>
                            <a:ext uri="{FF2B5EF4-FFF2-40B4-BE49-F238E27FC236}">
                              <a16:creationId xmlns:a16="http://schemas.microsoft.com/office/drawing/2014/main" id="{29916192-95FF-469C-88EA-AB0E1C0DAB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702014" y="6588751"/>
                          <a:ext cx="78739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kumimoji="1" lang="en-US" altLang="ja-JP" dirty="0"/>
                            <a:t>50mm</a:t>
                          </a:r>
                          <a:endParaRPr kumimoji="1" lang="ja-JP" altLang="en-US" dirty="0"/>
                        </a:p>
                      </p:txBody>
                    </p:sp>
                  </p:grpSp>
                  <p:cxnSp>
                    <p:nvCxnSpPr>
                      <p:cNvPr id="13" name="直線コネクタ 12">
                        <a:extLst>
                          <a:ext uri="{FF2B5EF4-FFF2-40B4-BE49-F238E27FC236}">
                            <a16:creationId xmlns:a16="http://schemas.microsoft.com/office/drawing/2014/main" id="{0A50370A-BCA3-4073-9DCB-8CE84C609B5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90665" y="4620356"/>
                        <a:ext cx="1542606" cy="1956872"/>
                      </a:xfrm>
                      <a:prstGeom prst="line">
                        <a:avLst/>
                      </a:prstGeom>
                      <a:ln w="28575" cap="flat" cmpd="sng" algn="ctr">
                        <a:solidFill>
                          <a:srgbClr val="00B05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" name="テキスト ボックス 13">
                        <a:extLst>
                          <a:ext uri="{FF2B5EF4-FFF2-40B4-BE49-F238E27FC236}">
                            <a16:creationId xmlns:a16="http://schemas.microsoft.com/office/drawing/2014/main" id="{73EEB0EB-5FB1-428E-AE39-8756A61B39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72850" y="4435690"/>
                        <a:ext cx="55880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ja-JP" dirty="0" err="1">
                            <a:solidFill>
                              <a:srgbClr val="00B050"/>
                            </a:solidFill>
                          </a:rPr>
                          <a:t>sym</a:t>
                        </a:r>
                        <a:endParaRPr kumimoji="1" lang="ja-JP" altLang="en-US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9" name="直線コネクタ 8">
                      <a:extLst>
                        <a:ext uri="{FF2B5EF4-FFF2-40B4-BE49-F238E27FC236}">
                          <a16:creationId xmlns:a16="http://schemas.microsoft.com/office/drawing/2014/main" id="{726A68EE-62A3-4A32-93B7-C2DA9D4B8E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54614" y="3887108"/>
                      <a:ext cx="0" cy="67525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線矢印コネクタ 9">
                      <a:extLst>
                        <a:ext uri="{FF2B5EF4-FFF2-40B4-BE49-F238E27FC236}">
                          <a16:creationId xmlns:a16="http://schemas.microsoft.com/office/drawing/2014/main" id="{E4EAFCB3-85E6-44F3-BE38-D05CBE4203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891787" y="4562367"/>
                      <a:ext cx="1190262" cy="1589710"/>
                    </a:xfrm>
                    <a:prstGeom prst="straightConnector1">
                      <a:avLst/>
                    </a:prstGeom>
                    <a:ln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" name="テキスト ボックス 10">
                      <a:extLst>
                        <a:ext uri="{FF2B5EF4-FFF2-40B4-BE49-F238E27FC236}">
                          <a16:creationId xmlns:a16="http://schemas.microsoft.com/office/drawing/2014/main" id="{A70416F4-3DD2-4A41-8C20-BA91FE8EC2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79276" y="5108601"/>
                      <a:ext cx="9181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dirty="0"/>
                        <a:t>100mm</a:t>
                      </a:r>
                      <a:endParaRPr kumimoji="1" lang="ja-JP" altLang="en-US" dirty="0"/>
                    </a:p>
                  </p:txBody>
                </p:sp>
              </p:grpSp>
              <p:sp>
                <p:nvSpPr>
                  <p:cNvPr id="7" name="円弧 6"/>
                  <p:cNvSpPr/>
                  <p:nvPr/>
                </p:nvSpPr>
                <p:spPr>
                  <a:xfrm rot="9252957">
                    <a:off x="2252877" y="3706894"/>
                    <a:ext cx="3890916" cy="444930"/>
                  </a:xfrm>
                  <a:prstGeom prst="arc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0A50370A-BCA3-4073-9DCB-8CE84C609B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7687" y="1550480"/>
                <a:ext cx="1032556" cy="1394883"/>
              </a:xfrm>
              <a:prstGeom prst="line">
                <a:avLst/>
              </a:prstGeom>
              <a:ln w="28575" cap="flat" cmpd="sng" algn="ctr">
                <a:solidFill>
                  <a:srgbClr val="00206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1" name="直線矢印コネクタ 90">
                <a:extLst>
                  <a:ext uri="{FF2B5EF4-FFF2-40B4-BE49-F238E27FC236}">
                    <a16:creationId xmlns:a16="http://schemas.microsoft.com/office/drawing/2014/main" id="{472FF963-BFA3-49F0-807C-33E16419B569}"/>
                  </a:ext>
                </a:extLst>
              </p:cNvPr>
              <p:cNvCxnSpPr/>
              <p:nvPr/>
            </p:nvCxnSpPr>
            <p:spPr>
              <a:xfrm>
                <a:off x="787201" y="2954897"/>
                <a:ext cx="539023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68E470F6-A99F-402B-8F54-FC2F9D6BF193}"/>
                  </a:ext>
                </a:extLst>
              </p:cNvPr>
              <p:cNvSpPr txBox="1"/>
              <p:nvPr/>
            </p:nvSpPr>
            <p:spPr>
              <a:xfrm>
                <a:off x="914837" y="2845864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r</a:t>
                </a:r>
                <a:endParaRPr kumimoji="1" lang="ja-JP" altLang="en-US" dirty="0"/>
              </a:p>
            </p:txBody>
          </p:sp>
          <p:sp>
            <p:nvSpPr>
              <p:cNvPr id="113" name="下矢印 112"/>
              <p:cNvSpPr/>
              <p:nvPr/>
            </p:nvSpPr>
            <p:spPr>
              <a:xfrm>
                <a:off x="856553" y="2167459"/>
                <a:ext cx="161714" cy="573865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下矢印 129"/>
              <p:cNvSpPr/>
              <p:nvPr/>
            </p:nvSpPr>
            <p:spPr>
              <a:xfrm>
                <a:off x="1118010" y="1844711"/>
                <a:ext cx="161714" cy="573865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下矢印 130"/>
              <p:cNvSpPr/>
              <p:nvPr/>
            </p:nvSpPr>
            <p:spPr>
              <a:xfrm>
                <a:off x="1396187" y="1522581"/>
                <a:ext cx="161714" cy="573865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上矢印 136"/>
              <p:cNvSpPr/>
              <p:nvPr/>
            </p:nvSpPr>
            <p:spPr>
              <a:xfrm>
                <a:off x="1546360" y="2551601"/>
                <a:ext cx="166233" cy="536027"/>
              </a:xfrm>
              <a:prstGeom prst="up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上矢印 139"/>
              <p:cNvSpPr/>
              <p:nvPr/>
            </p:nvSpPr>
            <p:spPr>
              <a:xfrm>
                <a:off x="1779101" y="2207855"/>
                <a:ext cx="166233" cy="536027"/>
              </a:xfrm>
              <a:prstGeom prst="up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上矢印 140"/>
              <p:cNvSpPr/>
              <p:nvPr/>
            </p:nvSpPr>
            <p:spPr>
              <a:xfrm>
                <a:off x="2133275" y="1776083"/>
                <a:ext cx="166233" cy="536027"/>
              </a:xfrm>
              <a:prstGeom prst="up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498620" y="1448387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>
                    <a:solidFill>
                      <a:srgbClr val="FF0000"/>
                    </a:solidFill>
                  </a:rPr>
                  <a:t>F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3" name="グループ化 22"/>
          <p:cNvGrpSpPr/>
          <p:nvPr/>
        </p:nvGrpSpPr>
        <p:grpSpPr>
          <a:xfrm>
            <a:off x="5434143" y="818300"/>
            <a:ext cx="4083907" cy="2808003"/>
            <a:chOff x="4879460" y="683451"/>
            <a:chExt cx="4083907" cy="2808003"/>
          </a:xfrm>
        </p:grpSpPr>
        <p:grpSp>
          <p:nvGrpSpPr>
            <p:cNvPr id="109" name="グループ化 108"/>
            <p:cNvGrpSpPr/>
            <p:nvPr/>
          </p:nvGrpSpPr>
          <p:grpSpPr>
            <a:xfrm>
              <a:off x="4879460" y="683451"/>
              <a:ext cx="4083907" cy="2808003"/>
              <a:chOff x="4680930" y="899318"/>
              <a:chExt cx="4083907" cy="2808003"/>
            </a:xfrm>
          </p:grpSpPr>
          <p:grpSp>
            <p:nvGrpSpPr>
              <p:cNvPr id="104" name="グループ化 103"/>
              <p:cNvGrpSpPr/>
              <p:nvPr/>
            </p:nvGrpSpPr>
            <p:grpSpPr>
              <a:xfrm>
                <a:off x="5251634" y="899318"/>
                <a:ext cx="3513203" cy="2808003"/>
                <a:chOff x="5251634" y="899318"/>
                <a:chExt cx="3513203" cy="2808003"/>
              </a:xfrm>
            </p:grpSpPr>
            <p:grpSp>
              <p:nvGrpSpPr>
                <p:cNvPr id="46" name="グループ化 45">
                  <a:extLst>
                    <a:ext uri="{FF2B5EF4-FFF2-40B4-BE49-F238E27FC236}">
                      <a16:creationId xmlns:a16="http://schemas.microsoft.com/office/drawing/2014/main" id="{0A867E05-D205-4DF4-8F18-CECC4EB78A16}"/>
                    </a:ext>
                  </a:extLst>
                </p:cNvPr>
                <p:cNvGrpSpPr/>
                <p:nvPr/>
              </p:nvGrpSpPr>
              <p:grpSpPr>
                <a:xfrm>
                  <a:off x="5251634" y="899318"/>
                  <a:ext cx="3044110" cy="2808003"/>
                  <a:chOff x="1016223" y="3424127"/>
                  <a:chExt cx="3044110" cy="2808003"/>
                </a:xfrm>
              </p:grpSpPr>
              <p:grpSp>
                <p:nvGrpSpPr>
                  <p:cNvPr id="47" name="グループ化 46">
                    <a:extLst>
                      <a:ext uri="{FF2B5EF4-FFF2-40B4-BE49-F238E27FC236}">
                        <a16:creationId xmlns:a16="http://schemas.microsoft.com/office/drawing/2014/main" id="{69060B8A-3239-46E6-A90C-A0787FE4345B}"/>
                      </a:ext>
                    </a:extLst>
                  </p:cNvPr>
                  <p:cNvGrpSpPr/>
                  <p:nvPr/>
                </p:nvGrpSpPr>
                <p:grpSpPr>
                  <a:xfrm>
                    <a:off x="1016223" y="3424127"/>
                    <a:ext cx="3044110" cy="2808003"/>
                    <a:chOff x="512447" y="3814630"/>
                    <a:chExt cx="3044110" cy="2808003"/>
                  </a:xfrm>
                </p:grpSpPr>
                <p:grpSp>
                  <p:nvGrpSpPr>
                    <p:cNvPr id="54" name="グループ化 53">
                      <a:extLst>
                        <a:ext uri="{FF2B5EF4-FFF2-40B4-BE49-F238E27FC236}">
                          <a16:creationId xmlns:a16="http://schemas.microsoft.com/office/drawing/2014/main" id="{155F16DB-AFB9-4227-A869-CB0DD2743D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2447" y="3814630"/>
                      <a:ext cx="3044110" cy="2808003"/>
                      <a:chOff x="1208432" y="3909809"/>
                      <a:chExt cx="3044110" cy="2808003"/>
                    </a:xfrm>
                  </p:grpSpPr>
                  <p:grpSp>
                    <p:nvGrpSpPr>
                      <p:cNvPr id="56" name="グループ化 55">
                        <a:extLst>
                          <a:ext uri="{FF2B5EF4-FFF2-40B4-BE49-F238E27FC236}">
                            <a16:creationId xmlns:a16="http://schemas.microsoft.com/office/drawing/2014/main" id="{41DAC18B-59F5-4279-8EC0-3CF8332D6D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08432" y="3909809"/>
                        <a:ext cx="3044110" cy="2808003"/>
                        <a:chOff x="4102562" y="3669545"/>
                        <a:chExt cx="2818703" cy="2554796"/>
                      </a:xfrm>
                    </p:grpSpPr>
                    <p:grpSp>
                      <p:nvGrpSpPr>
                        <p:cNvPr id="71" name="グループ化 70">
                          <a:extLst>
                            <a:ext uri="{FF2B5EF4-FFF2-40B4-BE49-F238E27FC236}">
                              <a16:creationId xmlns:a16="http://schemas.microsoft.com/office/drawing/2014/main" id="{E18AF76C-C28A-4817-88D8-29A8C5F885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02562" y="3669545"/>
                          <a:ext cx="2818703" cy="2076791"/>
                          <a:chOff x="2236218" y="3334263"/>
                          <a:chExt cx="2818703" cy="2076791"/>
                        </a:xfrm>
                      </p:grpSpPr>
                      <p:cxnSp>
                        <p:nvCxnSpPr>
                          <p:cNvPr id="74" name="直線コネクタ 73">
                            <a:extLst>
                              <a:ext uri="{FF2B5EF4-FFF2-40B4-BE49-F238E27FC236}">
                                <a16:creationId xmlns:a16="http://schemas.microsoft.com/office/drawing/2014/main" id="{0416598C-39BF-4EE6-A0C7-243B62D0020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334422" y="3819196"/>
                            <a:ext cx="1720499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5" name="直線コネクタ 74">
                            <a:extLst>
                              <a:ext uri="{FF2B5EF4-FFF2-40B4-BE49-F238E27FC236}">
                                <a16:creationId xmlns:a16="http://schemas.microsoft.com/office/drawing/2014/main" id="{F171C300-3A05-4802-AF2C-95E881668DF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236218" y="5140171"/>
                            <a:ext cx="1720499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4" name="直線矢印コネクタ 83">
                            <a:extLst>
                              <a:ext uri="{FF2B5EF4-FFF2-40B4-BE49-F238E27FC236}">
                                <a16:creationId xmlns:a16="http://schemas.microsoft.com/office/drawing/2014/main" id="{C955F7DF-59B5-48E7-B132-E8FCA359638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5033574" y="3334263"/>
                            <a:ext cx="0" cy="481782"/>
                          </a:xfrm>
                          <a:prstGeom prst="straightConnector1">
                            <a:avLst/>
                          </a:prstGeom>
                          <a:ln w="38100">
                            <a:tailEnd type="triangle"/>
                          </a:ln>
                        </p:spPr>
                        <p:style>
                          <a:lnRef idx="1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5" name="直線矢印コネクタ 84">
                            <a:extLst>
                              <a:ext uri="{FF2B5EF4-FFF2-40B4-BE49-F238E27FC236}">
                                <a16:creationId xmlns:a16="http://schemas.microsoft.com/office/drawing/2014/main" id="{FBB4AB48-8542-42C6-A307-9FFC177714D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956717" y="4640993"/>
                            <a:ext cx="0" cy="481782"/>
                          </a:xfrm>
                          <a:prstGeom prst="straightConnector1">
                            <a:avLst/>
                          </a:prstGeom>
                          <a:ln w="38100">
                            <a:tailEnd type="triangle"/>
                          </a:ln>
                        </p:spPr>
                        <p:style>
                          <a:lnRef idx="1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6" name="直線矢印コネクタ 85">
                            <a:extLst>
                              <a:ext uri="{FF2B5EF4-FFF2-40B4-BE49-F238E27FC236}">
                                <a16:creationId xmlns:a16="http://schemas.microsoft.com/office/drawing/2014/main" id="{F2CCEC3E-CC01-474B-A1A6-850BF48CD8B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574444" y="5120151"/>
                            <a:ext cx="385963" cy="290903"/>
                          </a:xfrm>
                          <a:prstGeom prst="straightConnector1">
                            <a:avLst/>
                          </a:prstGeom>
                          <a:ln w="38100">
                            <a:tailEnd type="triangle"/>
                          </a:ln>
                        </p:spPr>
                        <p:style>
                          <a:lnRef idx="1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66" name="直線コネクタ 65">
                          <a:extLst>
                            <a:ext uri="{FF2B5EF4-FFF2-40B4-BE49-F238E27FC236}">
                              <a16:creationId xmlns:a16="http://schemas.microsoft.com/office/drawing/2014/main" id="{98C560BA-1910-447D-A1C2-9C7A891218A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116099" y="5458057"/>
                          <a:ext cx="5196" cy="76628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直線コネクタ 66">
                          <a:extLst>
                            <a:ext uri="{FF2B5EF4-FFF2-40B4-BE49-F238E27FC236}">
                              <a16:creationId xmlns:a16="http://schemas.microsoft.com/office/drawing/2014/main" id="{208B159F-3EF6-45D7-A07E-2EDFCC8ED8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836596" y="5431158"/>
                          <a:ext cx="13222" cy="747692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9" name="直線矢印コネクタ 68">
                          <a:extLst>
                            <a:ext uri="{FF2B5EF4-FFF2-40B4-BE49-F238E27FC236}">
                              <a16:creationId xmlns:a16="http://schemas.microsoft.com/office/drawing/2014/main" id="{40DDE7E9-1B44-4DE5-8602-0808971701F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111793" y="6085512"/>
                          <a:ext cx="1721725" cy="14107"/>
                        </a:xfrm>
                        <a:prstGeom prst="straightConnector1">
                          <a:avLst/>
                        </a:prstGeom>
                        <a:ln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57" name="テキスト ボックス 56">
                        <a:extLst>
                          <a:ext uri="{FF2B5EF4-FFF2-40B4-BE49-F238E27FC236}">
                            <a16:creationId xmlns:a16="http://schemas.microsoft.com/office/drawing/2014/main" id="{29916192-95FF-469C-88EA-AB0E1C0DAB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41159" y="6218023"/>
                        <a:ext cx="78739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en-US" altLang="ja-JP" dirty="0"/>
                          <a:t>50mm</a:t>
                        </a:r>
                        <a:endParaRPr kumimoji="1" lang="ja-JP" altLang="en-US" dirty="0"/>
                      </a:p>
                    </p:txBody>
                  </p:sp>
                  <p:sp>
                    <p:nvSpPr>
                      <p:cNvPr id="58" name="テキスト ボックス 57">
                        <a:extLst>
                          <a:ext uri="{FF2B5EF4-FFF2-40B4-BE49-F238E27FC236}">
                            <a16:creationId xmlns:a16="http://schemas.microsoft.com/office/drawing/2014/main" id="{68E470F6-A99F-402B-8F54-FC2F9D6BF1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70706" y="5875581"/>
                        <a:ext cx="18473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endParaRPr kumimoji="1" lang="ja-JP" altLang="en-US" dirty="0"/>
                      </a:p>
                    </p:txBody>
                  </p:sp>
                </p:grpSp>
                <p:sp>
                  <p:nvSpPr>
                    <p:cNvPr id="53" name="テキスト ボックス 52">
                      <a:extLst>
                        <a:ext uri="{FF2B5EF4-FFF2-40B4-BE49-F238E27FC236}">
                          <a16:creationId xmlns:a16="http://schemas.microsoft.com/office/drawing/2014/main" id="{73EEB0EB-5FB1-428E-AE39-8756A61B39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5000" y="4361150"/>
                      <a:ext cx="55880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dirty="0" err="1">
                          <a:solidFill>
                            <a:srgbClr val="00B050"/>
                          </a:solidFill>
                        </a:rPr>
                        <a:t>sym</a:t>
                      </a:r>
                      <a:endParaRPr kumimoji="1" lang="ja-JP" altLang="en-US" dirty="0">
                        <a:solidFill>
                          <a:srgbClr val="00B050"/>
                        </a:solidFill>
                      </a:endParaRPr>
                    </a:p>
                  </p:txBody>
                </p:sp>
              </p:grpSp>
              <p:cxnSp>
                <p:nvCxnSpPr>
                  <p:cNvPr id="49" name="直線矢印コネクタ 48">
                    <a:extLst>
                      <a:ext uri="{FF2B5EF4-FFF2-40B4-BE49-F238E27FC236}">
                        <a16:creationId xmlns:a16="http://schemas.microsoft.com/office/drawing/2014/main" id="{E4EAFCB3-85E6-44F3-BE38-D05CBE4203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95291" y="4935655"/>
                    <a:ext cx="1145215" cy="1121185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7" name="フリーフォーム 86"/>
                <p:cNvSpPr/>
                <p:nvPr/>
              </p:nvSpPr>
              <p:spPr>
                <a:xfrm>
                  <a:off x="5251882" y="1432313"/>
                  <a:ext cx="1174111" cy="1466287"/>
                </a:xfrm>
                <a:custGeom>
                  <a:avLst/>
                  <a:gdLst>
                    <a:gd name="connsiteX0" fmla="*/ 1174111 w 1174111"/>
                    <a:gd name="connsiteY0" fmla="*/ 0 h 1466287"/>
                    <a:gd name="connsiteX1" fmla="*/ 908989 w 1174111"/>
                    <a:gd name="connsiteY1" fmla="*/ 957685 h 1466287"/>
                    <a:gd name="connsiteX2" fmla="*/ 0 w 1174111"/>
                    <a:gd name="connsiteY2" fmla="*/ 1466287 h 1466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4111" h="1466287">
                      <a:moveTo>
                        <a:pt x="1174111" y="0"/>
                      </a:moveTo>
                      <a:cubicBezTo>
                        <a:pt x="1139392" y="356652"/>
                        <a:pt x="1104674" y="713304"/>
                        <a:pt x="908989" y="957685"/>
                      </a:cubicBezTo>
                      <a:cubicBezTo>
                        <a:pt x="713304" y="1202066"/>
                        <a:pt x="174042" y="1401359"/>
                        <a:pt x="0" y="1466287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フリーフォーム 87"/>
                <p:cNvSpPr/>
                <p:nvPr/>
              </p:nvSpPr>
              <p:spPr>
                <a:xfrm>
                  <a:off x="7101806" y="1432313"/>
                  <a:ext cx="1174111" cy="1466287"/>
                </a:xfrm>
                <a:custGeom>
                  <a:avLst/>
                  <a:gdLst>
                    <a:gd name="connsiteX0" fmla="*/ 1174111 w 1174111"/>
                    <a:gd name="connsiteY0" fmla="*/ 0 h 1466287"/>
                    <a:gd name="connsiteX1" fmla="*/ 908989 w 1174111"/>
                    <a:gd name="connsiteY1" fmla="*/ 957685 h 1466287"/>
                    <a:gd name="connsiteX2" fmla="*/ 0 w 1174111"/>
                    <a:gd name="connsiteY2" fmla="*/ 1466287 h 1466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74111" h="1466287">
                      <a:moveTo>
                        <a:pt x="1174111" y="0"/>
                      </a:moveTo>
                      <a:cubicBezTo>
                        <a:pt x="1139392" y="356652"/>
                        <a:pt x="1104674" y="713304"/>
                        <a:pt x="908989" y="957685"/>
                      </a:cubicBezTo>
                      <a:cubicBezTo>
                        <a:pt x="713304" y="1202066"/>
                        <a:pt x="174042" y="1401359"/>
                        <a:pt x="0" y="1466287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29916192-95FF-469C-88EA-AB0E1C0DABC8}"/>
                    </a:ext>
                  </a:extLst>
                </p:cNvPr>
                <p:cNvSpPr txBox="1"/>
                <p:nvPr/>
              </p:nvSpPr>
              <p:spPr>
                <a:xfrm>
                  <a:off x="7860422" y="3030493"/>
                  <a:ext cx="9044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/>
                    <a:t>100mm</a:t>
                  </a:r>
                  <a:endParaRPr kumimoji="1" lang="ja-JP" altLang="en-US" dirty="0"/>
                </a:p>
              </p:txBody>
            </p:sp>
            <p:cxnSp>
              <p:nvCxnSpPr>
                <p:cNvPr id="96" name="直線コネクタ 95">
                  <a:extLst>
                    <a:ext uri="{FF2B5EF4-FFF2-40B4-BE49-F238E27FC236}">
                      <a16:creationId xmlns:a16="http://schemas.microsoft.com/office/drawing/2014/main" id="{208B159F-3EF6-45D7-A07E-2EDFCC8ED8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78861" y="1470858"/>
                  <a:ext cx="33768" cy="11407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フリーフォーム 101"/>
              <p:cNvSpPr/>
              <p:nvPr/>
            </p:nvSpPr>
            <p:spPr>
              <a:xfrm>
                <a:off x="5246475" y="1463213"/>
                <a:ext cx="1174111" cy="1466287"/>
              </a:xfrm>
              <a:custGeom>
                <a:avLst/>
                <a:gdLst>
                  <a:gd name="connsiteX0" fmla="*/ 1174111 w 1174111"/>
                  <a:gd name="connsiteY0" fmla="*/ 0 h 1466287"/>
                  <a:gd name="connsiteX1" fmla="*/ 908989 w 1174111"/>
                  <a:gd name="connsiteY1" fmla="*/ 957685 h 1466287"/>
                  <a:gd name="connsiteX2" fmla="*/ 0 w 1174111"/>
                  <a:gd name="connsiteY2" fmla="*/ 1466287 h 1466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4111" h="1466287">
                    <a:moveTo>
                      <a:pt x="1174111" y="0"/>
                    </a:moveTo>
                    <a:cubicBezTo>
                      <a:pt x="1139392" y="356652"/>
                      <a:pt x="1104674" y="713304"/>
                      <a:pt x="908989" y="957685"/>
                    </a:cubicBezTo>
                    <a:cubicBezTo>
                      <a:pt x="713304" y="1202066"/>
                      <a:pt x="174042" y="1401359"/>
                      <a:pt x="0" y="1466287"/>
                    </a:cubicBezTo>
                  </a:path>
                </a:pathLst>
              </a:custGeom>
              <a:ln w="28575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3E9CB4A5-DAAA-49B8-B36B-EB6B4B68E300}"/>
                  </a:ext>
                </a:extLst>
              </p:cNvPr>
              <p:cNvSpPr txBox="1"/>
              <p:nvPr/>
            </p:nvSpPr>
            <p:spPr>
              <a:xfrm>
                <a:off x="4680930" y="2489669"/>
                <a:ext cx="9291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solidFill>
                      <a:srgbClr val="00B050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sz="1600" baseline="-25000" dirty="0" err="1">
                    <a:solidFill>
                      <a:srgbClr val="00B050"/>
                    </a:solidFill>
                  </a:rPr>
                  <a:t>Y</a:t>
                </a:r>
                <a:r>
                  <a:rPr lang="en-US" sz="1600" baseline="-25000" dirty="0">
                    <a:solidFill>
                      <a:srgbClr val="00B050"/>
                    </a:solidFill>
                  </a:rPr>
                  <a:t> </a:t>
                </a:r>
                <a:r>
                  <a:rPr lang="en-US" sz="1600" dirty="0">
                    <a:solidFill>
                      <a:srgbClr val="00B050"/>
                    </a:solidFill>
                  </a:rPr>
                  <a:t>,</a:t>
                </a:r>
                <a:r>
                  <a:rPr lang="en-US" sz="1600" dirty="0" err="1">
                    <a:solidFill>
                      <a:srgbClr val="00B050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en-US" sz="1600" baseline="-25000" dirty="0" err="1">
                    <a:solidFill>
                      <a:srgbClr val="00B050"/>
                    </a:solidFill>
                  </a:rPr>
                  <a:t>x</a:t>
                </a:r>
                <a:r>
                  <a:rPr lang="en-US" sz="1600" dirty="0">
                    <a:solidFill>
                      <a:srgbClr val="00B050"/>
                    </a:solidFill>
                  </a:rPr>
                  <a:t> = 0</a:t>
                </a:r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93" name="フリーフォーム 92"/>
            <p:cNvSpPr/>
            <p:nvPr/>
          </p:nvSpPr>
          <p:spPr>
            <a:xfrm>
              <a:off x="6042552" y="1211498"/>
              <a:ext cx="1174111" cy="1466287"/>
            </a:xfrm>
            <a:custGeom>
              <a:avLst/>
              <a:gdLst>
                <a:gd name="connsiteX0" fmla="*/ 1174111 w 1174111"/>
                <a:gd name="connsiteY0" fmla="*/ 0 h 1466287"/>
                <a:gd name="connsiteX1" fmla="*/ 908989 w 1174111"/>
                <a:gd name="connsiteY1" fmla="*/ 957685 h 1466287"/>
                <a:gd name="connsiteX2" fmla="*/ 0 w 1174111"/>
                <a:gd name="connsiteY2" fmla="*/ 1466287 h 146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4111" h="1466287">
                  <a:moveTo>
                    <a:pt x="1174111" y="0"/>
                  </a:moveTo>
                  <a:cubicBezTo>
                    <a:pt x="1139392" y="356652"/>
                    <a:pt x="1104674" y="713304"/>
                    <a:pt x="908989" y="957685"/>
                  </a:cubicBezTo>
                  <a:cubicBezTo>
                    <a:pt x="713304" y="1202066"/>
                    <a:pt x="174042" y="1401359"/>
                    <a:pt x="0" y="1466287"/>
                  </a:cubicBezTo>
                </a:path>
              </a:pathLst>
            </a:custGeom>
            <a:ln w="28575">
              <a:solidFill>
                <a:srgbClr val="002060"/>
              </a:solidFill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B050"/>
                </a:solidFill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68E470F6-A99F-402B-8F54-FC2F9D6BF193}"/>
                </a:ext>
              </a:extLst>
            </p:cNvPr>
            <p:cNvSpPr txBox="1"/>
            <p:nvPr/>
          </p:nvSpPr>
          <p:spPr>
            <a:xfrm>
              <a:off x="5693602" y="272770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r</a:t>
              </a:r>
              <a:endParaRPr kumimoji="1" lang="ja-JP" altLang="en-US" dirty="0"/>
            </a:p>
          </p:txBody>
        </p: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472FF963-BFA3-49F0-807C-33E16419B569}"/>
                </a:ext>
              </a:extLst>
            </p:cNvPr>
            <p:cNvCxnSpPr/>
            <p:nvPr/>
          </p:nvCxnSpPr>
          <p:spPr>
            <a:xfrm>
              <a:off x="5512892" y="2736859"/>
              <a:ext cx="53902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下矢印 133"/>
            <p:cNvSpPr/>
            <p:nvPr/>
          </p:nvSpPr>
          <p:spPr>
            <a:xfrm>
              <a:off x="5737622" y="1962783"/>
              <a:ext cx="161714" cy="57386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下矢印 134"/>
            <p:cNvSpPr/>
            <p:nvPr/>
          </p:nvSpPr>
          <p:spPr>
            <a:xfrm>
              <a:off x="6061193" y="1781494"/>
              <a:ext cx="161714" cy="57386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下矢印 135"/>
            <p:cNvSpPr/>
            <p:nvPr/>
          </p:nvSpPr>
          <p:spPr>
            <a:xfrm>
              <a:off x="6320721" y="1535936"/>
              <a:ext cx="161714" cy="57386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上矢印 141"/>
            <p:cNvSpPr/>
            <p:nvPr/>
          </p:nvSpPr>
          <p:spPr>
            <a:xfrm>
              <a:off x="6307791" y="2540516"/>
              <a:ext cx="166233" cy="536027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上矢印 142"/>
            <p:cNvSpPr/>
            <p:nvPr/>
          </p:nvSpPr>
          <p:spPr>
            <a:xfrm>
              <a:off x="6842750" y="2218170"/>
              <a:ext cx="166233" cy="536027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上矢印 143"/>
            <p:cNvSpPr/>
            <p:nvPr/>
          </p:nvSpPr>
          <p:spPr>
            <a:xfrm>
              <a:off x="7113120" y="1633461"/>
              <a:ext cx="166233" cy="536027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6572950" y="1543082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>
                  <a:solidFill>
                    <a:srgbClr val="FF0000"/>
                  </a:solidFill>
                </a:rPr>
                <a:t>F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5" name="テキスト ボックス 104"/>
          <p:cNvSpPr txBox="1"/>
          <p:nvPr/>
        </p:nvSpPr>
        <p:spPr>
          <a:xfrm>
            <a:off x="255075" y="180835"/>
            <a:ext cx="50048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形状による曲げ剛性の計算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曲率試験片</a:t>
            </a:r>
            <a:r>
              <a:rPr kumimoji="1" lang="en-US" altLang="ja-JP" dirty="0" smtClean="0"/>
              <a:t>]</a:t>
            </a:r>
            <a:r>
              <a:rPr kumimoji="1" lang="ja-JP" altLang="en-US" dirty="0"/>
              <a:t> </a:t>
            </a:r>
            <a:r>
              <a:rPr kumimoji="1" lang="en-US" altLang="ja-JP" dirty="0" smtClean="0"/>
              <a:t>- </a:t>
            </a:r>
            <a:r>
              <a:rPr kumimoji="1" lang="ja-JP" altLang="en-US" dirty="0" smtClean="0"/>
              <a:t>方法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49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3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テキスト ボックス 44"/>
          <p:cNvSpPr txBox="1"/>
          <p:nvPr/>
        </p:nvSpPr>
        <p:spPr>
          <a:xfrm>
            <a:off x="5183708" y="1301570"/>
            <a:ext cx="638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部品のシェルモデルにモーメント</a:t>
            </a:r>
            <a:r>
              <a:rPr kumimoji="1" lang="en-US" altLang="ja-JP" dirty="0"/>
              <a:t>M</a:t>
            </a:r>
            <a:r>
              <a:rPr kumimoji="1" lang="ja-JP" altLang="en-US" dirty="0"/>
              <a:t>を与えて弾性解析を行い</a:t>
            </a:r>
            <a:endParaRPr kumimoji="1" lang="en-US" altLang="ja-JP" dirty="0"/>
          </a:p>
          <a:p>
            <a:r>
              <a:rPr kumimoji="1" lang="ja-JP" altLang="en-US" dirty="0"/>
              <a:t>後、</a:t>
            </a:r>
            <a:r>
              <a:rPr kumimoji="1" lang="en-US" altLang="ja-JP" dirty="0"/>
              <a:t>r</a:t>
            </a:r>
            <a:r>
              <a:rPr kumimoji="1" lang="ja-JP" altLang="en-US" dirty="0" err="1"/>
              <a:t>での</a:t>
            </a:r>
            <a:r>
              <a:rPr kumimoji="1" lang="ja-JP" altLang="en-US" dirty="0"/>
              <a:t>変形角</a:t>
            </a:r>
            <a:r>
              <a:rPr kumimoji="1" lang="en-US" altLang="ja-JP" dirty="0"/>
              <a:t>θ1,θ2</a:t>
            </a:r>
            <a:r>
              <a:rPr kumimoji="1" lang="ja-JP" altLang="en-US" dirty="0"/>
              <a:t>を求める</a:t>
            </a:r>
            <a:endParaRPr kumimoji="1" lang="en-US" altLang="ja-JP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1435" y="150655"/>
            <a:ext cx="443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非加熱部の曲げ剛性の計算方法</a:t>
            </a:r>
            <a:r>
              <a:rPr kumimoji="1" lang="en-US" altLang="ja-JP" dirty="0"/>
              <a:t>(</a:t>
            </a:r>
            <a:r>
              <a:rPr kumimoji="1" lang="ja-JP" altLang="en-US" dirty="0"/>
              <a:t>部品</a:t>
            </a:r>
            <a:r>
              <a:rPr kumimoji="1" lang="en-US" altLang="ja-JP" dirty="0"/>
              <a:t>)ver2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413721" y="314740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中央での曲げモーメント</a:t>
            </a:r>
            <a:r>
              <a:rPr kumimoji="1" lang="ja-JP" altLang="en-US" dirty="0" err="1">
                <a:solidFill>
                  <a:srgbClr val="FF0000"/>
                </a:solidFill>
              </a:rPr>
              <a:t>ｍ</a:t>
            </a:r>
            <a:r>
              <a:rPr kumimoji="1" lang="ja-JP" altLang="en-US" dirty="0">
                <a:solidFill>
                  <a:srgbClr val="FF0000"/>
                </a:solidFill>
              </a:rPr>
              <a:t>を求める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5085917" y="5085568"/>
                <a:ext cx="4032386" cy="53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ea typeface="Cambria Math" panose="02040503050406030204" pitchFamily="18" charset="0"/>
                  </a:rPr>
                  <a:t>非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加熱部</m:t>
                    </m:r>
                    <m:r>
                      <a:rPr kumimoji="1"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の</m:t>
                    </m:r>
                    <m:r>
                      <a:rPr kumimoji="1"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曲げ剛性</m:t>
                    </m:r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kumimoji="1"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917" y="5085568"/>
                <a:ext cx="4032386" cy="537776"/>
              </a:xfrm>
              <a:prstGeom prst="rect">
                <a:avLst/>
              </a:prstGeom>
              <a:blipFill>
                <a:blip r:embed="rId2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下矢印 73"/>
          <p:cNvSpPr/>
          <p:nvPr/>
        </p:nvSpPr>
        <p:spPr>
          <a:xfrm>
            <a:off x="7421671" y="2250990"/>
            <a:ext cx="501041" cy="6628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下矢印 74"/>
          <p:cNvSpPr/>
          <p:nvPr/>
        </p:nvSpPr>
        <p:spPr>
          <a:xfrm>
            <a:off x="7459603" y="3819824"/>
            <a:ext cx="501041" cy="66284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/>
          <p:cNvGrpSpPr/>
          <p:nvPr/>
        </p:nvGrpSpPr>
        <p:grpSpPr>
          <a:xfrm>
            <a:off x="338577" y="1641765"/>
            <a:ext cx="4428955" cy="2102770"/>
            <a:chOff x="541389" y="1493124"/>
            <a:chExt cx="4419757" cy="1727070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541389" y="1493124"/>
              <a:ext cx="4419757" cy="1727070"/>
              <a:chOff x="541389" y="1493124"/>
              <a:chExt cx="4419757" cy="1727070"/>
            </a:xfrm>
          </p:grpSpPr>
          <p:grpSp>
            <p:nvGrpSpPr>
              <p:cNvPr id="41" name="グループ化 40"/>
              <p:cNvGrpSpPr/>
              <p:nvPr/>
            </p:nvGrpSpPr>
            <p:grpSpPr>
              <a:xfrm>
                <a:off x="541389" y="1493124"/>
                <a:ext cx="4419757" cy="1727070"/>
                <a:chOff x="459970" y="1480598"/>
                <a:chExt cx="4419757" cy="1727070"/>
              </a:xfrm>
            </p:grpSpPr>
            <p:sp>
              <p:nvSpPr>
                <p:cNvPr id="3" name="フリーフォーム 2"/>
                <p:cNvSpPr/>
                <p:nvPr/>
              </p:nvSpPr>
              <p:spPr>
                <a:xfrm>
                  <a:off x="459970" y="1480598"/>
                  <a:ext cx="4419757" cy="1727070"/>
                </a:xfrm>
                <a:custGeom>
                  <a:avLst/>
                  <a:gdLst>
                    <a:gd name="connsiteX0" fmla="*/ 3493 w 4419757"/>
                    <a:gd name="connsiteY0" fmla="*/ 849243 h 1727070"/>
                    <a:gd name="connsiteX1" fmla="*/ 1168413 w 4419757"/>
                    <a:gd name="connsiteY1" fmla="*/ 1726065 h 1727070"/>
                    <a:gd name="connsiteX2" fmla="*/ 2715377 w 4419757"/>
                    <a:gd name="connsiteY2" fmla="*/ 1030871 h 1727070"/>
                    <a:gd name="connsiteX3" fmla="*/ 3867772 w 4419757"/>
                    <a:gd name="connsiteY3" fmla="*/ 1350284 h 1727070"/>
                    <a:gd name="connsiteX4" fmla="*/ 4318709 w 4419757"/>
                    <a:gd name="connsiteY4" fmla="*/ 22525 h 1727070"/>
                    <a:gd name="connsiteX5" fmla="*/ 1976342 w 4419757"/>
                    <a:gd name="connsiteY5" fmla="*/ 479725 h 1727070"/>
                    <a:gd name="connsiteX6" fmla="*/ 848999 w 4419757"/>
                    <a:gd name="connsiteY6" fmla="*/ 16262 h 1727070"/>
                    <a:gd name="connsiteX7" fmla="*/ 3493 w 4419757"/>
                    <a:gd name="connsiteY7" fmla="*/ 849243 h 1727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19757" h="1727070">
                      <a:moveTo>
                        <a:pt x="3493" y="849243"/>
                      </a:moveTo>
                      <a:cubicBezTo>
                        <a:pt x="56729" y="1134210"/>
                        <a:pt x="716432" y="1695794"/>
                        <a:pt x="1168413" y="1726065"/>
                      </a:cubicBezTo>
                      <a:cubicBezTo>
                        <a:pt x="1620394" y="1756336"/>
                        <a:pt x="2265484" y="1093501"/>
                        <a:pt x="2715377" y="1030871"/>
                      </a:cubicBezTo>
                      <a:cubicBezTo>
                        <a:pt x="3165270" y="968241"/>
                        <a:pt x="3600550" y="1518342"/>
                        <a:pt x="3867772" y="1350284"/>
                      </a:cubicBezTo>
                      <a:cubicBezTo>
                        <a:pt x="4134994" y="1182226"/>
                        <a:pt x="4633947" y="167618"/>
                        <a:pt x="4318709" y="22525"/>
                      </a:cubicBezTo>
                      <a:cubicBezTo>
                        <a:pt x="4003471" y="-122568"/>
                        <a:pt x="2554627" y="480769"/>
                        <a:pt x="1976342" y="479725"/>
                      </a:cubicBezTo>
                      <a:cubicBezTo>
                        <a:pt x="1398057" y="478681"/>
                        <a:pt x="1179895" y="-44280"/>
                        <a:pt x="848999" y="16262"/>
                      </a:cubicBezTo>
                      <a:cubicBezTo>
                        <a:pt x="518103" y="76804"/>
                        <a:pt x="-49743" y="564276"/>
                        <a:pt x="3493" y="849243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57150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" name="直線コネクタ 6"/>
                <p:cNvCxnSpPr/>
                <p:nvPr/>
              </p:nvCxnSpPr>
              <p:spPr>
                <a:xfrm flipV="1">
                  <a:off x="1290180" y="2123162"/>
                  <a:ext cx="839245" cy="607513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コネクタ 10"/>
                <p:cNvCxnSpPr/>
                <p:nvPr/>
              </p:nvCxnSpPr>
              <p:spPr>
                <a:xfrm>
                  <a:off x="1121079" y="2549047"/>
                  <a:ext cx="313151" cy="356991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/>
                <p:cNvCxnSpPr/>
                <p:nvPr/>
              </p:nvCxnSpPr>
              <p:spPr>
                <a:xfrm>
                  <a:off x="1985375" y="1947799"/>
                  <a:ext cx="313151" cy="356991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/>
                <p:cNvCxnSpPr/>
                <p:nvPr/>
              </p:nvCxnSpPr>
              <p:spPr>
                <a:xfrm flipV="1">
                  <a:off x="1434230" y="2304790"/>
                  <a:ext cx="864296" cy="608019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/>
                <p:cNvCxnSpPr/>
                <p:nvPr/>
              </p:nvCxnSpPr>
              <p:spPr>
                <a:xfrm flipV="1">
                  <a:off x="1121079" y="1934761"/>
                  <a:ext cx="864296" cy="608019"/>
                </a:xfrm>
                <a:prstGeom prst="line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2194940" y="1934761"/>
                  <a:ext cx="13094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>
                      <a:solidFill>
                        <a:srgbClr val="FF0000"/>
                      </a:solidFill>
                    </a:rPr>
                    <a:t>Heating line</a:t>
                  </a:r>
                  <a:endParaRPr kumimoji="1" lang="ja-JP" alt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2" name="直線コネクタ 21"/>
                <p:cNvCxnSpPr/>
                <p:nvPr/>
              </p:nvCxnSpPr>
              <p:spPr>
                <a:xfrm flipH="1">
                  <a:off x="1024002" y="2542780"/>
                  <a:ext cx="97078" cy="819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コネクタ 23"/>
                <p:cNvCxnSpPr/>
                <p:nvPr/>
              </p:nvCxnSpPr>
              <p:spPr>
                <a:xfrm flipH="1">
                  <a:off x="1157874" y="2727542"/>
                  <a:ext cx="116893" cy="908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矢印コネクタ 29"/>
                <p:cNvCxnSpPr/>
                <p:nvPr/>
              </p:nvCxnSpPr>
              <p:spPr>
                <a:xfrm>
                  <a:off x="950231" y="2652132"/>
                  <a:ext cx="197646" cy="22647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836605" y="2649079"/>
                  <a:ext cx="25680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600" dirty="0"/>
                    <a:t>r</a:t>
                  </a:r>
                  <a:endParaRPr kumimoji="1" lang="ja-JP" altLang="en-US" sz="1600" dirty="0"/>
                </a:p>
              </p:txBody>
            </p:sp>
            <p:cxnSp>
              <p:nvCxnSpPr>
                <p:cNvPr id="32" name="直線コネクタ 31"/>
                <p:cNvCxnSpPr/>
                <p:nvPr/>
              </p:nvCxnSpPr>
              <p:spPr>
                <a:xfrm flipH="1">
                  <a:off x="1310274" y="2879942"/>
                  <a:ext cx="116893" cy="908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矢印コネクタ 32"/>
                <p:cNvCxnSpPr/>
                <p:nvPr/>
              </p:nvCxnSpPr>
              <p:spPr>
                <a:xfrm>
                  <a:off x="1102631" y="2804532"/>
                  <a:ext cx="197646" cy="22647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円弧 36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>
                  <a:off x="1069817" y="2319973"/>
                  <a:ext cx="354137" cy="33820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8" name="円弧 37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>
                  <a:off x="1435229" y="2039681"/>
                  <a:ext cx="354137" cy="33820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9" name="円弧 38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 flipV="1">
                  <a:off x="1457602" y="2667089"/>
                  <a:ext cx="394293" cy="35576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0" name="円弧 39">
                  <a:extLst>
                    <a:ext uri="{FF2B5EF4-FFF2-40B4-BE49-F238E27FC236}">
                      <a16:creationId xmlns:a16="http://schemas.microsoft.com/office/drawing/2014/main" id="{00B66DFE-51F7-4D7F-BB2E-2F436B5503A9}"/>
                    </a:ext>
                  </a:extLst>
                </p:cNvPr>
                <p:cNvSpPr/>
                <p:nvPr/>
              </p:nvSpPr>
              <p:spPr>
                <a:xfrm rot="7037132" flipV="1">
                  <a:off x="1840020" y="2404033"/>
                  <a:ext cx="394293" cy="355763"/>
                </a:xfrm>
                <a:prstGeom prst="arc">
                  <a:avLst>
                    <a:gd name="adj1" fmla="val 4879397"/>
                    <a:gd name="adj2" fmla="val 16452864"/>
                  </a:avLst>
                </a:prstGeom>
                <a:ln w="38100">
                  <a:solidFill>
                    <a:srgbClr val="0070C0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42" name="テキスト ボックス 41"/>
              <p:cNvSpPr txBox="1"/>
              <p:nvPr/>
            </p:nvSpPr>
            <p:spPr>
              <a:xfrm>
                <a:off x="1683932" y="1726591"/>
                <a:ext cx="4885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rgbClr val="00B050"/>
                    </a:solidFill>
                  </a:rPr>
                  <a:t>θ1</a:t>
                </a:r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283856" y="2276025"/>
                <a:ext cx="4885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>
                    <a:solidFill>
                      <a:srgbClr val="00B050"/>
                    </a:solidFill>
                  </a:rPr>
                  <a:t>θ2</a:t>
                </a:r>
                <a:endParaRPr kumimoji="1" lang="ja-JP" altLang="en-US" sz="14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47" name="テキスト ボックス 46"/>
            <p:cNvSpPr txBox="1"/>
            <p:nvPr/>
          </p:nvSpPr>
          <p:spPr>
            <a:xfrm>
              <a:off x="925281" y="2079925"/>
              <a:ext cx="250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chemeClr val="accent1"/>
                  </a:solidFill>
                </a:rPr>
                <a:t>M</a:t>
              </a:r>
              <a:endParaRPr kumimoji="1" lang="ja-JP" alt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1" name="テキスト ボックス 50"/>
          <p:cNvSpPr txBox="1"/>
          <p:nvPr/>
        </p:nvSpPr>
        <p:spPr>
          <a:xfrm>
            <a:off x="1554592" y="2802177"/>
            <a:ext cx="454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accent6"/>
                </a:solidFill>
              </a:rPr>
              <a:t>m</a:t>
            </a:r>
            <a:endParaRPr kumimoji="1" lang="ja-JP" altLang="en-US" sz="1600" dirty="0">
              <a:solidFill>
                <a:schemeClr val="accent6"/>
              </a:solidFill>
            </a:endParaRPr>
          </a:p>
        </p:txBody>
      </p:sp>
      <p:sp>
        <p:nvSpPr>
          <p:cNvPr id="52" name="円弧 51">
            <a:extLst>
              <a:ext uri="{FF2B5EF4-FFF2-40B4-BE49-F238E27FC236}">
                <a16:creationId xmlns:a16="http://schemas.microsoft.com/office/drawing/2014/main" id="{00B66DFE-51F7-4D7F-BB2E-2F436B5503A9}"/>
              </a:ext>
            </a:extLst>
          </p:cNvPr>
          <p:cNvSpPr/>
          <p:nvPr/>
        </p:nvSpPr>
        <p:spPr>
          <a:xfrm rot="19024545" flipH="1">
            <a:off x="1361588" y="2662700"/>
            <a:ext cx="302673" cy="318892"/>
          </a:xfrm>
          <a:prstGeom prst="arc">
            <a:avLst>
              <a:gd name="adj1" fmla="val 4879397"/>
              <a:gd name="adj2" fmla="val 16452864"/>
            </a:avLst>
          </a:prstGeom>
          <a:ln w="381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1633" y="122542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部品の</a:t>
            </a:r>
            <a:r>
              <a:rPr kumimoji="1" lang="ja-JP" altLang="en-US" dirty="0" err="1"/>
              <a:t>周囲をを拘束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738549" y="3101905"/>
            <a:ext cx="251042" cy="37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M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0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12627</TotalTime>
  <Words>1481</Words>
  <Application>Microsoft Office PowerPoint</Application>
  <PresentationFormat>ワイド画面</PresentationFormat>
  <Paragraphs>268</Paragraphs>
  <Slides>17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8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Cambria Math</vt:lpstr>
      <vt:lpstr>Segoe UI</vt:lpstr>
      <vt:lpstr>Symbol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Rashed Sherif</dc:creator>
  <cp:lastModifiedBy>山田 悠貴</cp:lastModifiedBy>
  <cp:revision>152</cp:revision>
  <dcterms:created xsi:type="dcterms:W3CDTF">2021-05-31T07:54:28Z</dcterms:created>
  <dcterms:modified xsi:type="dcterms:W3CDTF">2021-08-12T09:36:58Z</dcterms:modified>
</cp:coreProperties>
</file>