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02" r:id="rId4"/>
    <p:sldId id="548" r:id="rId6"/>
    <p:sldId id="512" r:id="rId7"/>
    <p:sldId id="497" r:id="rId8"/>
    <p:sldId id="530" r:id="rId9"/>
    <p:sldId id="549" r:id="rId10"/>
    <p:sldId id="517" r:id="rId11"/>
    <p:sldId id="518" r:id="rId12"/>
    <p:sldId id="516" r:id="rId13"/>
    <p:sldId id="567" r:id="rId14"/>
    <p:sldId id="550" r:id="rId15"/>
    <p:sldId id="551" r:id="rId16"/>
    <p:sldId id="531" r:id="rId17"/>
    <p:sldId id="526" r:id="rId18"/>
    <p:sldId id="568" r:id="rId19"/>
    <p:sldId id="569" r:id="rId20"/>
    <p:sldId id="545" r:id="rId21"/>
    <p:sldId id="572" r:id="rId22"/>
    <p:sldId id="570" r:id="rId23"/>
    <p:sldId id="507"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02"/>
            <p14:sldId id="548"/>
            <p14:sldId id="512"/>
            <p14:sldId id="497"/>
            <p14:sldId id="530"/>
            <p14:sldId id="549"/>
            <p14:sldId id="517"/>
            <p14:sldId id="518"/>
            <p14:sldId id="516"/>
            <p14:sldId id="567"/>
            <p14:sldId id="550"/>
            <p14:sldId id="551"/>
            <p14:sldId id="531"/>
            <p14:sldId id="526"/>
            <p14:sldId id="568"/>
            <p14:sldId id="569"/>
            <p14:sldId id="545"/>
            <p14:sldId id="572"/>
            <p14:sldId id="570"/>
            <p14:sldId id="507"/>
          </p14:sldIdLst>
        </p14:section>
      </p14:sectionLst>
    </p:ext>
    <p:ext uri="{EFAFB233-063F-42B5-8137-9DF3F51BA10A}">
      <p15:sldGuideLst xmlns:p15="http://schemas.microsoft.com/office/powerpoint/2012/main">
        <p15:guide id="1" orient="horz" pos="225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FF"/>
    <a:srgbClr val="00447C"/>
    <a:srgbClr val="FFD7BD"/>
    <a:srgbClr val="FFC715"/>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3" autoAdjust="0"/>
    <p:restoredTop sz="85314" autoAdjust="0"/>
  </p:normalViewPr>
  <p:slideViewPr>
    <p:cSldViewPr snapToGrid="0">
      <p:cViewPr varScale="1">
        <p:scale>
          <a:sx n="102" d="100"/>
          <a:sy n="102" d="100"/>
        </p:scale>
        <p:origin x="888" y="72"/>
      </p:cViewPr>
      <p:guideLst>
        <p:guide orient="horz" pos="2255"/>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6.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zh-CN" altLang="en-US" dirty="0"/>
              <a:t>各位同学老师好，我是</a:t>
            </a:r>
            <a:r>
              <a:rPr lang="en-US" altLang="zh-CN" dirty="0"/>
              <a:t>xxx</a:t>
            </a:r>
            <a:r>
              <a:rPr lang="zh-CN" altLang="en-US" dirty="0"/>
              <a:t>，我的导师是</a:t>
            </a:r>
            <a:r>
              <a:rPr lang="en-US" altLang="zh-CN" dirty="0"/>
              <a:t>xxx</a:t>
            </a:r>
            <a:r>
              <a:rPr lang="zh-CN" altLang="en-US" dirty="0"/>
              <a:t>老师。今天我开题报告的名称是。。</a:t>
            </a:r>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en-US" altLang="zh-CN" dirty="0"/>
          </a:p>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E928BA7-4A45-4FFE-A583-CA964C03D9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en-US" altLang="zh-CN" dirty="0"/>
          </a:p>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zh-CN" altLang="en-US" dirty="0"/>
              <a:t>首先简单介绍以下我这个方向的研究背景</a:t>
            </a:r>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1800" kern="100" dirty="0">
              <a:effectLst/>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zh-CN" altLang="en-US" dirty="0"/>
              <a:t>关于研究现状我也会从目标检测和增量学习两个方面做阐述。</a:t>
            </a:r>
            <a:endParaRPr lang="en-US" altLang="zh-CN"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dirty="0">
                <a:effectLst/>
                <a:latin typeface="Times New Roman" panose="02020603050405020304" pitchFamily="18" charset="0"/>
                <a:ea typeface="宋体" panose="02010600030101010101" pitchFamily="2" charset="-122"/>
              </a:rPr>
              <a:t>One-stage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检测器通过在不同的空间位置布置大小不同且密集的</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先验框（也被称为</a:t>
            </a:r>
            <a:r>
              <a:rPr lang="en-US" altLang="zh-CN" sz="1800" dirty="0">
                <a:effectLst/>
                <a:latin typeface="Times New Roman" panose="02020603050405020304" pitchFamily="18" charset="0"/>
                <a:ea typeface="宋体" panose="02010600030101010101" pitchFamily="2" charset="-122"/>
              </a:rPr>
              <a:t>anchor boxes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dirty="0">
                <a:effectLst/>
                <a:latin typeface="Times New Roman" panose="02020603050405020304" pitchFamily="18" charset="0"/>
                <a:ea typeface="宋体" panose="02010600030101010101" pitchFamily="2" charset="-122"/>
              </a:rPr>
              <a:t>anchor points</a:t>
            </a:r>
            <a:r>
              <a:rPr lang="zh-CN" altLang="en-US"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直接预测目标的类别和位置。</a:t>
            </a:r>
            <a:endParaRPr lang="en-US" altLang="zh-CN" dirty="0"/>
          </a:p>
          <a:p>
            <a:r>
              <a:rPr lang="en-US" altLang="zh-CN" sz="1800" dirty="0">
                <a:effectLst/>
                <a:latin typeface="Times New Roman" panose="02020603050405020304" pitchFamily="18" charset="0"/>
                <a:ea typeface="宋体" panose="02010600030101010101" pitchFamily="2" charset="-122"/>
              </a:rPr>
              <a:t>Two-stage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检测器首先通过区域建议网络从密集的</a:t>
            </a:r>
            <a:r>
              <a:rPr lang="en-US" altLang="zh-CN" sz="1800" dirty="0">
                <a:effectLst/>
                <a:latin typeface="Times New Roman" panose="02020603050405020304" pitchFamily="18" charset="0"/>
                <a:ea typeface="宋体" panose="02010600030101010101" pitchFamily="2" charset="-122"/>
              </a:rPr>
              <a:t>anchor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中生成一组高质量的前景建议边界框，然后细化每个建议框的位置并预测它特定的类别。</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r>
              <a:rPr lang="zh-CN" altLang="en-US" dirty="0"/>
              <a:t>总的来说种类繁多，传统的检测算法已经比较成熟。</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OWD方法无法描述所检测到的未知对象的详细类别；</a:t>
            </a:r>
            <a:endParaRPr lang="zh-CN" altLang="en-US" dirty="0"/>
          </a:p>
          <a:p>
            <a:r>
              <a:rPr lang="zh-CN" altLang="en-US" dirty="0"/>
              <a:t>OVD方法的性能通常依赖于推理过程中预定义的类别列表；</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en-US" altLang="zh-CN" dirty="0"/>
          </a:p>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endParaRPr lang="zh-CN" altLang="en-US"/>
          </a:p>
        </p:txBody>
      </p:sp>
      <p:sp>
        <p:nvSpPr>
          <p:cNvPr id="104859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2"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264A9-D857-7049-A3C0-89D3CA0799A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5.xml"/><Relationship Id="rId4" Type="http://schemas.openxmlformats.org/officeDocument/2006/relationships/image" Target="../media/image4.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10.png"/><Relationship Id="rId15" Type="http://schemas.openxmlformats.org/officeDocument/2006/relationships/notesSlide" Target="../notesSlides/notesSlide8.xml"/><Relationship Id="rId14" Type="http://schemas.openxmlformats.org/officeDocument/2006/relationships/slideLayout" Target="../slideLayouts/slideLayout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1430" y="391033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9994582" y="4128164"/>
            <a:ext cx="1795780" cy="2251075"/>
          </a:xfrm>
          <a:prstGeom prst="rect">
            <a:avLst/>
          </a:prstGeom>
        </p:spPr>
      </p:pic>
      <p:sp>
        <p:nvSpPr>
          <p:cNvPr id="2" name="文本框 1"/>
          <p:cNvSpPr txBox="1"/>
          <p:nvPr/>
        </p:nvSpPr>
        <p:spPr>
          <a:xfrm>
            <a:off x="-635" y="1685290"/>
            <a:ext cx="12192635" cy="922020"/>
          </a:xfrm>
          <a:prstGeom prst="rect">
            <a:avLst/>
          </a:prstGeom>
          <a:noFill/>
        </p:spPr>
        <p:txBody>
          <a:bodyPr wrap="square" rtlCol="0">
            <a:spAutoFit/>
          </a:bodyPr>
          <a:lstStyle/>
          <a:p>
            <a:pPr algn="ctr"/>
            <a:r>
              <a:rPr lang="zh-CN" altLang="en-US" sz="5400" b="1" dirty="0">
                <a:latin typeface="微软雅黑" panose="020B0503020204020204" pitchFamily="34" charset="-122"/>
                <a:ea typeface="微软雅黑" panose="020B0503020204020204" pitchFamily="34" charset="-122"/>
              </a:rPr>
              <a:t>基于深度学习的开放世界目标检测</a:t>
            </a:r>
            <a:endParaRPr lang="zh-CN" altLang="en-US" sz="5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69112" y="4827905"/>
            <a:ext cx="2316480" cy="953135"/>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姓名：王雪飞</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导师：马丽艳</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solidFill>
                  <a:schemeClr val="tx1"/>
                </a:solidFill>
                <a:latin typeface="微软雅黑" panose="020B0503020204020204" pitchFamily="34" charset="-122"/>
                <a:ea typeface="微软雅黑" panose="020B0503020204020204" pitchFamily="34" charset="-122"/>
              </a:rPr>
              <a:t>主要研究内容</a:t>
            </a:r>
            <a:endParaRPr lang="zh-CN" altLang="en-US" sz="360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1035" y="1604645"/>
            <a:ext cx="6287135" cy="3415030"/>
          </a:xfrm>
          <a:prstGeom prst="rect">
            <a:avLst/>
          </a:prstGeom>
          <a:noFill/>
        </p:spPr>
        <p:txBody>
          <a:bodyPr wrap="square" rtlCol="0" anchor="t">
            <a:spAutoFit/>
          </a:bodyPr>
          <a:lstStyle/>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开放</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世界目标检测：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检测出已知类</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对象并分类</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检测出未知类</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对象并标记为</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unknown</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公共数据集：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1.MSCOCO</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[19]</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2.Pascal VOC</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[20]</a:t>
            </a:r>
            <a:endPar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p:nvPr/>
        </p:nvPicPr>
        <p:blipFill>
          <a:blip r:embed="rId1"/>
          <a:stretch>
            <a:fillRect/>
          </a:stretch>
        </p:blipFill>
        <p:spPr>
          <a:xfrm>
            <a:off x="6713855" y="1795145"/>
            <a:ext cx="4597400" cy="3224530"/>
          </a:xfrm>
          <a:prstGeom prst="rect">
            <a:avLst/>
          </a:prstGeom>
        </p:spPr>
      </p:pic>
      <p:sp>
        <p:nvSpPr>
          <p:cNvPr id="11" name="文本框 10"/>
          <p:cNvSpPr txBox="1"/>
          <p:nvPr/>
        </p:nvSpPr>
        <p:spPr>
          <a:xfrm>
            <a:off x="6713855" y="5019675"/>
            <a:ext cx="4596765" cy="437515"/>
          </a:xfrm>
          <a:prstGeom prst="rect">
            <a:avLst/>
          </a:prstGeom>
          <a:noFill/>
        </p:spPr>
        <p:txBody>
          <a:bodyPr wrap="square">
            <a:spAutoFit/>
          </a:bodyPr>
          <a:lstStyle/>
          <a:p>
            <a:pPr indent="229235" algn="ctr">
              <a:lnSpc>
                <a:spcPct val="125000"/>
              </a:lnSpc>
            </a:pPr>
            <a:r>
              <a:rPr lang="zh-CN" altLang="en-US" sz="1800" kern="100" dirty="0">
                <a:effectLst/>
                <a:latin typeface="Times New Roman" panose="02020603050405020304" pitchFamily="18" charset="0"/>
                <a:ea typeface="宋体" panose="02010600030101010101" pitchFamily="2" charset="-122"/>
              </a:rPr>
              <a:t>开放世界</a:t>
            </a:r>
            <a:r>
              <a:rPr lang="zh-CN" altLang="zh-CN" sz="1800" kern="100" dirty="0">
                <a:effectLst/>
                <a:latin typeface="Times New Roman" panose="02020603050405020304" pitchFamily="18" charset="0"/>
                <a:ea typeface="宋体" panose="02010600030101010101" pitchFamily="2" charset="-122"/>
              </a:rPr>
              <a:t>目标检测</a:t>
            </a:r>
            <a:endParaRPr lang="zh-CN" altLang="zh-CN" sz="2400" kern="100" dirty="0">
              <a:effectLst/>
              <a:latin typeface="Times New Roman" panose="02020603050405020304" pitchFamily="18" charset="0"/>
              <a:ea typeface="宋体" panose="02010600030101010101" pitchFamily="2" charset="-122"/>
            </a:endParaRPr>
          </a:p>
        </p:txBody>
      </p:sp>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主要问题</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0400" y="1537970"/>
            <a:ext cx="9381490" cy="2922905"/>
          </a:xfrm>
          <a:prstGeom prst="rect">
            <a:avLst/>
          </a:prstGeom>
          <a:noFill/>
        </p:spPr>
        <p:txBody>
          <a:bodyPr wrap="square" rtlCol="0">
            <a:spAutoFit/>
          </a:bodyPr>
          <a:lstStyle/>
          <a:p>
            <a:pPr marL="285750" indent="-285750" fontAlgn="auto">
              <a:lnSpc>
                <a:spcPct val="200000"/>
              </a:lnSpc>
              <a:spcBef>
                <a:spcPts val="0"/>
              </a:spcBef>
              <a:spcAft>
                <a:spcPts val="0"/>
              </a:spcAft>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增量地学习新的类别</a:t>
            </a:r>
            <a:endParaRPr lang="zh-CN" altLang="en-US" sz="2400" b="1" dirty="0">
              <a:latin typeface="微软雅黑" panose="020B0503020204020204" pitchFamily="34" charset="-122"/>
              <a:ea typeface="微软雅黑" panose="020B0503020204020204" pitchFamily="34" charset="-122"/>
            </a:endParaRPr>
          </a:p>
          <a:p>
            <a:pPr marL="742950" lvl="1" indent="-285750" fontAlgn="auto">
              <a:lnSpc>
                <a:spcPct val="200000"/>
              </a:lnSpc>
              <a:spcBef>
                <a:spcPts val="0"/>
              </a:spcBef>
              <a:spcAft>
                <a:spcPts val="0"/>
              </a:spcAft>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训练数据类别不平衡</a:t>
            </a:r>
            <a:endParaRPr lang="zh-CN" altLang="en-US" sz="2400" dirty="0">
              <a:latin typeface="微软雅黑" panose="020B0503020204020204" pitchFamily="34" charset="-122"/>
              <a:ea typeface="微软雅黑" panose="020B0503020204020204" pitchFamily="34" charset="-122"/>
            </a:endParaRPr>
          </a:p>
          <a:p>
            <a:pPr marL="285750" indent="-285750" fontAlgn="auto">
              <a:lnSpc>
                <a:spcPct val="200000"/>
              </a:lnSpc>
              <a:spcBef>
                <a:spcPts val="0"/>
              </a:spcBef>
              <a:spcAft>
                <a:spcPts val="0"/>
              </a:spcAft>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从已知类泛化到未知类</a:t>
            </a:r>
            <a:endParaRPr lang="zh-CN" altLang="en-US" sz="2400" b="1" dirty="0">
              <a:latin typeface="微软雅黑" panose="020B0503020204020204" pitchFamily="34" charset="-122"/>
              <a:ea typeface="微软雅黑" panose="020B0503020204020204" pitchFamily="34" charset="-122"/>
            </a:endParaRPr>
          </a:p>
          <a:p>
            <a:pPr marL="742950" lvl="1" indent="-285750" fontAlgn="auto">
              <a:lnSpc>
                <a:spcPct val="200000"/>
              </a:lnSpc>
              <a:spcBef>
                <a:spcPts val="0"/>
              </a:spcBef>
              <a:spcAft>
                <a:spcPts val="0"/>
              </a:spcAf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如何从有限的已知类训练数据中挖掘未知类信息？</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33020"/>
            <a:ext cx="12214225" cy="689356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1509395" y="1669415"/>
            <a:ext cx="2933700" cy="3677920"/>
          </a:xfrm>
          <a:prstGeom prst="rect">
            <a:avLst/>
          </a:prstGeom>
        </p:spPr>
      </p:pic>
      <p:sp>
        <p:nvSpPr>
          <p:cNvPr id="2" name="文本框 1"/>
          <p:cNvSpPr txBox="1"/>
          <p:nvPr/>
        </p:nvSpPr>
        <p:spPr>
          <a:xfrm>
            <a:off x="4976495" y="3080385"/>
            <a:ext cx="4011930" cy="922020"/>
          </a:xfrm>
          <a:prstGeom prst="rect">
            <a:avLst/>
          </a:prstGeom>
          <a:noFill/>
        </p:spPr>
        <p:txBody>
          <a:bodyPr wrap="none" rtlCol="0">
            <a:spAutoFit/>
          </a:bodyPr>
          <a:lstStyle/>
          <a:p>
            <a:pPr algn="l"/>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四</a:t>
            </a:r>
            <a:r>
              <a:rPr lang="en-US" altLang="zh-CN"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研究方法</a:t>
            </a:r>
            <a:endPar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
    </p:custDataLst>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研究方法</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096786" y="1264261"/>
            <a:ext cx="4590476" cy="4695238"/>
          </a:xfrm>
          <a:prstGeom prst="rect">
            <a:avLst/>
          </a:prstGeom>
        </p:spPr>
      </p:pic>
      <p:sp>
        <p:nvSpPr>
          <p:cNvPr id="7" name="文本框 6"/>
          <p:cNvSpPr txBox="1"/>
          <p:nvPr/>
        </p:nvSpPr>
        <p:spPr>
          <a:xfrm>
            <a:off x="660400" y="1611630"/>
            <a:ext cx="5436235" cy="3322955"/>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算法框架：</a:t>
            </a:r>
            <a:r>
              <a:rPr lang="en-US" altLang="zh-CN" sz="2000" dirty="0">
                <a:latin typeface="微软雅黑" panose="020B0503020204020204" pitchFamily="34" charset="-122"/>
                <a:ea typeface="微软雅黑" panose="020B0503020204020204" pitchFamily="34" charset="-122"/>
              </a:rPr>
              <a:t>Faster R-CNN</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研究方向：</a:t>
            </a:r>
            <a:r>
              <a:rPr lang="zh-CN" altLang="en-US" sz="2000" dirty="0">
                <a:latin typeface="微软雅黑" panose="020B0503020204020204" pitchFamily="34" charset="-122"/>
                <a:ea typeface="微软雅黑" panose="020B0503020204020204" pitchFamily="34" charset="-122"/>
                <a:sym typeface="+mn-ea"/>
              </a:rPr>
              <a:t>提高模型对未知类的泛化能力</a:t>
            </a:r>
            <a:endParaRPr lang="zh-CN" altLang="en-US" sz="20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en-US" sz="2000" dirty="0">
                <a:latin typeface="微软雅黑" panose="020B0503020204020204" pitchFamily="34" charset="-122"/>
                <a:ea typeface="微软雅黑" panose="020B0503020204020204" pitchFamily="34" charset="-122"/>
              </a:rPr>
              <a:t>由于开放世界</a:t>
            </a:r>
            <a:r>
              <a:rPr lang="zh-CN" altLang="en-US" sz="2000" dirty="0">
                <a:latin typeface="微软雅黑" panose="020B0503020204020204" pitchFamily="34" charset="-122"/>
                <a:ea typeface="微软雅黑" panose="020B0503020204020204" pitchFamily="34" charset="-122"/>
              </a:rPr>
              <a:t>目标检测任务设定下，模型阶段性训练过程中只能获取部分已知类的标签，对于众多测试时可能会碰到的新颖类（未知类）对象缺乏训练时的监督信号。</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多模态联合训练</a:t>
            </a:r>
            <a:endPar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0400" y="1012825"/>
            <a:ext cx="9380855" cy="5323205"/>
          </a:xfrm>
          <a:prstGeom prst="rect">
            <a:avLst/>
          </a:prstGeom>
          <a:noFill/>
        </p:spPr>
        <p:txBody>
          <a:bodyPr wrap="square" rtlCol="0">
            <a:sp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动机：</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语言相较于图像往往包含更高级别的语义信息，现有方法训练时仅使用单模态图像信息，可能无法让模型充分理解图像中的高级语义信息从而性能欠佳；</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解决方案：</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在训练过程中引入文本信息作为先验，指导模型在训练过程中根据文本先验学习检测未知类对象。</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194435" y="2266315"/>
            <a:ext cx="8312785" cy="3021330"/>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250"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 “bank” 学习</a:t>
            </a:r>
            <a:endPar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0400" y="1013460"/>
            <a:ext cx="9380855" cy="4952365"/>
          </a:xfrm>
          <a:prstGeom prst="rect">
            <a:avLst/>
          </a:prstGeom>
          <a:noFill/>
        </p:spPr>
        <p:txBody>
          <a:bodyPr wrap="square" rtlCol="0">
            <a:no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动机：</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目标检测中的分类任务往往通过 one-hot 标签作为约束信号，这种绝对信号（硬信号）忽略了不同对象之间可能会存在一些共享的底层特征（例如动物往往都具有四肢，足球篮球都是圆的等等）；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解决方案：</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通过构建属性 “bank”，学习不同对象可能包含的共同特征，从而使模型能够从已知类学习泛化到未知类别。</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01445" y="2571115"/>
            <a:ext cx="7898130" cy="268922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250"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 </a:t>
            </a:r>
            <a:r>
              <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随机去偏</a:t>
            </a:r>
            <a:endParaRPr lang="zh-CN" sz="36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0400" y="1012825"/>
            <a:ext cx="9380855" cy="5323205"/>
          </a:xfrm>
          <a:prstGeom prst="rect">
            <a:avLst/>
          </a:prstGeom>
          <a:noFill/>
        </p:spPr>
        <p:txBody>
          <a:bodyPr wrap="square" rtlCol="0">
            <a:sp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动机：</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现有根据候选框是前景的可能性得分选择未知类伪标签的方法会使得模型对已知类特征产生偏差，不仅会以较高的概率将包含已知类的候选框误判为未知类，还会干扰模型对已知类的学习；</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解决方案：</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随机选择未与 GT 匹配的候选框作为未知类，通过随机的方式降低模型误把已知类前景对象作为未知类的概率，从而起到缓解偏差的作用。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998345" y="2346325"/>
            <a:ext cx="6705600" cy="320992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250"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论文进度安排</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graphicFrame>
        <p:nvGraphicFramePr>
          <p:cNvPr id="5" name="表格 4"/>
          <p:cNvGraphicFramePr>
            <a:graphicFrameLocks noGrp="1"/>
          </p:cNvGraphicFramePr>
          <p:nvPr>
            <p:custDataLst>
              <p:tags r:id="rId1"/>
            </p:custDataLst>
          </p:nvPr>
        </p:nvGraphicFramePr>
        <p:xfrm>
          <a:off x="691662" y="1179220"/>
          <a:ext cx="9317990" cy="4949825"/>
        </p:xfrm>
        <a:graphic>
          <a:graphicData uri="http://schemas.openxmlformats.org/drawingml/2006/table">
            <a:tbl>
              <a:tblPr firstRow="1" bandRow="1">
                <a:tableStyleId>{5940675A-B579-460E-94D1-54222C63F5DA}</a:tableStyleId>
              </a:tblPr>
              <a:tblGrid>
                <a:gridCol w="2015490"/>
                <a:gridCol w="2427668"/>
                <a:gridCol w="4874895"/>
              </a:tblGrid>
              <a:tr h="449956">
                <a:tc>
                  <a:txBody>
                    <a:bodyPr/>
                    <a:lstStyle/>
                    <a:p>
                      <a:pPr algn="ctr"/>
                      <a:r>
                        <a:rPr lang="zh-CN" altLang="en-US" sz="2000" b="1" dirty="0">
                          <a:solidFill>
                            <a:schemeClr val="bg1"/>
                          </a:solidFill>
                        </a:rPr>
                        <a:t>阶段</a:t>
                      </a:r>
                      <a:endParaRPr lang="zh-CN" altLang="en-US" sz="2000" b="1" dirty="0">
                        <a:solidFill>
                          <a:schemeClr val="bg1"/>
                        </a:solidFill>
                      </a:endParaRPr>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447C"/>
                    </a:solidFill>
                  </a:tcPr>
                </a:tc>
                <a:tc>
                  <a:txBody>
                    <a:bodyPr/>
                    <a:lstStyle/>
                    <a:p>
                      <a:pPr algn="ctr"/>
                      <a:r>
                        <a:rPr lang="zh-CN" altLang="en-US" sz="2000" b="1" dirty="0">
                          <a:solidFill>
                            <a:schemeClr val="bg1"/>
                          </a:solidFill>
                        </a:rPr>
                        <a:t>时间</a:t>
                      </a:r>
                      <a:endParaRPr lang="zh-CN" altLang="en-US" sz="2000" b="1" dirty="0">
                        <a:solidFill>
                          <a:schemeClr val="bg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447C"/>
                    </a:solidFill>
                  </a:tcPr>
                </a:tc>
                <a:tc>
                  <a:txBody>
                    <a:bodyPr/>
                    <a:lstStyle/>
                    <a:p>
                      <a:pPr algn="ctr"/>
                      <a:r>
                        <a:rPr lang="zh-CN" altLang="en-US" sz="2000" b="1" dirty="0">
                          <a:solidFill>
                            <a:schemeClr val="bg1"/>
                          </a:solidFill>
                        </a:rPr>
                        <a:t>任务</a:t>
                      </a:r>
                      <a:endParaRPr lang="zh-CN" altLang="en-US" sz="2000" b="1" dirty="0">
                        <a:solidFill>
                          <a:schemeClr val="bg1"/>
                        </a:solidFill>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solidFill>
                      <a:srgbClr val="00447C"/>
                    </a:solidFill>
                  </a:tcPr>
                </a:tc>
              </a:tr>
              <a:tr h="449956">
                <a:tc rowSpan="2">
                  <a:txBody>
                    <a:bodyPr/>
                    <a:lstStyle/>
                    <a:p>
                      <a:pPr algn="ctr"/>
                      <a:r>
                        <a:rPr lang="zh-CN" altLang="en-US" sz="1600" dirty="0"/>
                        <a:t>阶段一</a:t>
                      </a:r>
                      <a:endParaRPr lang="en-US" altLang="zh-CN" sz="1600" dirty="0"/>
                    </a:p>
                    <a:p>
                      <a:pPr algn="ctr"/>
                      <a:r>
                        <a:rPr lang="zh-CN" altLang="en-US" sz="1600" dirty="0"/>
                        <a:t>前期准备</a:t>
                      </a:r>
                      <a:endParaRPr lang="zh-CN" altLang="en-US" sz="1600" dirty="0"/>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en-US" altLang="zh-CN" sz="1400" dirty="0"/>
                        <a:t>2022.10-2023.06</a:t>
                      </a:r>
                      <a:endParaRPr lang="en-US" altLang="zh-CN" sz="14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zh-CN" altLang="zh-CN" sz="1400" kern="1200" dirty="0">
                          <a:effectLst/>
                        </a:rPr>
                        <a:t>阅读相关文献，了解相关领域问题，寻找问题</a:t>
                      </a:r>
                      <a:endParaRPr lang="zh-CN" altLang="zh-CN" sz="1400" kern="1200" dirty="0">
                        <a:effectLst/>
                      </a:endParaRPr>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lnB w="12700">
                      <a:solidFill>
                        <a:schemeClr val="tx1"/>
                      </a:solidFill>
                      <a:prstDash val="solid"/>
                    </a:lnB>
                  </a:tcPr>
                </a:tc>
                <a:tc>
                  <a:txBody>
                    <a:bodyPr/>
                    <a:lstStyle/>
                    <a:p>
                      <a:pPr marL="0" algn="ctr" defTabSz="914400" rtl="0" eaLnBrk="1" latinLnBrk="0" hangingPunct="1"/>
                      <a:r>
                        <a:rPr lang="en-US" altLang="zh-CN" sz="1400" kern="1200" dirty="0"/>
                        <a:t>2023.07-2023.08</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整理参考文献，定义具体问题，撰写开题报告，准备开题</a:t>
                      </a:r>
                      <a:endParaRPr lang="zh-CN" altLang="zh-CN"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rowSpan="4">
                  <a:txBody>
                    <a:bodyPr/>
                    <a:lstStyle/>
                    <a:p>
                      <a:pPr algn="ctr"/>
                      <a:r>
                        <a:rPr lang="zh-CN" altLang="en-US" sz="1600" dirty="0"/>
                        <a:t>阶段二</a:t>
                      </a:r>
                      <a:endParaRPr lang="en-US" altLang="zh-CN" sz="1600" dirty="0"/>
                    </a:p>
                    <a:p>
                      <a:pPr algn="ctr"/>
                      <a:r>
                        <a:rPr lang="zh-CN" altLang="en-US" sz="1600" dirty="0"/>
                        <a:t>算法设计</a:t>
                      </a:r>
                      <a:endParaRPr lang="zh-CN" altLang="en-US" sz="1600" dirty="0"/>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en-US" altLang="zh-CN" sz="1400" kern="1200" dirty="0"/>
                        <a:t>2023.09-2023.11</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构思解决问题所需要的算法框架</a:t>
                      </a:r>
                      <a:r>
                        <a:rPr lang="zh-CN" altLang="en-US" sz="1400" kern="1200" dirty="0"/>
                        <a:t>和代码实现</a:t>
                      </a:r>
                      <a:endParaRPr lang="zh-CN" altLang="en-US"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tcPr>
                </a:tc>
                <a:tc>
                  <a:txBody>
                    <a:bodyPr/>
                    <a:lstStyle/>
                    <a:p>
                      <a:pPr marL="0" algn="ctr" defTabSz="914400" rtl="0" eaLnBrk="1" latinLnBrk="0" hangingPunct="1"/>
                      <a:r>
                        <a:rPr lang="en-US" altLang="zh-CN" sz="1400" kern="1200" dirty="0"/>
                        <a:t>2023.12-2024.01</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en-US" sz="1400" kern="1200" dirty="0"/>
                        <a:t>做实验对代码进行改进</a:t>
                      </a:r>
                      <a:endParaRPr lang="zh-CN" altLang="en-US"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tcPr>
                </a:tc>
                <a:tc>
                  <a:txBody>
                    <a:bodyPr/>
                    <a:lstStyle/>
                    <a:p>
                      <a:pPr marL="0" algn="ctr" defTabSz="914400" rtl="0" eaLnBrk="1" latinLnBrk="0" hangingPunct="1"/>
                      <a:r>
                        <a:rPr lang="en-US" altLang="zh-CN" sz="1400" kern="1200" dirty="0"/>
                        <a:t>2024.02-2024.04</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en-US" sz="1400" kern="1200" dirty="0"/>
                        <a:t>阅读文献，寻找改进模型的第二个点，构建算法框架</a:t>
                      </a:r>
                      <a:endParaRPr lang="zh-CN" altLang="en-US"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lnB w="12700">
                      <a:solidFill>
                        <a:schemeClr val="tx1"/>
                      </a:solidFill>
                      <a:prstDash val="solid"/>
                    </a:lnB>
                  </a:tcPr>
                </a:tc>
                <a:tc>
                  <a:txBody>
                    <a:bodyPr/>
                    <a:lstStyle/>
                    <a:p>
                      <a:pPr marL="0" algn="ctr" defTabSz="914400" rtl="0" eaLnBrk="1" latinLnBrk="0" hangingPunct="1"/>
                      <a:r>
                        <a:rPr lang="en-US" altLang="zh-CN" sz="1400" kern="1200" dirty="0"/>
                        <a:t>2024.05-2024.07</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en-US" sz="1400" kern="1200" dirty="0"/>
                        <a:t>做实验对代码进行改进</a:t>
                      </a:r>
                      <a:endParaRPr lang="zh-CN" altLang="en-US"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rowSpan="2">
                  <a:txBody>
                    <a:bodyPr/>
                    <a:lstStyle/>
                    <a:p>
                      <a:pPr algn="ctr"/>
                      <a:r>
                        <a:rPr lang="zh-CN" altLang="en-US" sz="1600" dirty="0"/>
                        <a:t>阶段三</a:t>
                      </a:r>
                      <a:endParaRPr lang="en-US" altLang="zh-CN" sz="1600" dirty="0"/>
                    </a:p>
                    <a:p>
                      <a:pPr algn="ctr"/>
                      <a:r>
                        <a:rPr lang="zh-CN" altLang="en-US" sz="1600" dirty="0"/>
                        <a:t>实验对比</a:t>
                      </a:r>
                      <a:endParaRPr lang="zh-CN" altLang="en-US" sz="1600" dirty="0"/>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en-US" altLang="zh-CN" sz="1400" kern="1200" dirty="0"/>
                        <a:t>2024.07-2024.09</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完成对比试验的代码实现</a:t>
                      </a:r>
                      <a:endParaRPr lang="zh-CN" altLang="zh-CN"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lnB w="12700">
                      <a:solidFill>
                        <a:schemeClr val="tx1"/>
                      </a:solidFill>
                      <a:prstDash val="solid"/>
                    </a:lnB>
                  </a:tcPr>
                </a:tc>
                <a:tc>
                  <a:txBody>
                    <a:bodyPr/>
                    <a:lstStyle/>
                    <a:p>
                      <a:pPr marL="0" algn="ctr" defTabSz="914400" rtl="0" eaLnBrk="1" latinLnBrk="0" hangingPunct="1"/>
                      <a:r>
                        <a:rPr lang="en-US" altLang="zh-CN" sz="1400" kern="1200" dirty="0"/>
                        <a:t>2024.10-2024.11</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对实验结果进行分析比较</a:t>
                      </a:r>
                      <a:endParaRPr lang="zh-CN" altLang="zh-CN"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rowSpan="2">
                  <a:txBody>
                    <a:bodyPr/>
                    <a:lstStyle/>
                    <a:p>
                      <a:pPr algn="ctr"/>
                      <a:r>
                        <a:rPr lang="zh-CN" altLang="en-US" sz="1600" dirty="0"/>
                        <a:t>阶段四</a:t>
                      </a:r>
                      <a:endParaRPr lang="en-US" altLang="zh-CN" sz="1600" dirty="0"/>
                    </a:p>
                    <a:p>
                      <a:pPr algn="ctr"/>
                      <a:r>
                        <a:rPr lang="zh-CN" altLang="en-US" sz="1600" dirty="0"/>
                        <a:t>论文撰写</a:t>
                      </a:r>
                      <a:endParaRPr lang="zh-CN" altLang="en-US" sz="1600" dirty="0"/>
                    </a:p>
                  </a:txBody>
                  <a:tcPr anchor="ctr" anchorCtr="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en-US" altLang="zh-CN" sz="1400" kern="1200" dirty="0"/>
                        <a:t>2024.12-2025.01</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完善相关内容并撰写毕业论文</a:t>
                      </a:r>
                      <a:endParaRPr lang="zh-CN" altLang="zh-CN"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r h="449956">
                <a:tc vMerge="1">
                  <a:tcPr>
                    <a:lnL>
                      <a:noFill/>
                    </a:lnL>
                    <a:lnR w="12700">
                      <a:solidFill>
                        <a:schemeClr val="tx1"/>
                      </a:solidFill>
                      <a:prstDash val="solid"/>
                    </a:lnR>
                    <a:lnB w="12700">
                      <a:solidFill>
                        <a:schemeClr val="tx1"/>
                      </a:solidFill>
                      <a:prstDash val="solid"/>
                    </a:lnB>
                  </a:tcPr>
                </a:tc>
                <a:tc>
                  <a:txBody>
                    <a:bodyPr/>
                    <a:lstStyle/>
                    <a:p>
                      <a:pPr marL="0" algn="ctr" defTabSz="914400" rtl="0" eaLnBrk="1" latinLnBrk="0" hangingPunct="1"/>
                      <a:r>
                        <a:rPr lang="en-US" altLang="zh-CN" sz="1400" kern="1200" dirty="0"/>
                        <a:t>2025.02-2025.03</a:t>
                      </a:r>
                      <a:endParaRPr lang="en-US" altLang="zh-CN" sz="1400" kern="1200" dirty="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0" algn="ctr" defTabSz="914400" rtl="0" eaLnBrk="1" latinLnBrk="0" hangingPunct="1"/>
                      <a:r>
                        <a:rPr lang="zh-CN" altLang="zh-CN" sz="1400" kern="1200" dirty="0"/>
                        <a:t>修改和完善毕业论文，准备答辩工作</a:t>
                      </a:r>
                      <a:endParaRPr lang="zh-CN" altLang="zh-CN" sz="1400" kern="1200" dirty="0"/>
                    </a:p>
                  </a:txBody>
                  <a:tcPr anchor="ctr" anchorCtr="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tcPr>
                </a:tc>
              </a:tr>
            </a:tbl>
          </a:graphicData>
        </a:graphic>
      </p:graphicFrame>
    </p:spTree>
  </p:cSld>
  <p:clrMapOvr>
    <a:masterClrMapping/>
  </p:clrMapOvr>
  <p:transition spd="med">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参考文献</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59765" y="1241425"/>
            <a:ext cx="9381490" cy="5001260"/>
          </a:xfrm>
          <a:prstGeom prst="rect">
            <a:avLst/>
          </a:prstGeom>
          <a:noFill/>
        </p:spPr>
        <p:txBody>
          <a:bodyPr wrap="square" rtlCol="0">
            <a:spAutoFit/>
          </a:bodyPr>
          <a:lstStyle/>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Redmon, Joseph, et al. "You only look once: Unified, real-time object detection." Proceedings of the IEEE conference on computer vision and pattern recognition. 2016.</a:t>
            </a:r>
            <a:endPar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t>
            </a:r>
            <a:r>
              <a:rPr lang="en-US" alt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Liu, Wei, et al. "Ssd: Single shot multibox detector." Computer Vision–ECCV 2016: 14th European Conference, Amsterdam, The Netherlands, October 11–14, 2016, Proceedings, Part I 14. Springer International Publishing, 2016.</a:t>
            </a:r>
            <a:endParaRPr lang="en-US" altLang="zh-CN" sz="14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b="0" i="0">
                <a:solidFill>
                  <a:srgbClr val="222222"/>
                </a:solidFill>
                <a:effectLst/>
                <a:latin typeface="Times New Roman" panose="02020603050405020304" pitchFamily="18" charset="0"/>
                <a:cs typeface="Times New Roman" panose="02020603050405020304" pitchFamily="18" charset="0"/>
              </a:rPr>
              <a:t>Lin, Tsung-Yi, et al. "Focal loss for dense object detection." Proceedings of the IEEE international conference on computer vision. 2017.</a:t>
            </a:r>
            <a:endParaRPr lang="en-US" altLang="zh-CN" sz="1400" b="0" i="0">
              <a:solidFill>
                <a:srgbClr val="222222"/>
              </a:solidFill>
              <a:effectLst/>
              <a:latin typeface="Times New Roman" panose="02020603050405020304" pitchFamily="18" charset="0"/>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a:t>
            </a: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Tian, Zhi, et al. "Fcos: Fully convolutional one-stage object detection." Proceedings of the IEEE/CVF international conference on computer vision. 2019.</a:t>
            </a:r>
            <a:endPar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a:t>
            </a:r>
            <a:r>
              <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Zhang, Shifeng, et al. "Bridging the gap between anchor-based and anchor-free detection via adaptive training sample selection." Proceedings of the IEEE/CVF conference on computer vision and pattern recognition. 2020.</a:t>
            </a:r>
            <a:endPar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 </a:t>
            </a:r>
            <a:r>
              <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Girshick, Ross, et al. "Rich feature hierarchies for accurate object detection and semantic segmentation." Proceedings of the IEEE conference on computer vision and pattern recognition. 2014.</a:t>
            </a:r>
            <a:endParaRPr lang="en-US" altLang="zh-CN" sz="1400" ker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0">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 Girshick, Ross. "Fast r-cnn." Proceedings of the IEEE international conference on computer vision. 2015.</a:t>
            </a:r>
            <a:endPar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lnSpc>
                <a:spcPct val="120000"/>
              </a:lnSpc>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 Ren, Shaoqing, et al. "Faster r-cnn: Towards real-time object detection with region proposal networks." Advances in neural information processing systems 28 (2015).</a:t>
            </a:r>
            <a:endPar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 Carion, Nicolas, et al. "End-to-end object detection with transformers." European conference on computer vision. Cham: Springer International Publishing, 2020.</a:t>
            </a:r>
            <a:endPar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 Zareian, Alireza, et al. "Open-vocabulary object detection using captions." Proceedings of the IEEE/CVF Conference on Computer Vision and Pattern Recognition. 2021.</a:t>
            </a:r>
            <a:endParaRPr lang="en-US" altLang="zh-CN" sz="14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参考文献</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59765" y="1241425"/>
            <a:ext cx="9380855" cy="5259070"/>
          </a:xfrm>
          <a:prstGeom prst="rect">
            <a:avLst/>
          </a:prstGeom>
          <a:noFill/>
        </p:spPr>
        <p:txBody>
          <a:bodyPr wrap="square" rtlCol="0">
            <a:spAutoFit/>
          </a:bodyPr>
          <a:lstStyle/>
          <a:p>
            <a:pPr>
              <a:lnSpc>
                <a:spcPct val="120000"/>
              </a:lnSpc>
              <a:spcBef>
                <a:spcPts val="0"/>
              </a:spcBef>
              <a:spcAft>
                <a:spcPts val="0"/>
              </a:spcAft>
            </a:pPr>
            <a:r>
              <a:rPr lang="en-US" altLang="zh-CN" sz="1400" kern="0" dirty="0">
                <a:solidFill>
                  <a:srgbClr val="000000"/>
                </a:solidFill>
                <a:effectLst/>
                <a:latin typeface="Times New Roman" panose="02020603050405020304" pitchFamily="18" charset="0"/>
                <a:ea typeface="宋体" panose="02010600030101010101" pitchFamily="2" charset="-122"/>
                <a:sym typeface="+mn-ea"/>
              </a:rPr>
              <a:t>[11] Gu, Xiuye, et al. "Zero-shot detection via vision and language knowledge distillation." arXiv preprint arXiv:2104.13921 2.3 (2021): 4.</a:t>
            </a:r>
            <a:endParaRPr lang="en-US" altLang="zh-CN" sz="1400" kern="0" dirty="0">
              <a:solidFill>
                <a:srgbClr val="000000"/>
              </a:solidFill>
              <a:effectLst/>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[12] Zhong, Yiwu, et al. "Regionclip: Region-based language-image pretraining." Proceedings of the IEEE/CVF Conference on Computer Vision and Pattern Recognition. 2022.</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[13] Jaiswal, Ayush, et al. "Class-agnostic object detection." Proceedings of the IEEE/CVF Winter Conference on Applications of Computer Vision. 2021.</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[14] Saito, Kuniaki, et al. "Learning to detect every thing in an open world." European Conference on Computer Vision. Cham: Springer Nature Switzerland, 2022.</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[15] Gonçalves, Gabriel R., et al. "Pixel-level Class-Agnostic Object Detection using Texture Quantization." 2022 35th SIBGRAPI Conference on Graphics, Patterns and Images (SIBGRAPI). Vol. 1. IEEE, 2022.</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[16] Joseph, K. J., et al. "Towards open world object detection." Proceedings of the IEEE/CVF conference on computer vision and pattern recognition. 2021.</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[17] Gupta, Akshita, et al. "OW-DETR: Open-world Detection Transformer Supplementary Material."</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[18] Yu, Jinan, et al. "Open-world object detection via discriminative class prototype learning." 2022 IEEE International Conference on Image Processing (ICIP). IEEE, 2022.</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[19] Lin, Tsung-Yi, et al. "Microsoft coco: Common objects in context." Computer Vision–ECCV 2014: 13th European Conference, Zurich, Switzerland, September 6-12, 2014, Proceedings, Part V 13. Springer International Publishing, 2014.</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r>
              <a:rPr lang="en-US" altLang="zh-CN" sz="1400" kern="0">
                <a:solidFill>
                  <a:srgbClr val="000000"/>
                </a:solidFill>
                <a:latin typeface="Times New Roman" panose="02020603050405020304" pitchFamily="18" charset="0"/>
                <a:ea typeface="宋体" panose="02010600030101010101" pitchFamily="2" charset="-122"/>
              </a:rPr>
              <a:t>[20] Everingham, Mark, et al. "The pascal visual object classes (voc) challenge." International journal of computer vision 88 (2010): 303-338.</a:t>
            </a:r>
            <a:endParaRPr lang="en-US" altLang="zh-CN" sz="1400" kern="0">
              <a:solidFill>
                <a:srgbClr val="000000"/>
              </a:solidFill>
              <a:latin typeface="Times New Roman" panose="02020603050405020304" pitchFamily="18" charset="0"/>
              <a:ea typeface="宋体" panose="02010600030101010101" pitchFamily="2" charset="-122"/>
            </a:endParaRPr>
          </a:p>
          <a:p>
            <a:pPr>
              <a:lnSpc>
                <a:spcPct val="120000"/>
              </a:lnSpc>
              <a:spcBef>
                <a:spcPts val="0"/>
              </a:spcBef>
              <a:spcAft>
                <a:spcPts val="0"/>
              </a:spcAft>
            </a:pPr>
            <a:endParaRPr lang="en-US" altLang="zh-CN" sz="1400" kern="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solidFill>
                  <a:schemeClr val="tx1"/>
                </a:solidFill>
                <a:latin typeface="微软雅黑" panose="020B0503020204020204" pitchFamily="34" charset="-122"/>
                <a:ea typeface="微软雅黑" panose="020B0503020204020204" pitchFamily="34" charset="-122"/>
              </a:rPr>
              <a:t>目录</a:t>
            </a:r>
            <a:endParaRPr lang="zh-CN" altLang="en-US" sz="360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5" name="文本框 4"/>
          <p:cNvSpPr txBox="1"/>
          <p:nvPr/>
        </p:nvSpPr>
        <p:spPr>
          <a:xfrm>
            <a:off x="660400" y="1208405"/>
            <a:ext cx="5212080" cy="4154170"/>
          </a:xfrm>
          <a:prstGeom prst="rect">
            <a:avLst/>
          </a:prstGeom>
          <a:noFill/>
        </p:spPr>
        <p:txBody>
          <a:bodyPr wrap="square" rtlCol="0">
            <a:spAutoFit/>
          </a:bodyPr>
          <a:p>
            <a:pPr fontAlgn="auto">
              <a:lnSpc>
                <a:spcPct val="150000"/>
              </a:lnSpc>
            </a:pPr>
            <a:r>
              <a:rPr lang="zh-CN" altLang="en-US" sz="4400">
                <a:latin typeface="微软雅黑" panose="020B0503020204020204" pitchFamily="34" charset="-122"/>
                <a:ea typeface="微软雅黑" panose="020B0503020204020204" pitchFamily="34" charset="-122"/>
              </a:rPr>
              <a:t>一、研究背景</a:t>
            </a:r>
            <a:endParaRPr lang="zh-CN" altLang="en-US" sz="4400">
              <a:latin typeface="微软雅黑" panose="020B0503020204020204" pitchFamily="34" charset="-122"/>
              <a:ea typeface="微软雅黑" panose="020B0503020204020204" pitchFamily="34" charset="-122"/>
            </a:endParaRPr>
          </a:p>
          <a:p>
            <a:pPr fontAlgn="auto">
              <a:lnSpc>
                <a:spcPct val="150000"/>
              </a:lnSpc>
            </a:pPr>
            <a:r>
              <a:rPr lang="zh-CN" altLang="en-US" sz="4400">
                <a:latin typeface="微软雅黑" panose="020B0503020204020204" pitchFamily="34" charset="-122"/>
                <a:ea typeface="微软雅黑" panose="020B0503020204020204" pitchFamily="34" charset="-122"/>
              </a:rPr>
              <a:t>二、国内外研究现状</a:t>
            </a:r>
            <a:endParaRPr lang="zh-CN" altLang="en-US" sz="4400">
              <a:latin typeface="微软雅黑" panose="020B0503020204020204" pitchFamily="34" charset="-122"/>
              <a:ea typeface="微软雅黑" panose="020B0503020204020204" pitchFamily="34" charset="-122"/>
            </a:endParaRPr>
          </a:p>
          <a:p>
            <a:pPr fontAlgn="auto">
              <a:lnSpc>
                <a:spcPct val="150000"/>
              </a:lnSpc>
            </a:pPr>
            <a:r>
              <a:rPr lang="zh-CN" altLang="en-US" sz="4400">
                <a:latin typeface="微软雅黑" panose="020B0503020204020204" pitchFamily="34" charset="-122"/>
                <a:ea typeface="微软雅黑" panose="020B0503020204020204" pitchFamily="34" charset="-122"/>
              </a:rPr>
              <a:t>三、主要研究内容</a:t>
            </a:r>
            <a:endParaRPr lang="zh-CN" altLang="en-US" sz="4400">
              <a:latin typeface="微软雅黑" panose="020B0503020204020204" pitchFamily="34" charset="-122"/>
              <a:ea typeface="微软雅黑" panose="020B0503020204020204" pitchFamily="34" charset="-122"/>
            </a:endParaRPr>
          </a:p>
          <a:p>
            <a:pPr fontAlgn="auto">
              <a:lnSpc>
                <a:spcPct val="150000"/>
              </a:lnSpc>
            </a:pPr>
            <a:r>
              <a:rPr lang="zh-CN" altLang="en-US" sz="4400">
                <a:latin typeface="微软雅黑" panose="020B0503020204020204" pitchFamily="34" charset="-122"/>
                <a:ea typeface="微软雅黑" panose="020B0503020204020204" pitchFamily="34" charset="-122"/>
              </a:rPr>
              <a:t>四、研究方法</a:t>
            </a:r>
            <a:endParaRPr lang="zh-CN" altLang="en-US" sz="4400">
              <a:latin typeface="微软雅黑" panose="020B0503020204020204" pitchFamily="34" charset="-122"/>
              <a:ea typeface="微软雅黑" panose="020B0503020204020204" pitchFamily="34" charset="-122"/>
            </a:endParaRPr>
          </a:p>
        </p:txBody>
      </p:sp>
    </p:spTree>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391033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9015095" y="4259580"/>
            <a:ext cx="1795780" cy="2251075"/>
          </a:xfrm>
          <a:prstGeom prst="rect">
            <a:avLst/>
          </a:prstGeom>
        </p:spPr>
      </p:pic>
      <p:sp>
        <p:nvSpPr>
          <p:cNvPr id="6" name="标题 1"/>
          <p:cNvSpPr txBox="1"/>
          <p:nvPr/>
        </p:nvSpPr>
        <p:spPr bwMode="auto">
          <a:xfrm>
            <a:off x="-12065" y="1703705"/>
            <a:ext cx="12214225" cy="1212850"/>
          </a:xfrm>
          <a:prstGeom prst="rect">
            <a:avLst/>
          </a:prstGeom>
          <a:noFill/>
          <a:ln>
            <a:noFill/>
          </a:ln>
        </p:spPr>
        <p:txBody>
          <a:bodyPr vert="horz" wrap="square" lIns="91440" tIns="45720" rIns="91440" bIns="45720" numCol="1" anchor="b" anchorCtr="0" compatLnSpc="1"/>
          <a:lst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a:lstStyle>
          <a:p>
            <a:pPr algn="ctr"/>
            <a:r>
              <a:rPr lang="en-US" altLang="zh-CN" sz="66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Thanks for listening</a:t>
            </a:r>
            <a:endParaRPr lang="en-US" altLang="zh-CN" sz="6600" b="1" kern="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569112" y="4827905"/>
            <a:ext cx="2316480" cy="953135"/>
          </a:xfrm>
          <a:prstGeom prst="rect">
            <a:avLst/>
          </a:prstGeom>
          <a:noFill/>
        </p:spPr>
        <p:txBody>
          <a:bodyPr wrap="none" rtlCol="0">
            <a:spAutoFit/>
          </a:bodyPr>
          <a:p>
            <a:r>
              <a:rPr lang="zh-CN" altLang="en-US" sz="2800" b="1" dirty="0">
                <a:solidFill>
                  <a:schemeClr val="bg1"/>
                </a:solidFill>
                <a:latin typeface="微软雅黑" panose="020B0503020204020204" pitchFamily="34" charset="-122"/>
                <a:ea typeface="微软雅黑" panose="020B0503020204020204" pitchFamily="34" charset="-122"/>
              </a:rPr>
              <a:t>姓名：王雪飞</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导师：马丽艳</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33020"/>
            <a:ext cx="12214225" cy="689356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1509395" y="1669415"/>
            <a:ext cx="2933700" cy="3677920"/>
          </a:xfrm>
          <a:prstGeom prst="rect">
            <a:avLst/>
          </a:prstGeom>
        </p:spPr>
      </p:pic>
      <p:sp>
        <p:nvSpPr>
          <p:cNvPr id="2" name="文本框 1"/>
          <p:cNvSpPr txBox="1"/>
          <p:nvPr/>
        </p:nvSpPr>
        <p:spPr>
          <a:xfrm>
            <a:off x="5541010" y="3047365"/>
            <a:ext cx="3807460" cy="922020"/>
          </a:xfrm>
          <a:prstGeom prst="rect">
            <a:avLst/>
          </a:prstGeom>
          <a:noFill/>
        </p:spPr>
        <p:txBody>
          <a:bodyPr wrap="none" rtlCol="0">
            <a:spAutoFit/>
          </a:bodyPr>
          <a:lstStyle/>
          <a:p>
            <a:pPr algn="l"/>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一</a:t>
            </a:r>
            <a:r>
              <a:rPr lang="en-US" altLang="zh-CN"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研究背景</a:t>
            </a:r>
            <a:endPar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solidFill>
                  <a:schemeClr val="tx1"/>
                </a:solidFill>
                <a:latin typeface="微软雅黑" panose="020B0503020204020204" pitchFamily="34" charset="-122"/>
                <a:ea typeface="微软雅黑" panose="020B0503020204020204" pitchFamily="34" charset="-122"/>
              </a:rPr>
              <a:t>研究背景</a:t>
            </a:r>
            <a:endParaRPr lang="zh-CN" altLang="en-US" sz="360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4" name="文本框 3"/>
          <p:cNvSpPr txBox="1"/>
          <p:nvPr/>
        </p:nvSpPr>
        <p:spPr>
          <a:xfrm>
            <a:off x="661035" y="1083310"/>
            <a:ext cx="9380220" cy="2399665"/>
          </a:xfrm>
          <a:prstGeom prst="rect">
            <a:avLst/>
          </a:prstGeom>
          <a:noFill/>
        </p:spPr>
        <p:txBody>
          <a:bodyPr wrap="square" rtlCol="0" anchor="t">
            <a:spAutoFit/>
          </a:bodyPr>
          <a:lstStyle/>
          <a:p>
            <a:pPr algn="just">
              <a:lnSpc>
                <a:spcPct val="150000"/>
              </a:lnSpc>
            </a:pPr>
            <a:r>
              <a:rPr lang="en-US" altLang="zh-CN" sz="2000" b="1" kern="100" dirty="0">
                <a:effectLst/>
                <a:latin typeface="微软雅黑" panose="020B0503020204020204" pitchFamily="34" charset="-122"/>
                <a:ea typeface="微软雅黑" panose="020B0503020204020204" pitchFamily="34" charset="-122"/>
              </a:rPr>
              <a:t>目标检测</a:t>
            </a:r>
            <a:r>
              <a:rPr lang="en-US" altLang="zh-CN" sz="2000" kern="100" dirty="0">
                <a:effectLst/>
                <a:latin typeface="微软雅黑" panose="020B0503020204020204" pitchFamily="34" charset="-122"/>
                <a:ea typeface="微软雅黑" panose="020B0503020204020204" pitchFamily="34" charset="-122"/>
              </a:rPr>
              <a:t>作为计算机视觉领域的核心问题，旨在从图像或视频中准确地定位和识别出不同类别的目标物体</a:t>
            </a:r>
            <a:r>
              <a:rPr lang="zh-CN" altLang="en-US" sz="2000" kern="100" dirty="0">
                <a:effectLst/>
                <a:latin typeface="微软雅黑" panose="020B0503020204020204" pitchFamily="34" charset="-122"/>
                <a:ea typeface="微软雅黑" panose="020B0503020204020204" pitchFamily="34" charset="-122"/>
              </a:rPr>
              <a:t>。</a:t>
            </a:r>
            <a:endParaRPr lang="zh-CN" altLang="en-US" sz="1600" kern="100" dirty="0">
              <a:effectLst/>
              <a:latin typeface="微软雅黑" panose="020B0503020204020204" pitchFamily="34" charset="-122"/>
              <a:ea typeface="微软雅黑" panose="020B0503020204020204" pitchFamily="34" charset="-122"/>
            </a:endParaRPr>
          </a:p>
          <a:p>
            <a:pPr algn="just">
              <a:lnSpc>
                <a:spcPct val="150000"/>
              </a:lnSpc>
            </a:pPr>
            <a:r>
              <a:rPr lang="zh-CN" altLang="en-US" sz="2000" b="1" kern="100" dirty="0">
                <a:effectLst/>
                <a:latin typeface="微软雅黑" panose="020B0503020204020204" pitchFamily="34" charset="-122"/>
                <a:ea typeface="微软雅黑" panose="020B0503020204020204" pitchFamily="34" charset="-122"/>
              </a:rPr>
              <a:t>核心子任务</a:t>
            </a:r>
            <a:r>
              <a:rPr lang="en-US" altLang="zh-CN" sz="2000" b="1"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定位 + 分类。</a:t>
            </a:r>
            <a:endParaRPr lang="en-US" altLang="zh-CN" sz="2000" kern="100" dirty="0">
              <a:effectLst/>
              <a:latin typeface="微软雅黑" panose="020B0503020204020204" pitchFamily="34" charset="-122"/>
              <a:ea typeface="微软雅黑" panose="020B0503020204020204" pitchFamily="34" charset="-122"/>
            </a:endParaRPr>
          </a:p>
          <a:p>
            <a:pPr algn="just">
              <a:lnSpc>
                <a:spcPct val="150000"/>
              </a:lnSpc>
            </a:pPr>
            <a:r>
              <a:rPr lang="zh-CN" altLang="zh-CN" sz="2000" b="1" kern="100" dirty="0">
                <a:effectLst/>
                <a:latin typeface="微软雅黑" panose="020B0503020204020204" pitchFamily="34" charset="-122"/>
                <a:ea typeface="微软雅黑" panose="020B0503020204020204" pitchFamily="34" charset="-122"/>
              </a:rPr>
              <a:t>应用领域：</a:t>
            </a:r>
            <a:r>
              <a:rPr lang="zh-CN" altLang="zh-CN" sz="2000" kern="100" dirty="0">
                <a:effectLst/>
                <a:latin typeface="微软雅黑" panose="020B0503020204020204" pitchFamily="34" charset="-122"/>
                <a:ea typeface="微软雅黑" panose="020B0503020204020204" pitchFamily="34" charset="-122"/>
              </a:rPr>
              <a:t>自动驾驶、智能监控、无人机导航</a:t>
            </a:r>
            <a:r>
              <a:rPr lang="zh-CN" altLang="zh-CN" sz="2000" kern="100" dirty="0">
                <a:effectLst/>
                <a:latin typeface="微软雅黑" panose="020B0503020204020204" pitchFamily="34" charset="-122"/>
                <a:ea typeface="微软雅黑" panose="020B0503020204020204" pitchFamily="34" charset="-122"/>
              </a:rPr>
              <a:t>等。同时目标检测算法也是人脸识别、目标跟踪等</a:t>
            </a:r>
            <a:r>
              <a:rPr lang="zh-CN" altLang="en-US" sz="2000" kern="100" dirty="0">
                <a:latin typeface="微软雅黑" panose="020B0503020204020204" pitchFamily="34" charset="-122"/>
                <a:ea typeface="微软雅黑" panose="020B0503020204020204" pitchFamily="34" charset="-122"/>
              </a:rPr>
              <a:t>其他</a:t>
            </a:r>
            <a:r>
              <a:rPr lang="zh-CN" altLang="zh-CN" sz="2000" kern="100" dirty="0">
                <a:effectLst/>
                <a:latin typeface="微软雅黑" panose="020B0503020204020204" pitchFamily="34" charset="-122"/>
                <a:ea typeface="微软雅黑" panose="020B0503020204020204" pitchFamily="34" charset="-122"/>
              </a:rPr>
              <a:t>任务的基础算法，起着至关重要的作用。</a:t>
            </a:r>
            <a:endParaRPr lang="zh-CN" altLang="zh-CN" sz="2000" kern="100" dirty="0">
              <a:effectLst/>
              <a:latin typeface="微软雅黑" panose="020B0503020204020204" pitchFamily="34" charset="-122"/>
              <a:ea typeface="微软雅黑" panose="020B0503020204020204" pitchFamily="34" charset="-122"/>
            </a:endParaRPr>
          </a:p>
        </p:txBody>
      </p:sp>
      <p:grpSp>
        <p:nvGrpSpPr>
          <p:cNvPr id="10" name="组合 9"/>
          <p:cNvGrpSpPr/>
          <p:nvPr/>
        </p:nvGrpSpPr>
        <p:grpSpPr>
          <a:xfrm>
            <a:off x="661035" y="3583940"/>
            <a:ext cx="11090275" cy="2246630"/>
            <a:chOff x="1041" y="5644"/>
            <a:chExt cx="17465" cy="3538"/>
          </a:xfrm>
        </p:grpSpPr>
        <p:pic>
          <p:nvPicPr>
            <p:cNvPr id="7" name="图片 6"/>
            <p:cNvPicPr>
              <a:picLocks noChangeAspect="1"/>
            </p:cNvPicPr>
            <p:nvPr>
              <p:custDataLst>
                <p:tags r:id="rId1"/>
              </p:custDataLst>
            </p:nvPr>
          </p:nvPicPr>
          <p:blipFill>
            <a:blip r:embed="rId2"/>
            <a:stretch>
              <a:fillRect/>
            </a:stretch>
          </p:blipFill>
          <p:spPr>
            <a:xfrm>
              <a:off x="1041" y="5644"/>
              <a:ext cx="6094" cy="3538"/>
            </a:xfrm>
            <a:prstGeom prst="rect">
              <a:avLst/>
            </a:prstGeom>
          </p:spPr>
        </p:pic>
        <p:pic>
          <p:nvPicPr>
            <p:cNvPr id="8" name="图片 7"/>
            <p:cNvPicPr>
              <a:picLocks noChangeAspect="1"/>
            </p:cNvPicPr>
            <p:nvPr>
              <p:custDataLst>
                <p:tags r:id="rId3"/>
              </p:custDataLst>
            </p:nvPr>
          </p:nvPicPr>
          <p:blipFill>
            <a:blip r:embed="rId4"/>
            <a:srcRect b="3138"/>
            <a:stretch>
              <a:fillRect/>
            </a:stretch>
          </p:blipFill>
          <p:spPr>
            <a:xfrm>
              <a:off x="7089" y="5646"/>
              <a:ext cx="5651" cy="3537"/>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2740" y="5644"/>
              <a:ext cx="5766" cy="3535"/>
            </a:xfrm>
            <a:prstGeom prst="rect">
              <a:avLst/>
            </a:prstGeom>
          </p:spPr>
        </p:pic>
      </p:gr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250" fill="hold">
                                          <p:stCondLst>
                                            <p:cond delay="0"/>
                                          </p:stCondLst>
                                        </p:cTn>
                                        <p:tgtEl>
                                          <p:spTgt spid="10"/>
                                        </p:tgtEl>
                                        <p:attrNameLst>
                                          <p:attrName>style.visibility</p:attrName>
                                        </p:attrNameLst>
                                      </p:cBhvr>
                                      <p:to>
                                        <p:strVal val="visible"/>
                                      </p:to>
                                    </p:set>
                                    <p:animEffect transition="in" filter="wipe(left)">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a:solidFill>
                  <a:schemeClr val="tx1"/>
                </a:solidFill>
                <a:latin typeface="微软雅黑" panose="020B0503020204020204" pitchFamily="34" charset="-122"/>
                <a:ea typeface="微软雅黑" panose="020B0503020204020204" pitchFamily="34" charset="-122"/>
                <a:sym typeface="+mn-ea"/>
              </a:rPr>
              <a:t>研究背景</a:t>
            </a:r>
            <a:endParaRPr lang="zh-CN" altLang="en-US" sz="360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5" name="文本框 4"/>
          <p:cNvSpPr txBox="1"/>
          <p:nvPr/>
        </p:nvSpPr>
        <p:spPr>
          <a:xfrm>
            <a:off x="660400" y="1012825"/>
            <a:ext cx="9349740" cy="1476375"/>
          </a:xfrm>
          <a:prstGeom prst="rect">
            <a:avLst/>
          </a:prstGeom>
          <a:noFill/>
        </p:spPr>
        <p:txBody>
          <a:bodyPr wrap="square" rtlCol="0" anchor="t">
            <a:spAutoFit/>
          </a:bodyPr>
          <a:lstStyle/>
          <a:p>
            <a:pPr>
              <a:lnSpc>
                <a:spcPct val="150000"/>
              </a:lnSpc>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传统目标检测：</a:t>
            </a:r>
            <a:r>
              <a:rPr lang="zh-CN" altLang="en-US" sz="2000" b="1" dirty="0">
                <a:effectLst/>
                <a:latin typeface="微软雅黑" panose="020B0503020204020204" pitchFamily="34" charset="-122"/>
                <a:ea typeface="微软雅黑" panose="020B0503020204020204" pitchFamily="34" charset="-122"/>
                <a:cs typeface="Times New Roman" panose="02020603050405020304" pitchFamily="18" charset="0"/>
              </a:rPr>
              <a:t>闭集假设</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，测试集中的对象类别与训练集保持一致。</a:t>
            </a:r>
            <a:endPar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开放世界目标检测：测试时将训练时未见过的类对象检测为</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未知类</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，并逐步增量的学习检测新类别。</a:t>
            </a:r>
            <a:endPar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2" name="组合 21"/>
          <p:cNvGrpSpPr/>
          <p:nvPr/>
        </p:nvGrpSpPr>
        <p:grpSpPr>
          <a:xfrm>
            <a:off x="2881630" y="2560320"/>
            <a:ext cx="6426200" cy="3702050"/>
            <a:chOff x="4538" y="4032"/>
            <a:chExt cx="10120" cy="5830"/>
          </a:xfrm>
        </p:grpSpPr>
        <p:grpSp>
          <p:nvGrpSpPr>
            <p:cNvPr id="17" name="组合 16"/>
            <p:cNvGrpSpPr/>
            <p:nvPr/>
          </p:nvGrpSpPr>
          <p:grpSpPr>
            <a:xfrm rot="0">
              <a:off x="4538" y="4032"/>
              <a:ext cx="10121" cy="5831"/>
              <a:chOff x="4546" y="4162"/>
              <a:chExt cx="10121" cy="5831"/>
            </a:xfrm>
          </p:grpSpPr>
          <p:pic>
            <p:nvPicPr>
              <p:cNvPr id="8" name="图片 7"/>
              <p:cNvPicPr>
                <a:picLocks noChangeAspect="1"/>
              </p:cNvPicPr>
              <p:nvPr>
                <p:custDataLst>
                  <p:tags r:id="rId1"/>
                </p:custDataLst>
              </p:nvPr>
            </p:nvPicPr>
            <p:blipFill rotWithShape="1">
              <a:blip r:embed="rId2"/>
              <a:srcRect l="2913" t="3610" r="3031"/>
              <a:stretch>
                <a:fillRect/>
              </a:stretch>
            </p:blipFill>
            <p:spPr>
              <a:xfrm>
                <a:off x="4547" y="4162"/>
                <a:ext cx="5068" cy="5081"/>
              </a:xfrm>
              <a:prstGeom prst="rect">
                <a:avLst/>
              </a:prstGeom>
            </p:spPr>
          </p:pic>
          <p:grpSp>
            <p:nvGrpSpPr>
              <p:cNvPr id="10" name="组合 9"/>
              <p:cNvGrpSpPr/>
              <p:nvPr/>
            </p:nvGrpSpPr>
            <p:grpSpPr>
              <a:xfrm>
                <a:off x="9599" y="4162"/>
                <a:ext cx="5068" cy="5080"/>
                <a:chOff x="9599" y="4002"/>
                <a:chExt cx="5068" cy="5080"/>
              </a:xfrm>
            </p:grpSpPr>
            <p:pic>
              <p:nvPicPr>
                <p:cNvPr id="7" name="图片 6"/>
                <p:cNvPicPr>
                  <a:picLocks noChangeAspect="1"/>
                </p:cNvPicPr>
                <p:nvPr>
                  <p:custDataLst>
                    <p:tags r:id="rId3"/>
                  </p:custDataLst>
                </p:nvPr>
              </p:nvPicPr>
              <p:blipFill rotWithShape="1">
                <a:blip r:embed="rId2"/>
                <a:srcRect l="2913" t="3610" r="3031"/>
                <a:stretch>
                  <a:fillRect/>
                </a:stretch>
              </p:blipFill>
              <p:spPr>
                <a:xfrm>
                  <a:off x="9599" y="4002"/>
                  <a:ext cx="5068" cy="5081"/>
                </a:xfrm>
                <a:prstGeom prst="rect">
                  <a:avLst/>
                </a:prstGeom>
              </p:spPr>
            </p:pic>
            <p:sp>
              <p:nvSpPr>
                <p:cNvPr id="9" name="矩形 8"/>
                <p:cNvSpPr/>
                <p:nvPr/>
              </p:nvSpPr>
              <p:spPr>
                <a:xfrm>
                  <a:off x="9687" y="4078"/>
                  <a:ext cx="1967" cy="1306"/>
                </a:xfrm>
                <a:prstGeom prst="rect">
                  <a:avLst/>
                </a:prstGeom>
                <a:noFill/>
                <a:ln w="1905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sp>
            <p:nvSpPr>
              <p:cNvPr id="14" name="文本框 13"/>
              <p:cNvSpPr txBox="1"/>
              <p:nvPr/>
            </p:nvSpPr>
            <p:spPr>
              <a:xfrm>
                <a:off x="4546" y="9413"/>
                <a:ext cx="5052" cy="580"/>
              </a:xfrm>
              <a:prstGeom prst="rect">
                <a:avLst/>
              </a:prstGeom>
              <a:noFill/>
            </p:spPr>
            <p:txBody>
              <a:bodyPr wrap="square" rtlCol="0">
                <a:spAutoFit/>
              </a:bodyPr>
              <a:p>
                <a:pPr algn="ctr"/>
                <a:r>
                  <a:rPr lang="zh-CN" altLang="en-US"/>
                  <a:t>传统</a:t>
                </a:r>
                <a:r>
                  <a:rPr lang="zh-CN" altLang="en-US"/>
                  <a:t>目标检测</a:t>
                </a:r>
                <a:endParaRPr lang="zh-CN" altLang="en-US"/>
              </a:p>
            </p:txBody>
          </p:sp>
          <p:sp>
            <p:nvSpPr>
              <p:cNvPr id="16" name="文本框 15"/>
              <p:cNvSpPr txBox="1"/>
              <p:nvPr>
                <p:custDataLst>
                  <p:tags r:id="rId4"/>
                </p:custDataLst>
              </p:nvPr>
            </p:nvSpPr>
            <p:spPr>
              <a:xfrm>
                <a:off x="9598" y="9411"/>
                <a:ext cx="5052" cy="580"/>
              </a:xfrm>
              <a:prstGeom prst="rect">
                <a:avLst/>
              </a:prstGeom>
              <a:noFill/>
            </p:spPr>
            <p:txBody>
              <a:bodyPr wrap="square" rtlCol="0">
                <a:spAutoFit/>
              </a:bodyPr>
              <a:p>
                <a:pPr algn="ctr"/>
                <a:r>
                  <a:rPr lang="zh-CN" altLang="en-US"/>
                  <a:t>开放世界目标检测</a:t>
                </a:r>
                <a:endParaRPr lang="zh-CN" altLang="en-US"/>
              </a:p>
            </p:txBody>
          </p:sp>
        </p:grpSp>
        <p:sp>
          <p:nvSpPr>
            <p:cNvPr id="12" name="文本框 11"/>
            <p:cNvSpPr txBox="1"/>
            <p:nvPr/>
          </p:nvSpPr>
          <p:spPr>
            <a:xfrm>
              <a:off x="9551" y="4070"/>
              <a:ext cx="1967" cy="434"/>
            </a:xfrm>
            <a:prstGeom prst="rect">
              <a:avLst/>
            </a:prstGeom>
            <a:noFill/>
          </p:spPr>
          <p:txBody>
            <a:bodyPr wrap="square" rtlCol="0">
              <a:spAutoFit/>
            </a:bodyPr>
            <a:p>
              <a:r>
                <a:rPr lang="en-US" altLang="zh-CN" sz="1200">
                  <a:highlight>
                    <a:srgbClr val="FFFF00"/>
                  </a:highlight>
                </a:rPr>
                <a:t>unknown</a:t>
              </a:r>
              <a:endParaRPr lang="en-US" altLang="zh-CN" sz="1200">
                <a:highlight>
                  <a:srgbClr val="FFFF00"/>
                </a:highlight>
              </a:endParaRPr>
            </a:p>
          </p:txBody>
        </p:sp>
      </p:gr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33020"/>
            <a:ext cx="12214225" cy="689356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1509395" y="1669415"/>
            <a:ext cx="2933700" cy="3677920"/>
          </a:xfrm>
          <a:prstGeom prst="rect">
            <a:avLst/>
          </a:prstGeom>
        </p:spPr>
      </p:pic>
      <p:sp>
        <p:nvSpPr>
          <p:cNvPr id="2" name="文本框 1"/>
          <p:cNvSpPr txBox="1"/>
          <p:nvPr/>
        </p:nvSpPr>
        <p:spPr>
          <a:xfrm>
            <a:off x="4976495" y="3080385"/>
            <a:ext cx="5864860" cy="922020"/>
          </a:xfrm>
          <a:prstGeom prst="rect">
            <a:avLst/>
          </a:prstGeom>
          <a:noFill/>
        </p:spPr>
        <p:txBody>
          <a:bodyPr wrap="none" rtlCol="0">
            <a:spAutoFit/>
          </a:bodyPr>
          <a:lstStyle/>
          <a:p>
            <a:pPr algn="l"/>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二</a:t>
            </a:r>
            <a:r>
              <a:rPr lang="en-US" altLang="zh-CN"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国内外研究现状</a:t>
            </a:r>
            <a:endPar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
    </p:custData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目标检测的现状</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5" name="文本框 4"/>
          <p:cNvSpPr txBox="1"/>
          <p:nvPr/>
        </p:nvSpPr>
        <p:spPr>
          <a:xfrm>
            <a:off x="660400" y="1198272"/>
            <a:ext cx="9956165" cy="147637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US" altLang="zh-CN" sz="2000" dirty="0">
                <a:effectLst/>
                <a:latin typeface="微软雅黑" panose="020B0503020204020204" pitchFamily="34" charset="-122"/>
                <a:ea typeface="微软雅黑" panose="020B0503020204020204" pitchFamily="34" charset="-122"/>
              </a:rPr>
              <a:t>One-stage</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检测器</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YOLO</a:t>
            </a:r>
            <a:r>
              <a:rPr lang="en-US" altLang="zh-CN" sz="2000" baseline="30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系列、</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SSD</a:t>
            </a:r>
            <a:r>
              <a:rPr lang="en-US" altLang="zh-CN" sz="2000" baseline="30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effectLst/>
                <a:latin typeface="微软雅黑" panose="020B0503020204020204" pitchFamily="34" charset="-122"/>
                <a:ea typeface="微软雅黑" panose="020B0503020204020204" pitchFamily="34" charset="-122"/>
                <a:cs typeface="Times New Roman" panose="02020603050405020304" pitchFamily="18" charset="0"/>
              </a:rPr>
              <a:t>RetinaNet</a:t>
            </a:r>
            <a:r>
              <a:rPr lang="en-US" altLang="zh-CN" sz="2000" baseline="30000" dirty="0" err="1">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FCOS</a:t>
            </a:r>
            <a:r>
              <a:rPr lang="en-US" altLang="zh-CN" sz="2000" baseline="300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ATSS</a:t>
            </a:r>
            <a:r>
              <a:rPr lang="en-US" altLang="zh-CN" sz="2000" baseline="300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Two-stage</a:t>
            </a:r>
            <a:r>
              <a:rPr lang="zh-CN" altLang="zh-CN" sz="2000" dirty="0">
                <a:latin typeface="微软雅黑" panose="020B0503020204020204" pitchFamily="34" charset="-122"/>
                <a:ea typeface="微软雅黑" panose="020B0503020204020204" pitchFamily="34" charset="-122"/>
              </a:rPr>
              <a:t>检测器</a:t>
            </a:r>
            <a:r>
              <a:rPr lang="zh-CN" altLang="en-US" sz="2000" dirty="0">
                <a:latin typeface="微软雅黑" panose="020B0503020204020204" pitchFamily="34" charset="-122"/>
                <a:ea typeface="微软雅黑" panose="020B0503020204020204" pitchFamily="34" charset="-122"/>
              </a:rPr>
              <a:t>。例：</a:t>
            </a:r>
            <a:r>
              <a:rPr lang="en-US" altLang="zh-CN" sz="2000" dirty="0">
                <a:latin typeface="微软雅黑" panose="020B0503020204020204" pitchFamily="34" charset="-122"/>
                <a:ea typeface="微软雅黑" panose="020B0503020204020204" pitchFamily="34" charset="-122"/>
              </a:rPr>
              <a:t>R-CNN</a:t>
            </a:r>
            <a:r>
              <a:rPr lang="en-US" altLang="zh-CN" sz="2000" baseline="30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Fast R-CNN</a:t>
            </a:r>
            <a:r>
              <a:rPr lang="en-US" altLang="zh-CN" sz="2000" baseline="30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Faster R-CNN</a:t>
            </a:r>
            <a:r>
              <a:rPr lang="en-US" altLang="zh-CN" sz="2000" baseline="30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目标检测新的范式——</a:t>
            </a:r>
            <a:r>
              <a:rPr lang="en-US" altLang="zh-CN" sz="2000" dirty="0">
                <a:effectLst/>
                <a:latin typeface="微软雅黑" panose="020B0503020204020204" pitchFamily="34" charset="-122"/>
                <a:ea typeface="微软雅黑" panose="020B0503020204020204" pitchFamily="34" charset="-122"/>
              </a:rPr>
              <a:t>End to End </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目标检测</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DETR</a:t>
            </a:r>
            <a:r>
              <a:rPr lang="en-US" altLang="zh-CN" sz="2000" baseline="30000" dirty="0">
                <a:effectLst/>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系列。</a:t>
            </a:r>
            <a:endPar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1858010" y="2615565"/>
            <a:ext cx="3831590" cy="2414270"/>
          </a:xfrm>
          <a:prstGeom prst="rect">
            <a:avLst/>
          </a:prstGeom>
        </p:spPr>
      </p:pic>
      <p:pic>
        <p:nvPicPr>
          <p:cNvPr id="8" name="图片 7"/>
          <p:cNvPicPr>
            <a:picLocks noChangeAspect="1"/>
          </p:cNvPicPr>
          <p:nvPr/>
        </p:nvPicPr>
        <p:blipFill>
          <a:blip r:embed="rId2"/>
          <a:stretch>
            <a:fillRect/>
          </a:stretch>
        </p:blipFill>
        <p:spPr>
          <a:xfrm>
            <a:off x="7822565" y="2612390"/>
            <a:ext cx="3387090" cy="3465830"/>
          </a:xfrm>
          <a:prstGeom prst="rect">
            <a:avLst/>
          </a:prstGeom>
        </p:spPr>
      </p:pic>
      <p:pic>
        <p:nvPicPr>
          <p:cNvPr id="9" name="图片 8"/>
          <p:cNvPicPr>
            <a:picLocks noChangeAspect="1"/>
          </p:cNvPicPr>
          <p:nvPr/>
        </p:nvPicPr>
        <p:blipFill>
          <a:blip r:embed="rId3"/>
          <a:stretch>
            <a:fillRect/>
          </a:stretch>
        </p:blipFill>
        <p:spPr>
          <a:xfrm>
            <a:off x="660400" y="5003165"/>
            <a:ext cx="7162165" cy="1327150"/>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250"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250" fill="hold">
                                          <p:stCondLst>
                                            <p:cond delay="0"/>
                                          </p:stCondLst>
                                        </p:cTn>
                                        <p:tgtEl>
                                          <p:spTgt spid="8"/>
                                        </p:tgtEl>
                                        <p:attrNameLst>
                                          <p:attrName>style.visibility</p:attrName>
                                        </p:attrNameLst>
                                      </p:cBhvr>
                                      <p:to>
                                        <p:strVal val="visible"/>
                                      </p:to>
                                    </p:set>
                                    <p:animEffect transition="in" filter="wipe(up)">
                                      <p:cBhvr>
                                        <p:cTn id="11" dur="250"/>
                                        <p:tgtEl>
                                          <p:spTgt spid="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250" fill="hold">
                                          <p:stCondLst>
                                            <p:cond delay="0"/>
                                          </p:stCondLst>
                                        </p:cTn>
                                        <p:tgtEl>
                                          <p:spTgt spid="9"/>
                                        </p:tgtEl>
                                        <p:attrNameLst>
                                          <p:attrName>style.visibility</p:attrName>
                                        </p:attrNameLst>
                                      </p:cBhvr>
                                      <p:to>
                                        <p:strVal val="visible"/>
                                      </p:to>
                                    </p:set>
                                    <p:animEffect transition="in" filter="wipe(right)">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solidFill>
                  <a:schemeClr val="tx1"/>
                </a:solidFill>
                <a:latin typeface="微软雅黑" panose="020B0503020204020204" pitchFamily="34" charset="-122"/>
                <a:ea typeface="微软雅黑" panose="020B0503020204020204" pitchFamily="34" charset="-122"/>
              </a:rPr>
              <a:t>开放世界</a:t>
            </a:r>
            <a:r>
              <a:rPr lang="zh-CN" altLang="en-US" sz="3600" dirty="0">
                <a:solidFill>
                  <a:schemeClr val="tx1"/>
                </a:solidFill>
                <a:latin typeface="微软雅黑" panose="020B0503020204020204" pitchFamily="34" charset="-122"/>
                <a:ea typeface="微软雅黑" panose="020B0503020204020204" pitchFamily="34" charset="-122"/>
              </a:rPr>
              <a:t>目标检测的现状</a:t>
            </a:r>
            <a:endParaRPr lang="zh-CN" altLang="en-US" sz="3600" dirty="0">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6" name="文本框 5"/>
          <p:cNvSpPr txBox="1"/>
          <p:nvPr/>
        </p:nvSpPr>
        <p:spPr>
          <a:xfrm>
            <a:off x="659765" y="1074420"/>
            <a:ext cx="9381490" cy="2861310"/>
          </a:xfrm>
          <a:prstGeom prst="rect">
            <a:avLst/>
          </a:prstGeom>
          <a:noFill/>
        </p:spPr>
        <p:txBody>
          <a:bodyPr wrap="square" rtlCol="0">
            <a:spAutoFit/>
          </a:bodyPr>
          <a:lstStyle/>
          <a:p>
            <a:pPr marL="342900" indent="-342900" fontAlgn="auto">
              <a:lnSpc>
                <a:spcPct val="150000"/>
              </a:lnSpc>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开放词汇表目标检测</a:t>
            </a:r>
            <a:r>
              <a:rPr lang="en-US" altLang="zh-CN" sz="2000" b="1" baseline="30000" dirty="0">
                <a:latin typeface="微软雅黑" panose="020B0503020204020204" pitchFamily="34" charset="-122"/>
                <a:ea typeface="微软雅黑" panose="020B0503020204020204" pitchFamily="34" charset="-122"/>
              </a:rPr>
              <a:t>[10][11][12]</a:t>
            </a:r>
            <a:r>
              <a:rPr lang="zh-CN" altLang="en-US" sz="2000" dirty="0">
                <a:latin typeface="微软雅黑" panose="020B0503020204020204" pitchFamily="34" charset="-122"/>
                <a:ea typeface="微软雅黑" panose="020B0503020204020204" pitchFamily="34" charset="-122"/>
              </a:rPr>
              <a:t>：利用大规模视觉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语言预训练模型，基于有限的基类（</a:t>
            </a:r>
            <a:r>
              <a:rPr lang="en-US" altLang="zh-CN" sz="2000" dirty="0">
                <a:latin typeface="微软雅黑" panose="020B0503020204020204" pitchFamily="34" charset="-122"/>
                <a:ea typeface="微软雅黑" panose="020B0503020204020204" pitchFamily="34" charset="-122"/>
              </a:rPr>
              <a:t>base class</a:t>
            </a:r>
            <a:r>
              <a:rPr lang="zh-CN" altLang="en-US" sz="2000" dirty="0">
                <a:latin typeface="微软雅黑" panose="020B0503020204020204" pitchFamily="34" charset="-122"/>
                <a:ea typeface="微软雅黑" panose="020B0503020204020204" pitchFamily="34" charset="-122"/>
              </a:rPr>
              <a:t>）数据训练，测试时也能检测新类（</a:t>
            </a:r>
            <a:r>
              <a:rPr lang="en-US" altLang="zh-CN" sz="2000" dirty="0">
                <a:latin typeface="微软雅黑" panose="020B0503020204020204" pitchFamily="34" charset="-122"/>
                <a:ea typeface="微软雅黑" panose="020B0503020204020204" pitchFamily="34" charset="-122"/>
              </a:rPr>
              <a:t>novel class</a:t>
            </a:r>
            <a:r>
              <a:rPr lang="zh-CN" altLang="en-US" sz="2000" dirty="0">
                <a:latin typeface="微软雅黑" panose="020B0503020204020204" pitchFamily="34" charset="-122"/>
                <a:ea typeface="微软雅黑" panose="020B0503020204020204" pitchFamily="34" charset="-122"/>
              </a:rPr>
              <a:t>）；</a:t>
            </a:r>
            <a:endParaRPr lang="en-US" altLang="zh-CN" sz="2000" baseline="50000" dirty="0">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l"/>
            </a:pPr>
            <a:r>
              <a:rPr lang="zh-CN" sz="2000" b="1" dirty="0">
                <a:latin typeface="微软雅黑" panose="020B0503020204020204" pitchFamily="34" charset="-122"/>
                <a:ea typeface="微软雅黑" panose="020B0503020204020204" pitchFamily="34" charset="-122"/>
              </a:rPr>
              <a:t>类不可知目标检测</a:t>
            </a:r>
            <a:r>
              <a:rPr lang="en-US" altLang="zh-CN" sz="2000" b="1" baseline="30000" dirty="0">
                <a:latin typeface="微软雅黑" panose="020B0503020204020204" pitchFamily="34" charset="-122"/>
                <a:ea typeface="微软雅黑" panose="020B0503020204020204" pitchFamily="34" charset="-122"/>
              </a:rPr>
              <a:t>[13][14][15]</a:t>
            </a:r>
            <a:r>
              <a:rPr lang="zh-CN" sz="2000" b="1"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通过学习定位有限数量的基类对象（</a:t>
            </a:r>
            <a:r>
              <a:rPr lang="en-US" altLang="zh-CN" sz="2000" dirty="0">
                <a:latin typeface="微软雅黑" panose="020B0503020204020204" pitchFamily="34" charset="-122"/>
                <a:ea typeface="微软雅黑" panose="020B0503020204020204" pitchFamily="34" charset="-122"/>
              </a:rPr>
              <a:t>base class</a:t>
            </a:r>
            <a:r>
              <a:rPr lang="zh-CN" sz="2000" dirty="0">
                <a:latin typeface="微软雅黑" panose="020B0503020204020204" pitchFamily="34" charset="-122"/>
                <a:ea typeface="微软雅黑" panose="020B0503020204020204" pitchFamily="34" charset="-122"/>
              </a:rPr>
              <a:t>）来定位图像中的所有对象而不区分其类别；</a:t>
            </a:r>
            <a:endParaRPr 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l"/>
            </a:pPr>
            <a:r>
              <a:rPr lang="zh-CN" sz="2000" b="1" dirty="0">
                <a:latin typeface="微软雅黑" panose="020B0503020204020204" pitchFamily="34" charset="-122"/>
                <a:ea typeface="微软雅黑" panose="020B0503020204020204" pitchFamily="34" charset="-122"/>
              </a:rPr>
              <a:t>开放世界目标检测</a:t>
            </a:r>
            <a:r>
              <a:rPr lang="en-US" altLang="zh-CN" sz="2000" b="1" baseline="30000" dirty="0">
                <a:latin typeface="微软雅黑" panose="020B0503020204020204" pitchFamily="34" charset="-122"/>
                <a:ea typeface="微软雅黑" panose="020B0503020204020204" pitchFamily="34" charset="-122"/>
              </a:rPr>
              <a:t>[16][17][18]</a:t>
            </a:r>
            <a:r>
              <a:rPr lang="zh-CN" sz="2000" b="1"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测试时将训练时未见过的类对象检测为“未知类”，并逐步增量的学习检测新类别。</a:t>
            </a:r>
            <a:endParaRPr lang="zh-CN" sz="2000"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106805" y="3971290"/>
            <a:ext cx="8486140" cy="2386330"/>
            <a:chOff x="1743" y="6254"/>
            <a:chExt cx="13364" cy="3758"/>
          </a:xfrm>
        </p:grpSpPr>
        <p:grpSp>
          <p:nvGrpSpPr>
            <p:cNvPr id="17" name="组合 16"/>
            <p:cNvGrpSpPr/>
            <p:nvPr/>
          </p:nvGrpSpPr>
          <p:grpSpPr>
            <a:xfrm>
              <a:off x="1743" y="6254"/>
              <a:ext cx="3601" cy="3750"/>
              <a:chOff x="2185" y="6230"/>
              <a:chExt cx="3601" cy="3750"/>
            </a:xfrm>
          </p:grpSpPr>
          <p:grpSp>
            <p:nvGrpSpPr>
              <p:cNvPr id="15" name="组合 14"/>
              <p:cNvGrpSpPr/>
              <p:nvPr/>
            </p:nvGrpSpPr>
            <p:grpSpPr>
              <a:xfrm>
                <a:off x="2186" y="6230"/>
                <a:ext cx="3600" cy="3090"/>
                <a:chOff x="2186" y="6214"/>
                <a:chExt cx="4340" cy="3781"/>
              </a:xfrm>
            </p:grpSpPr>
            <p:pic>
              <p:nvPicPr>
                <p:cNvPr id="10" name="图片 9"/>
                <p:cNvPicPr>
                  <a:picLocks noChangeAspect="1"/>
                </p:cNvPicPr>
                <p:nvPr>
                  <p:custDataLst>
                    <p:tags r:id="rId1"/>
                  </p:custDataLst>
                </p:nvPr>
              </p:nvPicPr>
              <p:blipFill>
                <a:blip r:embed="rId2"/>
                <a:stretch>
                  <a:fillRect/>
                </a:stretch>
              </p:blipFill>
              <p:spPr>
                <a:xfrm>
                  <a:off x="2186" y="6214"/>
                  <a:ext cx="4340" cy="3781"/>
                </a:xfrm>
                <a:prstGeom prst="rect">
                  <a:avLst/>
                </a:prstGeom>
              </p:spPr>
            </p:pic>
            <p:sp>
              <p:nvSpPr>
                <p:cNvPr id="11" name="矩形 10"/>
                <p:cNvSpPr/>
                <p:nvPr/>
              </p:nvSpPr>
              <p:spPr>
                <a:xfrm>
                  <a:off x="4400" y="6751"/>
                  <a:ext cx="1918" cy="2852"/>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2" name="文本框 11"/>
                <p:cNvSpPr txBox="1"/>
                <p:nvPr/>
              </p:nvSpPr>
              <p:spPr>
                <a:xfrm>
                  <a:off x="4249" y="6702"/>
                  <a:ext cx="1918" cy="487"/>
                </a:xfrm>
                <a:prstGeom prst="rect">
                  <a:avLst/>
                </a:prstGeom>
                <a:noFill/>
              </p:spPr>
              <p:txBody>
                <a:bodyPr wrap="square" rtlCol="0">
                  <a:noAutofit/>
                </a:bodyPr>
                <a:p>
                  <a:r>
                    <a:rPr lang="en-US" altLang="zh-CN" sz="1000">
                      <a:highlight>
                        <a:srgbClr val="00FFFF"/>
                      </a:highlight>
                    </a:rPr>
                    <a:t>dog</a:t>
                  </a:r>
                  <a:endParaRPr lang="en-US" altLang="zh-CN" sz="1000">
                    <a:highlight>
                      <a:srgbClr val="00FFFF"/>
                    </a:highlight>
                  </a:endParaRPr>
                </a:p>
              </p:txBody>
            </p:sp>
            <p:sp>
              <p:nvSpPr>
                <p:cNvPr id="13" name="矩形 12"/>
                <p:cNvSpPr/>
                <p:nvPr/>
              </p:nvSpPr>
              <p:spPr>
                <a:xfrm>
                  <a:off x="2820" y="7785"/>
                  <a:ext cx="1741" cy="2128"/>
                </a:xfrm>
                <a:prstGeom prst="rect">
                  <a:avLst/>
                </a:prstGeom>
                <a:noFill/>
                <a:ln w="1905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4" name="文本框 13"/>
                <p:cNvSpPr txBox="1"/>
                <p:nvPr>
                  <p:custDataLst>
                    <p:tags r:id="rId3"/>
                  </p:custDataLst>
                </p:nvPr>
              </p:nvSpPr>
              <p:spPr>
                <a:xfrm>
                  <a:off x="2670" y="7737"/>
                  <a:ext cx="1918" cy="487"/>
                </a:xfrm>
                <a:prstGeom prst="rect">
                  <a:avLst/>
                </a:prstGeom>
                <a:noFill/>
              </p:spPr>
              <p:txBody>
                <a:bodyPr wrap="square" rtlCol="0">
                  <a:noAutofit/>
                </a:bodyPr>
                <a:p>
                  <a:r>
                    <a:rPr lang="en-US" altLang="zh-CN" sz="1000">
                      <a:highlight>
                        <a:srgbClr val="FFFF00"/>
                      </a:highlight>
                    </a:rPr>
                    <a:t>dog</a:t>
                  </a:r>
                  <a:endParaRPr lang="en-US" altLang="zh-CN" sz="1000">
                    <a:highlight>
                      <a:srgbClr val="FFFF00"/>
                    </a:highlight>
                  </a:endParaRPr>
                </a:p>
              </p:txBody>
            </p:sp>
          </p:grpSp>
          <p:sp>
            <p:nvSpPr>
              <p:cNvPr id="16" name="文本框 15"/>
              <p:cNvSpPr txBox="1"/>
              <p:nvPr/>
            </p:nvSpPr>
            <p:spPr>
              <a:xfrm>
                <a:off x="2185" y="9400"/>
                <a:ext cx="3601" cy="580"/>
              </a:xfrm>
              <a:prstGeom prst="rect">
                <a:avLst/>
              </a:prstGeom>
              <a:noFill/>
            </p:spPr>
            <p:txBody>
              <a:bodyPr wrap="square" rtlCol="0">
                <a:spAutoFit/>
              </a:bodyPr>
              <a:p>
                <a:pPr algn="ctr"/>
                <a:r>
                  <a:rPr lang="zh-CN" altLang="en-US"/>
                  <a:t>开放词汇表</a:t>
                </a:r>
                <a:r>
                  <a:rPr lang="zh-CN" altLang="en-US"/>
                  <a:t>目标检测</a:t>
                </a:r>
                <a:endParaRPr lang="zh-CN" altLang="en-US"/>
              </a:p>
            </p:txBody>
          </p:sp>
        </p:grpSp>
        <p:grpSp>
          <p:nvGrpSpPr>
            <p:cNvPr id="18" name="组合 17"/>
            <p:cNvGrpSpPr/>
            <p:nvPr/>
          </p:nvGrpSpPr>
          <p:grpSpPr>
            <a:xfrm>
              <a:off x="6625" y="6262"/>
              <a:ext cx="3601" cy="3750"/>
              <a:chOff x="2185" y="6230"/>
              <a:chExt cx="3601" cy="3750"/>
            </a:xfrm>
          </p:grpSpPr>
          <p:grpSp>
            <p:nvGrpSpPr>
              <p:cNvPr id="19" name="组合 18"/>
              <p:cNvGrpSpPr/>
              <p:nvPr/>
            </p:nvGrpSpPr>
            <p:grpSpPr>
              <a:xfrm>
                <a:off x="2186" y="6230"/>
                <a:ext cx="3600" cy="3090"/>
                <a:chOff x="2186" y="6214"/>
                <a:chExt cx="4340" cy="3781"/>
              </a:xfrm>
            </p:grpSpPr>
            <p:pic>
              <p:nvPicPr>
                <p:cNvPr id="20" name="图片 19"/>
                <p:cNvPicPr>
                  <a:picLocks noChangeAspect="1"/>
                </p:cNvPicPr>
                <p:nvPr>
                  <p:custDataLst>
                    <p:tags r:id="rId4"/>
                  </p:custDataLst>
                </p:nvPr>
              </p:nvPicPr>
              <p:blipFill>
                <a:blip r:embed="rId2"/>
                <a:stretch>
                  <a:fillRect/>
                </a:stretch>
              </p:blipFill>
              <p:spPr>
                <a:xfrm>
                  <a:off x="2186" y="6214"/>
                  <a:ext cx="4340" cy="3781"/>
                </a:xfrm>
                <a:prstGeom prst="rect">
                  <a:avLst/>
                </a:prstGeom>
              </p:spPr>
            </p:pic>
            <p:sp>
              <p:nvSpPr>
                <p:cNvPr id="21" name="矩形 20"/>
                <p:cNvSpPr/>
                <p:nvPr>
                  <p:custDataLst>
                    <p:tags r:id="rId5"/>
                  </p:custDataLst>
                </p:nvPr>
              </p:nvSpPr>
              <p:spPr>
                <a:xfrm>
                  <a:off x="4400" y="6751"/>
                  <a:ext cx="1918" cy="2852"/>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23" name="矩形 22"/>
                <p:cNvSpPr/>
                <p:nvPr>
                  <p:custDataLst>
                    <p:tags r:id="rId6"/>
                  </p:custDataLst>
                </p:nvPr>
              </p:nvSpPr>
              <p:spPr>
                <a:xfrm>
                  <a:off x="2820" y="7785"/>
                  <a:ext cx="1741" cy="2128"/>
                </a:xfrm>
                <a:prstGeom prst="rect">
                  <a:avLst/>
                </a:prstGeom>
                <a:noFill/>
                <a:ln w="1905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sp>
            <p:nvSpPr>
              <p:cNvPr id="25" name="文本框 24"/>
              <p:cNvSpPr txBox="1"/>
              <p:nvPr>
                <p:custDataLst>
                  <p:tags r:id="rId7"/>
                </p:custDataLst>
              </p:nvPr>
            </p:nvSpPr>
            <p:spPr>
              <a:xfrm>
                <a:off x="2185" y="9400"/>
                <a:ext cx="3601" cy="580"/>
              </a:xfrm>
              <a:prstGeom prst="rect">
                <a:avLst/>
              </a:prstGeom>
              <a:noFill/>
            </p:spPr>
            <p:txBody>
              <a:bodyPr wrap="square" rtlCol="0">
                <a:spAutoFit/>
              </a:bodyPr>
              <a:p>
                <a:pPr algn="ctr"/>
                <a:r>
                  <a:rPr lang="zh-CN" altLang="en-US"/>
                  <a:t>类不可知目标检测</a:t>
                </a:r>
                <a:endParaRPr lang="zh-CN" altLang="en-US"/>
              </a:p>
            </p:txBody>
          </p:sp>
        </p:grpSp>
        <p:grpSp>
          <p:nvGrpSpPr>
            <p:cNvPr id="26" name="组合 25"/>
            <p:cNvGrpSpPr/>
            <p:nvPr/>
          </p:nvGrpSpPr>
          <p:grpSpPr>
            <a:xfrm>
              <a:off x="11507" y="6261"/>
              <a:ext cx="3601" cy="3750"/>
              <a:chOff x="2185" y="6230"/>
              <a:chExt cx="3601" cy="3750"/>
            </a:xfrm>
          </p:grpSpPr>
          <p:grpSp>
            <p:nvGrpSpPr>
              <p:cNvPr id="27" name="组合 26"/>
              <p:cNvGrpSpPr/>
              <p:nvPr/>
            </p:nvGrpSpPr>
            <p:grpSpPr>
              <a:xfrm>
                <a:off x="2186" y="6230"/>
                <a:ext cx="3600" cy="3090"/>
                <a:chOff x="2186" y="6214"/>
                <a:chExt cx="4340" cy="3781"/>
              </a:xfrm>
            </p:grpSpPr>
            <p:pic>
              <p:nvPicPr>
                <p:cNvPr id="28" name="图片 27"/>
                <p:cNvPicPr>
                  <a:picLocks noChangeAspect="1"/>
                </p:cNvPicPr>
                <p:nvPr>
                  <p:custDataLst>
                    <p:tags r:id="rId8"/>
                  </p:custDataLst>
                </p:nvPr>
              </p:nvPicPr>
              <p:blipFill>
                <a:blip r:embed="rId2"/>
                <a:stretch>
                  <a:fillRect/>
                </a:stretch>
              </p:blipFill>
              <p:spPr>
                <a:xfrm>
                  <a:off x="2186" y="6214"/>
                  <a:ext cx="4340" cy="3781"/>
                </a:xfrm>
                <a:prstGeom prst="rect">
                  <a:avLst/>
                </a:prstGeom>
              </p:spPr>
            </p:pic>
            <p:sp>
              <p:nvSpPr>
                <p:cNvPr id="29" name="矩形 28"/>
                <p:cNvSpPr/>
                <p:nvPr>
                  <p:custDataLst>
                    <p:tags r:id="rId9"/>
                  </p:custDataLst>
                </p:nvPr>
              </p:nvSpPr>
              <p:spPr>
                <a:xfrm>
                  <a:off x="4400" y="6751"/>
                  <a:ext cx="1918" cy="2852"/>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0" name="文本框 29"/>
                <p:cNvSpPr txBox="1"/>
                <p:nvPr>
                  <p:custDataLst>
                    <p:tags r:id="rId10"/>
                  </p:custDataLst>
                </p:nvPr>
              </p:nvSpPr>
              <p:spPr>
                <a:xfrm>
                  <a:off x="4268" y="6702"/>
                  <a:ext cx="1918" cy="487"/>
                </a:xfrm>
                <a:prstGeom prst="rect">
                  <a:avLst/>
                </a:prstGeom>
                <a:noFill/>
              </p:spPr>
              <p:txBody>
                <a:bodyPr wrap="square" rtlCol="0">
                  <a:noAutofit/>
                </a:bodyPr>
                <a:p>
                  <a:r>
                    <a:rPr lang="en-US" altLang="zh-CN" sz="1000">
                      <a:highlight>
                        <a:srgbClr val="00FFFF"/>
                      </a:highlight>
                    </a:rPr>
                    <a:t>dog</a:t>
                  </a:r>
                  <a:endParaRPr lang="en-US" altLang="zh-CN" sz="1000">
                    <a:highlight>
                      <a:srgbClr val="00FFFF"/>
                    </a:highlight>
                  </a:endParaRPr>
                </a:p>
              </p:txBody>
            </p:sp>
            <p:sp>
              <p:nvSpPr>
                <p:cNvPr id="31" name="矩形 30"/>
                <p:cNvSpPr/>
                <p:nvPr>
                  <p:custDataLst>
                    <p:tags r:id="rId11"/>
                  </p:custDataLst>
                </p:nvPr>
              </p:nvSpPr>
              <p:spPr>
                <a:xfrm>
                  <a:off x="2820" y="7785"/>
                  <a:ext cx="1741" cy="2128"/>
                </a:xfrm>
                <a:prstGeom prst="rect">
                  <a:avLst/>
                </a:prstGeom>
                <a:noFill/>
                <a:ln w="19050" cap="flat" cmpd="sng" algn="ctr">
                  <a:solidFill>
                    <a:srgbClr val="FFFF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2" name="文本框 31"/>
                <p:cNvSpPr txBox="1"/>
                <p:nvPr>
                  <p:custDataLst>
                    <p:tags r:id="rId12"/>
                  </p:custDataLst>
                </p:nvPr>
              </p:nvSpPr>
              <p:spPr>
                <a:xfrm>
                  <a:off x="2670" y="7737"/>
                  <a:ext cx="1918" cy="487"/>
                </a:xfrm>
                <a:prstGeom prst="rect">
                  <a:avLst/>
                </a:prstGeom>
                <a:noFill/>
              </p:spPr>
              <p:txBody>
                <a:bodyPr wrap="square" rtlCol="0">
                  <a:noAutofit/>
                </a:bodyPr>
                <a:p>
                  <a:r>
                    <a:rPr lang="en-US" altLang="zh-CN" sz="1000">
                      <a:highlight>
                        <a:srgbClr val="FFFF00"/>
                      </a:highlight>
                    </a:rPr>
                    <a:t>unknown</a:t>
                  </a:r>
                  <a:endParaRPr lang="en-US" altLang="zh-CN" sz="1000">
                    <a:highlight>
                      <a:srgbClr val="FFFF00"/>
                    </a:highlight>
                  </a:endParaRPr>
                </a:p>
              </p:txBody>
            </p:sp>
          </p:grpSp>
          <p:sp>
            <p:nvSpPr>
              <p:cNvPr id="33" name="文本框 32"/>
              <p:cNvSpPr txBox="1"/>
              <p:nvPr>
                <p:custDataLst>
                  <p:tags r:id="rId13"/>
                </p:custDataLst>
              </p:nvPr>
            </p:nvSpPr>
            <p:spPr>
              <a:xfrm>
                <a:off x="2185" y="9400"/>
                <a:ext cx="3601" cy="580"/>
              </a:xfrm>
              <a:prstGeom prst="rect">
                <a:avLst/>
              </a:prstGeom>
              <a:noFill/>
            </p:spPr>
            <p:txBody>
              <a:bodyPr wrap="square" rtlCol="0">
                <a:spAutoFit/>
              </a:bodyPr>
              <a:p>
                <a:pPr algn="ctr"/>
                <a:r>
                  <a:rPr lang="zh-CN" altLang="en-US"/>
                  <a:t>开放</a:t>
                </a:r>
                <a:r>
                  <a:rPr lang="zh-CN" altLang="en-US"/>
                  <a:t>世界目标检测</a:t>
                </a:r>
                <a:endParaRPr lang="zh-CN" altLang="en-US"/>
              </a:p>
            </p:txBody>
          </p:sp>
        </p:grpSp>
      </p:gr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33020"/>
            <a:ext cx="12214225" cy="689356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1509395" y="1669415"/>
            <a:ext cx="2933700" cy="3677920"/>
          </a:xfrm>
          <a:prstGeom prst="rect">
            <a:avLst/>
          </a:prstGeom>
        </p:spPr>
      </p:pic>
      <p:sp>
        <p:nvSpPr>
          <p:cNvPr id="2" name="文本框 1"/>
          <p:cNvSpPr txBox="1"/>
          <p:nvPr/>
        </p:nvSpPr>
        <p:spPr>
          <a:xfrm>
            <a:off x="4976495" y="3080385"/>
            <a:ext cx="5383530" cy="922020"/>
          </a:xfrm>
          <a:prstGeom prst="rect">
            <a:avLst/>
          </a:prstGeom>
          <a:noFill/>
        </p:spPr>
        <p:txBody>
          <a:bodyPr wrap="none" rtlCol="0">
            <a:spAutoFit/>
          </a:bodyPr>
          <a:lstStyle/>
          <a:p>
            <a:pPr algn="l"/>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a:t>
            </a:r>
            <a:r>
              <a:rPr lang="en-US" altLang="zh-CN"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主要研究内容</a:t>
            </a:r>
            <a:endParaRPr lang="zh-CN" altLang="en-US" sz="5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
    </p:custDataLst>
  </p:cSld>
  <p:clrMapOvr>
    <a:masterClrMapping/>
  </p:clrMapOvr>
  <p:transition spd="med">
    <p:cut/>
  </p:transition>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SLIDE_MODEL_TYPE" val="cover"/>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SLIDE_MODEL_TYPE" val="cover"/>
</p:tagLst>
</file>

<file path=ppt/tags/tag23.xml><?xml version="1.0" encoding="utf-8"?>
<p:tagLst xmlns:p="http://schemas.openxmlformats.org/presentationml/2006/main">
  <p:tag name="KSO_WM_SLIDE_MODEL_TYPE" val="cover"/>
</p:tagLst>
</file>

<file path=ppt/tags/tag24.xml><?xml version="1.0" encoding="utf-8"?>
<p:tagLst xmlns:p="http://schemas.openxmlformats.org/presentationml/2006/main">
  <p:tag name="KSO_WM_UNIT_TABLE_BEAUTIFY" val="smartTable{c909fda2-35d2-4200-8ae3-33612e480771}"/>
</p:tagLst>
</file>

<file path=ppt/tags/tag25.xml><?xml version="1.0" encoding="utf-8"?>
<p:tagLst xmlns:p="http://schemas.openxmlformats.org/presentationml/2006/main">
  <p:tag name="KSO_WM_SLIDE_MODEL_TYPE" val="cover"/>
</p:tagLst>
</file>

<file path=ppt/tags/tag26.xml><?xml version="1.0" encoding="utf-8"?>
<p:tagLst xmlns:p="http://schemas.openxmlformats.org/presentationml/2006/main">
  <p:tag name="COMMONDATA" val="eyJoZGlkIjoiZWYxNDAwMDAyNDI2OGI1OTU3NjFhZTRkNjIyNjNkMGEifQ=="/>
  <p:tag name="KSO_WPP_MARK_KEY" val="ffec07b1-415b-400a-86a3-64f3ed65de54"/>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5255</Words>
  <Application>WPS 演示</Application>
  <PresentationFormat>宽屏</PresentationFormat>
  <Paragraphs>287</Paragraphs>
  <Slides>20</Slides>
  <Notes>19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20</vt:i4>
      </vt:variant>
    </vt:vector>
  </HeadingPairs>
  <TitlesOfParts>
    <vt:vector size="37" baseType="lpstr">
      <vt:lpstr>Arial</vt:lpstr>
      <vt:lpstr>宋体</vt:lpstr>
      <vt:lpstr>Wingdings</vt:lpstr>
      <vt:lpstr>Calibri</vt:lpstr>
      <vt:lpstr>微软雅黑</vt:lpstr>
      <vt:lpstr>华文中宋</vt:lpstr>
      <vt:lpstr>Calibri Light</vt:lpstr>
      <vt:lpstr>Times New Roman</vt:lpstr>
      <vt:lpstr>Arial Unicode MS</vt:lpstr>
      <vt:lpstr>Wingdings</vt:lpstr>
      <vt:lpstr>等线 Light</vt:lpstr>
      <vt:lpstr>等线</vt:lpstr>
      <vt:lpstr>Calibri Light</vt:lpstr>
      <vt:lpstr>仿宋</vt:lpstr>
      <vt:lpstr>Sitka Text</vt:lpstr>
      <vt:lpstr>默认设计模板</vt:lpstr>
      <vt:lpstr>自定义设计方案</vt:lpstr>
      <vt:lpstr>PowerPoint 演示文稿</vt:lpstr>
      <vt:lpstr>目录</vt:lpstr>
      <vt:lpstr>PowerPoint 演示文稿</vt:lpstr>
      <vt:lpstr>研究背景</vt:lpstr>
      <vt:lpstr>研究背景</vt:lpstr>
      <vt:lpstr>PowerPoint 演示文稿</vt:lpstr>
      <vt:lpstr>目标检测的现状</vt:lpstr>
      <vt:lpstr>增量学习的现状</vt:lpstr>
      <vt:lpstr>PowerPoint 演示文稿</vt:lpstr>
      <vt:lpstr>主要研究内容</vt:lpstr>
      <vt:lpstr>主要问题</vt:lpstr>
      <vt:lpstr>PowerPoint 演示文稿</vt:lpstr>
      <vt:lpstr>研究方法</vt:lpstr>
      <vt:lpstr>1 知识蒸馏</vt:lpstr>
      <vt:lpstr>1 多模态联合训练</vt:lpstr>
      <vt:lpstr>2 属性 “bank” 学习</vt:lpstr>
      <vt:lpstr>论文进度安排</vt:lpstr>
      <vt:lpstr>参考文献</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SNOWY</cp:lastModifiedBy>
  <cp:revision>959</cp:revision>
  <dcterms:created xsi:type="dcterms:W3CDTF">2018-10-18T11:34:00Z</dcterms:created>
  <dcterms:modified xsi:type="dcterms:W3CDTF">2023-08-28T15:26:59Z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563A4540F0F74ACBAD583575537A0258</vt:lpwstr>
  </property>
</Properties>
</file>