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 晨扬" initials="华" lastIdx="1" clrIdx="0">
    <p:extLst>
      <p:ext uri="{19B8F6BF-5375-455C-9EA6-DF929625EA0E}">
        <p15:presenceInfo xmlns:p15="http://schemas.microsoft.com/office/powerpoint/2012/main" userId="a145ce9b3d692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7EA-39F6-454B-9FA1-4F6477FA5E4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C10F-A487-4D5B-B509-36BFE9B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8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9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7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FDF9-95A7-4BA1-99E1-9A2AA039C706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E33330-D024-4396-AA96-D240B7F28CE8}"/>
              </a:ext>
            </a:extLst>
          </p:cNvPr>
          <p:cNvSpPr txBox="1"/>
          <p:nvPr/>
        </p:nvSpPr>
        <p:spPr>
          <a:xfrm>
            <a:off x="2032000" y="546040"/>
            <a:ext cx="797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中期汇报</a:t>
            </a:r>
            <a:endParaRPr lang="en-US" altLang="zh-CN" sz="8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</a:t>
            </a:r>
            <a:r>
              <a:rPr lang="en-US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（Ⅱ）催化碘苯与苯</a:t>
            </a:r>
            <a:endParaRPr lang="en-US" altLang="zh-CN" sz="3200" b="1" kern="0" dirty="0"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乙烯连续流动偶联反应的研究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63787-22D8-4EA5-8481-DAF6682E1DDF}"/>
              </a:ext>
            </a:extLst>
          </p:cNvPr>
          <p:cNvSpPr txBox="1"/>
          <p:nvPr/>
        </p:nvSpPr>
        <p:spPr>
          <a:xfrm>
            <a:off x="4267200" y="3307081"/>
            <a:ext cx="3860800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名：华晨扬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级：应化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173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3170405307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指导老师：吴之传教授</a:t>
            </a:r>
          </a:p>
        </p:txBody>
      </p:sp>
    </p:spTree>
    <p:extLst>
      <p:ext uri="{BB962C8B-B14F-4D97-AF65-F5344CB8AC3E}">
        <p14:creationId xmlns:p14="http://schemas.microsoft.com/office/powerpoint/2010/main" val="166123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860EAB-AB18-442B-95F2-A3EDA564F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44" y="239052"/>
            <a:ext cx="7009461" cy="5363895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F9E99B-C436-416E-A2BA-DA3AE9C78168}"/>
              </a:ext>
            </a:extLst>
          </p:cNvPr>
          <p:cNvSpPr txBox="1"/>
          <p:nvPr/>
        </p:nvSpPr>
        <p:spPr>
          <a:xfrm>
            <a:off x="3718562" y="5852160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流速对产率的影响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85355D-2D22-419F-9D01-D7A748CA0CD9}"/>
              </a:ext>
            </a:extLst>
          </p:cNvPr>
          <p:cNvSpPr txBox="1"/>
          <p:nvPr/>
        </p:nvSpPr>
        <p:spPr>
          <a:xfrm>
            <a:off x="8757920" y="1366727"/>
            <a:ext cx="343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通过折线图，可以看到流速为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10ml/min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时，产率最高，因此选择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10ml/min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为最适合的流速。</a:t>
            </a:r>
          </a:p>
        </p:txBody>
      </p:sp>
    </p:spTree>
    <p:extLst>
      <p:ext uri="{BB962C8B-B14F-4D97-AF65-F5344CB8AC3E}">
        <p14:creationId xmlns:p14="http://schemas.microsoft.com/office/powerpoint/2010/main" val="11529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008E10-E66B-471E-BAAB-7CEDBBE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13018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下一步主要任务及安排</a:t>
            </a:r>
            <a:b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15386-8E0B-4882-A8F1-EF8C678C3EC8}"/>
              </a:ext>
            </a:extLst>
          </p:cNvPr>
          <p:cNvSpPr txBox="1"/>
          <p:nvPr/>
        </p:nvSpPr>
        <p:spPr>
          <a:xfrm>
            <a:off x="1983325" y="2305615"/>
            <a:ext cx="83108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探究底物浓度对偶联反应的影响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探究催化剂的连续使用寿命探究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对全部实验的数据进行分析总结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4.3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开始撰写论文</a:t>
            </a:r>
          </a:p>
        </p:txBody>
      </p:sp>
    </p:spTree>
    <p:extLst>
      <p:ext uri="{BB962C8B-B14F-4D97-AF65-F5344CB8AC3E}">
        <p14:creationId xmlns:p14="http://schemas.microsoft.com/office/powerpoint/2010/main" val="375847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9295-78C5-487A-A494-20C95DD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8" y="1504644"/>
            <a:ext cx="8911687" cy="1082769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1B1F5-6DA5-4D9F-A523-C252428B4A75}"/>
              </a:ext>
            </a:extLst>
          </p:cNvPr>
          <p:cNvSpPr txBox="1"/>
          <p:nvPr/>
        </p:nvSpPr>
        <p:spPr>
          <a:xfrm>
            <a:off x="1713653" y="3719119"/>
            <a:ext cx="967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0749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A6AF-7742-4241-AEEC-7FA331E0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32" y="426720"/>
            <a:ext cx="768604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DADED-2D1F-45A1-A60E-A30DD1F8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532" y="1598506"/>
            <a:ext cx="8915400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一、工作计划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二、主要内容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三、前期实验结果及分析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四、下一步主要任务及安排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3B01C-B603-48C2-8AD5-A27E315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98" y="619395"/>
            <a:ext cx="8911687" cy="843645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工作计划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94D2-4E06-42C5-8765-346E593E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11" y="1259840"/>
            <a:ext cx="8915400" cy="539157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撰写任务书（已在上学期完成）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撰写开题报告（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周内）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实验探究（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3-10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统计数据并分析（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10-11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撰写论文（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11-12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1.6 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准备答辩（</a:t>
            </a:r>
            <a:r>
              <a:rPr lang="en-US" altLang="zh-CN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13-14</a:t>
            </a:r>
            <a:r>
              <a:rPr lang="zh-CN" altLang="en-US" sz="5900" b="1" dirty="0">
                <a:latin typeface="宋体" panose="02010600030101010101" pitchFamily="2" charset="-122"/>
                <a:ea typeface="宋体" panose="02010600030101010101" pitchFamily="2" charset="-122"/>
              </a:rPr>
              <a:t>周）</a:t>
            </a:r>
            <a:endParaRPr lang="en-US" altLang="zh-CN" sz="59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1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F40D-BE26-4BD6-9453-CD9341C0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53" y="510631"/>
            <a:ext cx="9350692" cy="11295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b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2CA69-7209-4C99-8FD2-FBF93EBBD9FE}"/>
              </a:ext>
            </a:extLst>
          </p:cNvPr>
          <p:cNvSpPr/>
          <p:nvPr/>
        </p:nvSpPr>
        <p:spPr>
          <a:xfrm>
            <a:off x="304801" y="1440104"/>
            <a:ext cx="2103112" cy="6015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1E0F11-A4A6-41D0-BF23-4D2D9FFCA68A}"/>
              </a:ext>
            </a:extLst>
          </p:cNvPr>
          <p:cNvSpPr/>
          <p:nvPr/>
        </p:nvSpPr>
        <p:spPr>
          <a:xfrm>
            <a:off x="3168425" y="1435810"/>
            <a:ext cx="2802521" cy="5975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270A6A-C062-4B03-A22F-12D08CA3147D}"/>
              </a:ext>
            </a:extLst>
          </p:cNvPr>
          <p:cNvSpPr/>
          <p:nvPr/>
        </p:nvSpPr>
        <p:spPr>
          <a:xfrm>
            <a:off x="3168425" y="2580161"/>
            <a:ext cx="2802521" cy="7913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46D64D-3C87-4702-8591-1B92EAA62988}"/>
              </a:ext>
            </a:extLst>
          </p:cNvPr>
          <p:cNvSpPr/>
          <p:nvPr/>
        </p:nvSpPr>
        <p:spPr>
          <a:xfrm>
            <a:off x="3168425" y="3916461"/>
            <a:ext cx="2802521" cy="1188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AE9498B-1E1A-431C-82B6-C77081E02499}"/>
              </a:ext>
            </a:extLst>
          </p:cNvPr>
          <p:cNvSpPr/>
          <p:nvPr/>
        </p:nvSpPr>
        <p:spPr>
          <a:xfrm>
            <a:off x="4341031" y="2100323"/>
            <a:ext cx="331893" cy="37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5190A48-1E69-48E5-B0B0-D5E743B7372A}"/>
              </a:ext>
            </a:extLst>
          </p:cNvPr>
          <p:cNvSpPr/>
          <p:nvPr/>
        </p:nvSpPr>
        <p:spPr>
          <a:xfrm>
            <a:off x="2492693" y="4276093"/>
            <a:ext cx="586274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4CAB15-0A75-4554-A01F-8C604782A9D2}"/>
              </a:ext>
            </a:extLst>
          </p:cNvPr>
          <p:cNvSpPr/>
          <p:nvPr/>
        </p:nvSpPr>
        <p:spPr>
          <a:xfrm>
            <a:off x="3523993" y="5809446"/>
            <a:ext cx="1965963" cy="8937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26E3F2-EF6E-414F-A2F7-3FCC2BC922E4}"/>
              </a:ext>
            </a:extLst>
          </p:cNvPr>
          <p:cNvSpPr/>
          <p:nvPr/>
        </p:nvSpPr>
        <p:spPr>
          <a:xfrm>
            <a:off x="233673" y="3924767"/>
            <a:ext cx="2174240" cy="11881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234059-35F7-490B-901B-FE338B8B1173}"/>
              </a:ext>
            </a:extLst>
          </p:cNvPr>
          <p:cNvSpPr txBox="1"/>
          <p:nvPr/>
        </p:nvSpPr>
        <p:spPr>
          <a:xfrm flipH="1">
            <a:off x="233673" y="1429105"/>
            <a:ext cx="2340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未改性纤维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371933-FF9C-49AA-A726-CC4107FD435F}"/>
              </a:ext>
            </a:extLst>
          </p:cNvPr>
          <p:cNvSpPr txBox="1"/>
          <p:nvPr/>
        </p:nvSpPr>
        <p:spPr>
          <a:xfrm>
            <a:off x="2393277" y="1859160"/>
            <a:ext cx="685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羟胺溶液改性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994DE1-B484-43AF-805C-B2D087863EE2}"/>
              </a:ext>
            </a:extLst>
          </p:cNvPr>
          <p:cNvSpPr txBox="1"/>
          <p:nvPr/>
        </p:nvSpPr>
        <p:spPr>
          <a:xfrm>
            <a:off x="4606930" y="2074903"/>
            <a:ext cx="256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PdCl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浸泡改性后的纤维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1DA96-3538-42E0-B29E-A111F2C9FEEE}"/>
              </a:ext>
            </a:extLst>
          </p:cNvPr>
          <p:cNvSpPr txBox="1"/>
          <p:nvPr/>
        </p:nvSpPr>
        <p:spPr>
          <a:xfrm>
            <a:off x="3224384" y="2575312"/>
            <a:ext cx="265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纤维负载过渡金属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）催化剂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D21F0B-FF43-4D5F-9E69-93B83F328EDE}"/>
              </a:ext>
            </a:extLst>
          </p:cNvPr>
          <p:cNvSpPr txBox="1"/>
          <p:nvPr/>
        </p:nvSpPr>
        <p:spPr>
          <a:xfrm>
            <a:off x="3283570" y="1442192"/>
            <a:ext cx="277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改性后的纤维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7A4B08-2BAB-4ED6-B1BF-D4CE94FAD30E}"/>
              </a:ext>
            </a:extLst>
          </p:cNvPr>
          <p:cNvSpPr txBox="1"/>
          <p:nvPr/>
        </p:nvSpPr>
        <p:spPr>
          <a:xfrm>
            <a:off x="3168425" y="4033465"/>
            <a:ext cx="2802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固定床连续流动偶联反应</a:t>
            </a:r>
            <a:r>
              <a:rPr lang="zh-CN" altLang="en-US" sz="2800" b="1" kern="100" dirty="0">
                <a:solidFill>
                  <a:srgbClr val="0070C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装置</a:t>
            </a:r>
            <a:endParaRPr lang="zh-CN" altLang="en-US" sz="28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1CE2B4-3F1A-45F7-A966-7590929D0DD3}"/>
              </a:ext>
            </a:extLst>
          </p:cNvPr>
          <p:cNvSpPr txBox="1"/>
          <p:nvPr/>
        </p:nvSpPr>
        <p:spPr>
          <a:xfrm>
            <a:off x="4569686" y="3398604"/>
            <a:ext cx="273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将催化剂置于反应装置中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65CC58-AEC4-46B3-93C6-3049A0A7F904}"/>
              </a:ext>
            </a:extLst>
          </p:cNvPr>
          <p:cNvSpPr txBox="1"/>
          <p:nvPr/>
        </p:nvSpPr>
        <p:spPr>
          <a:xfrm>
            <a:off x="4600980" y="5043324"/>
            <a:ext cx="136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C-C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偶联反应得到产物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C2A41-044E-4C13-9004-3F0EAB17ACAF}"/>
              </a:ext>
            </a:extLst>
          </p:cNvPr>
          <p:cNvSpPr txBox="1"/>
          <p:nvPr/>
        </p:nvSpPr>
        <p:spPr>
          <a:xfrm>
            <a:off x="3817734" y="5749087"/>
            <a:ext cx="1378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反式二苯乙烯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B128D0-FA52-4F02-9619-BA6D8F88874D}"/>
              </a:ext>
            </a:extLst>
          </p:cNvPr>
          <p:cNvSpPr txBox="1"/>
          <p:nvPr/>
        </p:nvSpPr>
        <p:spPr>
          <a:xfrm>
            <a:off x="277669" y="4103325"/>
            <a:ext cx="215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碘苯、苯乙烯；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三乙胺、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DMF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1BB5F6-B564-400F-9059-B5384FB3CBA7}"/>
              </a:ext>
            </a:extLst>
          </p:cNvPr>
          <p:cNvSpPr txBox="1"/>
          <p:nvPr/>
        </p:nvSpPr>
        <p:spPr>
          <a:xfrm>
            <a:off x="2300903" y="4601574"/>
            <a:ext cx="780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将溶液通入反应装置中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6F52D69-B3F9-421A-8525-12B83A43AA5E}"/>
              </a:ext>
            </a:extLst>
          </p:cNvPr>
          <p:cNvSpPr/>
          <p:nvPr/>
        </p:nvSpPr>
        <p:spPr>
          <a:xfrm>
            <a:off x="2492693" y="1565334"/>
            <a:ext cx="623038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3409F3-73D6-4C3C-8D39-31CC56555F08}"/>
              </a:ext>
            </a:extLst>
          </p:cNvPr>
          <p:cNvSpPr/>
          <p:nvPr/>
        </p:nvSpPr>
        <p:spPr>
          <a:xfrm>
            <a:off x="4341029" y="3428753"/>
            <a:ext cx="331893" cy="431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8CD04237-85CC-4F5C-B03A-DCB381C18C3F}"/>
              </a:ext>
            </a:extLst>
          </p:cNvPr>
          <p:cNvSpPr/>
          <p:nvPr/>
        </p:nvSpPr>
        <p:spPr>
          <a:xfrm>
            <a:off x="4341030" y="5134049"/>
            <a:ext cx="331893" cy="577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D120CF9-E770-4AD2-B6C6-B6924797C58F}"/>
              </a:ext>
            </a:extLst>
          </p:cNvPr>
          <p:cNvSpPr/>
          <p:nvPr/>
        </p:nvSpPr>
        <p:spPr>
          <a:xfrm>
            <a:off x="9639997" y="3769564"/>
            <a:ext cx="325120" cy="1618827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B32732-901C-4C85-8CE6-4C3B1FC720DA}"/>
              </a:ext>
            </a:extLst>
          </p:cNvPr>
          <p:cNvCxnSpPr>
            <a:stCxn id="31" idx="1"/>
          </p:cNvCxnSpPr>
          <p:nvPr/>
        </p:nvCxnSpPr>
        <p:spPr>
          <a:xfrm>
            <a:off x="9639997" y="4578978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F569D1F-2D26-4749-8BB0-FFDC63C04585}"/>
              </a:ext>
            </a:extLst>
          </p:cNvPr>
          <p:cNvSpPr/>
          <p:nvPr/>
        </p:nvSpPr>
        <p:spPr>
          <a:xfrm>
            <a:off x="7498909" y="3379987"/>
            <a:ext cx="1932524" cy="24431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BCFA9F-6C6A-4F52-BC53-030F3C153ECE}"/>
              </a:ext>
            </a:extLst>
          </p:cNvPr>
          <p:cNvSpPr txBox="1"/>
          <p:nvPr/>
        </p:nvSpPr>
        <p:spPr>
          <a:xfrm>
            <a:off x="7496258" y="3642626"/>
            <a:ext cx="1905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在连续流动反应中探究</a:t>
            </a:r>
            <a:r>
              <a:rPr lang="zh-CN" altLang="zh-CN" sz="28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最佳反应参数</a:t>
            </a:r>
            <a:endParaRPr lang="zh-CN" altLang="en-US" sz="2800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CC80694-3443-46AF-A8BD-0EEBE6664899}"/>
              </a:ext>
            </a:extLst>
          </p:cNvPr>
          <p:cNvSpPr/>
          <p:nvPr/>
        </p:nvSpPr>
        <p:spPr>
          <a:xfrm>
            <a:off x="10154051" y="5131796"/>
            <a:ext cx="1740750" cy="5062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C4CF28A-BE9B-491D-9C18-CE2F44BAC779}"/>
              </a:ext>
            </a:extLst>
          </p:cNvPr>
          <p:cNvSpPr/>
          <p:nvPr/>
        </p:nvSpPr>
        <p:spPr>
          <a:xfrm>
            <a:off x="10130957" y="4332058"/>
            <a:ext cx="1740749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1D7D68A-F3BE-485E-9EE9-43F714D8EBE0}"/>
              </a:ext>
            </a:extLst>
          </p:cNvPr>
          <p:cNvSpPr/>
          <p:nvPr/>
        </p:nvSpPr>
        <p:spPr>
          <a:xfrm>
            <a:off x="10128394" y="3506924"/>
            <a:ext cx="1740748" cy="521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CCE630-598D-474F-9DD0-5AC48F4B49DF}"/>
              </a:ext>
            </a:extLst>
          </p:cNvPr>
          <p:cNvSpPr txBox="1"/>
          <p:nvPr/>
        </p:nvSpPr>
        <p:spPr>
          <a:xfrm>
            <a:off x="10223670" y="5104578"/>
            <a:ext cx="170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底物浓度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B18C40-7E1C-4D60-8DFA-FDBB7068F7B6}"/>
              </a:ext>
            </a:extLst>
          </p:cNvPr>
          <p:cNvSpPr txBox="1"/>
          <p:nvPr/>
        </p:nvSpPr>
        <p:spPr>
          <a:xfrm>
            <a:off x="10517858" y="4324434"/>
            <a:ext cx="1327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5243ED-E04F-446D-9D75-AC63F847A082}"/>
              </a:ext>
            </a:extLst>
          </p:cNvPr>
          <p:cNvSpPr txBox="1"/>
          <p:nvPr/>
        </p:nvSpPr>
        <p:spPr>
          <a:xfrm>
            <a:off x="10517858" y="3500151"/>
            <a:ext cx="115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B7D8D4AE-6277-4703-A894-12A49105DC3B}"/>
              </a:ext>
            </a:extLst>
          </p:cNvPr>
          <p:cNvSpPr/>
          <p:nvPr/>
        </p:nvSpPr>
        <p:spPr>
          <a:xfrm>
            <a:off x="6088905" y="4268202"/>
            <a:ext cx="1216152" cy="484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0C9F34-C94D-4636-B26D-2F7C9A27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057" y="1160627"/>
            <a:ext cx="4717511" cy="15374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8A9A68-3578-4F4F-A5D1-79B8881AA493}"/>
              </a:ext>
            </a:extLst>
          </p:cNvPr>
          <p:cNvSpPr txBox="1"/>
          <p:nvPr/>
        </p:nvSpPr>
        <p:spPr>
          <a:xfrm>
            <a:off x="10952467" y="1390599"/>
            <a:ext cx="22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47B676-278F-4B0E-8629-8E16C842DEAA}"/>
              </a:ext>
            </a:extLst>
          </p:cNvPr>
          <p:cNvSpPr txBox="1"/>
          <p:nvPr/>
        </p:nvSpPr>
        <p:spPr>
          <a:xfrm>
            <a:off x="11172704" y="2280210"/>
            <a:ext cx="220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H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270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5DF9C8-75CE-4F02-BC9A-2ACF7BE40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03" y="318346"/>
            <a:ext cx="9460564" cy="55812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73DF2F-556A-41B4-90BE-E92251CC70F4}"/>
              </a:ext>
            </a:extLst>
          </p:cNvPr>
          <p:cNvSpPr txBox="1"/>
          <p:nvPr/>
        </p:nvSpPr>
        <p:spPr>
          <a:xfrm>
            <a:off x="5009771" y="6097714"/>
            <a:ext cx="2736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样品核磁分析图</a:t>
            </a:r>
          </a:p>
        </p:txBody>
      </p:sp>
    </p:spTree>
    <p:extLst>
      <p:ext uri="{BB962C8B-B14F-4D97-AF65-F5344CB8AC3E}">
        <p14:creationId xmlns:p14="http://schemas.microsoft.com/office/powerpoint/2010/main" val="269408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BFE9-7C7B-4613-86C6-7BD8DAA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419" y="644430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9048-59EA-4FD2-A88D-F282443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19" y="1598508"/>
            <a:ext cx="8915400" cy="90085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催化剂的规模化制备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EDC8C-FC0B-47E2-87C9-1B4B559B0FB5}"/>
              </a:ext>
            </a:extLst>
          </p:cNvPr>
          <p:cNvSpPr txBox="1"/>
          <p:nvPr/>
        </p:nvSpPr>
        <p:spPr>
          <a:xfrm>
            <a:off x="2010419" y="2449429"/>
            <a:ext cx="75861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将纤维置于羟胺溶液中，再将容器放在震荡水浴锅中，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后取出纤维，使用蒸馏水清洗至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后将纤维烘干，即可得到改性后的纤维。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再将改性后的纤维置于已配制好的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PdCl</a:t>
            </a:r>
            <a:r>
              <a:rPr lang="en-US" altLang="zh-CN" sz="1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溶液中，待改性后的纤维完全负载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后得到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C389-A131-4FFE-A065-7641C9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3F7A-F56E-44CA-8F87-C4A9FE12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25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3.2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探究温度对偶联反应的影响</a:t>
            </a:r>
            <a:endParaRPr lang="en-US" altLang="zh-CN" sz="2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CA2CA-8CC1-446D-B19B-F665147A8E80}"/>
              </a:ext>
            </a:extLst>
          </p:cNvPr>
          <p:cNvSpPr txBox="1"/>
          <p:nvPr/>
        </p:nvSpPr>
        <p:spPr>
          <a:xfrm>
            <a:off x="1983325" y="2018453"/>
            <a:ext cx="83595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流速：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10ml/min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分别在温度为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90℃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下进行连续流动反应，反应结束后用液相色谱检测产率。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936642-8CB0-445C-BF86-DD2E504D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69" y="338455"/>
            <a:ext cx="6858371" cy="5248275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346128-2905-422B-AAB0-052E6904E107}"/>
              </a:ext>
            </a:extLst>
          </p:cNvPr>
          <p:cNvSpPr txBox="1"/>
          <p:nvPr/>
        </p:nvSpPr>
        <p:spPr>
          <a:xfrm>
            <a:off x="3616962" y="5777654"/>
            <a:ext cx="3142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温度对产率的影响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FDB87A-2F35-4C57-B42B-CAEEEA7986DB}"/>
              </a:ext>
            </a:extLst>
          </p:cNvPr>
          <p:cNvSpPr txBox="1"/>
          <p:nvPr/>
        </p:nvSpPr>
        <p:spPr>
          <a:xfrm>
            <a:off x="8649547" y="1524000"/>
            <a:ext cx="3434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通过折线图，可以看到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，温度升高会较大的提升产率，从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开始，产率变化变小，且与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相差不大，因此选择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70℃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为本实验的合适温度。</a:t>
            </a:r>
          </a:p>
        </p:txBody>
      </p:sp>
    </p:spTree>
    <p:extLst>
      <p:ext uri="{BB962C8B-B14F-4D97-AF65-F5344CB8AC3E}">
        <p14:creationId xmlns:p14="http://schemas.microsoft.com/office/powerpoint/2010/main" val="41931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69F086-64C1-48CD-8CB7-2F25DA2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前期实验结果及分析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F2C1F-B83F-4C52-92ED-91DDE5EB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393612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3.3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探究流速对偶联反应的影响</a:t>
            </a:r>
            <a:endParaRPr lang="en-US" altLang="zh-CN" sz="24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5EE50-432F-4A57-9ECF-BAFE509600AB}"/>
              </a:ext>
            </a:extLst>
          </p:cNvPr>
          <p:cNvSpPr txBox="1"/>
          <p:nvPr/>
        </p:nvSpPr>
        <p:spPr>
          <a:xfrm>
            <a:off x="1979612" y="1918545"/>
            <a:ext cx="86169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分别在流速为：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30ml/min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下进行连续流动反应，反应结束后用液相色谱检测产率。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7555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613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宋体</vt:lpstr>
      <vt:lpstr>Arial</vt:lpstr>
      <vt:lpstr>Century Gothic</vt:lpstr>
      <vt:lpstr>Times New Roman</vt:lpstr>
      <vt:lpstr>Wingdings 3</vt:lpstr>
      <vt:lpstr>丝状</vt:lpstr>
      <vt:lpstr>PowerPoint 演示文稿</vt:lpstr>
      <vt:lpstr>目 录</vt:lpstr>
      <vt:lpstr>1 工作计划</vt:lpstr>
      <vt:lpstr>2 主要内容 </vt:lpstr>
      <vt:lpstr>PowerPoint 演示文稿</vt:lpstr>
      <vt:lpstr>3 前期实验结果及分析</vt:lpstr>
      <vt:lpstr>3 前期实验结果及分析</vt:lpstr>
      <vt:lpstr>PowerPoint 演示文稿</vt:lpstr>
      <vt:lpstr>3 前期实验结果及分析</vt:lpstr>
      <vt:lpstr>PowerPoint 演示文稿</vt:lpstr>
      <vt:lpstr>4 下一步主要任务及安排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晨扬</dc:creator>
  <cp:lastModifiedBy>华 晨扬</cp:lastModifiedBy>
  <cp:revision>59</cp:revision>
  <dcterms:created xsi:type="dcterms:W3CDTF">2021-05-04T18:46:18Z</dcterms:created>
  <dcterms:modified xsi:type="dcterms:W3CDTF">2021-05-07T14:12:50Z</dcterms:modified>
</cp:coreProperties>
</file>