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 晨扬" initials="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7EA-39F6-454B-9FA1-4F6477FA5E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C10F-A487-4D5B-B509-36BFE9B935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FDF9-95A7-4BA1-99E1-9A2AA039C7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024354-15CB-40B3-A3B2-055F9AF59D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32000" y="546040"/>
            <a:ext cx="797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中期汇报</a:t>
            </a:r>
            <a:endParaRPr lang="en-US" altLang="zh-CN" sz="8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纤维负载</a:t>
            </a:r>
            <a:r>
              <a:rPr lang="en-US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（Ⅱ）催化碘苯与苯</a:t>
            </a:r>
            <a:endParaRPr lang="en-US" altLang="zh-CN" sz="3200" b="1" kern="0" dirty="0"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乙烯连续流动偶联反应的研究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7200" y="3307081"/>
            <a:ext cx="3860800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名：华晨扬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级：应化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173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3170405307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指导老师：吴之传教授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13018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、下一步主要任务及安排</a:t>
            </a:r>
            <a:b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83325" y="2305615"/>
            <a:ext cx="831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、探究底物浓度对偶联反应的影响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探究催化剂的连续使用寿命探究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、开始撰写论文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58" y="1504644"/>
            <a:ext cx="8911687" cy="1082769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sz="7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3653" y="3719119"/>
            <a:ext cx="967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请各位老师批评指正</a:t>
            </a:r>
            <a:endParaRPr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532" y="426720"/>
            <a:ext cx="768604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3772" y="1666240"/>
            <a:ext cx="8915400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一、实验操作流程 </a:t>
            </a:r>
            <a:r>
              <a:rPr lang="zh-CN" altLang="en-US" sz="3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加一个工作计划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二、前期实验结果及分析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三、下一步主要任务及安排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680" y="559634"/>
            <a:ext cx="9350692" cy="11295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、实验操作流程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改成主要内容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775199" y="1840655"/>
            <a:ext cx="2174240" cy="536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775199" y="2885439"/>
            <a:ext cx="2174240" cy="5029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999650" y="3879234"/>
            <a:ext cx="3725333" cy="508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677920" y="5174827"/>
            <a:ext cx="4490720" cy="1083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箭头: 下 7"/>
          <p:cNvSpPr/>
          <p:nvPr/>
        </p:nvSpPr>
        <p:spPr>
          <a:xfrm>
            <a:off x="5709920" y="2431627"/>
            <a:ext cx="331893" cy="403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箭头: 下 8"/>
          <p:cNvSpPr/>
          <p:nvPr/>
        </p:nvSpPr>
        <p:spPr>
          <a:xfrm>
            <a:off x="5696371" y="3439159"/>
            <a:ext cx="331893" cy="40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箭头: 下 9"/>
          <p:cNvSpPr/>
          <p:nvPr/>
        </p:nvSpPr>
        <p:spPr>
          <a:xfrm>
            <a:off x="5696371" y="4470402"/>
            <a:ext cx="331893" cy="623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8341362" y="5537197"/>
            <a:ext cx="1056640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2534919" y="5526499"/>
            <a:ext cx="1056640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9570723" y="5410197"/>
            <a:ext cx="1943947" cy="612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77513" y="5410197"/>
            <a:ext cx="1943947" cy="675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5176573" y="1901521"/>
            <a:ext cx="159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未改性纤维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23093" y="2431627"/>
            <a:ext cx="1984587" cy="38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羟胺溶液改性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90826" y="3439158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PdCl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浸泡改性后的纤维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14944" y="3948626"/>
            <a:ext cx="406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纤维负载过渡金属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Pd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Ⅱ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）催化剂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29159" y="2938690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改性后的纤维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4505" y="5485859"/>
            <a:ext cx="428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固定床连续流动偶联反应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装置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90826" y="4599094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将催化剂置于连续流动反应装置中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10975" y="5904948"/>
            <a:ext cx="11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C-C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偶联反应得到产物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16159" y="5522386"/>
            <a:ext cx="1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二苯乙烯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7920" y="5429344"/>
            <a:ext cx="176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三乙胺、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DMF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碘苯、苯乙烯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38388" y="5896485"/>
            <a:ext cx="113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将溶液通入反应装置中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4925" y="568295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1212" y="1720513"/>
            <a:ext cx="8915400" cy="724747"/>
          </a:xfrm>
        </p:spPr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、实验探究点 </a:t>
            </a:r>
            <a:r>
              <a:rPr lang="zh-CN" alt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把两张图弄到一起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495039" y="2922692"/>
            <a:ext cx="541867" cy="2878666"/>
          </a:xfrm>
          <a:prstGeom prst="leftBrace">
            <a:avLst>
              <a:gd name="adj1" fmla="val 237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603413" y="3552612"/>
            <a:ext cx="325120" cy="1618827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stCxn id="6" idx="1"/>
          </p:cNvCxnSpPr>
          <p:nvPr/>
        </p:nvCxnSpPr>
        <p:spPr>
          <a:xfrm>
            <a:off x="3603413" y="4362026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/>
          <p:cNvSpPr/>
          <p:nvPr/>
        </p:nvSpPr>
        <p:spPr>
          <a:xfrm>
            <a:off x="1496908" y="3966632"/>
            <a:ext cx="1932524" cy="790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69813" y="4131191"/>
            <a:ext cx="207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ea typeface="宋体" panose="02010600030101010101" pitchFamily="2" charset="-122"/>
                <a:cs typeface="Times New Roman" panose="02020503050405090304" pitchFamily="18" charset="0"/>
              </a:rPr>
              <a:t>最佳反应参数</a:t>
            </a:r>
            <a:endParaRPr lang="zh-CN" altLang="en-US" sz="2400" b="1" dirty="0"/>
          </a:p>
        </p:txBody>
      </p:sp>
      <p:sp>
        <p:nvSpPr>
          <p:cNvPr id="12" name="矩形: 圆角 11"/>
          <p:cNvSpPr/>
          <p:nvPr/>
        </p:nvSpPr>
        <p:spPr>
          <a:xfrm>
            <a:off x="4036903" y="2634825"/>
            <a:ext cx="1740750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036904" y="3376501"/>
            <a:ext cx="1740749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036905" y="4101254"/>
            <a:ext cx="1740748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036906" y="4834464"/>
            <a:ext cx="1740747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036906" y="5567675"/>
            <a:ext cx="1740747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99466" y="2658597"/>
            <a:ext cx="170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底物浓度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70398" y="3383293"/>
            <a:ext cx="132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流速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4267" y="4112991"/>
            <a:ext cx="115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99466" y="4860007"/>
            <a:ext cx="155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催化剂量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9466" y="5570525"/>
            <a:ext cx="14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反应时间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0419" y="644430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0419" y="1625601"/>
            <a:ext cx="8915400" cy="90085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0419" y="2551029"/>
            <a:ext cx="7586133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AOFs-Pd(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)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催化剂的规模化制备 </a:t>
            </a:r>
            <a:r>
              <a:rPr lang="zh-CN" altLang="zh-CN" sz="2400" kern="1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字体问题得处理</a:t>
            </a:r>
            <a:endParaRPr lang="en-US" altLang="zh-CN" sz="2400" kern="1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将纤维置于羟胺溶液中，再将容器放在震荡水浴锅中，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90min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后取出纤维，使用蒸馏水清洗至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pH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7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后将纤维烘干，即可得到改性后的纤维。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再将改性后的纤维置于已配制好的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PdCl</a:t>
            </a:r>
            <a:r>
              <a:rPr lang="en-US" altLang="zh-CN" sz="11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溶液中，待改性后的纤维完全负载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Pd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(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Ⅱ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后得到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AOFs-Pd(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Ⅱ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)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催化剂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3325" y="1645919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3325" y="2533226"/>
            <a:ext cx="75861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探究温度对偶联反应的影响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AOFs-Pd(Ⅱ)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催化剂用量：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1g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流速：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10ml/min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碘苯底物浓度：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50mmol/L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苯乙烯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55mmol/L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溶剂：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100ml DMF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溶液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分别在温度为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40℃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50℃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60℃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70℃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80℃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90℃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下进行连续流动反应，反应结束后用气相色谱检测产率。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95" y="683895"/>
            <a:ext cx="6858371" cy="5248275"/>
          </a:xfrm>
        </p:spPr>
      </p:pic>
      <p:sp>
        <p:nvSpPr>
          <p:cNvPr id="3" name="文本框 2"/>
          <p:cNvSpPr txBox="1"/>
          <p:nvPr/>
        </p:nvSpPr>
        <p:spPr>
          <a:xfrm>
            <a:off x="9699625" y="1450975"/>
            <a:ext cx="16579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加个原始数据表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前面产率升的快，后面慢，因此选择在</a:t>
            </a:r>
            <a:r>
              <a:rPr lang="en-US" altLang="zh-CN"/>
              <a:t>70</a:t>
            </a:r>
            <a:r>
              <a:rPr lang="zh-CN" altLang="en-US"/>
              <a:t>度。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83325" y="1645919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3325" y="2533226"/>
            <a:ext cx="75861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探究流速对偶联反应的影响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AOFs-Pd(Ⅱ)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催化剂用量：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1g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温度：</a:t>
            </a:r>
            <a:r>
              <a:rPr lang="en-US" altLang="zh-CN" sz="1800" kern="100" dirty="0">
                <a:effectLst/>
                <a:latin typeface="Times New Roman" panose="0202050305040509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1800" kern="100" dirty="0">
                <a:effectLst/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℃</a:t>
            </a:r>
            <a:endParaRPr lang="en-US" altLang="zh-CN" sz="1800" kern="100" dirty="0">
              <a:effectLst/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碘苯底物浓度：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50mmol/L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苯乙烯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55mmol/L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溶剂：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100ml DMF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溶液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分别在流速为：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15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20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25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30ml/min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503050405090304" pitchFamily="18" charset="0"/>
              </a:rPr>
              <a:t>下进行连续流动反应，反应结束后用气相色谱检测产率。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747052"/>
            <a:ext cx="7009461" cy="536389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914</Words>
  <Application>WPS 演示</Application>
  <PresentationFormat>宽屏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方正书宋_GBK</vt:lpstr>
      <vt:lpstr>Wingdings</vt:lpstr>
      <vt:lpstr>Wingdings 3</vt:lpstr>
      <vt:lpstr>Arial</vt:lpstr>
      <vt:lpstr>宋体</vt:lpstr>
      <vt:lpstr>汉仪书宋二KW</vt:lpstr>
      <vt:lpstr>Times New Roman</vt:lpstr>
      <vt:lpstr>微软雅黑</vt:lpstr>
      <vt:lpstr>汉仪旗黑</vt:lpstr>
      <vt:lpstr>宋体</vt:lpstr>
      <vt:lpstr>Arial Unicode MS</vt:lpstr>
      <vt:lpstr>等线</vt:lpstr>
      <vt:lpstr>汉仪中等线KW</vt:lpstr>
      <vt:lpstr>Century Gothic</vt:lpstr>
      <vt:lpstr>苹方-简</vt:lpstr>
      <vt:lpstr>幼圆</vt:lpstr>
      <vt:lpstr>宋体-简</vt:lpstr>
      <vt:lpstr>丝状</vt:lpstr>
      <vt:lpstr>PowerPoint 演示文稿</vt:lpstr>
      <vt:lpstr>目	录</vt:lpstr>
      <vt:lpstr>1、实验操作流程 </vt:lpstr>
      <vt:lpstr>2、前期实验结果及分析 </vt:lpstr>
      <vt:lpstr>2、前期实验结果及分析</vt:lpstr>
      <vt:lpstr>2、前期实验结果及分析</vt:lpstr>
      <vt:lpstr>PowerPoint 演示文稿</vt:lpstr>
      <vt:lpstr>2、前期实验结果及分析</vt:lpstr>
      <vt:lpstr>PowerPoint 演示文稿</vt:lpstr>
      <vt:lpstr>3、下一步主要任务及安排 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晨扬</dc:creator>
  <cp:lastModifiedBy>hcy</cp:lastModifiedBy>
  <cp:revision>34</cp:revision>
  <dcterms:created xsi:type="dcterms:W3CDTF">2021-05-06T13:51:01Z</dcterms:created>
  <dcterms:modified xsi:type="dcterms:W3CDTF">2021-05-06T13:51:01Z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