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343" r:id="rId5"/>
    <p:sldId id="361" r:id="rId6"/>
    <p:sldId id="259" r:id="rId7"/>
    <p:sldId id="362" r:id="rId8"/>
    <p:sldId id="347" r:id="rId9"/>
    <p:sldId id="348" r:id="rId10"/>
    <p:sldId id="281" r:id="rId11"/>
    <p:sldId id="323" r:id="rId12"/>
    <p:sldId id="315" r:id="rId13"/>
    <p:sldId id="264" r:id="rId14"/>
    <p:sldId id="349" r:id="rId15"/>
    <p:sldId id="274" r:id="rId16"/>
    <p:sldId id="275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2144"/>
        <p:guide pos="2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487685" y="5043552"/>
            <a:ext cx="608728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487684" y="3474717"/>
            <a:ext cx="6087288" cy="1473039"/>
          </a:xfrm>
        </p:spPr>
        <p:txBody>
          <a:bodyPr/>
          <a:lstStyle>
            <a:lvl1pPr algn="ctr">
              <a:defRPr sz="4400" baseline="0">
                <a:solidFill>
                  <a:schemeClr val="accent3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latin typeface="+mj-ea"/>
                <a:ea typeface="+mj-ea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106400" cy="583200"/>
          </a:xfrm>
        </p:spPr>
        <p:txBody>
          <a:bodyPr anchor="t" anchorCtr="0"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065600" y="2044800"/>
            <a:ext cx="7002000" cy="3016800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716280" indent="-28575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0"/>
          <p:cNvGrpSpPr/>
          <p:nvPr/>
        </p:nvGrpSpPr>
        <p:grpSpPr>
          <a:xfrm>
            <a:off x="1646238" y="1947863"/>
            <a:ext cx="5861050" cy="2551112"/>
            <a:chOff x="1646238" y="1947863"/>
            <a:chExt cx="5861050" cy="2551112"/>
          </a:xfrm>
        </p:grpSpPr>
        <p:sp>
          <p:nvSpPr>
            <p:cNvPr id="5" name="任意多边形 7"/>
            <p:cNvSpPr>
              <a:spLocks noChangeArrowheads="1"/>
            </p:cNvSpPr>
            <p:nvPr/>
          </p:nvSpPr>
          <p:spPr bwMode="auto">
            <a:xfrm>
              <a:off x="2149475" y="2312988"/>
              <a:ext cx="4900613" cy="1801812"/>
            </a:xfrm>
            <a:custGeom>
              <a:avLst/>
              <a:gdLst>
                <a:gd name="T0" fmla="*/ 1112071 w 4901184"/>
                <a:gd name="T1" fmla="*/ 0 h 1801368"/>
                <a:gd name="T2" fmla="*/ 4901184 w 4901184"/>
                <a:gd name="T3" fmla="*/ 0 h 1801368"/>
                <a:gd name="T4" fmla="*/ 4901184 w 4901184"/>
                <a:gd name="T5" fmla="*/ 1008251 h 1801368"/>
                <a:gd name="T6" fmla="*/ 3799357 w 4901184"/>
                <a:gd name="T7" fmla="*/ 1801368 h 1801368"/>
                <a:gd name="T8" fmla="*/ 0 w 4901184"/>
                <a:gd name="T9" fmla="*/ 1801368 h 1801368"/>
                <a:gd name="T10" fmla="*/ 0 w 4901184"/>
                <a:gd name="T11" fmla="*/ 800490 h 180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1184" h="1801368">
                  <a:moveTo>
                    <a:pt x="1112071" y="0"/>
                  </a:moveTo>
                  <a:lnTo>
                    <a:pt x="4901184" y="0"/>
                  </a:lnTo>
                  <a:lnTo>
                    <a:pt x="4901184" y="1008251"/>
                  </a:lnTo>
                  <a:lnTo>
                    <a:pt x="3799357" y="1801368"/>
                  </a:lnTo>
                  <a:lnTo>
                    <a:pt x="0" y="1801368"/>
                  </a:lnTo>
                  <a:lnTo>
                    <a:pt x="0" y="8004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076" name="直接连接符 8"/>
            <p:cNvCxnSpPr/>
            <p:nvPr/>
          </p:nvCxnSpPr>
          <p:spPr>
            <a:xfrm flipH="1">
              <a:off x="1646238" y="1947863"/>
              <a:ext cx="2103437" cy="1517650"/>
            </a:xfrm>
            <a:prstGeom prst="line">
              <a:avLst/>
            </a:prstGeom>
            <a:ln w="12700" cap="flat" cmpd="sng">
              <a:solidFill>
                <a:srgbClr val="C59B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077" name="直接连接符 9"/>
            <p:cNvCxnSpPr/>
            <p:nvPr/>
          </p:nvCxnSpPr>
          <p:spPr>
            <a:xfrm flipH="1">
              <a:off x="5403850" y="2981325"/>
              <a:ext cx="2103438" cy="1517650"/>
            </a:xfrm>
            <a:prstGeom prst="line">
              <a:avLst/>
            </a:prstGeom>
            <a:ln w="12700" cap="flat" cmpd="sng">
              <a:solidFill>
                <a:srgbClr val="C59B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476800" y="3171600"/>
            <a:ext cx="4269600" cy="648000"/>
          </a:xfrm>
        </p:spPr>
        <p:txBody>
          <a:bodyPr anchor="t" anchorCtr="0"/>
          <a:lstStyle>
            <a:lvl1pPr algn="l">
              <a:defRPr sz="1800" b="0">
                <a:solidFill>
                  <a:schemeClr val="bg1"/>
                </a:solidFill>
                <a:effectLst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65600" y="360000"/>
            <a:ext cx="7106400" cy="583200"/>
          </a:xfrm>
        </p:spPr>
        <p:txBody>
          <a:bodyPr anchor="t" anchorCtr="0"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65600" y="1823399"/>
            <a:ext cx="7002000" cy="1881049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630555" indent="-285750" algn="l">
              <a:buFont typeface="Arial" panose="020B0604020202020204" pitchFamily="34" charset="0"/>
              <a:buChar char="•"/>
              <a:tabLst>
                <a:tab pos="629920" algn="l"/>
              </a:tabLst>
              <a:defRPr sz="2000">
                <a:solidFill>
                  <a:schemeClr val="tx1"/>
                </a:solidFill>
              </a:defRPr>
            </a:lvl2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065600" y="3877199"/>
            <a:ext cx="7002000" cy="1881049"/>
          </a:xfrm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630555" indent="-285750" algn="l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7624" y="118532"/>
            <a:ext cx="7886699" cy="71702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624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627624" y="2200274"/>
            <a:ext cx="3868340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932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626932" y="2200274"/>
            <a:ext cx="3887391" cy="368458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986213"/>
            <a:ext cx="9144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anchor="ctr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099" name="组合 9"/>
          <p:cNvGrpSpPr/>
          <p:nvPr/>
        </p:nvGrpSpPr>
        <p:grpSpPr>
          <a:xfrm>
            <a:off x="1419225" y="717550"/>
            <a:ext cx="3794125" cy="4411663"/>
            <a:chOff x="1419224" y="716834"/>
            <a:chExt cx="3794463" cy="4412139"/>
          </a:xfrm>
        </p:grpSpPr>
        <p:sp>
          <p:nvSpPr>
            <p:cNvPr id="6" name="椭圆形标注 5"/>
            <p:cNvSpPr/>
            <p:nvPr/>
          </p:nvSpPr>
          <p:spPr>
            <a:xfrm rot="437392">
              <a:off x="2983051" y="716834"/>
              <a:ext cx="2230636" cy="2038570"/>
            </a:xfrm>
            <a:prstGeom prst="wedgeEllipseCallout">
              <a:avLst>
                <a:gd name="adj1" fmla="val -35369"/>
                <a:gd name="adj2" fmla="val 5144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KSO_Shape"/>
            <p:cNvSpPr/>
            <p:nvPr/>
          </p:nvSpPr>
          <p:spPr>
            <a:xfrm>
              <a:off x="1419224" y="2706187"/>
              <a:ext cx="2448143" cy="2422786"/>
            </a:xfrm>
            <a:custGeom>
              <a:avLst/>
              <a:gdLst/>
              <a:ahLst/>
              <a:cxnLst/>
              <a:rect l="l" t="t" r="r" b="b"/>
              <a:pathLst>
                <a:path w="1363201" h="1348896">
                  <a:moveTo>
                    <a:pt x="658470" y="710475"/>
                  </a:moveTo>
                  <a:cubicBezTo>
                    <a:pt x="1027156" y="698755"/>
                    <a:pt x="1338704" y="981142"/>
                    <a:pt x="1363201" y="1348896"/>
                  </a:cubicBezTo>
                  <a:lnTo>
                    <a:pt x="1262707" y="1348896"/>
                  </a:lnTo>
                  <a:cubicBezTo>
                    <a:pt x="1239052" y="1037914"/>
                    <a:pt x="974407" y="800143"/>
                    <a:pt x="661637" y="810085"/>
                  </a:cubicBezTo>
                  <a:cubicBezTo>
                    <a:pt x="361432" y="819628"/>
                    <a:pt x="119967" y="1054106"/>
                    <a:pt x="99662" y="1348896"/>
                  </a:cubicBezTo>
                  <a:lnTo>
                    <a:pt x="0" y="1348896"/>
                  </a:lnTo>
                  <a:cubicBezTo>
                    <a:pt x="20238" y="1000252"/>
                    <a:pt x="304456" y="721728"/>
                    <a:pt x="658470" y="710475"/>
                  </a:cubicBezTo>
                  <a:close/>
                  <a:moveTo>
                    <a:pt x="680226" y="95884"/>
                  </a:moveTo>
                  <a:cubicBezTo>
                    <a:pt x="551092" y="95884"/>
                    <a:pt x="446408" y="200568"/>
                    <a:pt x="446408" y="329703"/>
                  </a:cubicBezTo>
                  <a:cubicBezTo>
                    <a:pt x="446408" y="458838"/>
                    <a:pt x="551092" y="563521"/>
                    <a:pt x="680226" y="563521"/>
                  </a:cubicBezTo>
                  <a:cubicBezTo>
                    <a:pt x="809361" y="563521"/>
                    <a:pt x="914045" y="458838"/>
                    <a:pt x="914045" y="329703"/>
                  </a:cubicBezTo>
                  <a:cubicBezTo>
                    <a:pt x="914045" y="200568"/>
                    <a:pt x="809361" y="95884"/>
                    <a:pt x="680226" y="95884"/>
                  </a:cubicBezTo>
                  <a:close/>
                  <a:moveTo>
                    <a:pt x="680226" y="0"/>
                  </a:moveTo>
                  <a:cubicBezTo>
                    <a:pt x="862316" y="0"/>
                    <a:pt x="1009929" y="147613"/>
                    <a:pt x="1009929" y="329703"/>
                  </a:cubicBezTo>
                  <a:cubicBezTo>
                    <a:pt x="1009929" y="511793"/>
                    <a:pt x="862316" y="659406"/>
                    <a:pt x="680226" y="659406"/>
                  </a:cubicBezTo>
                  <a:cubicBezTo>
                    <a:pt x="498136" y="659406"/>
                    <a:pt x="350524" y="511793"/>
                    <a:pt x="350524" y="329703"/>
                  </a:cubicBezTo>
                  <a:cubicBezTo>
                    <a:pt x="350524" y="147613"/>
                    <a:pt x="498136" y="0"/>
                    <a:pt x="680226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862000" y="1180800"/>
            <a:ext cx="2437200" cy="1231200"/>
          </a:xfrm>
        </p:spPr>
        <p:txBody>
          <a:bodyPr anchor="ctr" anchorCtr="0"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21600" y="1425600"/>
            <a:ext cx="2739600" cy="432000"/>
          </a:xfrm>
        </p:spPr>
        <p:txBody>
          <a:bodyPr lIns="0" tIns="0" rIns="0" bIns="0" anchor="ctr" anchorCtr="0"/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4863600" y="428400"/>
            <a:ext cx="3841200" cy="6004800"/>
          </a:xfrm>
        </p:spPr>
        <p:txBody>
          <a:bodyPr vert="horz" wrap="square" lIns="91440" tIns="45720" rIns="91440" bIns="45720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709200" y="2358000"/>
            <a:ext cx="3240000" cy="2898000"/>
          </a:xfrm>
        </p:spPr>
        <p:txBody>
          <a:bodyPr lIns="108000" tIns="108000" rIns="108000" bIns="108000">
            <a:normAutofit/>
          </a:bodyPr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18978" y="365125"/>
            <a:ext cx="6916355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fontAlgn="base"/>
            <a:r>
              <a:rPr lang="zh-CN" altLang="zh-CN" strike="noStrike" noProof="1" smtClean="0"/>
              <a:t>单击此处编辑母版文本样式</a:t>
            </a:r>
            <a:endParaRPr lang="zh-CN" altLang="zh-CN" strike="noStrike" noProof="1" smtClean="0"/>
          </a:p>
          <a:p>
            <a:pPr lvl="1" fontAlgn="base"/>
            <a:r>
              <a:rPr lang="zh-CN" altLang="zh-CN" strike="noStrike" noProof="1" smtClean="0"/>
              <a:t>第二级</a:t>
            </a:r>
            <a:endParaRPr lang="zh-CN" altLang="zh-CN" strike="noStrike" noProof="1" smtClean="0"/>
          </a:p>
          <a:p>
            <a:pPr lvl="2" fontAlgn="base"/>
            <a:r>
              <a:rPr lang="zh-CN" altLang="zh-CN" strike="noStrike" noProof="1" smtClean="0"/>
              <a:t>第三级</a:t>
            </a:r>
            <a:endParaRPr lang="zh-CN" altLang="zh-CN" strike="noStrike" noProof="1" smtClean="0"/>
          </a:p>
          <a:p>
            <a:pPr lvl="3" fontAlgn="base"/>
            <a:r>
              <a:rPr lang="zh-CN" altLang="zh-CN" strike="noStrike" noProof="1" smtClean="0"/>
              <a:t>第四级</a:t>
            </a:r>
            <a:endParaRPr lang="zh-CN" altLang="zh-CN" strike="noStrike" noProof="1" smtClean="0"/>
          </a:p>
          <a:p>
            <a:pPr lvl="4" fontAlgn="base"/>
            <a:r>
              <a:rPr lang="zh-CN" altLang="zh-CN" strike="noStrike" noProof="1" smtClean="0"/>
              <a:t>第五级</a:t>
            </a:r>
            <a:endParaRPr lang="zh-CN" altLang="zh-CN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KSO_BT1"/>
          <p:cNvSpPr>
            <a:spLocks noGrp="1"/>
          </p:cNvSpPr>
          <p:nvPr>
            <p:ph type="title"/>
          </p:nvPr>
        </p:nvSpPr>
        <p:spPr>
          <a:xfrm>
            <a:off x="419100" y="161925"/>
            <a:ext cx="8291513" cy="700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KSO_BC1"/>
          <p:cNvSpPr>
            <a:spLocks noGrp="1"/>
          </p:cNvSpPr>
          <p:nvPr>
            <p:ph type="body"/>
          </p:nvPr>
        </p:nvSpPr>
        <p:spPr>
          <a:xfrm>
            <a:off x="419100" y="1027113"/>
            <a:ext cx="8291513" cy="51927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57505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3429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06A29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803275" indent="-342900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tabLst>
          <a:tab pos="715645" algn="l"/>
        </a:tabLst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tabLst>
          <a:tab pos="71564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tabLst>
          <a:tab pos="71564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tabLst>
          <a:tab pos="71564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副标题 2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68363" y="4092575"/>
            <a:ext cx="4968875" cy="22320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姓名：陆思雨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班级：应化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151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学号：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3150405123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指导老师：岳文瑾</a:t>
            </a: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0644" y="2632710"/>
            <a:ext cx="5322571" cy="1459865"/>
          </a:xfrm>
          <a:effectLst/>
          <a:sp3d prstMaterial="plastic"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中期汇报</a:t>
            </a:r>
            <a:br>
              <a:rPr kumimoji="0" lang="zh-CN" altLang="en-US" sz="6000" b="0" i="0" u="none" strike="noStrike" kern="1200" cap="none" spc="0" normalizeH="0" baseline="0" noProof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5400000" algn="t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lang="zh-CN" altLang="en-US" sz="3200" b="0" strike="noStrike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Cu</a:t>
            </a:r>
            <a:r>
              <a:rPr lang="zh-CN" altLang="en-US" sz="3200" b="0" strike="noStrike" baseline="-2500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2</a:t>
            </a:r>
            <a:r>
              <a:rPr lang="zh-CN" altLang="en-US" sz="3200" b="0" strike="noStrike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-M-IV-VI</a:t>
            </a:r>
            <a:r>
              <a:rPr lang="zh-CN" altLang="en-US" sz="3200" b="0" strike="noStrike" baseline="-25000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4</a:t>
            </a:r>
            <a:r>
              <a:rPr lang="zh-CN" altLang="en-US" sz="3200" b="0" strike="noStrike" noProof="0" smtClean="0">
                <a:ln>
                  <a:noFill/>
                </a:ln>
                <a:solidFill>
                  <a:srgbClr val="83838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的合成及表征</a:t>
            </a:r>
            <a:endParaRPr lang="zh-CN" altLang="en-US" sz="3200" b="0" strike="noStrike" noProof="0" smtClean="0">
              <a:ln>
                <a:noFill/>
              </a:ln>
              <a:solidFill>
                <a:srgbClr val="83838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4235" y="942975"/>
            <a:ext cx="730758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dirty="0" smtClean="0">
                <a:latin typeface="+mj-ea"/>
                <a:ea typeface="+mj-ea"/>
                <a:cs typeface="+mj-ea"/>
              </a:rPr>
              <a:t>2.1</a:t>
            </a:r>
            <a:r>
              <a:rPr lang="zh-CN" altLang="en-US" sz="2400" dirty="0">
                <a:latin typeface="+mj-ea"/>
                <a:ea typeface="+mj-ea"/>
                <a:cs typeface="+mj-ea"/>
                <a:sym typeface="+mn-ea"/>
              </a:rPr>
              <a:t>探究实验方</a:t>
            </a:r>
            <a:r>
              <a:rPr lang="zh-CN" altLang="en-US" sz="2400" dirty="0" smtClean="0">
                <a:latin typeface="+mj-ea"/>
                <a:ea typeface="+mj-ea"/>
                <a:cs typeface="+mj-ea"/>
                <a:sym typeface="+mn-ea"/>
              </a:rPr>
              <a:t>法的</a:t>
            </a:r>
            <a:r>
              <a:rPr lang="zh-CN" altLang="en-US" sz="2400" dirty="0">
                <a:latin typeface="+mj-ea"/>
                <a:ea typeface="+mj-ea"/>
                <a:cs typeface="+mj-ea"/>
                <a:sym typeface="+mn-ea"/>
              </a:rPr>
              <a:t>影响</a:t>
            </a:r>
            <a:r>
              <a:rPr lang="en-US" altLang="zh-CN" sz="2400" dirty="0">
                <a:latin typeface="+mj-ea"/>
                <a:ea typeface="+mj-ea"/>
                <a:cs typeface="+mj-ea"/>
                <a:sym typeface="+mn-ea"/>
              </a:rPr>
              <a:t> </a:t>
            </a:r>
            <a:endParaRPr lang="zh-CN" altLang="en-US" sz="2400" dirty="0">
              <a:latin typeface="+mj-ea"/>
              <a:ea typeface="+mj-ea"/>
              <a:cs typeface="+mj-ea"/>
            </a:endParaRPr>
          </a:p>
          <a:p>
            <a:pPr>
              <a:lnSpc>
                <a:spcPct val="130000"/>
              </a:lnSpc>
            </a:pPr>
            <a:endParaRPr lang="en-US" altLang="zh-CN" sz="2400" dirty="0" smtClean="0">
              <a:latin typeface="+mj-ea"/>
              <a:ea typeface="+mj-ea"/>
              <a:cs typeface="+mj-ea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" y="1147445"/>
            <a:ext cx="6489065" cy="49720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5530" y="5858510"/>
            <a:ext cx="7459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+mn-ea"/>
                <a:ea typeface="+mn-ea"/>
                <a:cs typeface="+mn-ea"/>
                <a:sym typeface="+mn-ea"/>
              </a:rPr>
              <a:t>上图为制备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zh-CN" altLang="en-US" sz="2000" baseline="-25000" dirty="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CdSnS</a:t>
            </a:r>
            <a:r>
              <a:rPr lang="zh-CN" altLang="en-US" sz="2000" baseline="-25000" dirty="0"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纳米晶时，</a:t>
            </a:r>
            <a:r>
              <a:rPr lang="zh-CN" sz="2000" dirty="0">
                <a:latin typeface="+mn-ea"/>
                <a:ea typeface="+mn-ea"/>
                <a:cs typeface="+mn-ea"/>
                <a:sym typeface="+mn-ea"/>
              </a:rPr>
              <a:t>用不同实验方法制备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XRD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对比图</a:t>
            </a:r>
            <a:endParaRPr lang="zh-CN" altLang="en-US" sz="2000" dirty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由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XRD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可以看出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CdSnS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纳米晶晶体结构是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stannite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黄锡矿结构</a:t>
            </a:r>
            <a:endParaRPr lang="zh-CN" altLang="en-US" sz="20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647700" y="326390"/>
            <a:ext cx="4678045" cy="1050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latin typeface="+mj-ea"/>
                <a:ea typeface="+mj-ea"/>
                <a:cs typeface="+mj-ea"/>
              </a:rPr>
              <a:t> 2.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现有成果分析</a:t>
            </a:r>
            <a:endParaRPr lang="zh-CN" altLang="en-US" sz="2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655" y="548005"/>
            <a:ext cx="3004349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 dirty="0">
                <a:latin typeface="+mj-ea"/>
                <a:ea typeface="+mj-ea"/>
                <a:cs typeface="+mj-ea"/>
                <a:sym typeface="+mn-ea"/>
              </a:rPr>
              <a:t>2.2 </a:t>
            </a:r>
            <a:r>
              <a:rPr lang="zh-CN" altLang="en-US" sz="2400" dirty="0">
                <a:latin typeface="+mj-ea"/>
                <a:ea typeface="+mj-ea"/>
                <a:cs typeface="+mj-ea"/>
                <a:sym typeface="+mn-ea"/>
              </a:rPr>
              <a:t>探究比</a:t>
            </a:r>
            <a:r>
              <a:rPr lang="zh-CN" altLang="en-US" sz="2400" dirty="0" smtClean="0">
                <a:latin typeface="+mj-ea"/>
                <a:ea typeface="+mj-ea"/>
                <a:cs typeface="+mj-ea"/>
                <a:sym typeface="+mn-ea"/>
              </a:rPr>
              <a:t>例的</a:t>
            </a:r>
            <a:r>
              <a:rPr lang="zh-CN" altLang="en-US" sz="2400" dirty="0">
                <a:latin typeface="+mj-ea"/>
                <a:ea typeface="+mj-ea"/>
                <a:cs typeface="+mj-ea"/>
                <a:sym typeface="+mn-ea"/>
              </a:rPr>
              <a:t>影响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965235" y="5212715"/>
            <a:ext cx="7106285" cy="1550035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上图为制备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zh-CN" altLang="en-US" sz="2400" baseline="-250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CdSnS</a:t>
            </a:r>
            <a:r>
              <a:rPr lang="zh-CN" altLang="en-US" sz="2400" baseline="-250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纳米晶时，反应物不同比例（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1:4,1:5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）的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XRD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对比图，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rPr>
              <a:t>的衍射峰更尖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pic>
        <p:nvPicPr>
          <p:cNvPr id="11" name="图片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720" y="1118870"/>
            <a:ext cx="5342890" cy="40938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5"/>
          <p:cNvSpPr txBox="1"/>
          <p:nvPr/>
        </p:nvSpPr>
        <p:spPr>
          <a:xfrm>
            <a:off x="828358" y="741045"/>
            <a:ext cx="2922595" cy="57246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2.3 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探究时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间的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影响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1763688" y="1313509"/>
          <a:ext cx="5055235" cy="357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4264025" imgH="3014980" progId="Origin50.Graph">
                  <p:embed/>
                </p:oleObj>
              </mc:Choice>
              <mc:Fallback>
                <p:oleObj name="" r:id="rId1" imgW="4264025" imgH="3014980" progId="Origin50.Graph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688" y="1313509"/>
                        <a:ext cx="5055235" cy="357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5408" y="4886654"/>
            <a:ext cx="83489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latin typeface="+mn-ea"/>
                <a:ea typeface="+mn-ea"/>
                <a:cs typeface="+mn-ea"/>
              </a:rPr>
              <a:t>上图为制备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zh-CN" altLang="en-US" sz="2000" baseline="-25000" dirty="0"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CdSnS</a:t>
            </a:r>
            <a:r>
              <a:rPr lang="zh-CN" altLang="en-US" sz="2000" baseline="-25000" dirty="0"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纳米晶时，反应不同的时间（分别为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5,10,15min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）的</a:t>
            </a:r>
            <a:endParaRPr lang="zh-CN" altLang="en-US" sz="2000" dirty="0">
              <a:latin typeface="+mn-ea"/>
              <a:ea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XRD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对比图，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5min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的峰最尖，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10min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次之，</a:t>
            </a:r>
            <a:r>
              <a:rPr lang="en-US" altLang="zh-CN" sz="2000" dirty="0">
                <a:latin typeface="+mn-ea"/>
                <a:ea typeface="+mn-ea"/>
                <a:cs typeface="+mn-ea"/>
                <a:sym typeface="+mn-ea"/>
              </a:rPr>
              <a:t>15min</a:t>
            </a:r>
            <a:r>
              <a:rPr lang="zh-CN" altLang="en-US" sz="2000" dirty="0">
                <a:latin typeface="+mn-ea"/>
                <a:ea typeface="+mn-ea"/>
                <a:cs typeface="+mn-ea"/>
                <a:sym typeface="+mn-ea"/>
              </a:rPr>
              <a:t>最不尖</a:t>
            </a:r>
            <a:endParaRPr lang="zh-CN" altLang="en-US" sz="2000" dirty="0" smtClean="0">
              <a:latin typeface="+mn-ea"/>
              <a:ea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  <a:cs typeface="+mn-ea"/>
                <a:sym typeface="+mn-ea"/>
              </a:rPr>
              <a:t>2.3 </a:t>
            </a:r>
            <a:r>
              <a:rPr lang="zh-CN" altLang="en-US" dirty="0" smtClean="0">
                <a:latin typeface="+mn-ea"/>
                <a:ea typeface="+mn-ea"/>
                <a:cs typeface="+mn-ea"/>
                <a:sym typeface="+mn-ea"/>
              </a:rPr>
              <a:t>材料性质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584" y="1124744"/>
            <a:ext cx="6892925" cy="5281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7807" y="6123155"/>
            <a:ext cx="5742305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紫外光谱图，</a:t>
            </a:r>
            <a:r>
              <a:rPr lang="zh-CN" altLang="en-US" sz="1800">
                <a:sym typeface="+mn-ea"/>
              </a:rPr>
              <a:t>表明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CCTS</a:t>
            </a:r>
            <a:r>
              <a:rPr lang="zh-CN" altLang="en-US" sz="1800">
                <a:sym typeface="+mn-ea"/>
              </a:rPr>
              <a:t>在</a:t>
            </a: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300~800nm</a:t>
            </a:r>
            <a:r>
              <a:rPr lang="zh-CN" altLang="en-US" sz="1800">
                <a:sym typeface="+mn-ea"/>
              </a:rPr>
              <a:t>区间有良好的吸收</a:t>
            </a:r>
            <a:endParaRPr lang="zh-CN" altLang="en-US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04825"/>
            <a:ext cx="7356475" cy="687388"/>
          </a:xfr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三</a:t>
            </a:r>
            <a:r>
              <a:rPr kumimoji="0" lang="en-US" altLang="zh-CN" sz="3200" b="0" i="0" u="none" strike="noStrike" kern="1200" cap="none" spc="0" normalizeH="0" baseline="0" noProof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.下一步的主要任务及进度安排</a:t>
            </a:r>
            <a:b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</a:b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0482" name="文本框 4"/>
          <p:cNvSpPr txBox="1"/>
          <p:nvPr/>
        </p:nvSpPr>
        <p:spPr>
          <a:xfrm>
            <a:off x="542925" y="1556068"/>
            <a:ext cx="8058150" cy="2891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改变实验条件温度，微波功率，活性剂种类，活性剂用量等探究对产物的影响。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利用电子显微镜观察纳米晶的尺寸和形貌，利用拉曼光谱测试研究纳米晶的分子结构。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开始着手撰写论文。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1071312" y="1920340"/>
            <a:ext cx="7002000" cy="3016800"/>
          </a:xfrm>
          <a:effectLst/>
          <a:scene3d>
            <a:camera prst="orthographicFront">
              <a:rot lat="10800000" lon="10800000" rev="10800000"/>
            </a:camera>
            <a:lightRig rig="threePt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8000" b="0" i="0" u="none" strike="noStrike" kern="1200" cap="none" spc="0" normalizeH="0" baseline="0" noProof="1">
                <a:ln w="10160">
                  <a:solidFill>
                    <a:schemeClr val="bg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谢谢</a:t>
            </a:r>
            <a:endParaRPr kumimoji="0" lang="zh-CN" altLang="en-US" sz="8000" b="0" i="0" u="none" strike="noStrike" kern="1200" cap="none" spc="0" normalizeH="0" baseline="0" noProof="1">
              <a:ln w="10160">
                <a:solidFill>
                  <a:schemeClr val="bg2"/>
                </a:solidFill>
                <a:prstDash val="solid"/>
              </a:ln>
              <a:solidFill>
                <a:srgbClr val="00B0F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"/>
          <p:cNvSpPr txBox="1"/>
          <p:nvPr/>
        </p:nvSpPr>
        <p:spPr>
          <a:xfrm>
            <a:off x="1187450" y="868363"/>
            <a:ext cx="6092825" cy="1050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dirty="0">
                <a:latin typeface="Arial" panose="020B0604020202020204" pitchFamily="34" charset="0"/>
                <a:ea typeface="微软雅黑" panose="020B0503020204020204" pitchFamily="34" charset="-122"/>
              </a:rPr>
              <a:t>目  录</a:t>
            </a:r>
            <a:endParaRPr lang="zh-CN" altLang="en-US" sz="4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94" name="文本框 3"/>
          <p:cNvSpPr txBox="1"/>
          <p:nvPr/>
        </p:nvSpPr>
        <p:spPr>
          <a:xfrm>
            <a:off x="717550" y="2525713"/>
            <a:ext cx="7518400" cy="22526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一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实验操作流程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二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现有成果分析</a:t>
            </a:r>
            <a:endParaRPr lang="zh-CN" alt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</a:rPr>
              <a:t>三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</a:rPr>
              <a:t>.下一步的主要任务及进度安排</a:t>
            </a:r>
            <a:endParaRPr lang="en-US" altLang="zh-CN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xfrm>
            <a:off x="1017588" y="623888"/>
            <a:ext cx="7107237" cy="58261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溶剂热法简单介绍</a:t>
            </a:r>
            <a:endParaRPr lang="zh-CN" altLang="en-US" sz="3600" kern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j-cs"/>
              <a:sym typeface="+mn-ea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1802765" y="2625725"/>
            <a:ext cx="1152525" cy="2160270"/>
          </a:xfrm>
          <a:prstGeom prst="rightBrace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383405" y="3783330"/>
            <a:ext cx="69278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470015" y="3788410"/>
            <a:ext cx="98234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905" y="2336800"/>
            <a:ext cx="9448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  <a:ea typeface="+mn-ea"/>
                <a:cs typeface="+mn-ea"/>
              </a:rPr>
              <a:t>A</a:t>
            </a:r>
            <a:r>
              <a:rPr lang="zh-CN" altLang="en-US" sz="2400" dirty="0" smtClean="0">
                <a:latin typeface="+mn-ea"/>
                <a:ea typeface="+mn-ea"/>
                <a:cs typeface="+mn-ea"/>
              </a:rPr>
              <a:t>溶液</a:t>
            </a:r>
            <a:endParaRPr lang="zh-CN" altLang="en-US" sz="2400" dirty="0" smtClean="0">
              <a:latin typeface="+mn-ea"/>
              <a:ea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905" y="4389120"/>
            <a:ext cx="9448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+mn-ea"/>
                <a:ea typeface="+mn-ea"/>
                <a:cs typeface="+mn-ea"/>
              </a:rPr>
              <a:t>B</a:t>
            </a:r>
            <a:r>
              <a:rPr lang="zh-CN" altLang="en-US" sz="2400" dirty="0" smtClean="0">
                <a:latin typeface="+mn-ea"/>
                <a:ea typeface="+mn-ea"/>
                <a:cs typeface="+mn-ea"/>
              </a:rPr>
              <a:t>溶液</a:t>
            </a:r>
            <a:endParaRPr lang="zh-CN" altLang="en-US" sz="2400" dirty="0" smtClean="0">
              <a:latin typeface="+mn-ea"/>
              <a:ea typeface="+mn-ea"/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21025" y="3420110"/>
            <a:ext cx="10972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反应釜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4775" y="3500120"/>
            <a:ext cx="14020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洗涤离心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46670" y="3500120"/>
            <a:ext cx="7924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干燥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sp>
        <p:nvSpPr>
          <p:cNvPr id="9220" name="文本框 3"/>
          <p:cNvSpPr txBox="1"/>
          <p:nvPr/>
        </p:nvSpPr>
        <p:spPr>
          <a:xfrm>
            <a:off x="1562100" y="5159375"/>
            <a:ext cx="7159625" cy="1291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>
              <a:lnSpc>
                <a:spcPct val="130000"/>
              </a:lnSpc>
            </a:pPr>
            <a:r>
              <a:rPr lang="en-US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溶液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ZnCl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•2H</a:t>
            </a:r>
            <a:r>
              <a:rPr lang="en-US" altLang="zh-CN" sz="20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O[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Cd(NO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·4H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SnCl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·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charset="0"/>
                <a:sym typeface="+mn-ea"/>
              </a:rPr>
              <a:t>5H</a:t>
            </a:r>
            <a:r>
              <a:rPr lang="en-US" altLang="zh-CN" sz="2000" baseline="-25000" dirty="0">
                <a:latin typeface="+mn-ea"/>
                <a:ea typeface="+mn-ea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charset="0"/>
                <a:sym typeface="+mn-ea"/>
              </a:rPr>
              <a:t>O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1800" dirty="0">
                <a:latin typeface="+mn-lt"/>
                <a:ea typeface="+mn-ea"/>
                <a:cs typeface="+mn-lt"/>
                <a:sym typeface="+mn-ea"/>
              </a:rPr>
              <a:t>CuCl</a:t>
            </a:r>
            <a:r>
              <a:rPr lang="en-US" altLang="zh-CN" sz="1800" baseline="-25000" dirty="0">
                <a:latin typeface="+mn-lt"/>
                <a:ea typeface="+mn-ea"/>
                <a:cs typeface="+mn-lt"/>
                <a:sym typeface="+mn-ea"/>
              </a:rPr>
              <a:t>2</a:t>
            </a:r>
            <a:r>
              <a:rPr lang="en-US" altLang="zh-CN" sz="1800" dirty="0">
                <a:latin typeface="+mn-lt"/>
                <a:ea typeface="+mn-ea"/>
                <a:cs typeface="+mn-lt"/>
                <a:sym typeface="+mn-ea"/>
              </a:rPr>
              <a:t>•2H</a:t>
            </a:r>
            <a:r>
              <a:rPr lang="en-US" altLang="zh-CN" sz="1800" baseline="-25000" dirty="0">
                <a:latin typeface="+mn-lt"/>
                <a:ea typeface="+mn-ea"/>
                <a:cs typeface="+mn-lt"/>
                <a:sym typeface="+mn-ea"/>
              </a:rPr>
              <a:t>2</a:t>
            </a:r>
            <a:r>
              <a:rPr lang="en-US" altLang="zh-CN" sz="1800" dirty="0">
                <a:latin typeface="+mn-lt"/>
                <a:ea typeface="+mn-ea"/>
                <a:cs typeface="+mn-lt"/>
                <a:sym typeface="+mn-ea"/>
              </a:rPr>
              <a:t>O,</a:t>
            </a:r>
            <a:endParaRPr lang="en-US" altLang="zh-CN" sz="1800" dirty="0">
              <a:latin typeface="+mn-lt"/>
              <a:ea typeface="+mn-ea"/>
              <a:cs typeface="+mn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乙二醇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溶液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：硫脲（硒粉）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charset="0"/>
              </a:rPr>
              <a:t>，乙二醇</a:t>
            </a:r>
            <a:endParaRPr lang="zh-CN" altLang="en-US" sz="2000" dirty="0">
              <a:latin typeface="+mn-ea"/>
              <a:ea typeface="+mn-ea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195" y="2614930"/>
            <a:ext cx="1655763" cy="1079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元素组分的改变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880678" y="2097405"/>
            <a:ext cx="360363" cy="20732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14700" y="3888740"/>
            <a:ext cx="1577975" cy="6508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Cu</a:t>
            </a:r>
            <a:r>
              <a:rPr lang="en-US" altLang="zh-CN" sz="1800" baseline="-25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CdSnSe</a:t>
            </a:r>
            <a:r>
              <a:rPr lang="en-US" altLang="zh-CN" sz="1800" baseline="-25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endParaRPr kumimoji="0" lang="en-US" altLang="zh-CN" sz="1800" b="0" i="0" u="none" strike="noStrike" kern="1200" cap="none" spc="0" normalizeH="0" baseline="-2500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1675" y="2687320"/>
            <a:ext cx="1651000" cy="716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Cu</a:t>
            </a:r>
            <a:r>
              <a:rPr lang="zh-CN" altLang="en-US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CdSnS</a:t>
            </a:r>
            <a:r>
              <a:rPr lang="zh-CN" altLang="en-US" sz="18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41675" y="1780540"/>
            <a:ext cx="1650365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Cu</a:t>
            </a:r>
            <a:r>
              <a:rPr lang="en-US" altLang="zh-CN" sz="1800" baseline="-25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18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ZnSnS</a:t>
            </a:r>
            <a:r>
              <a:rPr lang="en-US" altLang="zh-CN" sz="1800" baseline="-250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2195" y="848360"/>
            <a:ext cx="26212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1.</a:t>
            </a:r>
            <a:r>
              <a:rPr lang="zh-CN" altLang="en-US" sz="3200" dirty="0" smtClean="0">
                <a:latin typeface="+mj-ea"/>
                <a:ea typeface="+mj-ea"/>
              </a:rPr>
              <a:t>实验探究点</a:t>
            </a:r>
            <a:endParaRPr lang="zh-CN" altLang="en-US" sz="32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文本框 2"/>
          <p:cNvSpPr txBox="1"/>
          <p:nvPr/>
        </p:nvSpPr>
        <p:spPr>
          <a:xfrm>
            <a:off x="1065213" y="998538"/>
            <a:ext cx="2737485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2.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ea typeface="微软雅黑" panose="020B0503020204020204" pitchFamily="34" charset="-122"/>
                <a:sym typeface="+mn-ea"/>
              </a:rPr>
              <a:t>Cu</a:t>
            </a:r>
            <a:r>
              <a:rPr lang="en-US" altLang="zh-CN" sz="2000" baseline="-25000" dirty="0" smtClean="0"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 dirty="0" smtClean="0">
                <a:ea typeface="微软雅黑" panose="020B0503020204020204" pitchFamily="34" charset="-122"/>
                <a:sym typeface="+mn-ea"/>
              </a:rPr>
              <a:t>ZnSnS</a:t>
            </a:r>
            <a:r>
              <a:rPr lang="en-US" altLang="zh-CN" sz="2000" baseline="-25000" dirty="0" smtClean="0"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ea typeface="微软雅黑" panose="020B0503020204020204" pitchFamily="34" charset="-122"/>
                <a:sym typeface="+mn-ea"/>
              </a:rPr>
              <a:t>的合成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9482" y="5763110"/>
            <a:ext cx="684657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由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XRD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可以看出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en-US" altLang="zh-CN" sz="18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ZnSnS</a:t>
            </a:r>
            <a:r>
              <a:rPr lang="en-US" altLang="zh-CN" sz="18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纳米晶晶体结构是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Kesterite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锌黄锡矿结构</a:t>
            </a:r>
            <a:endParaRPr lang="zh-CN" altLang="en-US" sz="1800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56645" y="416193"/>
            <a:ext cx="7106400" cy="583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cene3d>
              <a:camera prst="orthographicFront"/>
              <a:lightRig rig="threePt" dir="t"/>
            </a:scene3d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A06A2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buFontTx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sym typeface="+mn-ea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sym typeface="+mn-ea"/>
              </a:rPr>
              <a:t>现有成果分析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-2147482615"/>
          <p:cNvGraphicFramePr/>
          <p:nvPr/>
        </p:nvGraphicFramePr>
        <p:xfrm>
          <a:off x="213995" y="1163320"/>
          <a:ext cx="7606665" cy="431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92600" imgH="3035300" progId="Origin50.Graph">
                  <p:embed/>
                </p:oleObj>
              </mc:Choice>
              <mc:Fallback>
                <p:oleObj name="" r:id="rId1" imgW="4292600" imgH="3035300" progId="Origin50.Grap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3995" y="1163320"/>
                        <a:ext cx="7606665" cy="431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文本框 2"/>
          <p:cNvSpPr txBox="1"/>
          <p:nvPr/>
        </p:nvSpPr>
        <p:spPr>
          <a:xfrm>
            <a:off x="1065213" y="998538"/>
            <a:ext cx="289306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.2 </a:t>
            </a:r>
            <a:r>
              <a:rPr lang="en-US" altLang="zh-CN" sz="2000" dirty="0" smtClean="0">
                <a:ea typeface="微软雅黑" panose="020B0503020204020204" pitchFamily="34" charset="-122"/>
                <a:sym typeface="+mn-ea"/>
              </a:rPr>
              <a:t>Cu</a:t>
            </a:r>
            <a:r>
              <a:rPr lang="en-US" altLang="zh-CN" sz="2000" baseline="-25000" dirty="0" smtClean="0"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000" dirty="0" smtClean="0">
                <a:ea typeface="微软雅黑" panose="020B0503020204020204" pitchFamily="34" charset="-122"/>
                <a:sym typeface="+mn-ea"/>
              </a:rPr>
              <a:t>CdSnS</a:t>
            </a:r>
            <a:r>
              <a:rPr lang="en-US" altLang="zh-CN" sz="2000" baseline="-25000" dirty="0" smtClean="0"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ea typeface="微软雅黑" panose="020B0503020204020204" pitchFamily="34" charset="-122"/>
                <a:sym typeface="+mn-ea"/>
              </a:rPr>
              <a:t>的合成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93682" y="5832960"/>
            <a:ext cx="650367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由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XRD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可以看出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Cu</a:t>
            </a:r>
            <a:r>
              <a:rPr lang="en-US" altLang="zh-CN" sz="18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2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CdSnS</a:t>
            </a:r>
            <a:r>
              <a:rPr lang="en-US" altLang="zh-CN" sz="1800" baseline="-250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纳米晶晶体结构是</a:t>
            </a:r>
            <a:r>
              <a:rPr lang="en-US" altLang="zh-CN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stannite</a:t>
            </a:r>
            <a:r>
              <a:rPr lang="zh-CN" altLang="en-US" sz="1800" dirty="0" smtClean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  <a:sym typeface="+mn-ea"/>
              </a:rPr>
              <a:t>黄锡矿结构</a:t>
            </a:r>
            <a:endParaRPr lang="zh-CN" altLang="en-US" sz="1800" dirty="0" smtClean="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graphicFrame>
        <p:nvGraphicFramePr>
          <p:cNvPr id="2" name="对象 -2147482624"/>
          <p:cNvGraphicFramePr/>
          <p:nvPr/>
        </p:nvGraphicFramePr>
        <p:xfrm>
          <a:off x="1200785" y="1329690"/>
          <a:ext cx="690943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97045" imgH="3176270" progId="Origin50.Graph">
                  <p:embed/>
                </p:oleObj>
              </mc:Choice>
              <mc:Fallback>
                <p:oleObj name="" r:id="rId1" imgW="4297045" imgH="3176270" progId="Origin50.Grap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785" y="1329690"/>
                        <a:ext cx="6909435" cy="424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以硒粉为硒源，打开反应釜硒粉没有反应，反应失败了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31640" y="1539392"/>
            <a:ext cx="3738880" cy="650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2.3 Cu2CdSnSe4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的合成</a:t>
            </a:r>
            <a:endParaRPr lang="zh-CN" altLang="en-US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3"/>
          <p:cNvSpPr txBox="1"/>
          <p:nvPr/>
        </p:nvSpPr>
        <p:spPr>
          <a:xfrm>
            <a:off x="1200785" y="2092643"/>
            <a:ext cx="5459413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合成化合物CdSn(OH)</a:t>
            </a:r>
            <a:r>
              <a:rPr lang="zh-CN" altLang="en-US" sz="2400" baseline="-25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endParaRPr lang="zh-CN" altLang="en-US" sz="2400" baseline="-250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20" name="文本框 3"/>
          <p:cNvSpPr txBox="1"/>
          <p:nvPr/>
        </p:nvSpPr>
        <p:spPr>
          <a:xfrm>
            <a:off x="1562100" y="5159375"/>
            <a:ext cx="4537075" cy="1291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溶液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：Cd(NO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·4H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O，柠檬酸钠，水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溶液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SnCl</a:t>
            </a:r>
            <a:r>
              <a:rPr lang="en-US" altLang="zh-CN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·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charset="0"/>
              </a:rPr>
              <a:t>5H</a:t>
            </a:r>
            <a:r>
              <a:rPr lang="en-US" altLang="zh-CN" sz="2000" baseline="-25000" dirty="0">
                <a:latin typeface="+mn-ea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2000" dirty="0">
                <a:latin typeface="+mn-ea"/>
                <a:ea typeface="+mn-ea"/>
                <a:cs typeface="Times New Roman" panose="02020603050405020304" charset="0"/>
              </a:rPr>
              <a:t>O</a:t>
            </a:r>
            <a:r>
              <a:rPr lang="zh-CN" altLang="en-US" sz="2000" dirty="0">
                <a:latin typeface="+mn-ea"/>
                <a:ea typeface="+mn-ea"/>
                <a:cs typeface="Times New Roman" panose="02020603050405020304" charset="0"/>
              </a:rPr>
              <a:t>，乙醇</a:t>
            </a:r>
            <a:endParaRPr lang="zh-CN" altLang="en-US" sz="2000" dirty="0">
              <a:latin typeface="+mn-ea"/>
              <a:ea typeface="+mn-ea"/>
              <a:cs typeface="Times New Roman" panose="02020603050405020304" charset="0"/>
            </a:endParaRPr>
          </a:p>
        </p:txBody>
      </p:sp>
      <p:sp>
        <p:nvSpPr>
          <p:cNvPr id="9221" name="文本框 2"/>
          <p:cNvSpPr txBox="1"/>
          <p:nvPr/>
        </p:nvSpPr>
        <p:spPr>
          <a:xfrm>
            <a:off x="1065213" y="561023"/>
            <a:ext cx="7123430" cy="15316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微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波法简单介绍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第一步先合成化合物中间体CdSn(OH)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。第二步利用微波法合成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四元化合物Cu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CdSnS</a:t>
            </a:r>
            <a:r>
              <a:rPr lang="zh-CN" altLang="en-US" sz="20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3265170" y="2973070"/>
            <a:ext cx="403860" cy="1535430"/>
          </a:xfrm>
          <a:prstGeom prst="rightBrac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82495" y="2663825"/>
            <a:ext cx="944880" cy="850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>
                <a:latin typeface="+mn-ea"/>
                <a:ea typeface="+mn-ea"/>
                <a:cs typeface="+mn-ea"/>
                <a:sym typeface="+mn-ea"/>
              </a:rPr>
              <a:t>A</a:t>
            </a:r>
            <a:r>
              <a:rPr lang="zh-CN" altLang="en-US" sz="2400">
                <a:latin typeface="+mn-ea"/>
                <a:ea typeface="+mn-ea"/>
                <a:cs typeface="+mn-ea"/>
                <a:sym typeface="+mn-ea"/>
              </a:rPr>
              <a:t>溶液</a:t>
            </a:r>
            <a:endParaRPr lang="zh-CN" altLang="en-US" sz="1400"/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2495" y="4138295"/>
            <a:ext cx="9448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400">
                <a:latin typeface="+mn-ea"/>
                <a:ea typeface="+mn-ea"/>
                <a:cs typeface="+mn-ea"/>
                <a:sym typeface="+mn-ea"/>
              </a:rPr>
              <a:t>B</a:t>
            </a:r>
            <a:r>
              <a:rPr lang="zh-CN" altLang="en-US" sz="2400">
                <a:latin typeface="+mn-ea"/>
                <a:ea typeface="+mn-ea"/>
                <a:cs typeface="+mn-ea"/>
                <a:sym typeface="+mn-ea"/>
              </a:rPr>
              <a:t>溶液</a:t>
            </a:r>
            <a:r>
              <a:rPr lang="zh-CN" altLang="en-US" sz="1400">
                <a:sym typeface="+mn-ea"/>
              </a:rPr>
              <a:t> 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0960" y="3215640"/>
            <a:ext cx="140208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滴加氢氧</a:t>
            </a:r>
            <a:endParaRPr lang="zh-CN" altLang="en-US" sz="2400" dirty="0" smtClean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化钠溶液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473700" y="3716655"/>
            <a:ext cx="53848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099175" y="3503295"/>
            <a:ext cx="7924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沉淀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92315" y="3789045"/>
            <a:ext cx="4318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98435" y="3514090"/>
            <a:ext cx="7924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+mn-ea"/>
                <a:ea typeface="+mn-ea"/>
              </a:rPr>
              <a:t>干燥</a:t>
            </a:r>
            <a:endParaRPr lang="zh-CN" altLang="en-US" sz="2400" dirty="0" smtClean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195" y="2614930"/>
            <a:ext cx="1655763" cy="1079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纳米晶的合成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880678" y="2097405"/>
            <a:ext cx="360363" cy="20732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14700" y="3888740"/>
            <a:ext cx="1296988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反应时间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1675" y="2687320"/>
            <a:ext cx="1297305" cy="814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反应物比例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金属：硫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4611688" y="1857375"/>
            <a:ext cx="887413" cy="38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6" name="矩形 25"/>
          <p:cNvSpPr/>
          <p:nvPr/>
        </p:nvSpPr>
        <p:spPr>
          <a:xfrm>
            <a:off x="5641975" y="3593465"/>
            <a:ext cx="1297305" cy="758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15min.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右箭头 26"/>
          <p:cNvSpPr/>
          <p:nvPr/>
        </p:nvSpPr>
        <p:spPr>
          <a:xfrm>
            <a:off x="4611688" y="2900680"/>
            <a:ext cx="887413" cy="387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28" name="矩形 27"/>
          <p:cNvSpPr/>
          <p:nvPr/>
        </p:nvSpPr>
        <p:spPr>
          <a:xfrm>
            <a:off x="5641975" y="2863533"/>
            <a:ext cx="1296988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1:5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41675" y="1780540"/>
            <a:ext cx="1296988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反应方法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4753928" y="3965258"/>
            <a:ext cx="887413" cy="38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2" name="矩形 31"/>
          <p:cNvSpPr/>
          <p:nvPr/>
        </p:nvSpPr>
        <p:spPr>
          <a:xfrm>
            <a:off x="5641975" y="1780540"/>
            <a:ext cx="1296988" cy="539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溶剂热，微波法</a:t>
            </a: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9050" y="890270"/>
            <a:ext cx="2621280" cy="730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+mj-ea"/>
                <a:ea typeface="+mj-ea"/>
              </a:rPr>
              <a:t>1.</a:t>
            </a:r>
            <a:r>
              <a:rPr lang="zh-CN" altLang="en-US" sz="3200" dirty="0" smtClean="0">
                <a:latin typeface="+mj-ea"/>
                <a:ea typeface="+mj-ea"/>
              </a:rPr>
              <a:t>实验探究点</a:t>
            </a:r>
            <a:endParaRPr lang="zh-CN" altLang="en-US" sz="3200" dirty="0" smtClean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23"/>
  <p:tag name="KSO_WM_UNIT_TYPE" val="b"/>
  <p:tag name="KSO_WM_UNIT_INDEX" val="1"/>
  <p:tag name="KSO_WM_UNIT_ID" val="custom123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16.xml><?xml version="1.0" encoding="utf-8"?>
<p:tagLst xmlns:p="http://schemas.openxmlformats.org/presentationml/2006/main">
  <p:tag name="KSO_WM_DOC_GUID" val="{693955a2-8a35-424e-a809-ad4483f65029}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23"/>
  <p:tag name="KSO_WM_UNIT_TYPE" val="a"/>
  <p:tag name="KSO_WM_UNIT_INDEX" val="1"/>
  <p:tag name="KSO_WM_UNIT_ID" val="custom123_1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CATEGORY" val="custom"/>
  <p:tag name="KSO_WM_TEMPLATE_INDEX" val="123"/>
  <p:tag name="KSO_WM_TAG_VERSION" val="1.0"/>
  <p:tag name="KSO_WM_SLIDE_ID" val="custom12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8、12、15、20、23、28、29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23"/>
</p:tagLst>
</file>

<file path=ppt/theme/theme1.xml><?xml version="1.0" encoding="utf-8"?>
<a:theme xmlns:a="http://schemas.openxmlformats.org/drawingml/2006/main" name="1_A000120140530A99PPBG">
  <a:themeElements>
    <a:clrScheme name="自定义 1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全屏显示(4:3)</PresentationFormat>
  <Paragraphs>126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仿宋</vt:lpstr>
      <vt:lpstr>Times New Roman</vt:lpstr>
      <vt:lpstr>Arial Unicode MS</vt:lpstr>
      <vt:lpstr>Calibri</vt:lpstr>
      <vt:lpstr>1_A000120140530A99PPBG</vt:lpstr>
      <vt:lpstr>Origin50.Graph</vt:lpstr>
      <vt:lpstr>Origin50.Graph</vt:lpstr>
      <vt:lpstr>Origin50.Graph</vt:lpstr>
      <vt:lpstr>中期汇报 Cu2-M-IV-VI4的合成及表征</vt:lpstr>
      <vt:lpstr>PowerPoint 演示文稿</vt:lpstr>
      <vt:lpstr>溶剂热法简单介绍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上图为制备Cu2CdSnS4纳米晶时，反应物不同比例（1:4,1:5）的XRD对比图，1：5的衍射峰更尖</vt:lpstr>
      <vt:lpstr>PowerPoint 演示文稿</vt:lpstr>
      <vt:lpstr>2.3 材料性质</vt:lpstr>
      <vt:lpstr>三.下一步的主要任务及进度安排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Administrator</dc:creator>
  <cp:lastModifiedBy>小吃货</cp:lastModifiedBy>
  <cp:revision>30</cp:revision>
  <dcterms:created xsi:type="dcterms:W3CDTF">2018-04-27T06:49:00Z</dcterms:created>
  <dcterms:modified xsi:type="dcterms:W3CDTF">2019-06-04T10:08:58Z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