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华 晨扬" initials="华" lastIdx="1" clrIdx="0">
    <p:extLst>
      <p:ext uri="{19B8F6BF-5375-455C-9EA6-DF929625EA0E}">
        <p15:presenceInfo xmlns:p15="http://schemas.microsoft.com/office/powerpoint/2012/main" userId="a145ce9b3d692d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D7EA-39F6-454B-9FA1-4F6477FA5E44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C10F-A487-4D5B-B509-36BFE9B93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8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98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95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12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79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1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1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79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7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3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5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FDF9-95A7-4BA1-99E1-9A2AA039C706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024354-15CB-40B3-A3B2-055F9AF59D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0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EE33330-D024-4396-AA96-D240B7F28CE8}"/>
              </a:ext>
            </a:extLst>
          </p:cNvPr>
          <p:cNvSpPr txBox="1"/>
          <p:nvPr/>
        </p:nvSpPr>
        <p:spPr>
          <a:xfrm>
            <a:off x="2032000" y="546040"/>
            <a:ext cx="7975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4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中期汇报</a:t>
            </a:r>
            <a:endParaRPr lang="en-US" altLang="zh-CN" sz="84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纤维负载</a:t>
            </a:r>
            <a:r>
              <a:rPr lang="en-US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Pd</a:t>
            </a:r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（Ⅱ）催化碘苯与苯</a:t>
            </a:r>
            <a:endParaRPr lang="en-US" altLang="zh-CN" sz="3200" b="1" kern="0" dirty="0">
              <a:solidFill>
                <a:schemeClr val="accent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3200" b="1" kern="0" dirty="0">
                <a:solidFill>
                  <a:schemeClr val="accent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乙烯连续流动偶联反应的研究</a:t>
            </a:r>
            <a:endParaRPr lang="zh-CN" altLang="en-US" sz="3200" b="1" dirty="0">
              <a:solidFill>
                <a:schemeClr val="accent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863787-22D8-4EA5-8481-DAF6682E1DDF}"/>
              </a:ext>
            </a:extLst>
          </p:cNvPr>
          <p:cNvSpPr txBox="1"/>
          <p:nvPr/>
        </p:nvSpPr>
        <p:spPr>
          <a:xfrm>
            <a:off x="4267200" y="3307081"/>
            <a:ext cx="3860800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名：华晨扬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级：应化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173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3170405307</a:t>
            </a: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指导老师：吴之传教授</a:t>
            </a:r>
          </a:p>
        </p:txBody>
      </p:sp>
    </p:spTree>
    <p:extLst>
      <p:ext uri="{BB962C8B-B14F-4D97-AF65-F5344CB8AC3E}">
        <p14:creationId xmlns:p14="http://schemas.microsoft.com/office/powerpoint/2010/main" val="166123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D008E10-E66B-471E-BAAB-7CEDBBE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130184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、下一步主要任务及安排</a:t>
            </a:r>
            <a:b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15386-8E0B-4882-A8F1-EF8C678C3EC8}"/>
              </a:ext>
            </a:extLst>
          </p:cNvPr>
          <p:cNvSpPr txBox="1"/>
          <p:nvPr/>
        </p:nvSpPr>
        <p:spPr>
          <a:xfrm>
            <a:off x="1983325" y="2305615"/>
            <a:ext cx="831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、探究底物浓度对偶联反应的影响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探究催化剂的连续使用寿命探究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3.3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、开始撰写论文</a:t>
            </a:r>
          </a:p>
        </p:txBody>
      </p:sp>
    </p:spTree>
    <p:extLst>
      <p:ext uri="{BB962C8B-B14F-4D97-AF65-F5344CB8AC3E}">
        <p14:creationId xmlns:p14="http://schemas.microsoft.com/office/powerpoint/2010/main" val="375847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B9295-78C5-487A-A494-20C95DD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8" y="1504644"/>
            <a:ext cx="8911687" cy="1082769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11B1F5-6DA5-4D9F-A523-C252428B4A75}"/>
              </a:ext>
            </a:extLst>
          </p:cNvPr>
          <p:cNvSpPr txBox="1"/>
          <p:nvPr/>
        </p:nvSpPr>
        <p:spPr>
          <a:xfrm>
            <a:off x="1713653" y="3719119"/>
            <a:ext cx="9679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请各位老师批评指正</a:t>
            </a:r>
          </a:p>
        </p:txBody>
      </p:sp>
    </p:spTree>
    <p:extLst>
      <p:ext uri="{BB962C8B-B14F-4D97-AF65-F5344CB8AC3E}">
        <p14:creationId xmlns:p14="http://schemas.microsoft.com/office/powerpoint/2010/main" val="20749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8A6AF-7742-4241-AEEC-7FA331E02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532" y="426720"/>
            <a:ext cx="7686040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目</a:t>
            </a:r>
            <a:r>
              <a:rPr lang="en-US" altLang="zh-CN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4800" b="1" dirty="0">
                <a:latin typeface="宋体" panose="02010600030101010101" pitchFamily="2" charset="-122"/>
                <a:ea typeface="宋体" panose="02010600030101010101" pitchFamily="2" charset="-122"/>
              </a:rPr>
              <a:t>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DADED-2D1F-45A1-A60E-A30DD1F8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772" y="1666240"/>
            <a:ext cx="8915400" cy="476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一、实验操作流程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二、前期实验结果及分析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三、下一步主要任务及安排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04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6F40D-BE26-4BD6-9453-CD9341C01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559634"/>
            <a:ext cx="9350692" cy="112958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、实验操作流程</a:t>
            </a:r>
            <a:b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02CA69-7209-4C99-8FD2-FBF93EBBD9FE}"/>
              </a:ext>
            </a:extLst>
          </p:cNvPr>
          <p:cNvSpPr/>
          <p:nvPr/>
        </p:nvSpPr>
        <p:spPr>
          <a:xfrm>
            <a:off x="4775199" y="1840655"/>
            <a:ext cx="2174240" cy="5367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01E0F11-A4A6-41D0-BF23-4D2D9FFCA68A}"/>
              </a:ext>
            </a:extLst>
          </p:cNvPr>
          <p:cNvSpPr/>
          <p:nvPr/>
        </p:nvSpPr>
        <p:spPr>
          <a:xfrm>
            <a:off x="4775199" y="2885439"/>
            <a:ext cx="2174240" cy="5029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C270A6A-C062-4B03-A22F-12D08CA3147D}"/>
              </a:ext>
            </a:extLst>
          </p:cNvPr>
          <p:cNvSpPr/>
          <p:nvPr/>
        </p:nvSpPr>
        <p:spPr>
          <a:xfrm>
            <a:off x="3999650" y="3879234"/>
            <a:ext cx="3725333" cy="5081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246D64D-3C87-4702-8591-1B92EAA62988}"/>
              </a:ext>
            </a:extLst>
          </p:cNvPr>
          <p:cNvSpPr/>
          <p:nvPr/>
        </p:nvSpPr>
        <p:spPr>
          <a:xfrm>
            <a:off x="3677920" y="5174827"/>
            <a:ext cx="4490720" cy="10837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F9D8B729-3919-463B-B00A-AA4BD3EC1CDB}"/>
              </a:ext>
            </a:extLst>
          </p:cNvPr>
          <p:cNvSpPr/>
          <p:nvPr/>
        </p:nvSpPr>
        <p:spPr>
          <a:xfrm>
            <a:off x="5709920" y="2431627"/>
            <a:ext cx="331893" cy="4030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E4842D14-8760-446F-9515-A67984C1E2EA}"/>
              </a:ext>
            </a:extLst>
          </p:cNvPr>
          <p:cNvSpPr/>
          <p:nvPr/>
        </p:nvSpPr>
        <p:spPr>
          <a:xfrm>
            <a:off x="5696371" y="3439159"/>
            <a:ext cx="331893" cy="4012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6AE9498B-1E1A-431C-82B6-C77081E02499}"/>
              </a:ext>
            </a:extLst>
          </p:cNvPr>
          <p:cNvSpPr/>
          <p:nvPr/>
        </p:nvSpPr>
        <p:spPr>
          <a:xfrm>
            <a:off x="5696371" y="4470402"/>
            <a:ext cx="331893" cy="6231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46FF3D9-57EF-4FCF-B7A2-394E88C67A0D}"/>
              </a:ext>
            </a:extLst>
          </p:cNvPr>
          <p:cNvSpPr/>
          <p:nvPr/>
        </p:nvSpPr>
        <p:spPr>
          <a:xfrm>
            <a:off x="8341362" y="5537197"/>
            <a:ext cx="1056640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5190A48-1E69-48E5-B0B0-D5E743B7372A}"/>
              </a:ext>
            </a:extLst>
          </p:cNvPr>
          <p:cNvSpPr/>
          <p:nvPr/>
        </p:nvSpPr>
        <p:spPr>
          <a:xfrm>
            <a:off x="2534919" y="5526499"/>
            <a:ext cx="1056640" cy="358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D4CAB15-0A75-4554-A01F-8C604782A9D2}"/>
              </a:ext>
            </a:extLst>
          </p:cNvPr>
          <p:cNvSpPr/>
          <p:nvPr/>
        </p:nvSpPr>
        <p:spPr>
          <a:xfrm>
            <a:off x="9570723" y="5410197"/>
            <a:ext cx="1943947" cy="612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226E3F2-EF6E-414F-A2F7-3FCC2BC922E4}"/>
              </a:ext>
            </a:extLst>
          </p:cNvPr>
          <p:cNvSpPr/>
          <p:nvPr/>
        </p:nvSpPr>
        <p:spPr>
          <a:xfrm>
            <a:off x="477513" y="5410197"/>
            <a:ext cx="1943947" cy="6756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234059-35F7-490B-901B-FE338B8B1173}"/>
              </a:ext>
            </a:extLst>
          </p:cNvPr>
          <p:cNvSpPr txBox="1"/>
          <p:nvPr/>
        </p:nvSpPr>
        <p:spPr>
          <a:xfrm flipH="1">
            <a:off x="5176573" y="1901521"/>
            <a:ext cx="159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未改性纤维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371933-FF9C-49AA-A726-CC4107FD435F}"/>
              </a:ext>
            </a:extLst>
          </p:cNvPr>
          <p:cNvSpPr txBox="1"/>
          <p:nvPr/>
        </p:nvSpPr>
        <p:spPr>
          <a:xfrm>
            <a:off x="6123093" y="2431627"/>
            <a:ext cx="1984587" cy="38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羟胺溶液改性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7994DE1-B484-43AF-805C-B2D087863EE2}"/>
              </a:ext>
            </a:extLst>
          </p:cNvPr>
          <p:cNvSpPr txBox="1"/>
          <p:nvPr/>
        </p:nvSpPr>
        <p:spPr>
          <a:xfrm>
            <a:off x="6190826" y="3439158"/>
            <a:ext cx="372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PdCl</a:t>
            </a:r>
            <a:r>
              <a:rPr lang="en-US" altLang="zh-CN" sz="105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浸泡改性后的纤维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91DA96-3538-42E0-B29E-A111F2C9FEEE}"/>
              </a:ext>
            </a:extLst>
          </p:cNvPr>
          <p:cNvSpPr txBox="1"/>
          <p:nvPr/>
        </p:nvSpPr>
        <p:spPr>
          <a:xfrm>
            <a:off x="4014944" y="3948626"/>
            <a:ext cx="4067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纤维负载过渡金属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）催化剂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BD21F0B-FF43-4D5F-9E69-93B83F328EDE}"/>
              </a:ext>
            </a:extLst>
          </p:cNvPr>
          <p:cNvSpPr txBox="1"/>
          <p:nvPr/>
        </p:nvSpPr>
        <p:spPr>
          <a:xfrm>
            <a:off x="5129159" y="2938690"/>
            <a:ext cx="16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改性后的纤维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7A4B08-2BAB-4ED6-B1BF-D4CE94FAD30E}"/>
              </a:ext>
            </a:extLst>
          </p:cNvPr>
          <p:cNvSpPr txBox="1"/>
          <p:nvPr/>
        </p:nvSpPr>
        <p:spPr>
          <a:xfrm>
            <a:off x="3884505" y="5485859"/>
            <a:ext cx="428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固定床连续流动偶联反应</a:t>
            </a:r>
            <a:r>
              <a:rPr lang="zh-CN" altLang="en-US" sz="24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装置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1CE2B4-3F1A-45F7-A966-7590929D0DD3}"/>
              </a:ext>
            </a:extLst>
          </p:cNvPr>
          <p:cNvSpPr txBox="1"/>
          <p:nvPr/>
        </p:nvSpPr>
        <p:spPr>
          <a:xfrm>
            <a:off x="6190826" y="4599094"/>
            <a:ext cx="37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将催化剂置于连续流动反应装置中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B65CC58-AEC4-46B3-93C6-3049A0A7F904}"/>
              </a:ext>
            </a:extLst>
          </p:cNvPr>
          <p:cNvSpPr txBox="1"/>
          <p:nvPr/>
        </p:nvSpPr>
        <p:spPr>
          <a:xfrm>
            <a:off x="8210975" y="5904948"/>
            <a:ext cx="1195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C-C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偶联反应得到产物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DC2A41-044E-4C13-9004-3F0EAB17ACAF}"/>
              </a:ext>
            </a:extLst>
          </p:cNvPr>
          <p:cNvSpPr txBox="1"/>
          <p:nvPr/>
        </p:nvSpPr>
        <p:spPr>
          <a:xfrm>
            <a:off x="9916159" y="5522386"/>
            <a:ext cx="165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二苯乙烯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B128D0-FA52-4F02-9619-BA6D8F88874D}"/>
              </a:ext>
            </a:extLst>
          </p:cNvPr>
          <p:cNvSpPr txBox="1"/>
          <p:nvPr/>
        </p:nvSpPr>
        <p:spPr>
          <a:xfrm>
            <a:off x="607920" y="5429344"/>
            <a:ext cx="176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三乙胺、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DMF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碘苯、苯乙烯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1BB5F6-B564-400F-9059-B5384FB3CBA7}"/>
              </a:ext>
            </a:extLst>
          </p:cNvPr>
          <p:cNvSpPr txBox="1"/>
          <p:nvPr/>
        </p:nvSpPr>
        <p:spPr>
          <a:xfrm>
            <a:off x="2438388" y="5896485"/>
            <a:ext cx="113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将溶液通入反应装置中</a:t>
            </a:r>
          </a:p>
        </p:txBody>
      </p:sp>
    </p:spTree>
    <p:extLst>
      <p:ext uri="{BB962C8B-B14F-4D97-AF65-F5344CB8AC3E}">
        <p14:creationId xmlns:p14="http://schemas.microsoft.com/office/powerpoint/2010/main" val="393270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45AE-3C79-45D3-B15F-F904D82E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925" y="568295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、前期实验结果及分析</a:t>
            </a:r>
            <a:b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58B6A-C6F8-497D-883A-40687FA32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212" y="1720513"/>
            <a:ext cx="8915400" cy="724747"/>
          </a:xfrm>
        </p:spPr>
        <p:txBody>
          <a:bodyPr/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、实验探究点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53672B4B-7E20-4731-BE7C-CFFE6808E837}"/>
              </a:ext>
            </a:extLst>
          </p:cNvPr>
          <p:cNvSpPr/>
          <p:nvPr/>
        </p:nvSpPr>
        <p:spPr>
          <a:xfrm>
            <a:off x="3495039" y="2922692"/>
            <a:ext cx="541867" cy="2878666"/>
          </a:xfrm>
          <a:prstGeom prst="leftBrace">
            <a:avLst>
              <a:gd name="adj1" fmla="val 237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10A980D-12E4-4677-875C-B9CEE1D1B050}"/>
              </a:ext>
            </a:extLst>
          </p:cNvPr>
          <p:cNvSpPr/>
          <p:nvPr/>
        </p:nvSpPr>
        <p:spPr>
          <a:xfrm>
            <a:off x="3603413" y="3552612"/>
            <a:ext cx="325120" cy="1618827"/>
          </a:xfrm>
          <a:prstGeom prst="leftBrace">
            <a:avLst>
              <a:gd name="adj1" fmla="val 270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F85312-7DF5-41E9-9F45-C019046B2F6D}"/>
              </a:ext>
            </a:extLst>
          </p:cNvPr>
          <p:cNvCxnSpPr>
            <a:stCxn id="6" idx="1"/>
          </p:cNvCxnSpPr>
          <p:nvPr/>
        </p:nvCxnSpPr>
        <p:spPr>
          <a:xfrm>
            <a:off x="3603413" y="4362026"/>
            <a:ext cx="325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9EA5777-AE28-4951-B639-49B15104C7FF}"/>
              </a:ext>
            </a:extLst>
          </p:cNvPr>
          <p:cNvSpPr/>
          <p:nvPr/>
        </p:nvSpPr>
        <p:spPr>
          <a:xfrm>
            <a:off x="1496908" y="3966632"/>
            <a:ext cx="1932524" cy="7907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B46B08-F73D-4638-BA69-2E49C63019C4}"/>
              </a:ext>
            </a:extLst>
          </p:cNvPr>
          <p:cNvSpPr txBox="1"/>
          <p:nvPr/>
        </p:nvSpPr>
        <p:spPr>
          <a:xfrm>
            <a:off x="1469813" y="4131191"/>
            <a:ext cx="2079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最佳反应参数</a:t>
            </a:r>
            <a:endParaRPr lang="zh-CN" altLang="en-US" sz="2400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81AE17-6207-4D05-A35B-0658BDFC8076}"/>
              </a:ext>
            </a:extLst>
          </p:cNvPr>
          <p:cNvSpPr/>
          <p:nvPr/>
        </p:nvSpPr>
        <p:spPr>
          <a:xfrm>
            <a:off x="4036903" y="2634825"/>
            <a:ext cx="1740750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E4B1723-6C0C-4ECC-B184-189C8D101685}"/>
              </a:ext>
            </a:extLst>
          </p:cNvPr>
          <p:cNvSpPr/>
          <p:nvPr/>
        </p:nvSpPr>
        <p:spPr>
          <a:xfrm>
            <a:off x="4036904" y="3376501"/>
            <a:ext cx="1740749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4830034-3DC0-47D4-8A30-B39DB8628BEF}"/>
              </a:ext>
            </a:extLst>
          </p:cNvPr>
          <p:cNvSpPr/>
          <p:nvPr/>
        </p:nvSpPr>
        <p:spPr>
          <a:xfrm>
            <a:off x="4036905" y="4101254"/>
            <a:ext cx="1740748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C35D2DF-EFC6-486A-8686-A50039FAF23A}"/>
              </a:ext>
            </a:extLst>
          </p:cNvPr>
          <p:cNvSpPr/>
          <p:nvPr/>
        </p:nvSpPr>
        <p:spPr>
          <a:xfrm>
            <a:off x="4036906" y="4834464"/>
            <a:ext cx="1740747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3CE33A5-8A9A-43C2-84F0-65F84F8BCA6F}"/>
              </a:ext>
            </a:extLst>
          </p:cNvPr>
          <p:cNvSpPr/>
          <p:nvPr/>
        </p:nvSpPr>
        <p:spPr>
          <a:xfrm>
            <a:off x="4036906" y="5567675"/>
            <a:ext cx="1740747" cy="52154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EAD1FF-2A44-4FC4-81AE-F7F388668263}"/>
              </a:ext>
            </a:extLst>
          </p:cNvPr>
          <p:cNvSpPr txBox="1"/>
          <p:nvPr/>
        </p:nvSpPr>
        <p:spPr>
          <a:xfrm>
            <a:off x="4199466" y="2658597"/>
            <a:ext cx="170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底物浓度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150462-D379-4363-A6AC-69831E185426}"/>
              </a:ext>
            </a:extLst>
          </p:cNvPr>
          <p:cNvSpPr txBox="1"/>
          <p:nvPr/>
        </p:nvSpPr>
        <p:spPr>
          <a:xfrm>
            <a:off x="4470398" y="3383293"/>
            <a:ext cx="1327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流速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ABBC18-BFB1-42FF-AD6E-78D20F8B46A8}"/>
              </a:ext>
            </a:extLst>
          </p:cNvPr>
          <p:cNvSpPr txBox="1"/>
          <p:nvPr/>
        </p:nvSpPr>
        <p:spPr>
          <a:xfrm>
            <a:off x="4504267" y="4112991"/>
            <a:ext cx="115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温度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3273B7-1670-42B3-AE17-8345D1B45BF7}"/>
              </a:ext>
            </a:extLst>
          </p:cNvPr>
          <p:cNvSpPr txBox="1"/>
          <p:nvPr/>
        </p:nvSpPr>
        <p:spPr>
          <a:xfrm>
            <a:off x="4199466" y="4860007"/>
            <a:ext cx="155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催化剂量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B69395-1BBC-495F-9310-4E734476607E}"/>
              </a:ext>
            </a:extLst>
          </p:cNvPr>
          <p:cNvSpPr txBox="1"/>
          <p:nvPr/>
        </p:nvSpPr>
        <p:spPr>
          <a:xfrm>
            <a:off x="4199466" y="5570525"/>
            <a:ext cx="14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反应时间</a:t>
            </a:r>
          </a:p>
        </p:txBody>
      </p:sp>
    </p:spTree>
    <p:extLst>
      <p:ext uri="{BB962C8B-B14F-4D97-AF65-F5344CB8AC3E}">
        <p14:creationId xmlns:p14="http://schemas.microsoft.com/office/powerpoint/2010/main" val="405346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CBFE9-7C7B-4613-86C6-7BD8DAAD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419" y="644430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、前期实验结果及分析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99048-59EA-4FD2-A88D-F2824430C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419" y="1625601"/>
            <a:ext cx="8915400" cy="900852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、实验方案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0EDC8C-FC0B-47E2-87C9-1B4B559B0FB5}"/>
              </a:ext>
            </a:extLst>
          </p:cNvPr>
          <p:cNvSpPr txBox="1"/>
          <p:nvPr/>
        </p:nvSpPr>
        <p:spPr>
          <a:xfrm>
            <a:off x="2010419" y="2551029"/>
            <a:ext cx="758613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2.2.1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催化剂的规模化制备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将纤维置于羟胺溶液中，再将容器放在震荡水浴锅中，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90min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后取出纤维，使用蒸馏水清洗至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pH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后将纤维烘干，即可得到改性后的纤维。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再将改性后的纤维置于已配制好的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PdCl</a:t>
            </a:r>
            <a:r>
              <a:rPr lang="en-US" altLang="zh-CN" sz="11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溶液中，待改性后的纤维完全负载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后得到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4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6C389-A131-4FFE-A065-7641C918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、前期实验结果及分析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43F7A-F56E-44CA-8F87-C4A9FE12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325" y="1645919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、实验方案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CCA2CA-8CC1-446D-B19B-F665147A8E80}"/>
              </a:ext>
            </a:extLst>
          </p:cNvPr>
          <p:cNvSpPr txBox="1"/>
          <p:nvPr/>
        </p:nvSpPr>
        <p:spPr>
          <a:xfrm>
            <a:off x="1983325" y="2533226"/>
            <a:ext cx="75861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2.2.2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探究温度对偶联反应的影响</a:t>
            </a:r>
            <a:endParaRPr lang="en-US" altLang="zh-CN" sz="2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AOFs-Pd(Ⅱ)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催化剂用量：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流速：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10ml/min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碘苯底物浓度：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50mmol/L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苯乙烯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浓度：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55mmol/L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溶剂：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100ml DMF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分别在温度为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90℃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下进行连续流动反应，反应结束后用气相色谱检测产率。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894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936642-8CB0-445C-BF86-DD2E504D2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95" y="683895"/>
            <a:ext cx="6858371" cy="5248275"/>
          </a:xfrm>
        </p:spPr>
      </p:pic>
    </p:spTree>
    <p:extLst>
      <p:ext uri="{BB962C8B-B14F-4D97-AF65-F5344CB8AC3E}">
        <p14:creationId xmlns:p14="http://schemas.microsoft.com/office/powerpoint/2010/main" val="419310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269F086-64C1-48CD-8CB7-2F25DA26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5" y="637656"/>
            <a:ext cx="8911687" cy="1280890"/>
          </a:xfrm>
        </p:spPr>
        <p:txBody>
          <a:bodyPr/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、前期实验结果及分析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7BF2C1F-B83F-4C52-92ED-91DDE5EB4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325" y="1645919"/>
            <a:ext cx="8915400" cy="1049867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2.2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、实验方案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E5EE50-432F-4A57-9ECF-BAFE509600AB}"/>
              </a:ext>
            </a:extLst>
          </p:cNvPr>
          <p:cNvSpPr txBox="1"/>
          <p:nvPr/>
        </p:nvSpPr>
        <p:spPr>
          <a:xfrm>
            <a:off x="1983325" y="2533226"/>
            <a:ext cx="758613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2.2.3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探究流速对偶联反应的影响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AOFs-Pd(Ⅱ)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催化剂用量：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1g</a:t>
            </a:r>
            <a:endParaRPr lang="en-US" altLang="zh-CN" sz="2000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温度：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℃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碘苯底物浓度：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50mmol/L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苯乙烯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浓度：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55mmol/L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溶剂：</a:t>
            </a:r>
            <a:r>
              <a:rPr lang="en-US" altLang="zh-CN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100ml DMF</a:t>
            </a:r>
            <a:r>
              <a:rPr lang="zh-CN" altLang="en-US" sz="20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溶液</a:t>
            </a:r>
            <a:endParaRPr lang="en-US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分别在流速为：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30ml/min</a:t>
            </a:r>
            <a:r>
              <a:rPr lang="zh-CN" altLang="en-US" sz="20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下进行连续流动反应，反应结束后用气相色谱检测产率。</a:t>
            </a:r>
            <a:endParaRPr lang="zh-CN" altLang="zh-CN" sz="20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87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860EAB-AB18-442B-95F2-A3EDA564F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933" y="747052"/>
            <a:ext cx="7009461" cy="5363895"/>
          </a:xfrm>
        </p:spPr>
      </p:pic>
    </p:spTree>
    <p:extLst>
      <p:ext uri="{BB962C8B-B14F-4D97-AF65-F5344CB8AC3E}">
        <p14:creationId xmlns:p14="http://schemas.microsoft.com/office/powerpoint/2010/main" val="115299104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198</TotalTime>
  <Words>489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宋体</vt:lpstr>
      <vt:lpstr>Arial</vt:lpstr>
      <vt:lpstr>Century Gothic</vt:lpstr>
      <vt:lpstr>Times New Roman</vt:lpstr>
      <vt:lpstr>Wingdings 3</vt:lpstr>
      <vt:lpstr>丝状</vt:lpstr>
      <vt:lpstr>PowerPoint 演示文稿</vt:lpstr>
      <vt:lpstr>目 录</vt:lpstr>
      <vt:lpstr>1、实验操作流程 </vt:lpstr>
      <vt:lpstr>2、前期实验结果及分析 </vt:lpstr>
      <vt:lpstr>2、前期实验结果及分析</vt:lpstr>
      <vt:lpstr>2、前期实验结果及分析</vt:lpstr>
      <vt:lpstr>PowerPoint 演示文稿</vt:lpstr>
      <vt:lpstr>2、前期实验结果及分析</vt:lpstr>
      <vt:lpstr>PowerPoint 演示文稿</vt:lpstr>
      <vt:lpstr>3、下一步主要任务及安排 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华 晨扬</dc:creator>
  <cp:lastModifiedBy>华 晨扬</cp:lastModifiedBy>
  <cp:revision>28</cp:revision>
  <dcterms:created xsi:type="dcterms:W3CDTF">2021-05-04T18:46:18Z</dcterms:created>
  <dcterms:modified xsi:type="dcterms:W3CDTF">2021-05-05T14:05:52Z</dcterms:modified>
</cp:coreProperties>
</file>