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87" r:id="rId38"/>
    <p:sldId id="288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EDBFD-4922-478B-BACB-CCC23169658C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93DE7-9A00-4A22-BFA4-294034735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3DE7-9A00-4A22-BFA4-2940347353C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3DE7-9A00-4A22-BFA4-2940347353C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3DE7-9A00-4A22-BFA4-2940347353C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45633FE-0428-48EA-A092-8E876A8D1ECD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296F37-FA64-4EE4-A7FC-A4498CFEA1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架构真经 </a:t>
            </a:r>
            <a:r>
              <a:rPr lang="zh-CN" altLang="en-US" sz="4000" dirty="0" smtClean="0"/>
              <a:t>学习笔记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美</a:t>
            </a:r>
            <a:r>
              <a:rPr lang="en-US" altLang="zh-CN" dirty="0" smtClean="0"/>
              <a:t>]Martin </a:t>
            </a:r>
            <a:r>
              <a:rPr lang="en-US" altLang="zh-CN" dirty="0" err="1" smtClean="0"/>
              <a:t>L.Abbott</a:t>
            </a:r>
            <a:r>
              <a:rPr lang="en-US" altLang="zh-CN" dirty="0" smtClean="0"/>
              <a:t> Michael </a:t>
            </a:r>
            <a:r>
              <a:rPr lang="en-US" altLang="zh-CN" dirty="0" err="1" smtClean="0"/>
              <a:t>T.Fisher</a:t>
            </a:r>
            <a:r>
              <a:rPr lang="zh-CN" altLang="en-US" dirty="0" smtClean="0"/>
              <a:t>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同过复制服务或者数据库、使用负载均衡以分散事务处理带来的负载。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读写比例高于</a:t>
            </a:r>
            <a:r>
              <a:rPr lang="en-US" altLang="zh-CN" dirty="0" smtClean="0"/>
              <a:t>5:1</a:t>
            </a:r>
            <a:r>
              <a:rPr lang="zh-CN" altLang="en-US" dirty="0" smtClean="0"/>
              <a:t>，越越高越好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通过建立缓冲层、主从数据库建立只读副本分流读请求（与写数据库同步有时差）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R7. </a:t>
            </a:r>
            <a:r>
              <a:rPr lang="zh-CN" altLang="en-US" dirty="0" smtClean="0"/>
              <a:t>水平扩展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2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沿着动词（</a:t>
            </a:r>
            <a:r>
              <a:rPr lang="zh-CN" altLang="en-US" dirty="0"/>
              <a:t>服务</a:t>
            </a:r>
            <a:r>
              <a:rPr lang="zh-CN" altLang="en-US" dirty="0" smtClean="0"/>
              <a:t>）、名词（资源）的边界拆分数据集、交易和技术团队。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适用于数据集关系较弱、或者需要专业化拆分的大型复杂系统。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有益于故障隔离、也有益于减少团队的非必要沟通。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R8. </a:t>
            </a:r>
            <a:r>
              <a:rPr lang="zh-CN" altLang="en-US" dirty="0" smtClean="0"/>
              <a:t>服务及资源扩展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7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非常大的类似数据集，如庞大且增长快速的客户群、或者地理分布差异对</a:t>
            </a:r>
            <a:r>
              <a:rPr lang="zh-CN" altLang="en-US" dirty="0"/>
              <a:t>响应时间</a:t>
            </a:r>
            <a:r>
              <a:rPr lang="zh-CN" altLang="en-US" dirty="0" smtClean="0"/>
              <a:t>影响很大的时候。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可以根据客户属性，如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、名称、地理、设备对数据和服务进行拆分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缓冲命中率（很大程度上决定了响应客户的速度）提高及化解目录征用冲突过大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有益于故障隔离、客户群庞大、或者无法使用服务资源拆分的大型数据集上。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R9. </a:t>
            </a:r>
            <a:r>
              <a:rPr lang="zh-CN" altLang="en-US" dirty="0" smtClean="0"/>
              <a:t>根据独特属性拆分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向上扩展指的是通过购买更大的硬件而实现扩展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向</a:t>
            </a:r>
            <a:r>
              <a:rPr lang="zh-CN" altLang="en-US" dirty="0" smtClean="0"/>
              <a:t>外扩展指的是采用复制、拆分服务和资源等方式分散事务负载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R10. </a:t>
            </a:r>
            <a:r>
              <a:rPr lang="zh-CN" altLang="en-US" dirty="0" smtClean="0"/>
              <a:t>向外扩展而非向上扩展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可以低成本、快速的增长，只采购必要容量、不浪费资源在未明确的发展前景。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避免掉进高价高端服务器陷阱。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R11. </a:t>
            </a:r>
            <a:r>
              <a:rPr lang="zh-CN" altLang="en-US" dirty="0" smtClean="0"/>
              <a:t>采用小型廉价的系统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把系统部署到三个或者更多活数据中心，以降低成本、增加可用性、并实现灾难恢复，数据中心可以是自有、托管或者云计算。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高峰流量可以考虑使用云，以避免日常空闲时资源浪费。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与热冷两个数据中心比，多活中心的冗余容量可以 用于测试或者高峰期间分担负载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除了网络连接比热冷两个中心多一些外，服务容量只需要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的冗余，而热冷数据中心需要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冗余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冷数据中心在需要的时候是否能发挥作用，可能无法确认同步性、可用性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R12. </a:t>
            </a:r>
            <a:r>
              <a:rPr lang="zh-CN" altLang="en-US" dirty="0" smtClean="0"/>
              <a:t>使用云服务或者托管扩展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当需求是偶发、临时、突增、新产品需求未知时，可以用云应对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例如批处理任务、</a:t>
            </a:r>
            <a:r>
              <a:rPr lang="en-US" altLang="zh-CN" dirty="0" smtClean="0"/>
              <a:t>QA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R13. </a:t>
            </a:r>
            <a:r>
              <a:rPr lang="zh-CN" altLang="en-US" dirty="0" smtClean="0"/>
              <a:t>利用云按需扩展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5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需要原子性、一致性等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属性时，使用关系型数据库，但会导致拆分变得困难（一个简单查询在拆分数据库后变成需要</a:t>
            </a:r>
            <a:r>
              <a:rPr lang="zh-CN" altLang="en-US" dirty="0"/>
              <a:t>多</a:t>
            </a:r>
            <a:r>
              <a:rPr lang="zh-CN" altLang="en-US" dirty="0" smtClean="0"/>
              <a:t>次查询）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如果只写一次、读多次，无事务冲突、读写冲突可以使用文件系统（例如图像）。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此外还有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或者可扩展记录型数据库可以选择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需要</a:t>
            </a:r>
            <a:r>
              <a:rPr lang="zh-CN" altLang="en-US" dirty="0" smtClean="0"/>
              <a:t>考虑的因素包括数据的关系、读写比率和读写冲突、系统数据和事务增长速度、一致性要求、成本要求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数据的价值随着数据老化降低，应转移到更低成本的存储空间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R14. </a:t>
            </a:r>
            <a:r>
              <a:rPr lang="zh-CN" altLang="en-US" dirty="0" smtClean="0"/>
              <a:t>适当使用数据库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7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不要在低价值的静态内容上使用防火墙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防火墙会降低可用性和可扩展性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关键的（如支付卡）业务需要防火强来满足合规、安全要求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R15. </a:t>
            </a:r>
            <a:r>
              <a:rPr lang="zh-CN" altLang="en-US" dirty="0" smtClean="0"/>
              <a:t>慎重使用防火墙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不是所有东西都有同样的安全等级，不要在低价值的静态内容上使用防火墙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防火墙会降低可用性和可扩展性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关键的（如支付卡）业务需要防火强来满足合规、安全要求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R15. </a:t>
            </a:r>
            <a:r>
              <a:rPr lang="zh-CN" altLang="en-US" dirty="0" smtClean="0"/>
              <a:t>慎重使用防火墙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6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复杂的方案实施成本、运维成本高，浪费系统资源、增加扩展需要的资源及理解、运维、优化成本。</a:t>
            </a:r>
            <a:endParaRPr lang="en-US" altLang="zh-CN" dirty="0" smtClean="0"/>
          </a:p>
          <a:p>
            <a:r>
              <a:rPr lang="zh-CN" altLang="en-US" dirty="0" smtClean="0"/>
              <a:t>正确评估需求、设计指标，避免设计、实施超过实际需求。</a:t>
            </a:r>
            <a:endParaRPr lang="en-US" altLang="zh-CN" dirty="0" smtClean="0"/>
          </a:p>
          <a:p>
            <a:r>
              <a:rPr lang="zh-CN" altLang="en-US" dirty="0" smtClean="0"/>
              <a:t>不要把简单问题复杂化。简单的方案可能会降低成本、缩短开发周期、加快创新产品推出。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R1. </a:t>
            </a:r>
            <a:r>
              <a:rPr lang="zh-CN" altLang="en-US" dirty="0" smtClean="0"/>
              <a:t>避免过度设计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5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使用日志来诊断和预防问题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制定日志监控、以便促使对发现的问题进行处理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充分利用好日志，及时发现问题及准确定位问题原因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注意日志记录的资源（磁盘和耗时）限制，过期日志价值降低应及时转移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R16. </a:t>
            </a:r>
            <a:r>
              <a:rPr lang="zh-CN" altLang="en-US" dirty="0" smtClean="0"/>
              <a:t>积极使用日志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不要为了不太可能出现的失败而花费较多预防成本。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R17. </a:t>
            </a:r>
            <a:r>
              <a:rPr lang="zh-CN" altLang="en-US" dirty="0" smtClean="0"/>
              <a:t>避免画蛇添足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4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总体来说重定向会延迟用户进程、消耗计算资源、容易造成错误、不利于页面在搜索引擎的排名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R18. </a:t>
            </a:r>
            <a:r>
              <a:rPr lang="zh-CN" altLang="en-US" dirty="0"/>
              <a:t>避免</a:t>
            </a:r>
            <a:r>
              <a:rPr lang="zh-CN" altLang="en-US" dirty="0" smtClean="0"/>
              <a:t>重定向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1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如果在步骤、对象上必须保持某种状态约束，针对分布式系统对一致性（一组操作同时发生）、可用性（每个操作都有预期响应）、容错性（即使个别消息丢失或者失败操作仍然可以完成）的约束，解决这个问题的方法叫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，即基本可用、软状态和最终一致性，达到最终一致性的时间可能是几分钟或者几秒钟。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一致性使的关系数据库的分布式扩展出现困难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R19. </a:t>
            </a:r>
            <a:r>
              <a:rPr lang="zh-CN" altLang="en-US" dirty="0" smtClean="0"/>
              <a:t>做合理的时间约束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利用内容分发网络（</a:t>
            </a:r>
            <a:r>
              <a:rPr lang="en-US" altLang="zh-CN" dirty="0" smtClean="0"/>
              <a:t>CDN</a:t>
            </a:r>
            <a:r>
              <a:rPr lang="zh-CN" altLang="en-US" dirty="0" smtClean="0"/>
              <a:t>）来减少网站的负载。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R20.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CDN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0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expires</a:t>
            </a:r>
            <a:r>
              <a:rPr lang="zh-CN" altLang="en-US" dirty="0" smtClean="0"/>
              <a:t>头来减少请求量、提高系统的可扩展性和性能。根据不同类型对象设置合理缓存时间。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R21. </a:t>
            </a:r>
            <a:r>
              <a:rPr lang="zh-CN" altLang="en-US" dirty="0" smtClean="0"/>
              <a:t>灵活管理缓存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3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利用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缓存减少用户响应时间、增加用户满意度、提高系统可用性、可扩展性。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R22.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在服务器前端部署页面缓存，减少向服务器发起的静态和动态对象请求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R23. </a:t>
            </a:r>
            <a:r>
              <a:rPr lang="zh-CN" altLang="en-US" dirty="0" smtClean="0"/>
              <a:t>利用页面缓存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8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提高缓存命中率是减小发往后端服务器流量的主要手段、也是后端服务和数据拆分的重要依据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R24. </a:t>
            </a:r>
            <a:r>
              <a:rPr lang="zh-CN" altLang="en-US" dirty="0" smtClean="0"/>
              <a:t>利用应用缓存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8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把可复用的复杂查询、计算结果缓存、监控缓存命中率、执行频率最高的一些查询和计算，把对象使用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等方式保存以提高缓存命中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R25. </a:t>
            </a:r>
            <a:r>
              <a:rPr lang="zh-CN" altLang="en-US" dirty="0" smtClean="0"/>
              <a:t>利用对象缓存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8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勿使用不必要的、复杂、多余步骤完成任务。</a:t>
            </a:r>
            <a:endParaRPr lang="en-US" altLang="zh-CN" dirty="0" smtClean="0"/>
          </a:p>
          <a:p>
            <a:r>
              <a:rPr lang="zh-CN" altLang="en-US" dirty="0" smtClean="0"/>
              <a:t>减少不需要的功能（</a:t>
            </a:r>
            <a:r>
              <a:rPr lang="en-US" altLang="zh-CN" dirty="0" smtClean="0"/>
              <a:t>80-20</a:t>
            </a:r>
            <a:r>
              <a:rPr lang="zh-CN" altLang="en-US" dirty="0" smtClean="0"/>
              <a:t>法则）；保持代码容易理解，尽量不要把代码写到超过其他人阅读维护水平。</a:t>
            </a:r>
            <a:endParaRPr lang="en-US" altLang="zh-CN" dirty="0" smtClean="0"/>
          </a:p>
          <a:p>
            <a:r>
              <a:rPr lang="zh-CN" altLang="en-US" dirty="0" smtClean="0"/>
              <a:t>好的工程师应能够把复杂问题简单化，构造易于理解、维护简单、容易发现辨明 问题及纠错、容易找到错误原因、更容易故障恢复、组织和平台易于扩展的方案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不指明需要的字段而使用</a:t>
            </a:r>
            <a:r>
              <a:rPr lang="en-US" altLang="zh-CN" dirty="0" smtClean="0"/>
              <a:t>select (*)</a:t>
            </a:r>
          </a:p>
          <a:p>
            <a:pPr lvl="1"/>
            <a:r>
              <a:rPr lang="zh-CN" altLang="en-US" dirty="0" smtClean="0"/>
              <a:t>用什么顺序来做判断、合法性校验？是否把大概率事件放在前面？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是否可以用一条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获取到的数据，分为几条不同的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完成？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是否重复计算或者重复获取了已有、已获取到的数据？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R1. </a:t>
            </a:r>
            <a:r>
              <a:rPr lang="zh-CN" altLang="en-US" dirty="0" smtClean="0"/>
              <a:t>避免过度设计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5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在架构中使用单独的对象缓存层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把对象缓存层放于独立服务器，可以提高性能及扩展性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R26. </a:t>
            </a:r>
            <a:r>
              <a:rPr lang="zh-CN" altLang="en-US" dirty="0" smtClean="0"/>
              <a:t>独立对象缓存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4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追问细节？多问几个问什么？纠正技术和架构、培训</a:t>
            </a:r>
            <a:r>
              <a:rPr lang="en-US" altLang="zh-CN" dirty="0" smtClean="0"/>
              <a:t>/</a:t>
            </a:r>
            <a:r>
              <a:rPr lang="zh-CN" altLang="en-US" dirty="0" smtClean="0"/>
              <a:t>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组织和流程。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从失败中吸取经验、避免重复犯错，如何才能避免再踏入同样的错误？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观察客户、聆听客户的想法、使用</a:t>
            </a:r>
            <a:r>
              <a:rPr lang="en-US" altLang="zh-CN" dirty="0" smtClean="0"/>
              <a:t>AB</a:t>
            </a:r>
            <a:r>
              <a:rPr lang="zh-CN" altLang="en-US" dirty="0" smtClean="0"/>
              <a:t>测试验证、事后分析、假设模拟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做一件事情必须考虑到失败的场景和后果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从自己的错误、别人的错误、客户那里学习，做学习型组织！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R27. </a:t>
            </a:r>
            <a:r>
              <a:rPr lang="zh-CN" altLang="en-US" dirty="0" smtClean="0"/>
              <a:t>失败乃成功之母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4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事后分析过程：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：时间轴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聚焦在时间轴上描绘引起问题或者危机的事件，知道每个参加者都认为没有更多事件要加入时间轴了。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：发现问题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回顾时间轴，发现我那天。例如，监控在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点发现失败，但中午才有人响应，可以这样吗？为什么自动故障转移没有生效？为什么相信删除某个数据可以使应用恢复正常？在时间轴上标出问题。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阶段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：明确行动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每个问题至少有一个措施。确定措施、拥有者、预期结果和完成时间。应用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原则，每个措施都应该具体、可度量、可实现、现实的有时间性的。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R27. </a:t>
            </a:r>
            <a:r>
              <a:rPr lang="zh-CN" altLang="en-US" dirty="0" smtClean="0"/>
              <a:t>失败乃成功之母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0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在没有解决人、过程、架构问题之前，不应该认为时候分析过程是完整的。经常在事后分析中，把服务器宕机作为唯一原因，这是不对的，与人和过程一样，硬件失败、单一组件故障，都不应该视为任何事件的根本原因。对任何扩展、可用性失败，真正要问的问题是，为什么系统整体不能表现的更好？为什么不能更正发现这个需求？为什么没有设置过程或者监控环节帮助我们发现问题？为什么从失败中恢复要这么久？为什么不拆分，以隔离或者减轻故障的影响？为什么不能把只读数据库快速升级为主（写）数据库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R27. </a:t>
            </a:r>
            <a:r>
              <a:rPr lang="zh-CN" altLang="en-US" dirty="0" smtClean="0"/>
              <a:t>失败乃成功之母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根据经验，除非你能回答至少五个为什么，来涵盖五种不同的潜在问题，否则不算完成调查！你应该继续盘问到没有新发现。用此方法来发现多重原因，我们很少看到只有一个根本原因造成的失败。保存日志并定期回顾，以发现重复出现的问题和主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R27. </a:t>
            </a:r>
            <a:r>
              <a:rPr lang="zh-CN" altLang="en-US" dirty="0" smtClean="0"/>
              <a:t>失败乃成功之母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1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关注失败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监控系统和产品业务并及时报告错误。需要把故障透明、广泛发布报告并经常讨论，如在每日例会上讨论平台运作。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拒绝简化解释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不采取任何想当然的错误，寻求来自不同来源的输入。不要试图将失败转化为预期的行为，好像貌似健康的偏执狂。人们倾向于把小失败和小变化解释为常态，而他们很可能在早期就预示了未来的失败。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对操作、数据的敏感性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查看实时数据，持续进行评估和更新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坚守弹性承诺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通过轮岗和新技能培训，培养全方位的能力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尊重专业经验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在危机事件中，从领导的角色转换为拥有最专业知识的个人来处理这个问题，考虑围绕危机管理提高能力，如在运营中心设置值班技术官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R27. </a:t>
            </a:r>
            <a:r>
              <a:rPr lang="zh-CN" altLang="en-US" dirty="0" smtClean="0"/>
              <a:t>失败乃成功之母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不要漠视前车之鉴，因为那是做出积极改变的最大机会之一。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建立运转良好的事后分析过程，从错误中提炼出一丝一毫的经验教训。如果不花时间对时间进行事后分析，找到真正的根本原因，并吸收教训以避免同样的错误，那失败注定再次发生。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错误不可避免，但不能犯相同的错误。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如果无法及时发现性能问题，直到进入生产环节才发现，那必须找到制度流程、技术中的所有因素，并纠正。根本原因已经不是查询性能不好，还包括允许该问题进入生产环节的过程和人。如果有精心设计的系统，即使在极端的扩展需求下，实践组织正念，观察数据，可以更容易发现未来的故障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R27. </a:t>
            </a:r>
            <a:r>
              <a:rPr lang="zh-CN" altLang="en-US" dirty="0" smtClean="0"/>
              <a:t>失败乃成功之母</a:t>
            </a:r>
            <a:r>
              <a:rPr lang="en-US" altLang="zh-CN" dirty="0" smtClean="0"/>
              <a:t>-6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6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QA</a:t>
            </a:r>
            <a:r>
              <a:rPr lang="zh-CN" altLang="en-US" dirty="0" smtClean="0"/>
              <a:t>可以降低产品交付成本、提高吞吐量、发现质量趋势、减少缺陷，但不提高质量。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专人聚焦测试可以提高测试效率，加快交付速度、减少重复缺陷（可以从过去的错误中学习）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错误发生在什么地方、那些反复出现、错误原因是？未来如何避免类似错误？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用代码审查和测试驱动的开发可以帮助工程师在</a:t>
            </a:r>
            <a:r>
              <a:rPr lang="en-US" altLang="zh-CN" dirty="0" smtClean="0"/>
              <a:t>QA</a:t>
            </a:r>
            <a:r>
              <a:rPr lang="zh-CN" altLang="en-US" dirty="0" smtClean="0"/>
              <a:t>之前发现缺陷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R28. </a:t>
            </a:r>
            <a:r>
              <a:rPr lang="zh-CN" altLang="en-US" dirty="0" smtClean="0"/>
              <a:t>不靠</a:t>
            </a:r>
            <a:r>
              <a:rPr lang="en-US" altLang="zh-CN" dirty="0" smtClean="0"/>
              <a:t>QA</a:t>
            </a:r>
            <a:r>
              <a:rPr lang="zh-CN" altLang="en-US" dirty="0" smtClean="0"/>
              <a:t>发现错误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4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确保有回滚版本的能力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数据库结构仅可增加而不删除表和列，直到确认版本部署成功，在下一版中清理数据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数据库脚本需要提前写好、且经过测试、不能手工操作；需要在一定交易量条件下测试，确保应用使用数据库时也可以正确执行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限制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*这样的模糊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，必须明确涉及的字段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数据枚举值变化，必须与应用版本变化匹配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最好有功能开关、部分发布等功能，以便小范围试用以及发现问题后关闭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R29. </a:t>
            </a:r>
            <a:r>
              <a:rPr lang="zh-CN" altLang="en-US" dirty="0" smtClean="0"/>
              <a:t>投产需要能回滚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4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尽量不要用复杂的存储过程做逻辑控制，会影响迁移数据库扩展性。数据库是最昂贵的资源，最好专注于用它执行关系查询更新数据功能；存储过程也可能会影响测试自动化案例，测试存储过程的难度比一般代码高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在交易系统、业务系统之间减少同步调用，减少耦合依赖，会影响扩展性和可用性。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可以使用消息总线异步传递消息。或者</a:t>
            </a:r>
            <a:r>
              <a:rPr lang="en-US" altLang="zh-CN" dirty="0" smtClean="0"/>
              <a:t>ETL</a:t>
            </a:r>
            <a:r>
              <a:rPr lang="zh-CN" altLang="en-US" dirty="0" smtClean="0"/>
              <a:t>数据传送。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剥离商务智能和产品智能，可以减少测试范围及减小团队专注范围。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R30. </a:t>
            </a:r>
            <a:r>
              <a:rPr lang="zh-CN" altLang="en-US" dirty="0" smtClean="0"/>
              <a:t>从事务中剥离逻辑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9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实施部署时可能只做到</a:t>
            </a:r>
            <a:r>
              <a:rPr lang="en-US" altLang="zh-CN" dirty="0"/>
              <a:t>1.5~3</a:t>
            </a:r>
            <a:r>
              <a:rPr lang="zh-CN" altLang="en-US" dirty="0"/>
              <a:t>倍容量，但是在设计时便应该考虑预期容量是否有概率爆发性增长，及未来扩展到</a:t>
            </a:r>
            <a:r>
              <a:rPr lang="en-US" altLang="zh-CN" dirty="0"/>
              <a:t>5~20</a:t>
            </a:r>
            <a:r>
              <a:rPr lang="zh-CN" altLang="en-US" dirty="0"/>
              <a:t>倍时瓶颈在哪里？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R2. </a:t>
            </a:r>
            <a:r>
              <a:rPr lang="zh-CN" altLang="en-US" dirty="0" smtClean="0"/>
              <a:t>早期设计中就考虑扩展性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6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设计数据模型（范式和关系）、添加表、列、读写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时，合理超前考虑，考虑将来拆分数据库及应用可能的数据规模需求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性能不佳时，需要考虑调整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语句，创建视图、物化视图、汇总表等、对数据进行预处理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也可以在应用中处理，而非在数据库处理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也可以拒绝不合理要求，或者成本效益比极差的要求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R31. </a:t>
            </a:r>
            <a:r>
              <a:rPr lang="zh-CN" altLang="en-US" dirty="0" smtClean="0"/>
              <a:t>注意昂贵的关系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3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注意明锁、暗锁、锁的灵活性，最大化数据库并发和吞吐量、避免死</a:t>
            </a:r>
            <a:r>
              <a:rPr lang="zh-CN" altLang="en-US" dirty="0"/>
              <a:t>锁</a:t>
            </a:r>
            <a:r>
              <a:rPr lang="zh-CN" altLang="en-US" dirty="0" smtClean="0"/>
              <a:t>情况。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监控锁定条件、锁定事件、收集统计信息，发现优化器错误选择所类型的情况，也可以拆分数据入多张表来减少竞争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R32. </a:t>
            </a:r>
            <a:r>
              <a:rPr lang="zh-CN" altLang="en-US" dirty="0" smtClean="0"/>
              <a:t>正确使用数据库锁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3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分布式数据库的分阶段提交功能，有可能会导致并发效率的大幅下降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R33. </a:t>
            </a:r>
            <a:r>
              <a:rPr lang="zh-CN" altLang="en-US" dirty="0" smtClean="0"/>
              <a:t>禁用分阶段提交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2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锁定记录可能导致其他交易的等待或者死锁、交易缓慢情况下用户的频繁刷新可能会导致雪崩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应减少锁定范围、减少竞争和等待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R34. </a:t>
            </a:r>
            <a:r>
              <a:rPr lang="zh-CN" altLang="en-US" dirty="0" smtClean="0"/>
              <a:t>慎用</a:t>
            </a:r>
            <a:r>
              <a:rPr lang="en-US" altLang="zh-CN" dirty="0" smtClean="0"/>
              <a:t>select for update-1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2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要明确声明要选择或者插入的数据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不要使用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*或者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不声明字段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R35. </a:t>
            </a:r>
            <a:r>
              <a:rPr lang="zh-CN" altLang="en-US" dirty="0" smtClean="0"/>
              <a:t>避免选择所有列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为实现故障隔离，消除不同隔离区间的同步请求、限制异步调研和处理同步调用失败，避免隔离区间的服务和数据共享、物理隔离。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不</a:t>
            </a:r>
            <a:r>
              <a:rPr lang="zh-CN" altLang="en-US" dirty="0" smtClean="0"/>
              <a:t>共享数据库和服务器。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在监控到异常时可以关闭隔离区间的联系（手工或者自动），对不同隔离区的事务处理异常要能容错，容忍超时、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连接过多阻塞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使用数据库只读副本来提供隔离区间数据共享合并；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R36. </a:t>
            </a:r>
            <a:r>
              <a:rPr lang="zh-CN" altLang="en-US" dirty="0" smtClean="0"/>
              <a:t>隔离故障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消除单点，尽量配置为主动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主动模式。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通过多实例增加可用性。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用负载均衡实现流量平衡。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如果需要单例，那可以在主动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被动实例中采用控制服务。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写应用代码时应考虑能支持多实例执行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R37. </a:t>
            </a:r>
            <a:r>
              <a:rPr lang="zh-CN" altLang="en-US" dirty="0" smtClean="0"/>
              <a:t>拒绝单点故障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减少以串联方式连接的组件数量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串联组件受多重失败乘法效应影响。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如果可以用并联模式，这样其中一个出故障不影响其他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R38. </a:t>
            </a:r>
            <a:r>
              <a:rPr lang="zh-CN" altLang="en-US" dirty="0" smtClean="0"/>
              <a:t>避免系统串联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6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可以自动或者基于命令方式控制功能的启用和禁用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新</a:t>
            </a:r>
            <a:r>
              <a:rPr lang="zh-CN" altLang="en-US" dirty="0" smtClean="0"/>
              <a:t>功能上线、依赖第三方的功能、非关键性功能可以使用。根据不同的用户权限来提供功能。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可以为了保护核心功能关闭非关键性功能；依赖第三方服务的，如对方故障可以关闭。发现故障功能及时关闭。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可以用共享组件来减少实施开关功能的成本。当然不是所有功能都需要上线开关，需要评估成本收益。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关闭方法：超时自动关闭（但容易受伪故障影响）直到人工启动该功能；某个服务出问题时，发自动响应（需要调用方理解此为故障响应、监控发现关闭服务可能较慢）；人工关闭（时效慢，如果服务端口异常可能无法接收关闭指令）；利用配置文件，可能要刷新或者重启才能执行；标志文件关闭，如果频繁检查文件会影响系统效率；运行变量，同配置文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R39. </a:t>
            </a:r>
            <a:r>
              <a:rPr lang="zh-CN" altLang="en-US" dirty="0" smtClean="0"/>
              <a:t>开关功能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状态会导致（例如绑定客户会话到指定服务器）、降低可用性、可扩展性，增加成本、系统复杂性、增加内存使用（保存状态信息）和更长的处理时间。在失败的时候增加恢复故障的成本。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除非</a:t>
            </a:r>
            <a:r>
              <a:rPr lang="en-US" altLang="zh-CN" dirty="0" smtClean="0"/>
              <a:t>AB</a:t>
            </a:r>
            <a:r>
              <a:rPr lang="zh-CN" altLang="en-US" dirty="0" smtClean="0"/>
              <a:t>测试显示状态真的能够提高客户行为和业务价值，否则尽量避免状态。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R40. </a:t>
            </a:r>
            <a:r>
              <a:rPr lang="zh-CN" altLang="en-US" dirty="0" smtClean="0"/>
              <a:t>力求无状态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如何做到规则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不过度设计呢？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采用帕累托（</a:t>
            </a:r>
            <a:r>
              <a:rPr lang="en-US" altLang="zh-CN" dirty="0" smtClean="0"/>
              <a:t>Pareto</a:t>
            </a:r>
            <a:r>
              <a:rPr lang="zh-CN" altLang="en-US" dirty="0" smtClean="0"/>
              <a:t>）原则（也即</a:t>
            </a:r>
            <a:r>
              <a:rPr lang="en-US" altLang="zh-CN" dirty="0" smtClean="0"/>
              <a:t>80-20</a:t>
            </a:r>
            <a:r>
              <a:rPr lang="zh-CN" altLang="en-US" dirty="0" smtClean="0"/>
              <a:t>法则）简化范围。以最小功能范围获取最大化客户感知。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简化设计，寻找设计的最优路径，以易于理解、低成本、高效益、可扩展的方式完成工作。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借助其他人的经验、第三方开源工具来简化方案及部署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在产品生命周期的各个环节都需要做好简化。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R3. </a:t>
            </a:r>
            <a:r>
              <a:rPr lang="zh-CN" altLang="en-US" dirty="0" smtClean="0"/>
              <a:t>三次简化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7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可以在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保存数据，需要注意保密性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缺点是保存的数据需要在客户端和服务器来回多次传输，当数据量较大的时候很不划算，且会导致页面加载慢，容易泄密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对一般数据和密码数据使用不同的加密、传输和存储要求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R41. </a:t>
            </a:r>
            <a:r>
              <a:rPr lang="zh-CN" altLang="en-US" dirty="0" smtClean="0"/>
              <a:t>在浏览器中保存会话数据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使用分布式缓存在系统中存储会话数据（在数据不能保存在用户浏览器的情况）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需要思考扩展性，避免客户会话与特定服务器的粘性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不要使用会话或者状态复制服务，需要把修改传播到多个节点会导致扩展性的新问题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不要把缓存和实际工作的服务器放在一起，避免同时损失两者。（并非意味着不能再本机有本地应用缓存，只是最好把会话信息放在专属服务器上）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缓存的选择，如果要求持久性和解决读写冲突，需要使用数据库，非持久缓存快速而相对便宜，但无法在故障后恢复数据，不适合用户访问间隔时间长的情况，可以混合二者提供解决方案。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R42. </a:t>
            </a:r>
            <a:r>
              <a:rPr lang="zh-CN" altLang="en-US" dirty="0" smtClean="0"/>
              <a:t>用分布式缓存处理状态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8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同步调用会捆绑服务和层、导致连锁性延迟和故障，异步可以保持独立性，提高扩展能力，非关键请求尽可能异步实现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同步调用对响应做时间约束，需要</a:t>
            </a:r>
            <a:r>
              <a:rPr lang="zh-CN" altLang="en-US" dirty="0"/>
              <a:t>设置合理的超时、异常处理</a:t>
            </a:r>
            <a:r>
              <a:rPr lang="zh-CN" altLang="en-US" dirty="0" smtClean="0"/>
              <a:t>机制，否则会增加失败的乘法效应、蔓延风险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外部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、第三方系统，绝对应该异步调用，不能把系统的健壮性捆绑在一个自己无法控制的黑盒系统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长运行时间、计算或者</a:t>
            </a:r>
            <a:r>
              <a:rPr lang="en-US" altLang="zh-CN" dirty="0" smtClean="0"/>
              <a:t>IO</a:t>
            </a:r>
            <a:r>
              <a:rPr lang="zh-CN" altLang="en-US" dirty="0" smtClean="0"/>
              <a:t>高的进程比较缓慢，也应该异步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避免把核心服务与</a:t>
            </a:r>
            <a:r>
              <a:rPr lang="zh-CN" altLang="en-US" dirty="0" smtClean="0"/>
              <a:t>经常改变或者易于出错、过于复杂的方法或者服务捆绑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两</a:t>
            </a:r>
            <a:r>
              <a:rPr lang="zh-CN" altLang="en-US" dirty="0" smtClean="0"/>
              <a:t>个进程不存在时间约束时，考虑发出调用请求后忽视子进程，例如发邮件或者登记非关键事件记录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R43. </a:t>
            </a:r>
            <a:r>
              <a:rPr lang="zh-CN" altLang="en-US" dirty="0" smtClean="0"/>
              <a:t>尽可能异步通信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消息总线也有可能失败，所以它们也要支持扩展、避免单点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R44. </a:t>
            </a:r>
            <a:r>
              <a:rPr lang="zh-CN" altLang="en-US" dirty="0" smtClean="0"/>
              <a:t>扩展消息总线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以价值和成本判断消息流量，去除低价值、高成本流量，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可以采用抽样统计获取数据，不需要发布全部数据，以调整和降低流量成本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不要发布一切消息，流量不是免费的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例如：可以不通过发消息，通过修改最后更新时间来延迟同步这个数据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并非所有消息有同样的重要性，或者处理时效、处理速度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R45. </a:t>
            </a:r>
            <a:r>
              <a:rPr lang="zh-CN" altLang="en-US" dirty="0" smtClean="0"/>
              <a:t>避免总线过度拥挤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不要纯依赖供应商的解决方案来实现可扩展性，要自己掌握自己的命运！尽可能用简单的方式使用供应商的产品和服务，不要绑定。保持架构简单、降低总的成本、自己对自己的客户、产品的可扩展性和可用性负责！避免锁定到单一供应商！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划算的应急容量（例如云）、监控时间（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、内存、网络、趋势，业务做的如何？系统怎么样了？哪些会导致业务和系统容量的变化？发现有价值的信号和变量）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R46. </a:t>
            </a:r>
            <a:r>
              <a:rPr lang="zh-CN" altLang="en-US" dirty="0" smtClean="0"/>
              <a:t>警惕第三方方案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9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使用近因、频率、货币化分析数据的价值，存储成本要跟数据价值匹配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要考虑数据生命周期中价值变化，例如随着时间推移，老的数据价值降低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R47. </a:t>
            </a:r>
            <a:r>
              <a:rPr lang="zh-CN" altLang="en-US" dirty="0" smtClean="0"/>
              <a:t>阶梯存储策略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7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通过分区和故障隔离，处理不同的工作负载，最大限度提高整体可用性、可扩展、成本效益。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不同类型的产品，例如批处理、用户交互、分析（归纳、演绎）有自己独特的需求，可用性、响应时间要求，要根据特效做不同的架构、经济实惠的满足需求。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R48. </a:t>
            </a:r>
            <a:r>
              <a:rPr lang="zh-CN" altLang="en-US" dirty="0" smtClean="0"/>
              <a:t>分类处理不同负载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6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设计时要考虑到如何善用监控、设置什么监控、在系统中适当埋点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监控应该要能回答：有问题吗？问题是什么？问题在哪里？问题在影响什么？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监控异常捕捉、日志和事件（例如处理的耗时是否过高）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从业务指标、客户角度开始监控，对监控有合适的反应处理水平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R49. </a:t>
            </a:r>
            <a:r>
              <a:rPr lang="zh-CN" altLang="en-US" dirty="0" smtClean="0"/>
              <a:t>完善监控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让架构的每一部分都有竞争力或者认同竞争力。确定团队的责任和负责组件的竞争力水平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对客户而言，每个问题都是你的责任，不能怪供应商，提供的是服务而非软件！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可以购买解决方案，但是必须在部署、维护保持竞争力！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对架构了解多少？多久找一次外援来解决问题？多长时间搞清楚如何实施部署？数据库如何发现缓慢和效率问题？如果减少争用和提高整体产出？要有解决问题的能力！能在故障时及时恢复服务！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R50. </a:t>
            </a:r>
            <a:r>
              <a:rPr lang="zh-CN" altLang="en-US" dirty="0" smtClean="0"/>
              <a:t>保持竞争力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1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减少对象、任务、计算是加快页面加载速度的好办法。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R4. </a:t>
            </a:r>
            <a:r>
              <a:rPr lang="zh-CN" altLang="en-US" dirty="0" smtClean="0"/>
              <a:t>减少域名解析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7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风险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问题发生的概率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-----</a:t>
            </a:r>
            <a:r>
              <a:rPr lang="zh-CN" altLang="en-US" dirty="0" smtClean="0"/>
              <a:t>影响 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----</a:t>
            </a:r>
            <a:r>
              <a:rPr lang="zh-CN" altLang="en-US" dirty="0" smtClean="0"/>
              <a:t>受影响的响应时间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----</a:t>
            </a:r>
            <a:r>
              <a:rPr lang="zh-CN" altLang="en-US" dirty="0" smtClean="0"/>
              <a:t>数据损失的百分比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----</a:t>
            </a:r>
            <a:r>
              <a:rPr lang="zh-CN" altLang="en-US" dirty="0" smtClean="0"/>
              <a:t>停机时间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----</a:t>
            </a:r>
            <a:r>
              <a:rPr lang="zh-CN" altLang="en-US" dirty="0" smtClean="0"/>
              <a:t>影响的百分比   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----</a:t>
            </a:r>
            <a:r>
              <a:rPr lang="zh-CN" altLang="en-US" dirty="0" smtClean="0"/>
              <a:t>受影响的客户的百分比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----</a:t>
            </a:r>
            <a:r>
              <a:rPr lang="zh-CN" altLang="en-US" dirty="0" smtClean="0"/>
              <a:t>受影响功能的百分比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KPI</a:t>
            </a:r>
            <a:r>
              <a:rPr lang="zh-CN" altLang="en-US" dirty="0" smtClean="0"/>
              <a:t>指标或者收入的影响（成本）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通过对比成本和风险来决定优先级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R50. </a:t>
            </a:r>
            <a:r>
              <a:rPr lang="zh-CN" altLang="en-US" dirty="0" smtClean="0"/>
              <a:t>保持竞争力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5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减少对象、任务、计算是加快页面加载速度的好办法。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R5. </a:t>
            </a:r>
            <a:r>
              <a:rPr lang="zh-CN" altLang="en-US" dirty="0" smtClean="0"/>
              <a:t>减少域名解析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2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减少或者合并对象，但要保持最大并发连接数平衡。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减轻对象的大小。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在易用性、可用性、性能之前测试和挑战。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R5. </a:t>
            </a:r>
            <a:r>
              <a:rPr lang="zh-CN" altLang="en-US" dirty="0" smtClean="0"/>
              <a:t>减少页面对象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2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交换机和路由器建议使用同一厂商。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异构网络设备容易产生可用性和可扩展性问题。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R6. </a:t>
            </a:r>
            <a:r>
              <a:rPr lang="zh-CN" altLang="en-US" dirty="0" smtClean="0"/>
              <a:t>采用同构网络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2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1939</TotalTime>
  <Words>4356</Words>
  <Application>Microsoft Office PowerPoint</Application>
  <PresentationFormat>全屏显示(4:3)</PresentationFormat>
  <Paragraphs>244</Paragraphs>
  <Slides>60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波形</vt:lpstr>
      <vt:lpstr>架构真经 学习笔记</vt:lpstr>
      <vt:lpstr>R1. 避免过度设计-1</vt:lpstr>
      <vt:lpstr>R1. 避免过度设计-2</vt:lpstr>
      <vt:lpstr>R2. 早期设计中就考虑扩展性-1</vt:lpstr>
      <vt:lpstr>R3. 三次简化-1</vt:lpstr>
      <vt:lpstr>R4. 减少域名解析-1</vt:lpstr>
      <vt:lpstr>R5. 减少域名解析-1</vt:lpstr>
      <vt:lpstr>R5. 减少页面对象-1</vt:lpstr>
      <vt:lpstr>R6. 采用同构网络-1</vt:lpstr>
      <vt:lpstr>R7. 水平扩展-1</vt:lpstr>
      <vt:lpstr>R8. 服务及资源扩展-1</vt:lpstr>
      <vt:lpstr>R9. 根据独特属性拆分-1</vt:lpstr>
      <vt:lpstr>R10. 向外扩展而非向上扩展-1</vt:lpstr>
      <vt:lpstr>R11. 采用小型廉价的系统-1</vt:lpstr>
      <vt:lpstr>R12. 使用云服务或者托管扩展-1</vt:lpstr>
      <vt:lpstr>R13. 利用云按需扩展-1</vt:lpstr>
      <vt:lpstr>R14. 适当使用数据库-1</vt:lpstr>
      <vt:lpstr>R15. 慎重使用防火墙-1</vt:lpstr>
      <vt:lpstr>R15. 慎重使用防火墙-1</vt:lpstr>
      <vt:lpstr>R16. 积极使用日志-1</vt:lpstr>
      <vt:lpstr>R17. 避免画蛇添足-1</vt:lpstr>
      <vt:lpstr>R18. 避免重定向-1</vt:lpstr>
      <vt:lpstr>R19. 做合理的时间约束-1</vt:lpstr>
      <vt:lpstr>R20. 利用CDN缓存-1</vt:lpstr>
      <vt:lpstr>R21. 灵活管理缓存-1</vt:lpstr>
      <vt:lpstr>R22. 利用AJAX缓存-1</vt:lpstr>
      <vt:lpstr>R23. 利用页面缓存-1</vt:lpstr>
      <vt:lpstr>R24. 利用应用缓存-1</vt:lpstr>
      <vt:lpstr>R25. 利用对象缓存-1</vt:lpstr>
      <vt:lpstr>R26. 独立对象缓存-1</vt:lpstr>
      <vt:lpstr>R27. 失败乃成功之母-1</vt:lpstr>
      <vt:lpstr>R27. 失败乃成功之母-2</vt:lpstr>
      <vt:lpstr>R27. 失败乃成功之母-3</vt:lpstr>
      <vt:lpstr>R27. 失败乃成功之母-4</vt:lpstr>
      <vt:lpstr>R27. 失败乃成功之母-5</vt:lpstr>
      <vt:lpstr>R27. 失败乃成功之母-6</vt:lpstr>
      <vt:lpstr>R28. 不靠QA发现错误-1</vt:lpstr>
      <vt:lpstr>R29. 投产需要能回滚-1</vt:lpstr>
      <vt:lpstr>R30. 从事务中剥离逻辑-1</vt:lpstr>
      <vt:lpstr>R31. 注意昂贵的关系-1</vt:lpstr>
      <vt:lpstr>R32. 正确使用数据库锁-1</vt:lpstr>
      <vt:lpstr>R33. 禁用分阶段提交-1</vt:lpstr>
      <vt:lpstr>R34. 慎用select for update-1</vt:lpstr>
      <vt:lpstr>R35. 避免选择所有列-1</vt:lpstr>
      <vt:lpstr>R36. 隔离故障-1</vt:lpstr>
      <vt:lpstr>R37. 拒绝单点故障-1</vt:lpstr>
      <vt:lpstr>R38. 避免系统串联-1</vt:lpstr>
      <vt:lpstr>R39. 开关功能-1</vt:lpstr>
      <vt:lpstr>R40. 力求无状态-1</vt:lpstr>
      <vt:lpstr>R41. 在浏览器中保存会话数据-1</vt:lpstr>
      <vt:lpstr>R42. 用分布式缓存处理状态-1</vt:lpstr>
      <vt:lpstr>R43. 尽可能异步通信-1</vt:lpstr>
      <vt:lpstr>R44. 扩展消息总线-1</vt:lpstr>
      <vt:lpstr>R45. 避免总线过度拥挤-1</vt:lpstr>
      <vt:lpstr>R46. 警惕第三方方案-1</vt:lpstr>
      <vt:lpstr>R47. 阶梯存储策略-1</vt:lpstr>
      <vt:lpstr>R48. 分类处理不同负载-1</vt:lpstr>
      <vt:lpstr>R49. 完善监控-1</vt:lpstr>
      <vt:lpstr>R50. 保持竞争力-1</vt:lpstr>
      <vt:lpstr>R50. 保持竞争力-2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windows7</cp:lastModifiedBy>
  <cp:revision>63</cp:revision>
  <dcterms:created xsi:type="dcterms:W3CDTF">2017-10-06T02:40:25Z</dcterms:created>
  <dcterms:modified xsi:type="dcterms:W3CDTF">2017-10-07T10:59:37Z</dcterms:modified>
</cp:coreProperties>
</file>