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7DE1"/>
    <a:srgbClr val="3B6E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8380"/>
  </p:normalViewPr>
  <p:slideViewPr>
    <p:cSldViewPr snapToGrid="0">
      <p:cViewPr>
        <p:scale>
          <a:sx n="63" d="100"/>
          <a:sy n="63" d="100"/>
        </p:scale>
        <p:origin x="113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0FD8-AD7D-F948-8D3B-695823219DAF}" type="datetimeFigureOut">
              <a:rPr kumimoji="1" lang="ja-JP" altLang="en-US" smtClean="0"/>
              <a:t>2023/11/20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9BAF1-0EFC-C647-8D21-FE224166970C}" type="slidenum">
              <a:rPr kumimoji="1" lang="ja-JP" altLang="en-US" smtClean="0"/>
              <a:t>‹#›</a:t>
            </a:fld>
            <a:endParaRPr kumimoji="1" lang="ja-JP" altLang="en-US"/>
          </a:p>
        </p:txBody>
      </p:sp>
    </p:spTree>
    <p:extLst>
      <p:ext uri="{BB962C8B-B14F-4D97-AF65-F5344CB8AC3E}">
        <p14:creationId xmlns:p14="http://schemas.microsoft.com/office/powerpoint/2010/main" val="4215819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こんにちは、東京都立大学システムデザイン学部の塙裕貴です。本日は、</a:t>
            </a:r>
            <a:r>
              <a:rPr lang="en-US" altLang="ja-JP" b="0" i="0" u="none" strike="noStrike" dirty="0">
                <a:effectLst/>
                <a:latin typeface="Söhne"/>
              </a:rPr>
              <a:t>『</a:t>
            </a:r>
            <a:r>
              <a:rPr lang="ja-JP" altLang="en-US" b="0" i="0" u="none" strike="noStrike">
                <a:effectLst/>
                <a:latin typeface="Söhne"/>
              </a:rPr>
              <a:t>サロゲート型進化計算におけるモデルの推定精度が探索性能に与える影響</a:t>
            </a:r>
            <a:r>
              <a:rPr lang="en-US" altLang="ja-JP" b="0" i="0" u="none" strike="noStrike" dirty="0">
                <a:effectLst/>
                <a:latin typeface="Söhne"/>
              </a:rPr>
              <a:t>』</a:t>
            </a:r>
            <a:r>
              <a:rPr lang="ja-JP" altLang="en-US" b="0" i="0" u="none" strike="noStrike">
                <a:effectLst/>
                <a:latin typeface="Söhne"/>
              </a:rPr>
              <a:t>について発表します。</a:t>
            </a:r>
          </a:p>
          <a:p>
            <a:pPr algn="l"/>
            <a:r>
              <a:rPr lang="ja-JP" altLang="en-US" b="0" i="0" u="none" strike="noStrike">
                <a:effectLst/>
                <a:latin typeface="Söhne"/>
              </a:rPr>
              <a:t>進化的アルゴリズム（</a:t>
            </a:r>
            <a:r>
              <a:rPr lang="en" altLang="ja-JP" b="0" i="0" u="none" strike="noStrike" dirty="0">
                <a:effectLst/>
                <a:latin typeface="Söhne"/>
              </a:rPr>
              <a:t>EA</a:t>
            </a:r>
            <a:r>
              <a:rPr lang="ja-JP" altLang="en" b="0" i="0" u="none" strike="noStrike">
                <a:effectLst/>
                <a:latin typeface="Söhne"/>
              </a:rPr>
              <a:t>）</a:t>
            </a:r>
            <a:r>
              <a:rPr lang="ja-JP" altLang="en-US" b="0" i="0" u="none" strike="noStrike">
                <a:effectLst/>
                <a:latin typeface="Söhne"/>
              </a:rPr>
              <a:t>は複雑な最適化問題に対して効果的ですが、多くの評価を行う進化計算において目的関数の計算コストが高い場合には計算時間が問題となります。これに対して機械学習を用いて解評価を行うサロゲート型</a:t>
            </a:r>
            <a:r>
              <a:rPr lang="en" altLang="ja-JP" b="0" i="0" u="none" strike="noStrike" dirty="0">
                <a:effectLst/>
                <a:latin typeface="Söhne"/>
              </a:rPr>
              <a:t>EA</a:t>
            </a:r>
            <a:r>
              <a:rPr lang="ja-JP" altLang="en-US" b="0" i="0" u="none" strike="noStrike">
                <a:effectLst/>
                <a:latin typeface="Söhne"/>
              </a:rPr>
              <a:t>が有効ですが、サロゲートモデルの推定精度が低い場合、評価値の低い解の探索機会が増加することで広い解空間を探索し局所解脱出の可能性があるのではと考えました。そこで、この研究では、サロゲートモデルの精度を変更することでの</a:t>
            </a:r>
            <a:r>
              <a:rPr lang="en" altLang="ja-JP" b="0" i="0" u="none" strike="noStrike" dirty="0">
                <a:effectLst/>
                <a:latin typeface="Söhne"/>
              </a:rPr>
              <a:t>EA</a:t>
            </a:r>
            <a:r>
              <a:rPr lang="ja-JP" altLang="en-US" b="0" i="0" u="none" strike="noStrike">
                <a:effectLst/>
                <a:latin typeface="Söhne"/>
              </a:rPr>
              <a:t>の探索性能への影響について分析しました</a:t>
            </a:r>
          </a:p>
          <a:p>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2</a:t>
            </a:fld>
            <a:endParaRPr kumimoji="1" lang="ja-JP" altLang="en-US"/>
          </a:p>
        </p:txBody>
      </p:sp>
    </p:spTree>
    <p:extLst>
      <p:ext uri="{BB962C8B-B14F-4D97-AF65-F5344CB8AC3E}">
        <p14:creationId xmlns:p14="http://schemas.microsoft.com/office/powerpoint/2010/main" val="394657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実験では、異なる精度を持つ擬似サロゲートモデルを用いて、ベンチマーク関数の探索を行いました。具体的には、事前選択分類モデルと個体ベース実評価値モデルを使用し、精度</a:t>
            </a:r>
            <a:r>
              <a:rPr lang="en-US" altLang="ja-JP" b="0" i="0" u="none" strike="noStrike" dirty="0">
                <a:effectLst/>
                <a:latin typeface="Söhne"/>
              </a:rPr>
              <a:t>0.5</a:t>
            </a:r>
            <a:r>
              <a:rPr lang="ja-JP" altLang="en-US" b="0" i="0" u="none" strike="noStrike">
                <a:effectLst/>
                <a:latin typeface="Söhne"/>
              </a:rPr>
              <a:t>から</a:t>
            </a:r>
            <a:r>
              <a:rPr lang="en-US" altLang="ja-JP" b="0" i="0" u="none" strike="noStrike" dirty="0">
                <a:effectLst/>
                <a:latin typeface="Söhne"/>
              </a:rPr>
              <a:t>0.1</a:t>
            </a:r>
            <a:r>
              <a:rPr lang="ja-JP" altLang="en-US" b="0" i="0" u="none" strike="noStrike">
                <a:effectLst/>
                <a:latin typeface="Söhne"/>
              </a:rPr>
              <a:t>刻みで精度</a:t>
            </a:r>
            <a:r>
              <a:rPr lang="en-US" altLang="ja-JP" b="0" i="0" u="none" strike="noStrike" dirty="0">
                <a:effectLst/>
                <a:latin typeface="Söhne"/>
              </a:rPr>
              <a:t>1.0</a:t>
            </a:r>
            <a:r>
              <a:rPr lang="ja-JP" altLang="en-US" b="0" i="0" u="none" strike="noStrike">
                <a:effectLst/>
                <a:latin typeface="Söhne"/>
              </a:rPr>
              <a:t>まで、それぞれ精度ごとの比較、そしてサロゲートなしの場合との比較を行いました。ベンチマークとしては、</a:t>
            </a:r>
            <a:r>
              <a:rPr lang="en" altLang="ja-JP" b="0" i="0" u="none" strike="noStrike" dirty="0">
                <a:effectLst/>
                <a:latin typeface="Söhne"/>
              </a:rPr>
              <a:t>CEC2015</a:t>
            </a:r>
            <a:r>
              <a:rPr lang="ja-JP" altLang="en-US" b="0" i="0" u="none" strike="noStrike">
                <a:effectLst/>
                <a:latin typeface="Söhne"/>
              </a:rPr>
              <a:t>の単峰性、多峰性、混合の関数形状をそれぞれ二つずつ使用し、これらの問題に対して、</a:t>
            </a:r>
            <a:r>
              <a:rPr lang="en-US" altLang="ja-JP" b="0" i="0" u="none" strike="noStrike" dirty="0">
                <a:effectLst/>
                <a:latin typeface="Söhne"/>
              </a:rPr>
              <a:t>10</a:t>
            </a:r>
            <a:r>
              <a:rPr lang="ja-JP" altLang="en-US" b="0" i="0" u="none" strike="noStrike">
                <a:effectLst/>
                <a:latin typeface="Söhne"/>
              </a:rPr>
              <a:t>次元と</a:t>
            </a:r>
            <a:r>
              <a:rPr lang="en-US" altLang="ja-JP" b="0" i="0" u="none" strike="noStrike" dirty="0">
                <a:effectLst/>
                <a:latin typeface="Söhne"/>
              </a:rPr>
              <a:t>30</a:t>
            </a:r>
            <a:r>
              <a:rPr lang="ja-JP" altLang="en-US" b="0" i="0" u="none" strike="noStrike">
                <a:effectLst/>
                <a:latin typeface="Söhne"/>
              </a:rPr>
              <a:t>次元の設計変数における探索性能を評価しました。</a:t>
            </a:r>
          </a:p>
          <a:p>
            <a:r>
              <a:rPr lang="ja-JP" altLang="en-US" b="0" i="0" u="none" strike="noStrike">
                <a:solidFill>
                  <a:srgbClr val="0F0F0F"/>
                </a:solidFill>
                <a:effectLst/>
                <a:latin typeface="Söhne"/>
              </a:rPr>
              <a:t>ポスター発表では、使用モデルの詳細と分析を共有します。</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3</a:t>
            </a:fld>
            <a:endParaRPr kumimoji="1" lang="ja-JP" altLang="en-US"/>
          </a:p>
        </p:txBody>
      </p:sp>
    </p:spTree>
    <p:extLst>
      <p:ext uri="{BB962C8B-B14F-4D97-AF65-F5344CB8AC3E}">
        <p14:creationId xmlns:p14="http://schemas.microsoft.com/office/powerpoint/2010/main" val="227794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B0AB0-C54E-9114-538A-8E7FCBA1A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A45CDA-02E7-196C-00CA-75A93A95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40D9A2-2ABF-4D81-B017-3E2D103C9A4A}"/>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D7A8B882-1748-EFB9-695A-817ADA09C8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15C4C8-26C1-D0C7-D06B-5B32972A05D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2042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6A469-0A49-B734-3D3C-9E46B6A24B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674DB4-99CC-5FC8-F9B8-9153A904A6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73523-70B8-CC5A-999E-BD698A842B3F}"/>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C779EC32-7A7E-5B3C-BF8C-8BA0DD5F81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DE8C9-060B-6963-2CD1-6F8EB83847E8}"/>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50886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4C2AD4-6016-3644-74BD-D22C451C9F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2114C5-387E-EE89-AF14-39910E1280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4ECDE-EB71-45A0-2AD1-BDB8584834FF}"/>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A23D5794-14DB-02FE-B81D-7621069E37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17D49F-A47A-42C3-9F5F-6E3E515A6E8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52805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048E5-4EEF-C323-D10B-B11EFD9939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FB1BEA-B672-D7B8-C7BB-A0DA3567F4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FA722F-677D-CC58-A5AD-1020B9AEBEA6}"/>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A60006AF-B38D-6DDF-2D40-748EDD1069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667E52-C658-96E1-0744-0EA7451AB17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38756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C36FD-7A7E-CC77-5C60-B02BF0037C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1F7887-6026-4034-5FAC-A85D3DA91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7387F3-EA80-FEDB-937D-7214DBC0BB96}"/>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74E0138A-9DC6-2240-49EF-408D426B78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F0E9A3-690E-2A89-D61B-BF767CAF98B2}"/>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1673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7DAFB-76D7-0CCE-5862-08B65A5CC2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977266-F2A4-3DE4-7175-8EC073C66B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F548EA-77DA-8E71-5CB4-301BF3E53D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9F058F4-D3FC-1CA2-1288-AA945009E724}"/>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6" name="フッター プレースホルダー 5">
            <a:extLst>
              <a:ext uri="{FF2B5EF4-FFF2-40B4-BE49-F238E27FC236}">
                <a16:creationId xmlns:a16="http://schemas.microsoft.com/office/drawing/2014/main" id="{6E3B438F-CBF8-FB6F-7EF0-1AE0C01227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150F34-C748-F694-EC10-F94856D2A4F6}"/>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2408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E1B8B-8F66-2B9F-4468-9D1053D026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9C658F-6056-31E2-A46C-FB87F70C3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CDB01BF-0920-07F5-14F3-9953EEB8613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02AFC2-1C3D-E476-8B09-A4BCAF4A0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841F99-3FF6-5852-E281-1FECD3B4C0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18096A-D1A9-AE54-8EAB-DB79766CA6AB}"/>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8" name="フッター プレースホルダー 7">
            <a:extLst>
              <a:ext uri="{FF2B5EF4-FFF2-40B4-BE49-F238E27FC236}">
                <a16:creationId xmlns:a16="http://schemas.microsoft.com/office/drawing/2014/main" id="{490D3458-0F39-7B35-0896-85320CC59E9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5FBF5B-A8CE-48B0-1DF4-CB37E669A5EB}"/>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91850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6FD16-8B05-D1C2-38D9-5112715E2C6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A9D72B-3E28-99E5-83AF-8E60FFC33A0D}"/>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4" name="フッター プレースホルダー 3">
            <a:extLst>
              <a:ext uri="{FF2B5EF4-FFF2-40B4-BE49-F238E27FC236}">
                <a16:creationId xmlns:a16="http://schemas.microsoft.com/office/drawing/2014/main" id="{2A37C5B8-1224-3D30-C4DF-BB49362130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42D6BB-9A4D-E1F6-A8AF-F5D04328BFD5}"/>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16981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913CBC-AE25-415B-17F8-A65C426D35DB}"/>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3" name="フッター プレースホルダー 2">
            <a:extLst>
              <a:ext uri="{FF2B5EF4-FFF2-40B4-BE49-F238E27FC236}">
                <a16:creationId xmlns:a16="http://schemas.microsoft.com/office/drawing/2014/main" id="{40E73F59-F849-2D6F-A621-FA50A78FD91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949A63-DEFC-FFFA-A04D-BAFBC6B23B6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6973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E03E6-3290-BBEE-C58E-FD6A65E1E7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D9BDEE-B43D-36A2-377D-982B98191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21F2F9-ABA4-1F6F-F4F2-9E47B6E8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079FAE-CBA6-CB22-C2AE-C5602E13D7F8}"/>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6" name="フッター プレースホルダー 5">
            <a:extLst>
              <a:ext uri="{FF2B5EF4-FFF2-40B4-BE49-F238E27FC236}">
                <a16:creationId xmlns:a16="http://schemas.microsoft.com/office/drawing/2014/main" id="{985DFB9B-EF45-34E0-9F11-714E39BACE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3B6B7C-EA27-B427-42BF-341A6AF18A7A}"/>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358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A9369-C893-42C4-9D2B-316E0DBF3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DDDDEE-C438-4DA6-3E68-1567DA122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4CEF170-C71F-1A05-143F-651160C99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292159-C432-C9EF-CF55-8DCFC28C0F36}"/>
              </a:ext>
            </a:extLst>
          </p:cNvPr>
          <p:cNvSpPr>
            <a:spLocks noGrp="1"/>
          </p:cNvSpPr>
          <p:nvPr>
            <p:ph type="dt" sz="half" idx="10"/>
          </p:nvPr>
        </p:nvSpPr>
        <p:spPr/>
        <p:txBody>
          <a:bodyPr/>
          <a:lstStyle/>
          <a:p>
            <a:fld id="{C6DD72D9-46E1-6242-B9AD-3EB6FFD1D0C8}" type="datetimeFigureOut">
              <a:rPr kumimoji="1" lang="ja-JP" altLang="en-US" smtClean="0"/>
              <a:t>2023/11/20</a:t>
            </a:fld>
            <a:endParaRPr kumimoji="1" lang="ja-JP" altLang="en-US"/>
          </a:p>
        </p:txBody>
      </p:sp>
      <p:sp>
        <p:nvSpPr>
          <p:cNvPr id="6" name="フッター プレースホルダー 5">
            <a:extLst>
              <a:ext uri="{FF2B5EF4-FFF2-40B4-BE49-F238E27FC236}">
                <a16:creationId xmlns:a16="http://schemas.microsoft.com/office/drawing/2014/main" id="{07982366-6F5E-7302-B8C0-6B0B351B49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4A1D94-2077-1F3D-8E58-B8E741524E8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3903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F35971-60C2-2E2A-4448-3B0C85CA1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9A3039-C569-CEAB-3D19-C3200F3D5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FE4A0-C2C1-99E2-C3E3-1AC8739D9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D72D9-46E1-6242-B9AD-3EB6FFD1D0C8}" type="datetimeFigureOut">
              <a:rPr kumimoji="1" lang="ja-JP" altLang="en-US" smtClean="0"/>
              <a:t>2023/11/20</a:t>
            </a:fld>
            <a:endParaRPr kumimoji="1" lang="ja-JP" altLang="en-US"/>
          </a:p>
        </p:txBody>
      </p:sp>
      <p:sp>
        <p:nvSpPr>
          <p:cNvPr id="5" name="フッター プレースホルダー 4">
            <a:extLst>
              <a:ext uri="{FF2B5EF4-FFF2-40B4-BE49-F238E27FC236}">
                <a16:creationId xmlns:a16="http://schemas.microsoft.com/office/drawing/2014/main" id="{EA2C1FFD-56DA-C9CC-B8D3-16763C194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07EF77-6508-DBDA-51E4-6E2BB140D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06403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E98DAC1B-CE9C-E099-F18F-79A9C72C101D}"/>
              </a:ext>
            </a:extLst>
          </p:cNvPr>
          <p:cNvSpPr/>
          <p:nvPr/>
        </p:nvSpPr>
        <p:spPr>
          <a:xfrm rot="16200000">
            <a:off x="7101119" y="1767112"/>
            <a:ext cx="4085768" cy="6096000"/>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4531C70C-EA18-23FF-F048-908FAB3A9C45}"/>
              </a:ext>
            </a:extLst>
          </p:cNvPr>
          <p:cNvSpPr/>
          <p:nvPr/>
        </p:nvSpPr>
        <p:spPr>
          <a:xfrm rot="16200000">
            <a:off x="7638143" y="2304143"/>
            <a:ext cx="6858000" cy="2249714"/>
          </a:xfrm>
          <a:prstGeom prst="r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BFCA1A3-5079-3EA4-FB1F-7B8298F2AD3E}"/>
              </a:ext>
            </a:extLst>
          </p:cNvPr>
          <p:cNvSpPr>
            <a:spLocks noGrp="1"/>
          </p:cNvSpPr>
          <p:nvPr>
            <p:ph type="ctrTitle"/>
          </p:nvPr>
        </p:nvSpPr>
        <p:spPr>
          <a:xfrm>
            <a:off x="1524000" y="1578423"/>
            <a:ext cx="9144000" cy="2387600"/>
          </a:xfrm>
        </p:spPr>
        <p:txBody>
          <a:bodyPr>
            <a:normAutofit/>
          </a:bodyPr>
          <a:lstStyle/>
          <a:p>
            <a:pPr>
              <a:lnSpc>
                <a:spcPct val="100000"/>
              </a:lnSpc>
            </a:pP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サロゲート型進化計算</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における</a:t>
            </a:r>
            <a:br>
              <a:rPr kumimoji="1" lang="en-US" altLang="ja-JP" sz="40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モデル</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推定精度</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が</a:t>
            </a:r>
            <a:br>
              <a:rPr kumimoji="1" lang="en-US" altLang="ja-JP" sz="48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探索性能</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に</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与</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える</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影響</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分析</a:t>
            </a:r>
          </a:p>
        </p:txBody>
      </p:sp>
      <p:sp>
        <p:nvSpPr>
          <p:cNvPr id="6" name="角丸四角形 5">
            <a:extLst>
              <a:ext uri="{FF2B5EF4-FFF2-40B4-BE49-F238E27FC236}">
                <a16:creationId xmlns:a16="http://schemas.microsoft.com/office/drawing/2014/main" id="{6B367706-EFF7-3E6C-CA71-0294FC0172BC}"/>
              </a:ext>
            </a:extLst>
          </p:cNvPr>
          <p:cNvSpPr/>
          <p:nvPr/>
        </p:nvSpPr>
        <p:spPr>
          <a:xfrm>
            <a:off x="4064001" y="4978399"/>
            <a:ext cx="8606970" cy="66765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5403E5FF-8F1F-398E-50DA-F5477B9DE744}"/>
              </a:ext>
            </a:extLst>
          </p:cNvPr>
          <p:cNvSpPr>
            <a:spLocks noGrp="1"/>
          </p:cNvSpPr>
          <p:nvPr>
            <p:ph type="subTitle" idx="1"/>
          </p:nvPr>
        </p:nvSpPr>
        <p:spPr>
          <a:xfrm>
            <a:off x="4063997" y="4978399"/>
            <a:ext cx="7170055" cy="667657"/>
          </a:xfrm>
        </p:spPr>
        <p:txBody>
          <a:bodyPr anchor="ctr">
            <a:normAutofit/>
          </a:bodyPr>
          <a:lstStyle/>
          <a:p>
            <a:r>
              <a:rPr kumimoji="1" lang="ja-JP" altLang="en-US" b="1">
                <a:solidFill>
                  <a:schemeClr val="bg1"/>
                </a:solidFill>
              </a:rPr>
              <a:t>東京都立大学　システムデザイン学部　塙裕貴</a:t>
            </a:r>
          </a:p>
        </p:txBody>
      </p:sp>
    </p:spTree>
    <p:extLst>
      <p:ext uri="{BB962C8B-B14F-4D97-AF65-F5344CB8AC3E}">
        <p14:creationId xmlns:p14="http://schemas.microsoft.com/office/powerpoint/2010/main" val="309983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｜研究背景</a:t>
            </a: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957889" y="2068779"/>
            <a:ext cx="4557594" cy="1455720"/>
          </a:xfrm>
          <a:prstGeom prst="rect">
            <a:avLst/>
          </a:prstGeom>
          <a:noFill/>
        </p:spPr>
        <p:txBody>
          <a:bodyPr wrap="square" lIns="0" tIns="0" rIns="0" bIns="0" rtlCol="0">
            <a:spAutoFit/>
          </a:bodyPr>
          <a:lstStyle/>
          <a:p>
            <a:pPr algn="dist">
              <a:lnSpc>
                <a:spcPts val="2900"/>
              </a:lnSpc>
            </a:pP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進化的アルゴリズム</a:t>
            </a:r>
            <a:r>
              <a:rPr kumimoji="1" lang="en-US" altLang="ja-JP" sz="2000" dirty="0">
                <a:solidFill>
                  <a:schemeClr val="tx1">
                    <a:lumMod val="85000"/>
                    <a:lumOff val="15000"/>
                  </a:schemeClr>
                </a:solidFill>
                <a:latin typeface="Hiragino Sans W5" panose="020B0400000000000000" pitchFamily="34" charset="-128"/>
                <a:ea typeface="Hiragino Sans W5" panose="020B0400000000000000" pitchFamily="34" charset="-128"/>
              </a:rPr>
              <a:t>(EA)</a:t>
            </a: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が</a:t>
            </a:r>
            <a:endParaRPr kumimoji="1" lang="en-US" altLang="ja-JP" sz="2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algn="dist">
              <a:lnSpc>
                <a:spcPts val="2900"/>
              </a:lnSpc>
            </a:pP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計算コストの高い目的関数を扱うとき</a:t>
            </a:r>
            <a:r>
              <a:rPr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多くの評価を行うために計算時間が</a:t>
            </a:r>
            <a:endParaRPr lang="en-US" altLang="ja-JP" sz="2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algn="dist">
              <a:lnSpc>
                <a:spcPts val="2900"/>
              </a:lnSpc>
            </a:pPr>
            <a:r>
              <a:rPr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膨大になる可能性がある</a:t>
            </a:r>
            <a:endPar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6" name="テキスト ボックス 5">
            <a:extLst>
              <a:ext uri="{FF2B5EF4-FFF2-40B4-BE49-F238E27FC236}">
                <a16:creationId xmlns:a16="http://schemas.microsoft.com/office/drawing/2014/main" id="{B94D7348-FA87-27B0-C3D4-A9A31E1A033A}"/>
              </a:ext>
            </a:extLst>
          </p:cNvPr>
          <p:cNvSpPr txBox="1"/>
          <p:nvPr/>
        </p:nvSpPr>
        <p:spPr>
          <a:xfrm>
            <a:off x="6774886" y="2440676"/>
            <a:ext cx="4576306" cy="711926"/>
          </a:xfrm>
          <a:prstGeom prst="rect">
            <a:avLst/>
          </a:prstGeom>
          <a:noFill/>
        </p:spPr>
        <p:txBody>
          <a:bodyPr wrap="square" lIns="0" tIns="0" rIns="0" bIns="0" rtlCol="0">
            <a:spAutoFit/>
          </a:bodyPr>
          <a:lstStyle/>
          <a:p>
            <a:pPr algn="dist">
              <a:lnSpc>
                <a:spcPts val="2900"/>
              </a:lnSpc>
            </a:pP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解評価に機械学習を用いて</a:t>
            </a:r>
            <a:endParaRPr kumimoji="1" lang="en-US" altLang="ja-JP" sz="2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algn="dist">
              <a:lnSpc>
                <a:spcPts val="2900"/>
              </a:lnSpc>
            </a:pP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計算コストを抑える</a:t>
            </a:r>
            <a:r>
              <a:rPr kumimoji="1" lang="ja-JP" altLang="en-US" sz="2000" u="sng">
                <a:solidFill>
                  <a:schemeClr val="tx1">
                    <a:lumMod val="85000"/>
                    <a:lumOff val="15000"/>
                  </a:schemeClr>
                </a:solidFill>
                <a:latin typeface="Hiragino Sans W5" panose="020B0400000000000000" pitchFamily="34" charset="-128"/>
                <a:ea typeface="Hiragino Sans W5" panose="020B0400000000000000" pitchFamily="34" charset="-128"/>
              </a:rPr>
              <a:t>サロゲート型</a:t>
            </a:r>
            <a:r>
              <a:rPr kumimoji="1" lang="en-US" altLang="ja-JP" sz="2000" u="sng" dirty="0">
                <a:solidFill>
                  <a:schemeClr val="tx1">
                    <a:lumMod val="85000"/>
                    <a:lumOff val="15000"/>
                  </a:schemeClr>
                </a:solidFill>
                <a:latin typeface="Hiragino Sans W5" panose="020B0400000000000000" pitchFamily="34" charset="-128"/>
                <a:ea typeface="Hiragino Sans W5" panose="020B0400000000000000" pitchFamily="34" charset="-128"/>
              </a:rPr>
              <a:t>EA</a:t>
            </a:r>
            <a:endParaRPr kumimoji="1" lang="ja-JP" altLang="en-US" sz="2000" u="sng">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11" name="三角形 10">
            <a:extLst>
              <a:ext uri="{FF2B5EF4-FFF2-40B4-BE49-F238E27FC236}">
                <a16:creationId xmlns:a16="http://schemas.microsoft.com/office/drawing/2014/main" id="{C2660C77-BFBA-1EA2-6AE3-4FAD0884B707}"/>
              </a:ext>
            </a:extLst>
          </p:cNvPr>
          <p:cNvSpPr/>
          <p:nvPr/>
        </p:nvSpPr>
        <p:spPr>
          <a:xfrm rot="19804500">
            <a:off x="5790007" y="2483755"/>
            <a:ext cx="572444" cy="493486"/>
          </a:xfrm>
          <a:prstGeom prs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A71D8262-E810-6EC1-EF70-7E5965501A77}"/>
              </a:ext>
            </a:extLst>
          </p:cNvPr>
          <p:cNvGrpSpPr/>
          <p:nvPr/>
        </p:nvGrpSpPr>
        <p:grpSpPr>
          <a:xfrm>
            <a:off x="522461" y="4577077"/>
            <a:ext cx="10227303" cy="584775"/>
            <a:chOff x="740230" y="4648136"/>
            <a:chExt cx="10227303" cy="584775"/>
          </a:xfrm>
        </p:grpSpPr>
        <p:sp>
          <p:nvSpPr>
            <p:cNvPr id="7" name="テキスト ボックス 6">
              <a:extLst>
                <a:ext uri="{FF2B5EF4-FFF2-40B4-BE49-F238E27FC236}">
                  <a16:creationId xmlns:a16="http://schemas.microsoft.com/office/drawing/2014/main" id="{E769BE22-0416-0455-74F6-E774400066D5}"/>
                </a:ext>
              </a:extLst>
            </p:cNvPr>
            <p:cNvSpPr txBox="1"/>
            <p:nvPr/>
          </p:nvSpPr>
          <p:spPr>
            <a:xfrm>
              <a:off x="740230" y="4648136"/>
              <a:ext cx="5929828" cy="584775"/>
            </a:xfrm>
            <a:prstGeom prst="rect">
              <a:avLst/>
            </a:prstGeom>
            <a:noFill/>
          </p:spPr>
          <p:txBody>
            <a:bodyPr wrap="none" rtlCol="0">
              <a:spAutoFit/>
            </a:bodyPr>
            <a:lstStyle/>
            <a:p>
              <a:r>
                <a:rPr kumimoji="1" lang="ja-JP" altLang="en-US" sz="3200">
                  <a:solidFill>
                    <a:schemeClr val="tx1">
                      <a:lumMod val="85000"/>
                      <a:lumOff val="15000"/>
                    </a:schemeClr>
                  </a:solidFill>
                  <a:latin typeface="Hiragino Sans W5" panose="020B0400000000000000" pitchFamily="34" charset="-128"/>
                  <a:ea typeface="Hiragino Sans W5" panose="020B0400000000000000" pitchFamily="34" charset="-128"/>
                </a:rPr>
                <a:t>サロゲートモデルの精度が高い</a:t>
              </a:r>
            </a:p>
          </p:txBody>
        </p:sp>
        <p:sp>
          <p:nvSpPr>
            <p:cNvPr id="12" name="テキスト ボックス 11">
              <a:extLst>
                <a:ext uri="{FF2B5EF4-FFF2-40B4-BE49-F238E27FC236}">
                  <a16:creationId xmlns:a16="http://schemas.microsoft.com/office/drawing/2014/main" id="{AF1457CD-2536-2C36-35AC-F1B698B2DB72}"/>
                </a:ext>
              </a:extLst>
            </p:cNvPr>
            <p:cNvSpPr txBox="1"/>
            <p:nvPr/>
          </p:nvSpPr>
          <p:spPr>
            <a:xfrm>
              <a:off x="6992655" y="4648136"/>
              <a:ext cx="595035" cy="584775"/>
            </a:xfrm>
            <a:prstGeom prst="rect">
              <a:avLst/>
            </a:prstGeom>
            <a:noFill/>
          </p:spPr>
          <p:txBody>
            <a:bodyPr wrap="none" rtlCol="0">
              <a:spAutoFit/>
            </a:bodyPr>
            <a:lstStyle/>
            <a:p>
              <a:r>
                <a:rPr kumimoji="1" lang="ja-JP" altLang="en-US" sz="3200">
                  <a:solidFill>
                    <a:schemeClr val="tx1">
                      <a:lumMod val="85000"/>
                      <a:lumOff val="15000"/>
                    </a:schemeClr>
                  </a:solidFill>
                  <a:latin typeface="Hiragino Sans W5" panose="020B0400000000000000" pitchFamily="34" charset="-128"/>
                  <a:ea typeface="Hiragino Sans W5" panose="020B0400000000000000" pitchFamily="34" charset="-128"/>
                </a:rPr>
                <a:t>＝</a:t>
              </a:r>
            </a:p>
          </p:txBody>
        </p:sp>
        <p:sp>
          <p:nvSpPr>
            <p:cNvPr id="14" name="テキスト ボックス 13">
              <a:extLst>
                <a:ext uri="{FF2B5EF4-FFF2-40B4-BE49-F238E27FC236}">
                  <a16:creationId xmlns:a16="http://schemas.microsoft.com/office/drawing/2014/main" id="{CF8B0EB2-2F79-A63C-85A0-E826DF06D5B3}"/>
                </a:ext>
              </a:extLst>
            </p:cNvPr>
            <p:cNvSpPr txBox="1"/>
            <p:nvPr/>
          </p:nvSpPr>
          <p:spPr>
            <a:xfrm>
              <a:off x="7910286" y="4648136"/>
              <a:ext cx="3057247" cy="584775"/>
            </a:xfrm>
            <a:prstGeom prst="rect">
              <a:avLst/>
            </a:prstGeom>
            <a:noFill/>
          </p:spPr>
          <p:txBody>
            <a:bodyPr wrap="none" rtlCol="0">
              <a:spAutoFit/>
            </a:bodyPr>
            <a:lstStyle/>
            <a:p>
              <a:r>
                <a:rPr kumimoji="1" lang="ja-JP" altLang="en-US" sz="3200">
                  <a:solidFill>
                    <a:schemeClr val="tx1">
                      <a:lumMod val="85000"/>
                      <a:lumOff val="15000"/>
                    </a:schemeClr>
                  </a:solidFill>
                  <a:latin typeface="Hiragino Sans W5" panose="020B0400000000000000" pitchFamily="34" charset="-128"/>
                  <a:ea typeface="Hiragino Sans W5" panose="020B0400000000000000" pitchFamily="34" charset="-128"/>
                </a:rPr>
                <a:t>探索性能が高い</a:t>
              </a:r>
            </a:p>
          </p:txBody>
        </p:sp>
      </p:grpSp>
      <p:sp>
        <p:nvSpPr>
          <p:cNvPr id="15" name="テキスト ボックス 14">
            <a:extLst>
              <a:ext uri="{FF2B5EF4-FFF2-40B4-BE49-F238E27FC236}">
                <a16:creationId xmlns:a16="http://schemas.microsoft.com/office/drawing/2014/main" id="{C5FF269A-184C-B4E6-A74D-6C8B3552E011}"/>
              </a:ext>
            </a:extLst>
          </p:cNvPr>
          <p:cNvSpPr txBox="1"/>
          <p:nvPr/>
        </p:nvSpPr>
        <p:spPr>
          <a:xfrm>
            <a:off x="8310047" y="5529943"/>
            <a:ext cx="3775393"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と言えるのだろうか？</a:t>
            </a:r>
          </a:p>
        </p:txBody>
      </p:sp>
    </p:spTree>
    <p:extLst>
      <p:ext uri="{BB962C8B-B14F-4D97-AF65-F5344CB8AC3E}">
        <p14:creationId xmlns:p14="http://schemas.microsoft.com/office/powerpoint/2010/main" val="25649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実験方法</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982348" y="1769286"/>
            <a:ext cx="10227304" cy="340029"/>
          </a:xfrm>
          <a:prstGeom prst="rect">
            <a:avLst/>
          </a:prstGeom>
          <a:noFill/>
        </p:spPr>
        <p:txBody>
          <a:bodyPr wrap="square" lIns="0" tIns="0" rIns="0" bIns="0" rtlCol="0">
            <a:spAutoFit/>
          </a:bodyPr>
          <a:lstStyle/>
          <a:p>
            <a:pPr algn="dist">
              <a:lnSpc>
                <a:spcPts val="2900"/>
              </a:lnSpc>
            </a:pPr>
            <a:r>
              <a:rPr kumimoji="1" lang="ja-JP" altLang="en-US" sz="2000">
                <a:solidFill>
                  <a:schemeClr val="tx1">
                    <a:lumMod val="85000"/>
                    <a:lumOff val="15000"/>
                  </a:schemeClr>
                </a:solidFill>
                <a:latin typeface="Hiragino Sans W5" panose="020B0400000000000000" pitchFamily="34" charset="-128"/>
                <a:ea typeface="Hiragino Sans W5" panose="020B0400000000000000" pitchFamily="34" charset="-128"/>
              </a:rPr>
              <a:t>サロゲートモデルの精度を任意の値で調整し、精度による探索性能の違いを分析する</a:t>
            </a:r>
          </a:p>
        </p:txBody>
      </p:sp>
      <p:grpSp>
        <p:nvGrpSpPr>
          <p:cNvPr id="13" name="グループ化 12">
            <a:extLst>
              <a:ext uri="{FF2B5EF4-FFF2-40B4-BE49-F238E27FC236}">
                <a16:creationId xmlns:a16="http://schemas.microsoft.com/office/drawing/2014/main" id="{B4293116-711C-D185-843C-EEDF0A39564E}"/>
              </a:ext>
            </a:extLst>
          </p:cNvPr>
          <p:cNvGrpSpPr/>
          <p:nvPr/>
        </p:nvGrpSpPr>
        <p:grpSpPr>
          <a:xfrm>
            <a:off x="1403261" y="3156291"/>
            <a:ext cx="3701145" cy="1642014"/>
            <a:chOff x="1165448" y="3014574"/>
            <a:chExt cx="3701145" cy="1642014"/>
          </a:xfrm>
        </p:grpSpPr>
        <p:sp>
          <p:nvSpPr>
            <p:cNvPr id="3" name="角丸四角形 2">
              <a:extLst>
                <a:ext uri="{FF2B5EF4-FFF2-40B4-BE49-F238E27FC236}">
                  <a16:creationId xmlns:a16="http://schemas.microsoft.com/office/drawing/2014/main" id="{7DCB03F7-CAD5-5901-5867-33596B2AF66A}"/>
                </a:ext>
              </a:extLst>
            </p:cNvPr>
            <p:cNvSpPr/>
            <p:nvPr/>
          </p:nvSpPr>
          <p:spPr>
            <a:xfrm>
              <a:off x="1165448" y="3210818"/>
              <a:ext cx="3701145" cy="1445770"/>
            </a:xfrm>
            <a:prstGeom prst="roundRect">
              <a:avLst>
                <a:gd name="adj" fmla="val 695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0" rIns="0" bIns="0" rtlCol="0" anchor="ctr"/>
            <a:lstStyle/>
            <a:p>
              <a:pPr marL="285750" indent="-285750">
                <a:lnSpc>
                  <a:spcPct val="150000"/>
                </a:lnSpc>
                <a:buFont typeface="Arial" panose="020B0604020202020204" pitchFamily="34" charset="0"/>
                <a:buChar char="•"/>
              </a:pPr>
              <a:r>
                <a:rPr kumimoji="1" lang="ja-JP" altLang="en-US">
                  <a:latin typeface="Hiragino Sans W5" panose="020B0400000000000000" pitchFamily="34" charset="-128"/>
                  <a:ea typeface="Hiragino Sans W5" panose="020B0400000000000000" pitchFamily="34" charset="-128"/>
                </a:rPr>
                <a:t>事前選択　分類モデル</a:t>
              </a:r>
              <a:endParaRPr kumimoji="1" lang="en-US" altLang="ja-JP" dirty="0">
                <a:latin typeface="Hiragino Sans W5" panose="020B0400000000000000" pitchFamily="34" charset="-128"/>
                <a:ea typeface="Hiragino Sans W5" panose="020B0400000000000000" pitchFamily="34" charset="-128"/>
              </a:endParaRPr>
            </a:p>
            <a:p>
              <a:pPr marL="285750" indent="-285750">
                <a:lnSpc>
                  <a:spcPct val="150000"/>
                </a:lnSpc>
                <a:buFont typeface="Arial" panose="020B0604020202020204" pitchFamily="34" charset="0"/>
                <a:buChar char="•"/>
              </a:pPr>
              <a:r>
                <a:rPr lang="ja-JP" altLang="en-US">
                  <a:latin typeface="Hiragino Sans W5" panose="020B0400000000000000" pitchFamily="34" charset="-128"/>
                  <a:ea typeface="Hiragino Sans W5" panose="020B0400000000000000" pitchFamily="34" charset="-128"/>
                </a:rPr>
                <a:t>個体ベース　実評価値モデル</a:t>
              </a:r>
              <a:endParaRPr lang="en-US" altLang="ja-JP" dirty="0">
                <a:latin typeface="Hiragino Sans W5" panose="020B0400000000000000" pitchFamily="34" charset="-128"/>
                <a:ea typeface="Hiragino Sans W5" panose="020B0400000000000000" pitchFamily="34" charset="-128"/>
              </a:endParaRPr>
            </a:p>
            <a:p>
              <a:pPr marL="285750" indent="-285750">
                <a:lnSpc>
                  <a:spcPct val="150000"/>
                </a:lnSpc>
                <a:buFont typeface="Arial" panose="020B0604020202020204" pitchFamily="34" charset="0"/>
                <a:buChar char="•"/>
              </a:pPr>
              <a:r>
                <a:rPr lang="ja-JP" altLang="en-US">
                  <a:latin typeface="Hiragino Sans W5" panose="020B0400000000000000" pitchFamily="34" charset="-128"/>
                  <a:ea typeface="Hiragino Sans W5" panose="020B0400000000000000" pitchFamily="34" charset="-128"/>
                </a:rPr>
                <a:t>サロゲートなし</a:t>
              </a:r>
              <a:endParaRPr kumimoji="1" lang="ja-JP" altLang="en-US">
                <a:latin typeface="Hiragino Sans W5" panose="020B0400000000000000" pitchFamily="34" charset="-128"/>
                <a:ea typeface="Hiragino Sans W5" panose="020B0400000000000000" pitchFamily="34" charset="-128"/>
              </a:endParaRPr>
            </a:p>
          </p:txBody>
        </p:sp>
        <p:sp>
          <p:nvSpPr>
            <p:cNvPr id="8" name="角丸四角形 7">
              <a:extLst>
                <a:ext uri="{FF2B5EF4-FFF2-40B4-BE49-F238E27FC236}">
                  <a16:creationId xmlns:a16="http://schemas.microsoft.com/office/drawing/2014/main" id="{9BF74CA3-A6D9-5CD6-35E1-7CAE111F626E}"/>
                </a:ext>
              </a:extLst>
            </p:cNvPr>
            <p:cNvSpPr/>
            <p:nvPr/>
          </p:nvSpPr>
          <p:spPr>
            <a:xfrm>
              <a:off x="1341435" y="3014574"/>
              <a:ext cx="1509485" cy="35400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Sans W5" panose="020B0400000000000000" pitchFamily="34" charset="-128"/>
                  <a:ea typeface="Hiragino Sans W5" panose="020B0400000000000000" pitchFamily="34" charset="-128"/>
                </a:rPr>
                <a:t>使用モデル</a:t>
              </a:r>
            </a:p>
          </p:txBody>
        </p:sp>
      </p:grpSp>
      <p:graphicFrame>
        <p:nvGraphicFramePr>
          <p:cNvPr id="9" name="表 8">
            <a:extLst>
              <a:ext uri="{FF2B5EF4-FFF2-40B4-BE49-F238E27FC236}">
                <a16:creationId xmlns:a16="http://schemas.microsoft.com/office/drawing/2014/main" id="{8B2CEC22-700E-ECD5-97B9-D5636FCC06B8}"/>
              </a:ext>
            </a:extLst>
          </p:cNvPr>
          <p:cNvGraphicFramePr>
            <a:graphicFrameLocks noGrp="1"/>
          </p:cNvGraphicFramePr>
          <p:nvPr>
            <p:extLst>
              <p:ext uri="{D42A27DB-BD31-4B8C-83A1-F6EECF244321}">
                <p14:modId xmlns:p14="http://schemas.microsoft.com/office/powerpoint/2010/main" val="87238864"/>
              </p:ext>
            </p:extLst>
          </p:nvPr>
        </p:nvGraphicFramePr>
        <p:xfrm>
          <a:off x="7087595" y="2514258"/>
          <a:ext cx="2931886" cy="2926080"/>
        </p:xfrm>
        <a:graphic>
          <a:graphicData uri="http://schemas.openxmlformats.org/drawingml/2006/table">
            <a:tbl>
              <a:tblPr firstRow="1" bandRow="1">
                <a:tableStyleId>{69012ECD-51FC-41F1-AA8D-1B2483CD663E}</a:tableStyleId>
              </a:tblPr>
              <a:tblGrid>
                <a:gridCol w="672835">
                  <a:extLst>
                    <a:ext uri="{9D8B030D-6E8A-4147-A177-3AD203B41FA5}">
                      <a16:colId xmlns:a16="http://schemas.microsoft.com/office/drawing/2014/main" val="1546719091"/>
                    </a:ext>
                  </a:extLst>
                </a:gridCol>
                <a:gridCol w="1234597">
                  <a:extLst>
                    <a:ext uri="{9D8B030D-6E8A-4147-A177-3AD203B41FA5}">
                      <a16:colId xmlns:a16="http://schemas.microsoft.com/office/drawing/2014/main" val="3632348338"/>
                    </a:ext>
                  </a:extLst>
                </a:gridCol>
                <a:gridCol w="1024454">
                  <a:extLst>
                    <a:ext uri="{9D8B030D-6E8A-4147-A177-3AD203B41FA5}">
                      <a16:colId xmlns:a16="http://schemas.microsoft.com/office/drawing/2014/main" val="2635607927"/>
                    </a:ext>
                  </a:extLst>
                </a:gridCol>
              </a:tblGrid>
              <a:tr h="311743">
                <a:tc gridSpan="3">
                  <a:txBody>
                    <a:bodyPr/>
                    <a:lstStyle/>
                    <a:p>
                      <a:pPr algn="ctr"/>
                      <a:r>
                        <a:rPr kumimoji="1" lang="ja-JP" altLang="en-US" b="0" i="0">
                          <a:latin typeface="Hiragino Sans W4" panose="020B0400000000000000" pitchFamily="34" charset="-128"/>
                          <a:ea typeface="Hiragino Sans W4" panose="020B0400000000000000" pitchFamily="34" charset="-128"/>
                        </a:rPr>
                        <a:t>ベンチマーク</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311743">
                <a:tc>
                  <a:txBody>
                    <a:bodyPr/>
                    <a:lstStyle/>
                    <a:p>
                      <a:r>
                        <a:rPr kumimoji="1" lang="ja-JP" altLang="en-US"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b="0" i="0" dirty="0">
                          <a:latin typeface="Hiragino Sans W4" panose="020B0400000000000000" pitchFamily="34" charset="-128"/>
                          <a:ea typeface="Hiragino Sans W4" panose="020B0400000000000000" pitchFamily="34" charset="-128"/>
                        </a:rPr>
                        <a:t>10, 30</a:t>
                      </a:r>
                      <a:endParaRPr kumimoji="1" lang="ja-JP" altLang="en-US"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f2</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f4</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f8</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f13</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f15</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17" name="テキスト ボックス 16">
            <a:extLst>
              <a:ext uri="{FF2B5EF4-FFF2-40B4-BE49-F238E27FC236}">
                <a16:creationId xmlns:a16="http://schemas.microsoft.com/office/drawing/2014/main" id="{B96D2B5A-AB0A-9013-BB45-47C67FDE0350}"/>
              </a:ext>
            </a:extLst>
          </p:cNvPr>
          <p:cNvSpPr txBox="1"/>
          <p:nvPr/>
        </p:nvSpPr>
        <p:spPr>
          <a:xfrm>
            <a:off x="3022600" y="5943197"/>
            <a:ext cx="9110186"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ポスター発表にて、使用モデルの詳細と分析結果を紹介します</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18" name="テキスト ボックス 17">
            <a:extLst>
              <a:ext uri="{FF2B5EF4-FFF2-40B4-BE49-F238E27FC236}">
                <a16:creationId xmlns:a16="http://schemas.microsoft.com/office/drawing/2014/main" id="{471BBEFE-C1E5-72F1-774F-29B50ED65955}"/>
              </a:ext>
            </a:extLst>
          </p:cNvPr>
          <p:cNvSpPr txBox="1"/>
          <p:nvPr/>
        </p:nvSpPr>
        <p:spPr>
          <a:xfrm>
            <a:off x="1642654" y="4905339"/>
            <a:ext cx="3222357" cy="369332"/>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精度：</a:t>
            </a:r>
            <a:r>
              <a:rPr kumimoji="1" lang="en-US" altLang="ja-JP" dirty="0">
                <a:latin typeface="Hiragino Sans W4" panose="020B0400000000000000" pitchFamily="34" charset="-128"/>
                <a:ea typeface="Hiragino Sans W4" panose="020B0400000000000000" pitchFamily="34" charset="-128"/>
              </a:rPr>
              <a:t>0.5〜1.0</a:t>
            </a:r>
            <a:r>
              <a:rPr kumimoji="1" lang="ja-JP" altLang="en-US">
                <a:latin typeface="Hiragino Sans W4" panose="020B0400000000000000" pitchFamily="34" charset="-128"/>
                <a:ea typeface="Hiragino Sans W4" panose="020B0400000000000000" pitchFamily="34" charset="-128"/>
              </a:rPr>
              <a:t>　</a:t>
            </a:r>
            <a:r>
              <a:rPr kumimoji="1" lang="en-US" altLang="ja-JP" dirty="0">
                <a:latin typeface="Hiragino Sans W4" panose="020B0400000000000000" pitchFamily="34" charset="-128"/>
                <a:ea typeface="Hiragino Sans W4" panose="020B0400000000000000" pitchFamily="34" charset="-128"/>
              </a:rPr>
              <a:t>(0.1</a:t>
            </a:r>
            <a:r>
              <a:rPr kumimoji="1" lang="ja-JP" altLang="en-US">
                <a:latin typeface="Hiragino Sans W4" panose="020B0400000000000000" pitchFamily="34" charset="-128"/>
                <a:ea typeface="Hiragino Sans W4" panose="020B0400000000000000" pitchFamily="34" charset="-128"/>
              </a:rPr>
              <a:t>刻み）</a:t>
            </a:r>
          </a:p>
        </p:txBody>
      </p:sp>
    </p:spTree>
    <p:extLst>
      <p:ext uri="{BB962C8B-B14F-4D97-AF65-F5344CB8AC3E}">
        <p14:creationId xmlns:p14="http://schemas.microsoft.com/office/powerpoint/2010/main" val="12274568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460</Words>
  <Application>Microsoft Macintosh PowerPoint</Application>
  <PresentationFormat>ワイド画面</PresentationFormat>
  <Paragraphs>40</Paragraphs>
  <Slides>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vt:i4>
      </vt:variant>
    </vt:vector>
  </HeadingPairs>
  <TitlesOfParts>
    <vt:vector size="11" baseType="lpstr">
      <vt:lpstr>Hiragino Sans W4</vt:lpstr>
      <vt:lpstr>Hiragino Sans W5</vt:lpstr>
      <vt:lpstr>Hiragino Sans W6</vt:lpstr>
      <vt:lpstr>Söhne</vt:lpstr>
      <vt:lpstr>游ゴシック</vt:lpstr>
      <vt:lpstr>游ゴシック Light</vt:lpstr>
      <vt:lpstr>Arial</vt:lpstr>
      <vt:lpstr>Office テーマ</vt:lpstr>
      <vt:lpstr>サロゲート型進化計算における モデルの推定精度が 探索性能に与える影響の分析</vt:lpstr>
      <vt:lpstr>｜研究背景</vt:lpstr>
      <vt:lpstr>｜実験方法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サロゲート型進化計算における モデルの推定精度が 探索性能に与える影響の分析</dc:title>
  <dc:creator>塙　裕貴</dc:creator>
  <cp:lastModifiedBy>塙　裕貴</cp:lastModifiedBy>
  <cp:revision>11</cp:revision>
  <dcterms:created xsi:type="dcterms:W3CDTF">2023-11-19T16:15:16Z</dcterms:created>
  <dcterms:modified xsi:type="dcterms:W3CDTF">2023-11-20T04:35:08Z</dcterms:modified>
</cp:coreProperties>
</file>