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60" r:id="rId2"/>
    <p:sldId id="261" r:id="rId3"/>
    <p:sldId id="262" r:id="rId4"/>
    <p:sldId id="263"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73B1A3-3717-F6E9-DFC2-BDDF82C4BB73}" name="原田智広" initials="原田智広" userId="S::harada-tomohiro@jmjtmu.onmicrosoft.com::24693df0-c054-496a-8d3b-b5bf1a73365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07DE1"/>
    <a:srgbClr val="3B6E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0"/>
    <p:restoredTop sz="75493"/>
  </p:normalViewPr>
  <p:slideViewPr>
    <p:cSldViewPr snapToGrid="0">
      <p:cViewPr varScale="1">
        <p:scale>
          <a:sx n="87" d="100"/>
          <a:sy n="87" d="100"/>
        </p:scale>
        <p:origin x="11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8/10/relationships/authors" Targe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30FD8-AD7D-F948-8D3B-695823219DAF}" type="datetimeFigureOut">
              <a:rPr kumimoji="1" lang="ja-JP" altLang="en-US" smtClean="0"/>
              <a:t>2023/12/9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9BAF1-0EFC-C647-8D21-FE224166970C}" type="slidenum">
              <a:rPr kumimoji="1" lang="ja-JP" altLang="en-US" smtClean="0"/>
              <a:t>‹#›</a:t>
            </a:fld>
            <a:endParaRPr kumimoji="1" lang="ja-JP" altLang="en-US"/>
          </a:p>
        </p:txBody>
      </p:sp>
    </p:spTree>
    <p:extLst>
      <p:ext uri="{BB962C8B-B14F-4D97-AF65-F5344CB8AC3E}">
        <p14:creationId xmlns:p14="http://schemas.microsoft.com/office/powerpoint/2010/main" val="42158192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u="none" strike="noStrike">
                <a:effectLst/>
                <a:latin typeface="Söhne"/>
              </a:rPr>
              <a:t>こんにちは、東京都立大学の塙裕貴です。本日は、</a:t>
            </a:r>
            <a:r>
              <a:rPr lang="en-US" altLang="ja-JP" b="0" i="0" u="none" strike="noStrike" dirty="0">
                <a:effectLst/>
                <a:latin typeface="Söhne"/>
              </a:rPr>
              <a:t>『</a:t>
            </a:r>
            <a:r>
              <a:rPr lang="ja-JP" altLang="en-US" b="0" i="0" u="none" strike="noStrike">
                <a:effectLst/>
                <a:latin typeface="Söhne"/>
              </a:rPr>
              <a:t>サロゲート型進化計算におけるモデルの推定精度が探索性能に与える影響の分析</a:t>
            </a:r>
            <a:r>
              <a:rPr lang="en-US" altLang="ja-JP" b="0" i="0" u="none" strike="noStrike" dirty="0">
                <a:effectLst/>
                <a:latin typeface="Söhne"/>
              </a:rPr>
              <a:t>』</a:t>
            </a:r>
            <a:r>
              <a:rPr lang="ja-JP" altLang="en-US" b="0" i="0" u="none" strike="noStrike">
                <a:effectLst/>
                <a:latin typeface="Söhne"/>
              </a:rPr>
              <a:t>について発表します。</a:t>
            </a:r>
          </a:p>
          <a:p>
            <a:endParaRPr kumimoji="1" lang="ja-JP" altLang="en-US"/>
          </a:p>
        </p:txBody>
      </p:sp>
      <p:sp>
        <p:nvSpPr>
          <p:cNvPr id="4" name="スライド番号プレースホルダー 3"/>
          <p:cNvSpPr>
            <a:spLocks noGrp="1"/>
          </p:cNvSpPr>
          <p:nvPr>
            <p:ph type="sldNum" sz="quarter" idx="5"/>
          </p:nvPr>
        </p:nvSpPr>
        <p:spPr/>
        <p:txBody>
          <a:bodyPr/>
          <a:lstStyle/>
          <a:p>
            <a:fld id="{7BF9BAF1-0EFC-C647-8D21-FE224166970C}" type="slidenum">
              <a:rPr kumimoji="1" lang="ja-JP" altLang="en-US" smtClean="0"/>
              <a:t>1</a:t>
            </a:fld>
            <a:endParaRPr kumimoji="1" lang="ja-JP" altLang="en-US"/>
          </a:p>
        </p:txBody>
      </p:sp>
    </p:spTree>
    <p:extLst>
      <p:ext uri="{BB962C8B-B14F-4D97-AF65-F5344CB8AC3E}">
        <p14:creationId xmlns:p14="http://schemas.microsoft.com/office/powerpoint/2010/main" val="2241732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u="none" strike="noStrike">
                <a:effectLst/>
                <a:latin typeface="Söhne"/>
              </a:rPr>
              <a:t>進化的アルゴリズム（</a:t>
            </a:r>
            <a:r>
              <a:rPr lang="en" altLang="ja-JP" b="0" i="0" u="none" strike="noStrike" dirty="0">
                <a:effectLst/>
                <a:latin typeface="Söhne"/>
              </a:rPr>
              <a:t>EA</a:t>
            </a:r>
            <a:r>
              <a:rPr lang="ja-JP" altLang="en" b="0" i="0" u="none" strike="noStrike">
                <a:effectLst/>
                <a:latin typeface="Söhne"/>
              </a:rPr>
              <a:t>）</a:t>
            </a:r>
            <a:r>
              <a:rPr lang="ja-JP" altLang="en-US" b="0" i="0" u="none" strike="noStrike">
                <a:effectLst/>
                <a:latin typeface="Söhne"/>
              </a:rPr>
              <a:t>は複雑な最適化問題に対して効果的ですが、目的関数の計算コストが高い場合に計算時間が膨大となります。これに対して機械学習を用いて解の推測を行うことで計算時間の削減を行うサロゲート型</a:t>
            </a:r>
            <a:r>
              <a:rPr lang="en" altLang="ja-JP" b="0" i="0" u="none" strike="noStrike" dirty="0">
                <a:effectLst/>
                <a:latin typeface="Söhne"/>
              </a:rPr>
              <a:t>EA</a:t>
            </a:r>
            <a:r>
              <a:rPr lang="ja-JP" altLang="en-US" b="0" i="0" u="none" strike="noStrike">
                <a:effectLst/>
                <a:latin typeface="Söhne"/>
              </a:rPr>
              <a:t>が有効です。ここでサロゲートモデルの推定精度が低いことで広い解空間の探索に繋がるのではと思い、精度と探索性能の関係について分析を行います</a:t>
            </a:r>
            <a:endParaRPr kumimoji="1" lang="ja-JP" altLang="en-US"/>
          </a:p>
        </p:txBody>
      </p:sp>
      <p:sp>
        <p:nvSpPr>
          <p:cNvPr id="4" name="スライド番号プレースホルダー 3"/>
          <p:cNvSpPr>
            <a:spLocks noGrp="1"/>
          </p:cNvSpPr>
          <p:nvPr>
            <p:ph type="sldNum" sz="quarter" idx="5"/>
          </p:nvPr>
        </p:nvSpPr>
        <p:spPr/>
        <p:txBody>
          <a:bodyPr/>
          <a:lstStyle/>
          <a:p>
            <a:fld id="{7BF9BAF1-0EFC-C647-8D21-FE224166970C}" type="slidenum">
              <a:rPr kumimoji="1" lang="ja-JP" altLang="en-US" smtClean="0"/>
              <a:t>2</a:t>
            </a:fld>
            <a:endParaRPr kumimoji="1" lang="ja-JP" altLang="en-US"/>
          </a:p>
        </p:txBody>
      </p:sp>
    </p:spTree>
    <p:extLst>
      <p:ext uri="{BB962C8B-B14F-4D97-AF65-F5344CB8AC3E}">
        <p14:creationId xmlns:p14="http://schemas.microsoft.com/office/powerpoint/2010/main" val="3946571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u="none" strike="noStrike">
                <a:effectLst/>
                <a:latin typeface="Söhne"/>
              </a:rPr>
              <a:t>実験では、異なる精度を持つ擬似サロゲートモデルを用いて、ベンチマーク関数の探索を行いました。</a:t>
            </a:r>
            <a:endParaRPr lang="en-US" altLang="ja-JP" b="0" i="0" u="none" strike="sngStrike" dirty="0">
              <a:effectLst/>
              <a:latin typeface="Söhne"/>
            </a:endParaRPr>
          </a:p>
          <a:p>
            <a:pPr algn="l"/>
            <a:r>
              <a:rPr kumimoji="1" lang="ja-JP" altLang="en-US" b="0" i="0" u="none" strike="noStrike">
                <a:effectLst/>
                <a:latin typeface="Söhne"/>
              </a:rPr>
              <a:t>事前選択モデルではサロゲートモデルで子個体が親個体より優れるかどうかの推測をし優れる場合には実評価し劣る場合には子個体を棄却しますが，本実験では初めから実評価関数で評価したのちに精度によって優劣の判断を反転させました．</a:t>
            </a:r>
            <a:endParaRPr kumimoji="1" lang="ja-JP" altLang="en-US"/>
          </a:p>
        </p:txBody>
      </p:sp>
      <p:sp>
        <p:nvSpPr>
          <p:cNvPr id="4" name="スライド番号プレースホルダー 3"/>
          <p:cNvSpPr>
            <a:spLocks noGrp="1"/>
          </p:cNvSpPr>
          <p:nvPr>
            <p:ph type="sldNum" sz="quarter" idx="5"/>
          </p:nvPr>
        </p:nvSpPr>
        <p:spPr/>
        <p:txBody>
          <a:bodyPr/>
          <a:lstStyle/>
          <a:p>
            <a:fld id="{7BF9BAF1-0EFC-C647-8D21-FE224166970C}" type="slidenum">
              <a:rPr kumimoji="1" lang="ja-JP" altLang="en-US" smtClean="0"/>
              <a:t>3</a:t>
            </a:fld>
            <a:endParaRPr kumimoji="1" lang="ja-JP" altLang="en-US"/>
          </a:p>
        </p:txBody>
      </p:sp>
    </p:spTree>
    <p:extLst>
      <p:ext uri="{BB962C8B-B14F-4D97-AF65-F5344CB8AC3E}">
        <p14:creationId xmlns:p14="http://schemas.microsoft.com/office/powerpoint/2010/main" val="33051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u="none" strike="noStrike">
                <a:effectLst/>
                <a:latin typeface="Söhne"/>
              </a:rPr>
              <a:t>またベンチマークとして、</a:t>
            </a:r>
            <a:r>
              <a:rPr lang="en" altLang="ja-JP" b="0" i="0" u="none" strike="noStrike" dirty="0">
                <a:effectLst/>
                <a:latin typeface="Söhne"/>
              </a:rPr>
              <a:t>CEC2015</a:t>
            </a:r>
            <a:r>
              <a:rPr lang="ja-JP" altLang="en-US" b="0" i="0" u="none" strike="noStrike">
                <a:effectLst/>
                <a:latin typeface="Söhne"/>
              </a:rPr>
              <a:t>の単峰性、多峰性、混合の関数形状の問題に対して、</a:t>
            </a:r>
            <a:r>
              <a:rPr lang="en-US" altLang="ja-JP" b="0" i="0" u="none" strike="noStrike" dirty="0">
                <a:effectLst/>
                <a:latin typeface="Söhne"/>
              </a:rPr>
              <a:t>10</a:t>
            </a:r>
            <a:r>
              <a:rPr lang="ja-JP" altLang="en-US" b="0" i="0" u="none" strike="noStrike">
                <a:effectLst/>
                <a:latin typeface="Söhne"/>
              </a:rPr>
              <a:t>次元と</a:t>
            </a:r>
            <a:r>
              <a:rPr lang="en-US" altLang="ja-JP" b="0" i="0" u="none" strike="noStrike" dirty="0">
                <a:effectLst/>
                <a:latin typeface="Söhne"/>
              </a:rPr>
              <a:t>30</a:t>
            </a:r>
            <a:r>
              <a:rPr lang="ja-JP" altLang="en-US" b="0" i="0" u="none" strike="noStrike">
                <a:effectLst/>
                <a:latin typeface="Söhne"/>
              </a:rPr>
              <a:t>次元の設計変数における探索性能を評価しました。</a:t>
            </a:r>
          </a:p>
          <a:p>
            <a:r>
              <a:rPr lang="ja-JP" altLang="en-US" b="0" i="0" u="none" strike="noStrike">
                <a:solidFill>
                  <a:srgbClr val="0F0F0F"/>
                </a:solidFill>
                <a:effectLst/>
                <a:latin typeface="Söhne"/>
              </a:rPr>
              <a:t>向かって右側の図に１０次元の単峰性の問題を分類モデルで探索した際の結果と</a:t>
            </a:r>
            <a:r>
              <a:rPr lang="en-US" altLang="ja-JP" b="0" i="0" u="none" strike="noStrike" dirty="0">
                <a:solidFill>
                  <a:srgbClr val="0F0F0F"/>
                </a:solidFill>
                <a:effectLst/>
                <a:latin typeface="Söhne"/>
              </a:rPr>
              <a:t>2000</a:t>
            </a:r>
            <a:r>
              <a:rPr lang="ja-JP" altLang="en-US" b="0" i="0" u="none" strike="noStrike">
                <a:solidFill>
                  <a:srgbClr val="0F0F0F"/>
                </a:solidFill>
                <a:effectLst/>
                <a:latin typeface="Söhne"/>
              </a:rPr>
              <a:t>回評価後の精度と目的関数値とのケンドールの順位相関係数を示しており，分類モデルでは全ての場合において強い正の相関が見られました．</a:t>
            </a:r>
            <a:endParaRPr lang="en-US" altLang="ja-JP" b="0" i="0" u="none" strike="noStrike" dirty="0">
              <a:solidFill>
                <a:srgbClr val="0F0F0F"/>
              </a:solidFill>
              <a:effectLst/>
              <a:latin typeface="Söhne"/>
            </a:endParaRPr>
          </a:p>
          <a:p>
            <a:r>
              <a:rPr kumimoji="1" lang="ja-JP" altLang="en-US" b="0" i="0" u="none" strike="noStrike">
                <a:solidFill>
                  <a:srgbClr val="0F0F0F"/>
                </a:solidFill>
                <a:effectLst/>
                <a:latin typeface="Söhne"/>
              </a:rPr>
              <a:t>ポスター発表ではもう一つのモデルの結果やモデルの詳細についても説明します．</a:t>
            </a:r>
            <a:endParaRPr kumimoji="1" lang="ja-JP" altLang="en-US"/>
          </a:p>
        </p:txBody>
      </p:sp>
      <p:sp>
        <p:nvSpPr>
          <p:cNvPr id="4" name="スライド番号プレースホルダー 3"/>
          <p:cNvSpPr>
            <a:spLocks noGrp="1"/>
          </p:cNvSpPr>
          <p:nvPr>
            <p:ph type="sldNum" sz="quarter" idx="5"/>
          </p:nvPr>
        </p:nvSpPr>
        <p:spPr/>
        <p:txBody>
          <a:bodyPr/>
          <a:lstStyle/>
          <a:p>
            <a:fld id="{7BF9BAF1-0EFC-C647-8D21-FE224166970C}" type="slidenum">
              <a:rPr kumimoji="1" lang="ja-JP" altLang="en-US" smtClean="0"/>
              <a:t>4</a:t>
            </a:fld>
            <a:endParaRPr kumimoji="1" lang="ja-JP" altLang="en-US"/>
          </a:p>
        </p:txBody>
      </p:sp>
    </p:spTree>
    <p:extLst>
      <p:ext uri="{BB962C8B-B14F-4D97-AF65-F5344CB8AC3E}">
        <p14:creationId xmlns:p14="http://schemas.microsoft.com/office/powerpoint/2010/main" val="1923894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3B0AB0-C54E-9114-538A-8E7FCBA1ABE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0A45CDA-02E7-196C-00CA-75A93A959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840D9A2-2ABF-4D81-B017-3E2D103C9A4A}"/>
              </a:ext>
            </a:extLst>
          </p:cNvPr>
          <p:cNvSpPr>
            <a:spLocks noGrp="1"/>
          </p:cNvSpPr>
          <p:nvPr>
            <p:ph type="dt" sz="half" idx="10"/>
          </p:nvPr>
        </p:nvSpPr>
        <p:spPr/>
        <p:txBody>
          <a:bodyPr/>
          <a:lstStyle/>
          <a:p>
            <a:fld id="{C6DD72D9-46E1-6242-B9AD-3EB6FFD1D0C8}"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D7A8B882-1748-EFB9-695A-817ADA09C8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15C4C8-26C1-D0C7-D06B-5B32972A05D9}"/>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42042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B6A469-0A49-B734-3D3C-9E46B6A24B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674DB4-99CC-5FC8-F9B8-9153A904A62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973523-70B8-CC5A-999E-BD698A842B3F}"/>
              </a:ext>
            </a:extLst>
          </p:cNvPr>
          <p:cNvSpPr>
            <a:spLocks noGrp="1"/>
          </p:cNvSpPr>
          <p:nvPr>
            <p:ph type="dt" sz="half" idx="10"/>
          </p:nvPr>
        </p:nvSpPr>
        <p:spPr/>
        <p:txBody>
          <a:bodyPr/>
          <a:lstStyle/>
          <a:p>
            <a:fld id="{C6DD72D9-46E1-6242-B9AD-3EB6FFD1D0C8}"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C779EC32-7A7E-5B3C-BF8C-8BA0DD5F81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ADE8C9-060B-6963-2CD1-6F8EB83847E8}"/>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150886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64C2AD4-6016-3644-74BD-D22C451C9F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2114C5-387E-EE89-AF14-39910E12806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4ECDE-EB71-45A0-2AD1-BDB8584834FF}"/>
              </a:ext>
            </a:extLst>
          </p:cNvPr>
          <p:cNvSpPr>
            <a:spLocks noGrp="1"/>
          </p:cNvSpPr>
          <p:nvPr>
            <p:ph type="dt" sz="half" idx="10"/>
          </p:nvPr>
        </p:nvSpPr>
        <p:spPr/>
        <p:txBody>
          <a:bodyPr/>
          <a:lstStyle/>
          <a:p>
            <a:fld id="{C6DD72D9-46E1-6242-B9AD-3EB6FFD1D0C8}"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A23D5794-14DB-02FE-B81D-7621069E37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17D49F-A47A-42C3-9F5F-6E3E515A6E89}"/>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352805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1048E5-4EEF-C323-D10B-B11EFD9939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FB1BEA-B672-D7B8-C7BB-A0DA3567F4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FA722F-677D-CC58-A5AD-1020B9AEBEA6}"/>
              </a:ext>
            </a:extLst>
          </p:cNvPr>
          <p:cNvSpPr>
            <a:spLocks noGrp="1"/>
          </p:cNvSpPr>
          <p:nvPr>
            <p:ph type="dt" sz="half" idx="10"/>
          </p:nvPr>
        </p:nvSpPr>
        <p:spPr/>
        <p:txBody>
          <a:bodyPr/>
          <a:lstStyle/>
          <a:p>
            <a:fld id="{C6DD72D9-46E1-6242-B9AD-3EB6FFD1D0C8}"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A60006AF-B38D-6DDF-2D40-748EDD1069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667E52-C658-96E1-0744-0EA7451AB171}"/>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138756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9C36FD-7A7E-CC77-5C60-B02BF0037C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1F7887-6026-4034-5FAC-A85D3DA917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17387F3-EA80-FEDB-937D-7214DBC0BB96}"/>
              </a:ext>
            </a:extLst>
          </p:cNvPr>
          <p:cNvSpPr>
            <a:spLocks noGrp="1"/>
          </p:cNvSpPr>
          <p:nvPr>
            <p:ph type="dt" sz="half" idx="10"/>
          </p:nvPr>
        </p:nvSpPr>
        <p:spPr/>
        <p:txBody>
          <a:bodyPr/>
          <a:lstStyle/>
          <a:p>
            <a:fld id="{C6DD72D9-46E1-6242-B9AD-3EB6FFD1D0C8}"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74E0138A-9DC6-2240-49EF-408D426B78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F0E9A3-690E-2A89-D61B-BF767CAF98B2}"/>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216738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7DAFB-76D7-0CCE-5862-08B65A5CC2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977266-F2A4-3DE4-7175-8EC073C66B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8F548EA-77DA-8E71-5CB4-301BF3E53D5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9F058F4-D3FC-1CA2-1288-AA945009E724}"/>
              </a:ext>
            </a:extLst>
          </p:cNvPr>
          <p:cNvSpPr>
            <a:spLocks noGrp="1"/>
          </p:cNvSpPr>
          <p:nvPr>
            <p:ph type="dt" sz="half" idx="10"/>
          </p:nvPr>
        </p:nvSpPr>
        <p:spPr/>
        <p:txBody>
          <a:bodyPr/>
          <a:lstStyle/>
          <a:p>
            <a:fld id="{C6DD72D9-46E1-6242-B9AD-3EB6FFD1D0C8}" type="datetimeFigureOut">
              <a:rPr kumimoji="1" lang="ja-JP" altLang="en-US" smtClean="0"/>
              <a:t>2023/12/9</a:t>
            </a:fld>
            <a:endParaRPr kumimoji="1" lang="ja-JP" altLang="en-US"/>
          </a:p>
        </p:txBody>
      </p:sp>
      <p:sp>
        <p:nvSpPr>
          <p:cNvPr id="6" name="フッター プレースホルダー 5">
            <a:extLst>
              <a:ext uri="{FF2B5EF4-FFF2-40B4-BE49-F238E27FC236}">
                <a16:creationId xmlns:a16="http://schemas.microsoft.com/office/drawing/2014/main" id="{6E3B438F-CBF8-FB6F-7EF0-1AE0C01227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150F34-C748-F694-EC10-F94856D2A4F6}"/>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322408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BE1B8B-8F66-2B9F-4468-9D1053D0268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9C658F-6056-31E2-A46C-FB87F70C3E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CDB01BF-0920-07F5-14F3-9953EEB8613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02AFC2-1C3D-E476-8B09-A4BCAF4A02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0841F99-3FF6-5852-E281-1FECD3B4C0A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18096A-D1A9-AE54-8EAB-DB79766CA6AB}"/>
              </a:ext>
            </a:extLst>
          </p:cNvPr>
          <p:cNvSpPr>
            <a:spLocks noGrp="1"/>
          </p:cNvSpPr>
          <p:nvPr>
            <p:ph type="dt" sz="half" idx="10"/>
          </p:nvPr>
        </p:nvSpPr>
        <p:spPr/>
        <p:txBody>
          <a:bodyPr/>
          <a:lstStyle/>
          <a:p>
            <a:fld id="{C6DD72D9-46E1-6242-B9AD-3EB6FFD1D0C8}" type="datetimeFigureOut">
              <a:rPr kumimoji="1" lang="ja-JP" altLang="en-US" smtClean="0"/>
              <a:t>2023/12/9</a:t>
            </a:fld>
            <a:endParaRPr kumimoji="1" lang="ja-JP" altLang="en-US"/>
          </a:p>
        </p:txBody>
      </p:sp>
      <p:sp>
        <p:nvSpPr>
          <p:cNvPr id="8" name="フッター プレースホルダー 7">
            <a:extLst>
              <a:ext uri="{FF2B5EF4-FFF2-40B4-BE49-F238E27FC236}">
                <a16:creationId xmlns:a16="http://schemas.microsoft.com/office/drawing/2014/main" id="{490D3458-0F39-7B35-0896-85320CC59E9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05FBF5B-A8CE-48B0-1DF4-CB37E669A5EB}"/>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291850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96FD16-8B05-D1C2-38D9-5112715E2C6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BA9D72B-3E28-99E5-83AF-8E60FFC33A0D}"/>
              </a:ext>
            </a:extLst>
          </p:cNvPr>
          <p:cNvSpPr>
            <a:spLocks noGrp="1"/>
          </p:cNvSpPr>
          <p:nvPr>
            <p:ph type="dt" sz="half" idx="10"/>
          </p:nvPr>
        </p:nvSpPr>
        <p:spPr/>
        <p:txBody>
          <a:bodyPr/>
          <a:lstStyle/>
          <a:p>
            <a:fld id="{C6DD72D9-46E1-6242-B9AD-3EB6FFD1D0C8}" type="datetimeFigureOut">
              <a:rPr kumimoji="1" lang="ja-JP" altLang="en-US" smtClean="0"/>
              <a:t>2023/12/9</a:t>
            </a:fld>
            <a:endParaRPr kumimoji="1" lang="ja-JP" altLang="en-US"/>
          </a:p>
        </p:txBody>
      </p:sp>
      <p:sp>
        <p:nvSpPr>
          <p:cNvPr id="4" name="フッター プレースホルダー 3">
            <a:extLst>
              <a:ext uri="{FF2B5EF4-FFF2-40B4-BE49-F238E27FC236}">
                <a16:creationId xmlns:a16="http://schemas.microsoft.com/office/drawing/2014/main" id="{2A37C5B8-1224-3D30-C4DF-BB493621302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D42D6BB-9A4D-E1F6-A8AF-F5D04328BFD5}"/>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416981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913CBC-AE25-415B-17F8-A65C426D35DB}"/>
              </a:ext>
            </a:extLst>
          </p:cNvPr>
          <p:cNvSpPr>
            <a:spLocks noGrp="1"/>
          </p:cNvSpPr>
          <p:nvPr>
            <p:ph type="dt" sz="half" idx="10"/>
          </p:nvPr>
        </p:nvSpPr>
        <p:spPr/>
        <p:txBody>
          <a:bodyPr/>
          <a:lstStyle/>
          <a:p>
            <a:fld id="{C6DD72D9-46E1-6242-B9AD-3EB6FFD1D0C8}" type="datetimeFigureOut">
              <a:rPr kumimoji="1" lang="ja-JP" altLang="en-US" smtClean="0"/>
              <a:t>2023/12/9</a:t>
            </a:fld>
            <a:endParaRPr kumimoji="1" lang="ja-JP" altLang="en-US"/>
          </a:p>
        </p:txBody>
      </p:sp>
      <p:sp>
        <p:nvSpPr>
          <p:cNvPr id="3" name="フッター プレースホルダー 2">
            <a:extLst>
              <a:ext uri="{FF2B5EF4-FFF2-40B4-BE49-F238E27FC236}">
                <a16:creationId xmlns:a16="http://schemas.microsoft.com/office/drawing/2014/main" id="{40E73F59-F849-2D6F-A621-FA50A78FD91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949A63-DEFC-FFFA-A04D-BAFBC6B23B69}"/>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269739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E03E6-3290-BBEE-C58E-FD6A65E1E7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D9BDEE-B43D-36A2-377D-982B98191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21F2F9-ABA4-1F6F-F4F2-9E47B6E88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079FAE-CBA6-CB22-C2AE-C5602E13D7F8}"/>
              </a:ext>
            </a:extLst>
          </p:cNvPr>
          <p:cNvSpPr>
            <a:spLocks noGrp="1"/>
          </p:cNvSpPr>
          <p:nvPr>
            <p:ph type="dt" sz="half" idx="10"/>
          </p:nvPr>
        </p:nvSpPr>
        <p:spPr/>
        <p:txBody>
          <a:bodyPr/>
          <a:lstStyle/>
          <a:p>
            <a:fld id="{C6DD72D9-46E1-6242-B9AD-3EB6FFD1D0C8}" type="datetimeFigureOut">
              <a:rPr kumimoji="1" lang="ja-JP" altLang="en-US" smtClean="0"/>
              <a:t>2023/12/9</a:t>
            </a:fld>
            <a:endParaRPr kumimoji="1" lang="ja-JP" altLang="en-US"/>
          </a:p>
        </p:txBody>
      </p:sp>
      <p:sp>
        <p:nvSpPr>
          <p:cNvPr id="6" name="フッター プレースホルダー 5">
            <a:extLst>
              <a:ext uri="{FF2B5EF4-FFF2-40B4-BE49-F238E27FC236}">
                <a16:creationId xmlns:a16="http://schemas.microsoft.com/office/drawing/2014/main" id="{985DFB9B-EF45-34E0-9F11-714E39BACE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3B6B7C-EA27-B427-42BF-341A6AF18A7A}"/>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32358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A9369-C893-42C4-9D2B-316E0DBF39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6DDDDEE-C438-4DA6-3E68-1567DA1226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4CEF170-C71F-1A05-143F-651160C99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F292159-C432-C9EF-CF55-8DCFC28C0F36}"/>
              </a:ext>
            </a:extLst>
          </p:cNvPr>
          <p:cNvSpPr>
            <a:spLocks noGrp="1"/>
          </p:cNvSpPr>
          <p:nvPr>
            <p:ph type="dt" sz="half" idx="10"/>
          </p:nvPr>
        </p:nvSpPr>
        <p:spPr/>
        <p:txBody>
          <a:bodyPr/>
          <a:lstStyle/>
          <a:p>
            <a:fld id="{C6DD72D9-46E1-6242-B9AD-3EB6FFD1D0C8}" type="datetimeFigureOut">
              <a:rPr kumimoji="1" lang="ja-JP" altLang="en-US" smtClean="0"/>
              <a:t>2023/12/9</a:t>
            </a:fld>
            <a:endParaRPr kumimoji="1" lang="ja-JP" altLang="en-US"/>
          </a:p>
        </p:txBody>
      </p:sp>
      <p:sp>
        <p:nvSpPr>
          <p:cNvPr id="6" name="フッター プレースホルダー 5">
            <a:extLst>
              <a:ext uri="{FF2B5EF4-FFF2-40B4-BE49-F238E27FC236}">
                <a16:creationId xmlns:a16="http://schemas.microsoft.com/office/drawing/2014/main" id="{07982366-6F5E-7302-B8C0-6B0B351B49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4A1D94-2077-1F3D-8E58-B8E741524E81}"/>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33903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7F35971-60C2-2E2A-4448-3B0C85CA1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9A3039-C569-CEAB-3D19-C3200F3D50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AFE4A0-C2C1-99E2-C3E3-1AC8739D9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D72D9-46E1-6242-B9AD-3EB6FFD1D0C8}"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EA2C1FFD-56DA-C9CC-B8D3-16763C194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207EF77-6508-DBDA-51E4-6E2BB140D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1064035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a:extLst>
              <a:ext uri="{FF2B5EF4-FFF2-40B4-BE49-F238E27FC236}">
                <a16:creationId xmlns:a16="http://schemas.microsoft.com/office/drawing/2014/main" id="{E98DAC1B-CE9C-E099-F18F-79A9C72C101D}"/>
              </a:ext>
            </a:extLst>
          </p:cNvPr>
          <p:cNvSpPr/>
          <p:nvPr/>
        </p:nvSpPr>
        <p:spPr>
          <a:xfrm rot="16200000">
            <a:off x="7101119" y="1767112"/>
            <a:ext cx="4085768" cy="6096000"/>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直角三角形 3">
            <a:extLst>
              <a:ext uri="{FF2B5EF4-FFF2-40B4-BE49-F238E27FC236}">
                <a16:creationId xmlns:a16="http://schemas.microsoft.com/office/drawing/2014/main" id="{4531C70C-EA18-23FF-F048-908FAB3A9C45}"/>
              </a:ext>
            </a:extLst>
          </p:cNvPr>
          <p:cNvSpPr/>
          <p:nvPr/>
        </p:nvSpPr>
        <p:spPr>
          <a:xfrm rot="16200000">
            <a:off x="7638143" y="2304143"/>
            <a:ext cx="6858000" cy="2249714"/>
          </a:xfrm>
          <a:prstGeom prst="rtTriangl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BFCA1A3-5079-3EA4-FB1F-7B8298F2AD3E}"/>
              </a:ext>
            </a:extLst>
          </p:cNvPr>
          <p:cNvSpPr>
            <a:spLocks noGrp="1"/>
          </p:cNvSpPr>
          <p:nvPr>
            <p:ph type="ctrTitle"/>
          </p:nvPr>
        </p:nvSpPr>
        <p:spPr>
          <a:xfrm>
            <a:off x="1524000" y="1578423"/>
            <a:ext cx="9144000" cy="2387600"/>
          </a:xfrm>
        </p:spPr>
        <p:txBody>
          <a:bodyPr>
            <a:normAutofit/>
          </a:bodyPr>
          <a:lstStyle/>
          <a:p>
            <a:pPr>
              <a:lnSpc>
                <a:spcPct val="100000"/>
              </a:lnSpc>
            </a:pP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サロゲート型進化計算</a:t>
            </a:r>
            <a:r>
              <a:rPr kumimoji="1" lang="ja-JP" altLang="en-US" sz="4000" b="1">
                <a:solidFill>
                  <a:schemeClr val="tx1">
                    <a:lumMod val="75000"/>
                    <a:lumOff val="25000"/>
                  </a:schemeClr>
                </a:solidFill>
                <a:latin typeface="Hiragino Sans W6" panose="020B0400000000000000" pitchFamily="34" charset="-128"/>
                <a:ea typeface="Hiragino Sans W6" panose="020B0400000000000000" pitchFamily="34" charset="-128"/>
              </a:rPr>
              <a:t>における</a:t>
            </a:r>
            <a:br>
              <a:rPr kumimoji="1" lang="en-US" altLang="ja-JP" sz="4000" b="1" dirty="0">
                <a:solidFill>
                  <a:schemeClr val="tx1">
                    <a:lumMod val="75000"/>
                    <a:lumOff val="25000"/>
                  </a:schemeClr>
                </a:solidFill>
                <a:latin typeface="Hiragino Sans W6" panose="020B0400000000000000" pitchFamily="34" charset="-128"/>
                <a:ea typeface="Hiragino Sans W6" panose="020B0400000000000000" pitchFamily="34" charset="-128"/>
              </a:rPr>
            </a:b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モデル</a:t>
            </a:r>
            <a:r>
              <a:rPr kumimoji="1" lang="ja-JP" altLang="en-US" sz="4000" b="1">
                <a:solidFill>
                  <a:schemeClr val="tx1">
                    <a:lumMod val="75000"/>
                    <a:lumOff val="25000"/>
                  </a:schemeClr>
                </a:solidFill>
                <a:latin typeface="Hiragino Sans W6" panose="020B0400000000000000" pitchFamily="34" charset="-128"/>
                <a:ea typeface="Hiragino Sans W6" panose="020B0400000000000000" pitchFamily="34" charset="-128"/>
              </a:rPr>
              <a:t>の</a:t>
            </a: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推定精度</a:t>
            </a:r>
            <a:r>
              <a:rPr kumimoji="1" lang="ja-JP" altLang="en-US" sz="4000" b="1">
                <a:solidFill>
                  <a:schemeClr val="tx1">
                    <a:lumMod val="75000"/>
                    <a:lumOff val="25000"/>
                  </a:schemeClr>
                </a:solidFill>
                <a:latin typeface="Hiragino Sans W6" panose="020B0400000000000000" pitchFamily="34" charset="-128"/>
                <a:ea typeface="Hiragino Sans W6" panose="020B0400000000000000" pitchFamily="34" charset="-128"/>
              </a:rPr>
              <a:t>が</a:t>
            </a:r>
            <a:br>
              <a:rPr kumimoji="1" lang="en-US" altLang="ja-JP" sz="4800" b="1" dirty="0">
                <a:solidFill>
                  <a:schemeClr val="tx1">
                    <a:lumMod val="75000"/>
                    <a:lumOff val="25000"/>
                  </a:schemeClr>
                </a:solidFill>
                <a:latin typeface="Hiragino Sans W6" panose="020B0400000000000000" pitchFamily="34" charset="-128"/>
                <a:ea typeface="Hiragino Sans W6" panose="020B0400000000000000" pitchFamily="34" charset="-128"/>
              </a:rPr>
            </a:b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探索性能</a:t>
            </a:r>
            <a:r>
              <a:rPr kumimoji="1" lang="ja-JP" altLang="en-US" sz="4400" b="1">
                <a:solidFill>
                  <a:schemeClr val="tx1">
                    <a:lumMod val="75000"/>
                    <a:lumOff val="25000"/>
                  </a:schemeClr>
                </a:solidFill>
                <a:latin typeface="Hiragino Sans W6" panose="020B0400000000000000" pitchFamily="34" charset="-128"/>
                <a:ea typeface="Hiragino Sans W6" panose="020B0400000000000000" pitchFamily="34" charset="-128"/>
              </a:rPr>
              <a:t>に</a:t>
            </a: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与</a:t>
            </a:r>
            <a:r>
              <a:rPr kumimoji="1" lang="ja-JP" altLang="en-US" sz="4400" b="1">
                <a:solidFill>
                  <a:schemeClr val="tx1">
                    <a:lumMod val="75000"/>
                    <a:lumOff val="25000"/>
                  </a:schemeClr>
                </a:solidFill>
                <a:latin typeface="Hiragino Sans W6" panose="020B0400000000000000" pitchFamily="34" charset="-128"/>
                <a:ea typeface="Hiragino Sans W6" panose="020B0400000000000000" pitchFamily="34" charset="-128"/>
              </a:rPr>
              <a:t>える</a:t>
            </a: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影響</a:t>
            </a:r>
            <a:r>
              <a:rPr kumimoji="1" lang="ja-JP" altLang="en-US" sz="4400" b="1">
                <a:solidFill>
                  <a:schemeClr val="tx1">
                    <a:lumMod val="75000"/>
                    <a:lumOff val="25000"/>
                  </a:schemeClr>
                </a:solidFill>
                <a:latin typeface="Hiragino Sans W6" panose="020B0400000000000000" pitchFamily="34" charset="-128"/>
                <a:ea typeface="Hiragino Sans W6" panose="020B0400000000000000" pitchFamily="34" charset="-128"/>
              </a:rPr>
              <a:t>の</a:t>
            </a: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分析</a:t>
            </a:r>
          </a:p>
        </p:txBody>
      </p:sp>
      <p:sp>
        <p:nvSpPr>
          <p:cNvPr id="6" name="角丸四角形 5">
            <a:extLst>
              <a:ext uri="{FF2B5EF4-FFF2-40B4-BE49-F238E27FC236}">
                <a16:creationId xmlns:a16="http://schemas.microsoft.com/office/drawing/2014/main" id="{6B367706-EFF7-3E6C-CA71-0294FC0172BC}"/>
              </a:ext>
            </a:extLst>
          </p:cNvPr>
          <p:cNvSpPr/>
          <p:nvPr/>
        </p:nvSpPr>
        <p:spPr>
          <a:xfrm>
            <a:off x="4064001" y="4800600"/>
            <a:ext cx="8606970" cy="157941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5403E5FF-8F1F-398E-50DA-F5477B9DE744}"/>
              </a:ext>
            </a:extLst>
          </p:cNvPr>
          <p:cNvSpPr>
            <a:spLocks noGrp="1"/>
          </p:cNvSpPr>
          <p:nvPr>
            <p:ph type="subTitle" idx="1"/>
          </p:nvPr>
        </p:nvSpPr>
        <p:spPr>
          <a:xfrm>
            <a:off x="4063997" y="4978399"/>
            <a:ext cx="7170055" cy="1235365"/>
          </a:xfrm>
        </p:spPr>
        <p:txBody>
          <a:bodyPr anchor="ctr">
            <a:normAutofit fontScale="92500" lnSpcReduction="10000"/>
          </a:bodyPr>
          <a:lstStyle/>
          <a:p>
            <a:pPr algn="r"/>
            <a:r>
              <a:rPr kumimoji="1" lang="ja-JP" altLang="en-US" b="1">
                <a:solidFill>
                  <a:schemeClr val="bg1"/>
                </a:solidFill>
              </a:rPr>
              <a:t>東京都立大学　システムデザイン学部　塙　裕貴</a:t>
            </a:r>
            <a:endParaRPr kumimoji="1" lang="en-US" altLang="ja-JP" b="1" dirty="0">
              <a:solidFill>
                <a:schemeClr val="bg1"/>
              </a:solidFill>
            </a:endParaRPr>
          </a:p>
          <a:p>
            <a:pPr algn="r"/>
            <a:r>
              <a:rPr lang="ja-JP" altLang="en-US" b="1">
                <a:solidFill>
                  <a:schemeClr val="bg1"/>
                </a:solidFill>
              </a:rPr>
              <a:t>埼玉大学　　大学院理工学研究科　原田智広</a:t>
            </a:r>
            <a:endParaRPr lang="en-US" altLang="ja-JP" b="1" dirty="0">
              <a:solidFill>
                <a:schemeClr val="bg1"/>
              </a:solidFill>
            </a:endParaRPr>
          </a:p>
          <a:p>
            <a:pPr algn="r"/>
            <a:r>
              <a:rPr kumimoji="1" lang="ja-JP" altLang="en-US" b="1">
                <a:solidFill>
                  <a:schemeClr val="bg1"/>
                </a:solidFill>
              </a:rPr>
              <a:t>東京都立大学　システムデザイン学部　三浦幸也</a:t>
            </a:r>
          </a:p>
        </p:txBody>
      </p:sp>
      <p:sp>
        <p:nvSpPr>
          <p:cNvPr id="7" name="テキスト ボックス 6">
            <a:extLst>
              <a:ext uri="{FF2B5EF4-FFF2-40B4-BE49-F238E27FC236}">
                <a16:creationId xmlns:a16="http://schemas.microsoft.com/office/drawing/2014/main" id="{F6BF9459-D317-4BD4-19C5-062713DE02FC}"/>
              </a:ext>
            </a:extLst>
          </p:cNvPr>
          <p:cNvSpPr txBox="1"/>
          <p:nvPr/>
        </p:nvSpPr>
        <p:spPr>
          <a:xfrm>
            <a:off x="219797" y="58215"/>
            <a:ext cx="2608406" cy="1015663"/>
          </a:xfrm>
          <a:prstGeom prst="rect">
            <a:avLst/>
          </a:prstGeom>
          <a:noFill/>
        </p:spPr>
        <p:txBody>
          <a:bodyPr wrap="none" rtlCol="0">
            <a:spAutoFit/>
          </a:bodyPr>
          <a:lstStyle/>
          <a:p>
            <a:r>
              <a:rPr kumimoji="1" lang="en-US" altLang="ja-JP" sz="6000" dirty="0">
                <a:solidFill>
                  <a:schemeClr val="tx1">
                    <a:lumMod val="75000"/>
                    <a:lumOff val="25000"/>
                  </a:schemeClr>
                </a:solidFill>
                <a:latin typeface="Hiragino Sans W5" panose="020B0400000000000000" pitchFamily="34" charset="-128"/>
                <a:ea typeface="Hiragino Sans W5" panose="020B0400000000000000" pitchFamily="34" charset="-128"/>
              </a:rPr>
              <a:t>P2-01</a:t>
            </a:r>
            <a:endParaRPr kumimoji="1" lang="ja-JP" altLang="en-US" sz="6000">
              <a:solidFill>
                <a:schemeClr val="tx1">
                  <a:lumMod val="75000"/>
                  <a:lumOff val="25000"/>
                </a:schemeClr>
              </a:solidFill>
              <a:latin typeface="Hiragino Sans W5" panose="020B0400000000000000" pitchFamily="34" charset="-128"/>
              <a:ea typeface="Hiragino Sans W5" panose="020B0400000000000000" pitchFamily="34" charset="-128"/>
            </a:endParaRPr>
          </a:p>
        </p:txBody>
      </p:sp>
    </p:spTree>
    <p:extLst>
      <p:ext uri="{BB962C8B-B14F-4D97-AF65-F5344CB8AC3E}">
        <p14:creationId xmlns:p14="http://schemas.microsoft.com/office/powerpoint/2010/main" val="208879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863E4F8-9612-205C-FE3B-CDF96781806E}"/>
              </a:ext>
            </a:extLst>
          </p:cNvPr>
          <p:cNvSpPr/>
          <p:nvPr/>
        </p:nvSpPr>
        <p:spPr>
          <a:xfrm>
            <a:off x="1511300" y="6182348"/>
            <a:ext cx="9127889" cy="45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5868FEE-BD96-AFBC-A7EE-6EA0F1083585}"/>
              </a:ext>
            </a:extLst>
          </p:cNvPr>
          <p:cNvSpPr/>
          <p:nvPr/>
        </p:nvSpPr>
        <p:spPr>
          <a:xfrm>
            <a:off x="1" y="362857"/>
            <a:ext cx="4281714" cy="10014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D217538-1524-BAF6-EAFA-F45E96C7EF3C}"/>
              </a:ext>
            </a:extLst>
          </p:cNvPr>
          <p:cNvSpPr>
            <a:spLocks noGrp="1"/>
          </p:cNvSpPr>
          <p:nvPr>
            <p:ph type="title"/>
          </p:nvPr>
        </p:nvSpPr>
        <p:spPr>
          <a:xfrm>
            <a:off x="0" y="439303"/>
            <a:ext cx="3022600" cy="1001486"/>
          </a:xfrm>
        </p:spPr>
        <p:txBody>
          <a:bodyPr>
            <a:normAutofit/>
          </a:bodyPr>
          <a:lstStyle/>
          <a:p>
            <a:pPr algn="dist"/>
            <a:r>
              <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｜研究背景</a:t>
            </a:r>
          </a:p>
        </p:txBody>
      </p:sp>
      <p:sp>
        <p:nvSpPr>
          <p:cNvPr id="4" name="テキスト ボックス 3">
            <a:extLst>
              <a:ext uri="{FF2B5EF4-FFF2-40B4-BE49-F238E27FC236}">
                <a16:creationId xmlns:a16="http://schemas.microsoft.com/office/drawing/2014/main" id="{5EBBCC54-9816-4D13-35FA-1DEBA45CAC3C}"/>
              </a:ext>
            </a:extLst>
          </p:cNvPr>
          <p:cNvSpPr txBox="1"/>
          <p:nvPr/>
        </p:nvSpPr>
        <p:spPr>
          <a:xfrm>
            <a:off x="957889" y="1983329"/>
            <a:ext cx="4557594" cy="1467966"/>
          </a:xfrm>
          <a:prstGeom prst="rect">
            <a:avLst/>
          </a:prstGeom>
          <a:noFill/>
        </p:spPr>
        <p:txBody>
          <a:bodyPr wrap="square" lIns="0" tIns="0" rIns="0" bIns="0" rtlCol="0">
            <a:spAutoFit/>
          </a:bodyPr>
          <a:lstStyle/>
          <a:p>
            <a:pPr algn="just">
              <a:lnSpc>
                <a:spcPts val="2900"/>
              </a:lnSpc>
            </a:pPr>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進化的アルゴリズム</a:t>
            </a:r>
            <a:r>
              <a:rPr kumimoji="1" lang="en-US" altLang="ja-JP" sz="2400" dirty="0">
                <a:solidFill>
                  <a:schemeClr val="tx1">
                    <a:lumMod val="85000"/>
                    <a:lumOff val="15000"/>
                  </a:schemeClr>
                </a:solidFill>
                <a:latin typeface="Hiragino Sans W5" panose="020B0400000000000000" pitchFamily="34" charset="-128"/>
                <a:ea typeface="Hiragino Sans W5" panose="020B0400000000000000" pitchFamily="34" charset="-128"/>
              </a:rPr>
              <a:t>(EA)</a:t>
            </a:r>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が計算コストの高い目的関数を扱うとき</a:t>
            </a:r>
            <a:r>
              <a:rPr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多くの評価を行うために計算時間が膨大になる</a:t>
            </a:r>
            <a:endPar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endParaRPr>
          </a:p>
        </p:txBody>
      </p:sp>
      <p:sp>
        <p:nvSpPr>
          <p:cNvPr id="6" name="テキスト ボックス 5">
            <a:extLst>
              <a:ext uri="{FF2B5EF4-FFF2-40B4-BE49-F238E27FC236}">
                <a16:creationId xmlns:a16="http://schemas.microsoft.com/office/drawing/2014/main" id="{B94D7348-FA87-27B0-C3D4-A9A31E1A033A}"/>
              </a:ext>
            </a:extLst>
          </p:cNvPr>
          <p:cNvSpPr txBox="1"/>
          <p:nvPr/>
        </p:nvSpPr>
        <p:spPr>
          <a:xfrm>
            <a:off x="6774886" y="2355226"/>
            <a:ext cx="4576306" cy="724173"/>
          </a:xfrm>
          <a:prstGeom prst="rect">
            <a:avLst/>
          </a:prstGeom>
          <a:noFill/>
        </p:spPr>
        <p:txBody>
          <a:bodyPr wrap="square" lIns="0" tIns="0" rIns="0" bIns="0" rtlCol="0">
            <a:spAutoFit/>
          </a:bodyPr>
          <a:lstStyle/>
          <a:p>
            <a:pPr algn="just">
              <a:lnSpc>
                <a:spcPts val="2900"/>
              </a:lnSpc>
            </a:pPr>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解評価に機械学習を用いて計算コストを抑える</a:t>
            </a:r>
            <a:r>
              <a:rPr kumimoji="1" lang="ja-JP" altLang="en-US" sz="2400" u="sng">
                <a:solidFill>
                  <a:schemeClr val="tx1">
                    <a:lumMod val="85000"/>
                    <a:lumOff val="15000"/>
                  </a:schemeClr>
                </a:solidFill>
                <a:latin typeface="Hiragino Sans W5" panose="020B0400000000000000" pitchFamily="34" charset="-128"/>
                <a:ea typeface="Hiragino Sans W5" panose="020B0400000000000000" pitchFamily="34" charset="-128"/>
              </a:rPr>
              <a:t>サロゲート型</a:t>
            </a:r>
            <a:r>
              <a:rPr kumimoji="1" lang="en-US" altLang="ja-JP" sz="2400" u="sng" dirty="0">
                <a:solidFill>
                  <a:schemeClr val="tx1">
                    <a:lumMod val="85000"/>
                    <a:lumOff val="15000"/>
                  </a:schemeClr>
                </a:solidFill>
                <a:latin typeface="Hiragino Sans W5" panose="020B0400000000000000" pitchFamily="34" charset="-128"/>
                <a:ea typeface="Hiragino Sans W5" panose="020B0400000000000000" pitchFamily="34" charset="-128"/>
              </a:rPr>
              <a:t>EA</a:t>
            </a:r>
            <a:endParaRPr kumimoji="1" lang="ja-JP" altLang="en-US" sz="2400" u="sng">
              <a:solidFill>
                <a:schemeClr val="tx1">
                  <a:lumMod val="85000"/>
                  <a:lumOff val="15000"/>
                </a:schemeClr>
              </a:solidFill>
              <a:latin typeface="Hiragino Sans W5" panose="020B0400000000000000" pitchFamily="34" charset="-128"/>
              <a:ea typeface="Hiragino Sans W5" panose="020B0400000000000000" pitchFamily="34" charset="-128"/>
            </a:endParaRPr>
          </a:p>
        </p:txBody>
      </p:sp>
      <p:sp>
        <p:nvSpPr>
          <p:cNvPr id="11" name="三角形 10">
            <a:extLst>
              <a:ext uri="{FF2B5EF4-FFF2-40B4-BE49-F238E27FC236}">
                <a16:creationId xmlns:a16="http://schemas.microsoft.com/office/drawing/2014/main" id="{C2660C77-BFBA-1EA2-6AE3-4FAD0884B707}"/>
              </a:ext>
            </a:extLst>
          </p:cNvPr>
          <p:cNvSpPr/>
          <p:nvPr/>
        </p:nvSpPr>
        <p:spPr>
          <a:xfrm rot="19804500">
            <a:off x="5790007" y="2398305"/>
            <a:ext cx="572444" cy="493486"/>
          </a:xfrm>
          <a:prstGeom prst="triangl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A71D8262-E810-6EC1-EF70-7E5965501A77}"/>
              </a:ext>
            </a:extLst>
          </p:cNvPr>
          <p:cNvGrpSpPr/>
          <p:nvPr/>
        </p:nvGrpSpPr>
        <p:grpSpPr>
          <a:xfrm>
            <a:off x="770958" y="3689791"/>
            <a:ext cx="9868231" cy="523220"/>
            <a:chOff x="740230" y="4648136"/>
            <a:chExt cx="9868231" cy="523220"/>
          </a:xfrm>
        </p:grpSpPr>
        <p:sp>
          <p:nvSpPr>
            <p:cNvPr id="7" name="テキスト ボックス 6">
              <a:extLst>
                <a:ext uri="{FF2B5EF4-FFF2-40B4-BE49-F238E27FC236}">
                  <a16:creationId xmlns:a16="http://schemas.microsoft.com/office/drawing/2014/main" id="{E769BE22-0416-0455-74F6-E774400066D5}"/>
                </a:ext>
              </a:extLst>
            </p:cNvPr>
            <p:cNvSpPr txBox="1"/>
            <p:nvPr/>
          </p:nvSpPr>
          <p:spPr>
            <a:xfrm>
              <a:off x="740230" y="4648136"/>
              <a:ext cx="5211683" cy="523220"/>
            </a:xfrm>
            <a:prstGeom prst="rect">
              <a:avLst/>
            </a:prstGeom>
            <a:noFill/>
          </p:spPr>
          <p:txBody>
            <a:bodyPr wrap="none" rtlCol="0">
              <a:spAutoFit/>
            </a:bodyPr>
            <a:lstStyle/>
            <a:p>
              <a:r>
                <a:rPr kumimoji="1" lang="ja-JP" altLang="en-US" sz="2800">
                  <a:solidFill>
                    <a:schemeClr val="tx1">
                      <a:lumMod val="85000"/>
                      <a:lumOff val="15000"/>
                    </a:schemeClr>
                  </a:solidFill>
                  <a:latin typeface="Hiragino Sans W5" panose="020B0400000000000000" pitchFamily="34" charset="-128"/>
                  <a:ea typeface="Hiragino Sans W5" panose="020B0400000000000000" pitchFamily="34" charset="-128"/>
                </a:rPr>
                <a:t>サロゲートモデルの精度が高い</a:t>
              </a:r>
            </a:p>
          </p:txBody>
        </p:sp>
        <p:sp>
          <p:nvSpPr>
            <p:cNvPr id="12" name="テキスト ボックス 11">
              <a:extLst>
                <a:ext uri="{FF2B5EF4-FFF2-40B4-BE49-F238E27FC236}">
                  <a16:creationId xmlns:a16="http://schemas.microsoft.com/office/drawing/2014/main" id="{AF1457CD-2536-2C36-35AC-F1B698B2DB72}"/>
                </a:ext>
              </a:extLst>
            </p:cNvPr>
            <p:cNvSpPr txBox="1"/>
            <p:nvPr/>
          </p:nvSpPr>
          <p:spPr>
            <a:xfrm>
              <a:off x="6659230" y="4648136"/>
              <a:ext cx="543739" cy="523220"/>
            </a:xfrm>
            <a:prstGeom prst="rect">
              <a:avLst/>
            </a:prstGeom>
            <a:noFill/>
          </p:spPr>
          <p:txBody>
            <a:bodyPr wrap="none" rtlCol="0">
              <a:spAutoFit/>
            </a:bodyPr>
            <a:lstStyle/>
            <a:p>
              <a:r>
                <a:rPr kumimoji="1" lang="ja-JP" altLang="en-US" sz="2800">
                  <a:solidFill>
                    <a:schemeClr val="tx1">
                      <a:lumMod val="85000"/>
                      <a:lumOff val="15000"/>
                    </a:schemeClr>
                  </a:solidFill>
                  <a:latin typeface="Hiragino Sans W5" panose="020B0400000000000000" pitchFamily="34" charset="-128"/>
                  <a:ea typeface="Hiragino Sans W5" panose="020B0400000000000000" pitchFamily="34" charset="-128"/>
                </a:rPr>
                <a:t>＝</a:t>
              </a:r>
            </a:p>
          </p:txBody>
        </p:sp>
        <p:sp>
          <p:nvSpPr>
            <p:cNvPr id="14" name="テキスト ボックス 13">
              <a:extLst>
                <a:ext uri="{FF2B5EF4-FFF2-40B4-BE49-F238E27FC236}">
                  <a16:creationId xmlns:a16="http://schemas.microsoft.com/office/drawing/2014/main" id="{CF8B0EB2-2F79-A63C-85A0-E826DF06D5B3}"/>
                </a:ext>
              </a:extLst>
            </p:cNvPr>
            <p:cNvSpPr txBox="1"/>
            <p:nvPr/>
          </p:nvSpPr>
          <p:spPr>
            <a:xfrm>
              <a:off x="7910286" y="4648136"/>
              <a:ext cx="2698175" cy="523220"/>
            </a:xfrm>
            <a:prstGeom prst="rect">
              <a:avLst/>
            </a:prstGeom>
            <a:noFill/>
          </p:spPr>
          <p:txBody>
            <a:bodyPr wrap="none" rtlCol="0">
              <a:spAutoFit/>
            </a:bodyPr>
            <a:lstStyle/>
            <a:p>
              <a:r>
                <a:rPr kumimoji="1" lang="ja-JP" altLang="en-US" sz="2800">
                  <a:solidFill>
                    <a:schemeClr val="tx1">
                      <a:lumMod val="85000"/>
                      <a:lumOff val="15000"/>
                    </a:schemeClr>
                  </a:solidFill>
                  <a:latin typeface="Hiragino Sans W5" panose="020B0400000000000000" pitchFamily="34" charset="-128"/>
                  <a:ea typeface="Hiragino Sans W5" panose="020B0400000000000000" pitchFamily="34" charset="-128"/>
                </a:rPr>
                <a:t>探索性能が高い</a:t>
              </a:r>
            </a:p>
          </p:txBody>
        </p:sp>
      </p:grpSp>
      <p:sp>
        <p:nvSpPr>
          <p:cNvPr id="15" name="テキスト ボックス 14">
            <a:extLst>
              <a:ext uri="{FF2B5EF4-FFF2-40B4-BE49-F238E27FC236}">
                <a16:creationId xmlns:a16="http://schemas.microsoft.com/office/drawing/2014/main" id="{C5FF269A-184C-B4E6-A74D-6C8B3552E011}"/>
              </a:ext>
            </a:extLst>
          </p:cNvPr>
          <p:cNvSpPr txBox="1"/>
          <p:nvPr/>
        </p:nvSpPr>
        <p:spPr>
          <a:xfrm>
            <a:off x="8327359" y="4230311"/>
            <a:ext cx="3262432" cy="461665"/>
          </a:xfrm>
          <a:prstGeom prst="rect">
            <a:avLst/>
          </a:prstGeom>
          <a:noFill/>
        </p:spPr>
        <p:txBody>
          <a:bodyPr wrap="none" rtlCol="0">
            <a:spAutoFit/>
          </a:bodyPr>
          <a:lstStyle/>
          <a:p>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と言えるのだろうか？</a:t>
            </a:r>
          </a:p>
        </p:txBody>
      </p:sp>
      <p:sp>
        <p:nvSpPr>
          <p:cNvPr id="18" name="テキスト ボックス 17">
            <a:extLst>
              <a:ext uri="{FF2B5EF4-FFF2-40B4-BE49-F238E27FC236}">
                <a16:creationId xmlns:a16="http://schemas.microsoft.com/office/drawing/2014/main" id="{E599B0A3-B8CF-E24F-4702-0562861CD7E8}"/>
              </a:ext>
            </a:extLst>
          </p:cNvPr>
          <p:cNvSpPr txBox="1"/>
          <p:nvPr/>
        </p:nvSpPr>
        <p:spPr>
          <a:xfrm>
            <a:off x="874055" y="5727252"/>
            <a:ext cx="10443885" cy="584775"/>
          </a:xfrm>
          <a:prstGeom prst="rect">
            <a:avLst/>
          </a:prstGeom>
          <a:noFill/>
        </p:spPr>
        <p:txBody>
          <a:bodyPr wrap="none" rtlCol="0">
            <a:spAutoFit/>
          </a:bodyPr>
          <a:lstStyle/>
          <a:p>
            <a:r>
              <a:rPr kumimoji="1" lang="ja-JP" altLang="en-US" sz="3200">
                <a:solidFill>
                  <a:schemeClr val="tx1">
                    <a:lumMod val="85000"/>
                    <a:lumOff val="15000"/>
                  </a:schemeClr>
                </a:solidFill>
                <a:latin typeface="Hiragino Sans W5" panose="020B0400000000000000" pitchFamily="34" charset="-128"/>
                <a:ea typeface="Hiragino Sans W5" panose="020B0400000000000000" pitchFamily="34" charset="-128"/>
              </a:rPr>
              <a:t>サロゲートモデルの精度が探索性能に与える影響の分析</a:t>
            </a:r>
          </a:p>
        </p:txBody>
      </p:sp>
      <p:sp>
        <p:nvSpPr>
          <p:cNvPr id="20" name="三角形 19">
            <a:extLst>
              <a:ext uri="{FF2B5EF4-FFF2-40B4-BE49-F238E27FC236}">
                <a16:creationId xmlns:a16="http://schemas.microsoft.com/office/drawing/2014/main" id="{953F0B4B-231C-273D-D30D-07819428B3EB}"/>
              </a:ext>
            </a:extLst>
          </p:cNvPr>
          <p:cNvSpPr/>
          <p:nvPr/>
        </p:nvSpPr>
        <p:spPr>
          <a:xfrm rot="10800000">
            <a:off x="5615557" y="5022421"/>
            <a:ext cx="960883" cy="523220"/>
          </a:xfrm>
          <a:prstGeom prst="triangl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BD8EB7B-6506-2FFF-B0F8-5EB767D83C43}"/>
              </a:ext>
            </a:extLst>
          </p:cNvPr>
          <p:cNvSpPr/>
          <p:nvPr/>
        </p:nvSpPr>
        <p:spPr>
          <a:xfrm>
            <a:off x="290722" y="1661966"/>
            <a:ext cx="11610556" cy="3340783"/>
          </a:xfrm>
          <a:prstGeom prst="roundRect">
            <a:avLst/>
          </a:prstGeom>
          <a:noFill/>
          <a:ln w="571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12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868FEE-BD96-AFBC-A7EE-6EA0F1083585}"/>
              </a:ext>
            </a:extLst>
          </p:cNvPr>
          <p:cNvSpPr/>
          <p:nvPr/>
        </p:nvSpPr>
        <p:spPr>
          <a:xfrm>
            <a:off x="1" y="362857"/>
            <a:ext cx="4281714" cy="10014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D217538-1524-BAF6-EAFA-F45E96C7EF3C}"/>
              </a:ext>
            </a:extLst>
          </p:cNvPr>
          <p:cNvSpPr>
            <a:spLocks noGrp="1"/>
          </p:cNvSpPr>
          <p:nvPr>
            <p:ph type="title"/>
          </p:nvPr>
        </p:nvSpPr>
        <p:spPr>
          <a:xfrm>
            <a:off x="0" y="439303"/>
            <a:ext cx="3022600" cy="1001486"/>
          </a:xfrm>
        </p:spPr>
        <p:txBody>
          <a:bodyPr>
            <a:normAutofit/>
          </a:bodyPr>
          <a:lstStyle/>
          <a:p>
            <a:pPr algn="dist"/>
            <a:r>
              <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a:t>
            </a:r>
            <a:r>
              <a:rPr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実験方法</a:t>
            </a:r>
            <a:endPar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endParaRPr>
          </a:p>
        </p:txBody>
      </p:sp>
      <p:sp>
        <p:nvSpPr>
          <p:cNvPr id="4" name="テキスト ボックス 3">
            <a:extLst>
              <a:ext uri="{FF2B5EF4-FFF2-40B4-BE49-F238E27FC236}">
                <a16:creationId xmlns:a16="http://schemas.microsoft.com/office/drawing/2014/main" id="{5EBBCC54-9816-4D13-35FA-1DEBA45CAC3C}"/>
              </a:ext>
            </a:extLst>
          </p:cNvPr>
          <p:cNvSpPr txBox="1"/>
          <p:nvPr/>
        </p:nvSpPr>
        <p:spPr>
          <a:xfrm>
            <a:off x="227034" y="1633824"/>
            <a:ext cx="11737931" cy="352276"/>
          </a:xfrm>
          <a:prstGeom prst="rect">
            <a:avLst/>
          </a:prstGeom>
          <a:noFill/>
        </p:spPr>
        <p:txBody>
          <a:bodyPr wrap="square" lIns="0" tIns="0" rIns="0" bIns="0" rtlCol="0">
            <a:spAutoFit/>
          </a:bodyPr>
          <a:lstStyle/>
          <a:p>
            <a:pPr algn="dist">
              <a:lnSpc>
                <a:spcPts val="2900"/>
              </a:lnSpc>
            </a:pPr>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精度を調整可能な疑似サロゲートモデルを使用し、精度による探索性能の違いを分析</a:t>
            </a:r>
          </a:p>
        </p:txBody>
      </p:sp>
      <p:grpSp>
        <p:nvGrpSpPr>
          <p:cNvPr id="26" name="グループ化 25">
            <a:extLst>
              <a:ext uri="{FF2B5EF4-FFF2-40B4-BE49-F238E27FC236}">
                <a16:creationId xmlns:a16="http://schemas.microsoft.com/office/drawing/2014/main" id="{5A43295D-AA5B-A89B-278E-973F5BCC1F11}"/>
              </a:ext>
            </a:extLst>
          </p:cNvPr>
          <p:cNvGrpSpPr/>
          <p:nvPr/>
        </p:nvGrpSpPr>
        <p:grpSpPr>
          <a:xfrm>
            <a:off x="321946" y="2152584"/>
            <a:ext cx="9299130" cy="979614"/>
            <a:chOff x="321946" y="2299161"/>
            <a:chExt cx="9299130" cy="979614"/>
          </a:xfrm>
        </p:grpSpPr>
        <p:sp>
          <p:nvSpPr>
            <p:cNvPr id="3" name="角丸四角形 2">
              <a:extLst>
                <a:ext uri="{FF2B5EF4-FFF2-40B4-BE49-F238E27FC236}">
                  <a16:creationId xmlns:a16="http://schemas.microsoft.com/office/drawing/2014/main" id="{7DCB03F7-CAD5-5901-5867-33596B2AF66A}"/>
                </a:ext>
              </a:extLst>
            </p:cNvPr>
            <p:cNvSpPr/>
            <p:nvPr/>
          </p:nvSpPr>
          <p:spPr>
            <a:xfrm>
              <a:off x="321946" y="2492196"/>
              <a:ext cx="9299130" cy="786579"/>
            </a:xfrm>
            <a:prstGeom prst="roundRect">
              <a:avLst>
                <a:gd name="adj" fmla="val 36143"/>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108000" tIns="0" rIns="0" bIns="0" rtlCol="0" anchor="ctr"/>
            <a:lstStyle/>
            <a:p>
              <a:pPr marL="285750" indent="-285750">
                <a:lnSpc>
                  <a:spcPct val="150000"/>
                </a:lnSpc>
                <a:buFont typeface="Arial" panose="020B0604020202020204" pitchFamily="34" charset="0"/>
                <a:buChar char="•"/>
              </a:pPr>
              <a:r>
                <a:rPr kumimoji="1" lang="ja-JP" altLang="en-US" sz="2400">
                  <a:latin typeface="Hiragino Sans W5" panose="020B0400000000000000" pitchFamily="34" charset="-128"/>
                  <a:ea typeface="Hiragino Sans W5" panose="020B0400000000000000" pitchFamily="34" charset="-128"/>
                </a:rPr>
                <a:t>事前選択</a:t>
              </a:r>
              <a:r>
                <a:rPr kumimoji="1" lang="en-US" altLang="ja-JP" sz="2400" dirty="0">
                  <a:latin typeface="Hiragino Sans W5" panose="020B0400000000000000" pitchFamily="34" charset="-128"/>
                  <a:ea typeface="Hiragino Sans W5" panose="020B0400000000000000" pitchFamily="34" charset="-128"/>
                </a:rPr>
                <a:t> </a:t>
              </a:r>
              <a:r>
                <a:rPr lang="ja-JP" altLang="en-US" sz="2400">
                  <a:latin typeface="Hiragino Sans W5" panose="020B0400000000000000" pitchFamily="34" charset="-128"/>
                  <a:ea typeface="Hiragino Sans W5" panose="020B0400000000000000" pitchFamily="34" charset="-128"/>
                </a:rPr>
                <a:t>ー</a:t>
              </a:r>
              <a:r>
                <a:rPr lang="en-US" altLang="ja-JP" sz="2400" dirty="0">
                  <a:latin typeface="Hiragino Sans W5" panose="020B0400000000000000" pitchFamily="34" charset="-128"/>
                  <a:ea typeface="Hiragino Sans W5" panose="020B0400000000000000" pitchFamily="34" charset="-128"/>
                </a:rPr>
                <a:t> </a:t>
              </a:r>
              <a:r>
                <a:rPr kumimoji="1" lang="ja-JP" altLang="en-US" sz="2400">
                  <a:latin typeface="Hiragino Sans W5" panose="020B0400000000000000" pitchFamily="34" charset="-128"/>
                  <a:ea typeface="Hiragino Sans W5" panose="020B0400000000000000" pitchFamily="34" charset="-128"/>
                </a:rPr>
                <a:t>分類モデル　・</a:t>
              </a:r>
              <a:r>
                <a:rPr lang="ja-JP" altLang="en-US" sz="2400">
                  <a:latin typeface="Hiragino Sans W5" panose="020B0400000000000000" pitchFamily="34" charset="-128"/>
                  <a:ea typeface="Hiragino Sans W5" panose="020B0400000000000000" pitchFamily="34" charset="-128"/>
                </a:rPr>
                <a:t>個体ベース</a:t>
              </a:r>
              <a:r>
                <a:rPr lang="en-US" altLang="ja-JP" sz="2400" dirty="0">
                  <a:latin typeface="Hiragino Sans W5" panose="020B0400000000000000" pitchFamily="34" charset="-128"/>
                  <a:ea typeface="Hiragino Sans W5" panose="020B0400000000000000" pitchFamily="34" charset="-128"/>
                </a:rPr>
                <a:t> </a:t>
              </a:r>
              <a:r>
                <a:rPr lang="ja-JP" altLang="en-US" sz="2400">
                  <a:latin typeface="Hiragino Sans W5" panose="020B0400000000000000" pitchFamily="34" charset="-128"/>
                  <a:ea typeface="Hiragino Sans W5" panose="020B0400000000000000" pitchFamily="34" charset="-128"/>
                </a:rPr>
                <a:t>ー</a:t>
              </a:r>
              <a:r>
                <a:rPr lang="en-US" altLang="ja-JP" sz="2400" dirty="0">
                  <a:latin typeface="Hiragino Sans W5" panose="020B0400000000000000" pitchFamily="34" charset="-128"/>
                  <a:ea typeface="Hiragino Sans W5" panose="020B0400000000000000" pitchFamily="34" charset="-128"/>
                </a:rPr>
                <a:t> </a:t>
              </a:r>
              <a:r>
                <a:rPr lang="ja-JP" altLang="en-US" sz="2400">
                  <a:latin typeface="Hiragino Sans W5" panose="020B0400000000000000" pitchFamily="34" charset="-128"/>
                  <a:ea typeface="Hiragino Sans W5" panose="020B0400000000000000" pitchFamily="34" charset="-128"/>
                </a:rPr>
                <a:t>実評価値モデル　</a:t>
              </a:r>
              <a:endParaRPr lang="en-US" altLang="ja-JP" sz="2400" dirty="0">
                <a:latin typeface="Hiragino Sans W5" panose="020B0400000000000000" pitchFamily="34" charset="-128"/>
                <a:ea typeface="Hiragino Sans W5" panose="020B0400000000000000" pitchFamily="34" charset="-128"/>
              </a:endParaRPr>
            </a:p>
          </p:txBody>
        </p:sp>
        <p:sp>
          <p:nvSpPr>
            <p:cNvPr id="8" name="角丸四角形 7">
              <a:extLst>
                <a:ext uri="{FF2B5EF4-FFF2-40B4-BE49-F238E27FC236}">
                  <a16:creationId xmlns:a16="http://schemas.microsoft.com/office/drawing/2014/main" id="{9BF74CA3-A6D9-5CD6-35E1-7CAE111F626E}"/>
                </a:ext>
              </a:extLst>
            </p:cNvPr>
            <p:cNvSpPr/>
            <p:nvPr/>
          </p:nvSpPr>
          <p:spPr>
            <a:xfrm>
              <a:off x="590338" y="2299161"/>
              <a:ext cx="1814659" cy="352276"/>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Sans W5" panose="020B0400000000000000" pitchFamily="34" charset="-128"/>
                  <a:ea typeface="Hiragino Sans W5" panose="020B0400000000000000" pitchFamily="34" charset="-128"/>
                </a:rPr>
                <a:t>使用モデル</a:t>
              </a:r>
            </a:p>
          </p:txBody>
        </p:sp>
      </p:grpSp>
      <p:sp>
        <p:nvSpPr>
          <p:cNvPr id="25" name="角丸四角形 24">
            <a:extLst>
              <a:ext uri="{FF2B5EF4-FFF2-40B4-BE49-F238E27FC236}">
                <a16:creationId xmlns:a16="http://schemas.microsoft.com/office/drawing/2014/main" id="{62903BE1-2FC9-EA12-8DE8-0249A5348DE7}"/>
              </a:ext>
            </a:extLst>
          </p:cNvPr>
          <p:cNvSpPr/>
          <p:nvPr/>
        </p:nvSpPr>
        <p:spPr>
          <a:xfrm>
            <a:off x="321946" y="3631434"/>
            <a:ext cx="2486568" cy="527686"/>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tIns="108000" bIns="108000" rtlCol="0" anchor="ctr"/>
          <a:lstStyle/>
          <a:p>
            <a:pPr algn="ctr"/>
            <a:r>
              <a:rPr lang="ja-JP" altLang="en-US" sz="2400">
                <a:latin typeface="Hiragino Sans W5" panose="020B0400000000000000" pitchFamily="34" charset="-128"/>
                <a:ea typeface="Hiragino Sans W5" panose="020B0400000000000000" pitchFamily="34" charset="-128"/>
              </a:rPr>
              <a:t>事前選択</a:t>
            </a:r>
            <a:r>
              <a:rPr kumimoji="1" lang="ja-JP" altLang="en-US" sz="2400">
                <a:latin typeface="Hiragino Sans W5" panose="020B0400000000000000" pitchFamily="34" charset="-128"/>
                <a:ea typeface="Hiragino Sans W5" panose="020B0400000000000000" pitchFamily="34" charset="-128"/>
              </a:rPr>
              <a:t>モデル</a:t>
            </a:r>
          </a:p>
        </p:txBody>
      </p:sp>
      <p:sp>
        <p:nvSpPr>
          <p:cNvPr id="18" name="テキスト ボックス 17">
            <a:extLst>
              <a:ext uri="{FF2B5EF4-FFF2-40B4-BE49-F238E27FC236}">
                <a16:creationId xmlns:a16="http://schemas.microsoft.com/office/drawing/2014/main" id="{471BBEFE-C1E5-72F1-774F-29B50ED65955}"/>
              </a:ext>
            </a:extLst>
          </p:cNvPr>
          <p:cNvSpPr txBox="1"/>
          <p:nvPr/>
        </p:nvSpPr>
        <p:spPr>
          <a:xfrm>
            <a:off x="9889468" y="2353607"/>
            <a:ext cx="2287806" cy="707886"/>
          </a:xfrm>
          <a:prstGeom prst="rect">
            <a:avLst/>
          </a:prstGeom>
          <a:noFill/>
        </p:spPr>
        <p:txBody>
          <a:bodyPr wrap="none" rtlCol="0">
            <a:spAutoFit/>
          </a:bodyPr>
          <a:lstStyle/>
          <a:p>
            <a:r>
              <a:rPr kumimoji="1" lang="ja-JP" altLang="en-US" sz="2000">
                <a:latin typeface="Hiragino Sans W4" panose="020B0400000000000000" pitchFamily="34" charset="-128"/>
                <a:ea typeface="Hiragino Sans W4" panose="020B0400000000000000" pitchFamily="34" charset="-128"/>
              </a:rPr>
              <a:t>精度：</a:t>
            </a:r>
            <a:r>
              <a:rPr kumimoji="1" lang="en-US" altLang="ja-JP" sz="2000" dirty="0">
                <a:latin typeface="Hiragino Sans W4" panose="020B0400000000000000" pitchFamily="34" charset="-128"/>
                <a:ea typeface="Hiragino Sans W4" panose="020B0400000000000000" pitchFamily="34" charset="-128"/>
              </a:rPr>
              <a:t>0.5〜1.0</a:t>
            </a:r>
            <a:r>
              <a:rPr kumimoji="1" lang="ja-JP" altLang="en-US" sz="2000">
                <a:latin typeface="Hiragino Sans W4" panose="020B0400000000000000" pitchFamily="34" charset="-128"/>
                <a:ea typeface="Hiragino Sans W4" panose="020B0400000000000000" pitchFamily="34" charset="-128"/>
              </a:rPr>
              <a:t>　</a:t>
            </a:r>
            <a:endParaRPr kumimoji="1" lang="en-US" altLang="ja-JP" sz="2000" dirty="0">
              <a:latin typeface="Hiragino Sans W4" panose="020B0400000000000000" pitchFamily="34" charset="-128"/>
              <a:ea typeface="Hiragino Sans W4" panose="020B0400000000000000" pitchFamily="34" charset="-128"/>
            </a:endParaRPr>
          </a:p>
          <a:p>
            <a:r>
              <a:rPr kumimoji="1" lang="en-US" altLang="ja-JP" sz="2000" dirty="0">
                <a:latin typeface="Hiragino Sans W4" panose="020B0400000000000000" pitchFamily="34" charset="-128"/>
                <a:ea typeface="Hiragino Sans W4" panose="020B0400000000000000" pitchFamily="34" charset="-128"/>
              </a:rPr>
              <a:t>(0.1</a:t>
            </a:r>
            <a:r>
              <a:rPr kumimoji="1" lang="ja-JP" altLang="en-US" sz="2000">
                <a:latin typeface="Hiragino Sans W4" panose="020B0400000000000000" pitchFamily="34" charset="-128"/>
                <a:ea typeface="Hiragino Sans W4" panose="020B0400000000000000" pitchFamily="34" charset="-128"/>
              </a:rPr>
              <a:t>刻み）</a:t>
            </a:r>
          </a:p>
        </p:txBody>
      </p:sp>
      <p:sp>
        <p:nvSpPr>
          <p:cNvPr id="7" name="角丸四角形 6">
            <a:extLst>
              <a:ext uri="{FF2B5EF4-FFF2-40B4-BE49-F238E27FC236}">
                <a16:creationId xmlns:a16="http://schemas.microsoft.com/office/drawing/2014/main" id="{B7FAB1B0-AEE1-0DC6-118B-EF512FD57605}"/>
              </a:ext>
            </a:extLst>
          </p:cNvPr>
          <p:cNvSpPr/>
          <p:nvPr/>
        </p:nvSpPr>
        <p:spPr>
          <a:xfrm>
            <a:off x="1570173" y="4489274"/>
            <a:ext cx="4716202" cy="527687"/>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Sans W5" panose="020B0400000000000000" pitchFamily="34" charset="-128"/>
                <a:ea typeface="Hiragino Sans W5" panose="020B0400000000000000" pitchFamily="34" charset="-128"/>
              </a:rPr>
              <a:t>子個体候補が優れたものか予測</a:t>
            </a:r>
          </a:p>
        </p:txBody>
      </p:sp>
      <p:sp>
        <p:nvSpPr>
          <p:cNvPr id="10" name="角丸四角形 9">
            <a:extLst>
              <a:ext uri="{FF2B5EF4-FFF2-40B4-BE49-F238E27FC236}">
                <a16:creationId xmlns:a16="http://schemas.microsoft.com/office/drawing/2014/main" id="{1F82FD0D-DC61-2EFA-DAE9-6BE365560D65}"/>
              </a:ext>
            </a:extLst>
          </p:cNvPr>
          <p:cNvSpPr/>
          <p:nvPr/>
        </p:nvSpPr>
        <p:spPr>
          <a:xfrm>
            <a:off x="208411" y="5968191"/>
            <a:ext cx="3682794" cy="618979"/>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Sans W5" panose="020B0400000000000000" pitchFamily="34" charset="-128"/>
                <a:ea typeface="Hiragino Sans W5" panose="020B0400000000000000" pitchFamily="34" charset="-128"/>
              </a:rPr>
              <a:t>実評価関数を使って評価</a:t>
            </a:r>
          </a:p>
        </p:txBody>
      </p:sp>
      <p:sp>
        <p:nvSpPr>
          <p:cNvPr id="11" name="角丸四角形 10">
            <a:extLst>
              <a:ext uri="{FF2B5EF4-FFF2-40B4-BE49-F238E27FC236}">
                <a16:creationId xmlns:a16="http://schemas.microsoft.com/office/drawing/2014/main" id="{B7796426-9863-E7D9-98C9-10B49B754F87}"/>
              </a:ext>
            </a:extLst>
          </p:cNvPr>
          <p:cNvSpPr/>
          <p:nvPr/>
        </p:nvSpPr>
        <p:spPr>
          <a:xfrm>
            <a:off x="3987583" y="5968191"/>
            <a:ext cx="3682794" cy="618979"/>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latin typeface="Hiragino Sans W5" panose="020B0400000000000000" pitchFamily="34" charset="-128"/>
                <a:ea typeface="Hiragino Sans W5" panose="020B0400000000000000" pitchFamily="34" charset="-128"/>
              </a:rPr>
              <a:t>子個体を棄却</a:t>
            </a:r>
            <a:endParaRPr kumimoji="1" lang="ja-JP" altLang="en-US" sz="2400">
              <a:latin typeface="Hiragino Sans W5" panose="020B0400000000000000" pitchFamily="34" charset="-128"/>
              <a:ea typeface="Hiragino Sans W5" panose="020B0400000000000000" pitchFamily="34" charset="-128"/>
            </a:endParaRPr>
          </a:p>
        </p:txBody>
      </p:sp>
      <p:cxnSp>
        <p:nvCxnSpPr>
          <p:cNvPr id="20" name="カギ線コネクタ 19">
            <a:extLst>
              <a:ext uri="{FF2B5EF4-FFF2-40B4-BE49-F238E27FC236}">
                <a16:creationId xmlns:a16="http://schemas.microsoft.com/office/drawing/2014/main" id="{19A4EB03-8C9B-1300-85CE-B78E0925FE71}"/>
              </a:ext>
            </a:extLst>
          </p:cNvPr>
          <p:cNvCxnSpPr>
            <a:cxnSpLocks/>
            <a:stCxn id="7" idx="2"/>
            <a:endCxn id="10" idx="0"/>
          </p:cNvCxnSpPr>
          <p:nvPr/>
        </p:nvCxnSpPr>
        <p:spPr>
          <a:xfrm rot="5400000">
            <a:off x="2513426" y="4553343"/>
            <a:ext cx="951230" cy="187846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AE44B314-8CF0-EA27-65B8-F1D2B591955D}"/>
              </a:ext>
            </a:extLst>
          </p:cNvPr>
          <p:cNvCxnSpPr>
            <a:cxnSpLocks/>
            <a:stCxn id="7" idx="2"/>
            <a:endCxn id="11" idx="0"/>
          </p:cNvCxnSpPr>
          <p:nvPr/>
        </p:nvCxnSpPr>
        <p:spPr>
          <a:xfrm rot="16200000" flipH="1">
            <a:off x="4403012" y="4542223"/>
            <a:ext cx="951230" cy="190070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5DBDFA31-5937-3B3F-578B-8DBE750B1433}"/>
              </a:ext>
            </a:extLst>
          </p:cNvPr>
          <p:cNvSpPr txBox="1"/>
          <p:nvPr/>
        </p:nvSpPr>
        <p:spPr>
          <a:xfrm>
            <a:off x="2049805" y="5123243"/>
            <a:ext cx="923330" cy="369332"/>
          </a:xfrm>
          <a:prstGeom prst="rect">
            <a:avLst/>
          </a:prstGeom>
          <a:noFill/>
        </p:spPr>
        <p:txBody>
          <a:bodyPr wrap="none" lIns="0" tIns="0" rIns="0" bIns="0" rtlCol="0">
            <a:spAutoFit/>
          </a:bodyPr>
          <a:lstStyle/>
          <a:p>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優れる</a:t>
            </a:r>
          </a:p>
        </p:txBody>
      </p:sp>
      <p:sp>
        <p:nvSpPr>
          <p:cNvPr id="23" name="テキスト ボックス 22">
            <a:extLst>
              <a:ext uri="{FF2B5EF4-FFF2-40B4-BE49-F238E27FC236}">
                <a16:creationId xmlns:a16="http://schemas.microsoft.com/office/drawing/2014/main" id="{0984E036-FCC4-EAED-2BB8-DDAB5604797B}"/>
              </a:ext>
            </a:extLst>
          </p:cNvPr>
          <p:cNvSpPr txBox="1"/>
          <p:nvPr/>
        </p:nvSpPr>
        <p:spPr>
          <a:xfrm>
            <a:off x="5213427" y="5123243"/>
            <a:ext cx="615553" cy="369332"/>
          </a:xfrm>
          <a:prstGeom prst="rect">
            <a:avLst/>
          </a:prstGeom>
          <a:noFill/>
        </p:spPr>
        <p:txBody>
          <a:bodyPr wrap="none" lIns="0" tIns="0" rIns="0" bIns="0" rtlCol="0">
            <a:spAutoFit/>
          </a:bodyPr>
          <a:lstStyle/>
          <a:p>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劣る</a:t>
            </a:r>
          </a:p>
        </p:txBody>
      </p:sp>
      <p:sp>
        <p:nvSpPr>
          <p:cNvPr id="9" name="テキスト ボックス 8">
            <a:extLst>
              <a:ext uri="{FF2B5EF4-FFF2-40B4-BE49-F238E27FC236}">
                <a16:creationId xmlns:a16="http://schemas.microsoft.com/office/drawing/2014/main" id="{220716FA-682B-845D-20CF-DB5C2F208C5A}"/>
              </a:ext>
            </a:extLst>
          </p:cNvPr>
          <p:cNvSpPr txBox="1"/>
          <p:nvPr/>
        </p:nvSpPr>
        <p:spPr>
          <a:xfrm>
            <a:off x="8385155" y="4522284"/>
            <a:ext cx="2646878" cy="461665"/>
          </a:xfrm>
          <a:prstGeom prst="rect">
            <a:avLst/>
          </a:prstGeom>
          <a:noFill/>
        </p:spPr>
        <p:txBody>
          <a:bodyPr wrap="none" rtlCol="0">
            <a:spAutoFit/>
          </a:bodyPr>
          <a:lstStyle/>
          <a:p>
            <a:r>
              <a:rPr kumimoji="1" lang="ja-JP" altLang="en-US" sz="2400">
                <a:latin typeface="Hiragino Sans W5" panose="020B0400000000000000" pitchFamily="34" charset="-128"/>
                <a:ea typeface="Hiragino Sans W5" panose="020B0400000000000000" pitchFamily="34" charset="-128"/>
              </a:rPr>
              <a:t>実評価関数で評価</a:t>
            </a:r>
          </a:p>
        </p:txBody>
      </p:sp>
      <p:sp>
        <p:nvSpPr>
          <p:cNvPr id="12" name="テキスト ボックス 11">
            <a:extLst>
              <a:ext uri="{FF2B5EF4-FFF2-40B4-BE49-F238E27FC236}">
                <a16:creationId xmlns:a16="http://schemas.microsoft.com/office/drawing/2014/main" id="{2D7F26EA-5DF2-63D0-5249-C9D2F432647A}"/>
              </a:ext>
            </a:extLst>
          </p:cNvPr>
          <p:cNvSpPr txBox="1"/>
          <p:nvPr/>
        </p:nvSpPr>
        <p:spPr>
          <a:xfrm>
            <a:off x="8385155" y="5184245"/>
            <a:ext cx="3262432" cy="830997"/>
          </a:xfrm>
          <a:prstGeom prst="rect">
            <a:avLst/>
          </a:prstGeom>
          <a:noFill/>
        </p:spPr>
        <p:txBody>
          <a:bodyPr wrap="none" rtlCol="0">
            <a:spAutoFit/>
          </a:bodyPr>
          <a:lstStyle/>
          <a:p>
            <a:r>
              <a:rPr kumimoji="1" lang="ja-JP" altLang="en-US" sz="2400">
                <a:latin typeface="Hiragino Sans W5" panose="020B0400000000000000" pitchFamily="34" charset="-128"/>
                <a:ea typeface="Hiragino Sans W5" panose="020B0400000000000000" pitchFamily="34" charset="-128"/>
              </a:rPr>
              <a:t>指定した精度で判断を</a:t>
            </a:r>
            <a:endParaRPr kumimoji="1" lang="en-US" altLang="ja-JP" sz="2400" dirty="0">
              <a:latin typeface="Hiragino Sans W5" panose="020B0400000000000000" pitchFamily="34" charset="-128"/>
              <a:ea typeface="Hiragino Sans W5" panose="020B0400000000000000" pitchFamily="34" charset="-128"/>
            </a:endParaRPr>
          </a:p>
          <a:p>
            <a:r>
              <a:rPr kumimoji="1" lang="ja-JP" altLang="en-US" sz="2400">
                <a:latin typeface="Hiragino Sans W5" panose="020B0400000000000000" pitchFamily="34" charset="-128"/>
                <a:ea typeface="Hiragino Sans W5" panose="020B0400000000000000" pitchFamily="34" charset="-128"/>
              </a:rPr>
              <a:t>反転させる</a:t>
            </a:r>
          </a:p>
        </p:txBody>
      </p:sp>
      <p:sp>
        <p:nvSpPr>
          <p:cNvPr id="13" name="右矢印 12">
            <a:extLst>
              <a:ext uri="{FF2B5EF4-FFF2-40B4-BE49-F238E27FC236}">
                <a16:creationId xmlns:a16="http://schemas.microsoft.com/office/drawing/2014/main" id="{5C165F43-68EE-3FA1-0247-D99E8480BD6B}"/>
              </a:ext>
            </a:extLst>
          </p:cNvPr>
          <p:cNvSpPr/>
          <p:nvPr/>
        </p:nvSpPr>
        <p:spPr>
          <a:xfrm flipH="1">
            <a:off x="6007395" y="5235739"/>
            <a:ext cx="2377760" cy="330154"/>
          </a:xfrm>
          <a:prstGeom prst="rightArrow">
            <a:avLst>
              <a:gd name="adj1" fmla="val 30677"/>
              <a:gd name="adj2" fmla="val 88646"/>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AACD7CD-5C68-95DE-41E5-1231523BEC90}"/>
              </a:ext>
            </a:extLst>
          </p:cNvPr>
          <p:cNvSpPr/>
          <p:nvPr/>
        </p:nvSpPr>
        <p:spPr>
          <a:xfrm>
            <a:off x="7848791" y="3974573"/>
            <a:ext cx="4134797" cy="2612597"/>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07D853A-C66A-A789-CF73-DB2D4B29EA73}"/>
              </a:ext>
            </a:extLst>
          </p:cNvPr>
          <p:cNvSpPr txBox="1"/>
          <p:nvPr/>
        </p:nvSpPr>
        <p:spPr>
          <a:xfrm>
            <a:off x="8168946" y="3592606"/>
            <a:ext cx="3570208" cy="830997"/>
          </a:xfrm>
          <a:prstGeom prst="rect">
            <a:avLst/>
          </a:prstGeom>
          <a:solidFill>
            <a:schemeClr val="bg1"/>
          </a:solidFill>
        </p:spPr>
        <p:txBody>
          <a:bodyPr wrap="none" rtlCol="0">
            <a:spAutoFit/>
          </a:bodyPr>
          <a:lstStyle/>
          <a:p>
            <a:r>
              <a:rPr kumimoji="1" lang="ja-JP" altLang="en-US" sz="2400">
                <a:latin typeface="Hiragino Sans W5" panose="020B0400000000000000" pitchFamily="34" charset="-128"/>
                <a:ea typeface="Hiragino Sans W5" panose="020B0400000000000000" pitchFamily="34" charset="-128"/>
              </a:rPr>
              <a:t>疑似サロゲートにおける</a:t>
            </a:r>
            <a:endParaRPr kumimoji="1" lang="en-US" altLang="ja-JP" sz="2400" dirty="0">
              <a:latin typeface="Hiragino Sans W5" panose="020B0400000000000000" pitchFamily="34" charset="-128"/>
              <a:ea typeface="Hiragino Sans W5" panose="020B0400000000000000" pitchFamily="34" charset="-128"/>
            </a:endParaRPr>
          </a:p>
          <a:p>
            <a:r>
              <a:rPr kumimoji="1" lang="ja-JP" altLang="en-US" sz="2400">
                <a:latin typeface="Hiragino Sans W5" panose="020B0400000000000000" pitchFamily="34" charset="-128"/>
                <a:ea typeface="Hiragino Sans W5" panose="020B0400000000000000" pitchFamily="34" charset="-128"/>
              </a:rPr>
              <a:t>精度の調整方法</a:t>
            </a:r>
          </a:p>
        </p:txBody>
      </p:sp>
      <p:sp>
        <p:nvSpPr>
          <p:cNvPr id="17" name="右矢印 16">
            <a:extLst>
              <a:ext uri="{FF2B5EF4-FFF2-40B4-BE49-F238E27FC236}">
                <a16:creationId xmlns:a16="http://schemas.microsoft.com/office/drawing/2014/main" id="{9046D23C-DB88-AC5B-9460-E94C49B16669}"/>
              </a:ext>
            </a:extLst>
          </p:cNvPr>
          <p:cNvSpPr/>
          <p:nvPr/>
        </p:nvSpPr>
        <p:spPr>
          <a:xfrm flipH="1">
            <a:off x="6286375" y="4585062"/>
            <a:ext cx="2098780" cy="330154"/>
          </a:xfrm>
          <a:prstGeom prst="rightArrow">
            <a:avLst>
              <a:gd name="adj1" fmla="val 30677"/>
              <a:gd name="adj2" fmla="val 88646"/>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B24B35C3-12C5-B5B2-BF24-1D9CC99EA3AE}"/>
              </a:ext>
            </a:extLst>
          </p:cNvPr>
          <p:cNvCxnSpPr>
            <a:cxnSpLocks/>
          </p:cNvCxnSpPr>
          <p:nvPr/>
        </p:nvCxnSpPr>
        <p:spPr>
          <a:xfrm>
            <a:off x="321946" y="3429000"/>
            <a:ext cx="11548108"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04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868FEE-BD96-AFBC-A7EE-6EA0F1083585}"/>
              </a:ext>
            </a:extLst>
          </p:cNvPr>
          <p:cNvSpPr/>
          <p:nvPr/>
        </p:nvSpPr>
        <p:spPr>
          <a:xfrm>
            <a:off x="0" y="362857"/>
            <a:ext cx="5526155" cy="10014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D217538-1524-BAF6-EAFA-F45E96C7EF3C}"/>
              </a:ext>
            </a:extLst>
          </p:cNvPr>
          <p:cNvSpPr>
            <a:spLocks noGrp="1"/>
          </p:cNvSpPr>
          <p:nvPr>
            <p:ph type="title"/>
          </p:nvPr>
        </p:nvSpPr>
        <p:spPr>
          <a:xfrm>
            <a:off x="-1" y="439303"/>
            <a:ext cx="5526157" cy="1001486"/>
          </a:xfrm>
        </p:spPr>
        <p:txBody>
          <a:bodyPr>
            <a:normAutofit fontScale="90000"/>
          </a:bodyPr>
          <a:lstStyle/>
          <a:p>
            <a:pPr algn="dist"/>
            <a:r>
              <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a:t>
            </a:r>
            <a:r>
              <a:rPr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ベンチマークと結果</a:t>
            </a:r>
            <a:endPar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endParaRPr>
          </a:p>
        </p:txBody>
      </p:sp>
      <p:graphicFrame>
        <p:nvGraphicFramePr>
          <p:cNvPr id="9" name="表 8">
            <a:extLst>
              <a:ext uri="{FF2B5EF4-FFF2-40B4-BE49-F238E27FC236}">
                <a16:creationId xmlns:a16="http://schemas.microsoft.com/office/drawing/2014/main" id="{8B2CEC22-700E-ECD5-97B9-D5636FCC06B8}"/>
              </a:ext>
            </a:extLst>
          </p:cNvPr>
          <p:cNvGraphicFramePr>
            <a:graphicFrameLocks noGrp="1"/>
          </p:cNvGraphicFramePr>
          <p:nvPr>
            <p:extLst>
              <p:ext uri="{D42A27DB-BD31-4B8C-83A1-F6EECF244321}">
                <p14:modId xmlns:p14="http://schemas.microsoft.com/office/powerpoint/2010/main" val="728912369"/>
              </p:ext>
            </p:extLst>
          </p:nvPr>
        </p:nvGraphicFramePr>
        <p:xfrm>
          <a:off x="1031663" y="2214870"/>
          <a:ext cx="2931886" cy="2926080"/>
        </p:xfrm>
        <a:graphic>
          <a:graphicData uri="http://schemas.openxmlformats.org/drawingml/2006/table">
            <a:tbl>
              <a:tblPr firstRow="1" bandRow="1">
                <a:tableStyleId>{69012ECD-51FC-41F1-AA8D-1B2483CD663E}</a:tableStyleId>
              </a:tblPr>
              <a:tblGrid>
                <a:gridCol w="672835">
                  <a:extLst>
                    <a:ext uri="{9D8B030D-6E8A-4147-A177-3AD203B41FA5}">
                      <a16:colId xmlns:a16="http://schemas.microsoft.com/office/drawing/2014/main" val="1546719091"/>
                    </a:ext>
                  </a:extLst>
                </a:gridCol>
                <a:gridCol w="1234597">
                  <a:extLst>
                    <a:ext uri="{9D8B030D-6E8A-4147-A177-3AD203B41FA5}">
                      <a16:colId xmlns:a16="http://schemas.microsoft.com/office/drawing/2014/main" val="3632348338"/>
                    </a:ext>
                  </a:extLst>
                </a:gridCol>
                <a:gridCol w="1024454">
                  <a:extLst>
                    <a:ext uri="{9D8B030D-6E8A-4147-A177-3AD203B41FA5}">
                      <a16:colId xmlns:a16="http://schemas.microsoft.com/office/drawing/2014/main" val="2635607927"/>
                    </a:ext>
                  </a:extLst>
                </a:gridCol>
              </a:tblGrid>
              <a:tr h="311743">
                <a:tc gridSpan="3">
                  <a:txBody>
                    <a:bodyPr/>
                    <a:lstStyle/>
                    <a:p>
                      <a:pPr algn="ctr"/>
                      <a:r>
                        <a:rPr kumimoji="1" lang="en-US" altLang="ja-JP" b="0" i="0" dirty="0">
                          <a:latin typeface="Hiragino Sans W4" panose="020B0400000000000000" pitchFamily="34" charset="-128"/>
                          <a:ea typeface="Hiragino Sans W4" panose="020B0400000000000000" pitchFamily="34" charset="-128"/>
                        </a:rPr>
                        <a:t>CEC2015</a:t>
                      </a:r>
                      <a:r>
                        <a:rPr kumimoji="1" lang="ja-JP" altLang="en-US" b="0" i="0">
                          <a:latin typeface="Hiragino Sans W4" panose="020B0400000000000000" pitchFamily="34" charset="-128"/>
                          <a:ea typeface="Hiragino Sans W4" panose="020B0400000000000000" pitchFamily="34" charset="-128"/>
                        </a:rPr>
                        <a:t>ベンチマーク</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10231815"/>
                  </a:ext>
                </a:extLst>
              </a:tr>
              <a:tr h="311743">
                <a:tc>
                  <a:txBody>
                    <a:bodyPr/>
                    <a:lstStyle/>
                    <a:p>
                      <a:r>
                        <a:rPr kumimoji="1" lang="ja-JP" altLang="en-US" b="0" i="0">
                          <a:latin typeface="Hiragino Sans W4" panose="020B0400000000000000" pitchFamily="34" charset="-128"/>
                          <a:ea typeface="Hiragino Sans W4" panose="020B0400000000000000" pitchFamily="34" charset="-128"/>
                        </a:rPr>
                        <a:t>問題</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b="0" i="0">
                          <a:latin typeface="Hiragino Sans W4" panose="020B0400000000000000" pitchFamily="34" charset="-128"/>
                          <a:ea typeface="Hiragino Sans W4" panose="020B0400000000000000" pitchFamily="34" charset="-128"/>
                        </a:rPr>
                        <a:t>関数形状</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b="0" i="0">
                          <a:latin typeface="Hiragino Sans W4" panose="020B0400000000000000" pitchFamily="34" charset="-128"/>
                          <a:ea typeface="Hiragino Sans W4" panose="020B0400000000000000" pitchFamily="34" charset="-128"/>
                        </a:rPr>
                        <a:t>次元数</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730966319"/>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f1</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b="0" i="0">
                          <a:latin typeface="Hiragino Sans W4" panose="020B0400000000000000" pitchFamily="34" charset="-128"/>
                          <a:ea typeface="Hiragino Sans W4" panose="020B0400000000000000" pitchFamily="34" charset="-128"/>
                        </a:rPr>
                        <a:t>単峰性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6">
                  <a:txBody>
                    <a:bodyPr/>
                    <a:lstStyle/>
                    <a:p>
                      <a:pPr algn="r"/>
                      <a:r>
                        <a:rPr kumimoji="1" lang="en-US" altLang="ja-JP" b="0" i="0" dirty="0">
                          <a:latin typeface="Hiragino Sans W4" panose="020B0400000000000000" pitchFamily="34" charset="-128"/>
                          <a:ea typeface="Hiragino Sans W4" panose="020B0400000000000000" pitchFamily="34" charset="-128"/>
                        </a:rPr>
                        <a:t>10, 30</a:t>
                      </a:r>
                      <a:endParaRPr kumimoji="1" lang="ja-JP" altLang="en-US" b="0" i="0">
                        <a:latin typeface="Hiragino Sans W4" panose="020B0400000000000000" pitchFamily="34" charset="-128"/>
                        <a:ea typeface="Hiragino Sans W4" panose="020B0400000000000000" pitchFamily="34" charset="-128"/>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75426285"/>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f2</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58712662"/>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f4</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b="0" i="0">
                          <a:latin typeface="Hiragino Sans W4" panose="020B0400000000000000" pitchFamily="34" charset="-128"/>
                          <a:ea typeface="Hiragino Sans W4" panose="020B0400000000000000" pitchFamily="34" charset="-128"/>
                        </a:rPr>
                        <a:t>多峰性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69500515"/>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f8</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07734222"/>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f13</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b="0" i="0">
                          <a:latin typeface="Hiragino Sans W4" panose="020B0400000000000000" pitchFamily="34" charset="-128"/>
                          <a:ea typeface="Hiragino Sans W4" panose="020B0400000000000000" pitchFamily="34" charset="-128"/>
                        </a:rPr>
                        <a:t>混合</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50646483"/>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f15</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95432308"/>
                  </a:ext>
                </a:extLst>
              </a:tr>
            </a:tbl>
          </a:graphicData>
        </a:graphic>
      </p:graphicFrame>
      <p:sp>
        <p:nvSpPr>
          <p:cNvPr id="17" name="テキスト ボックス 16">
            <a:extLst>
              <a:ext uri="{FF2B5EF4-FFF2-40B4-BE49-F238E27FC236}">
                <a16:creationId xmlns:a16="http://schemas.microsoft.com/office/drawing/2014/main" id="{B96D2B5A-AB0A-9013-BB45-47C67FDE0350}"/>
              </a:ext>
            </a:extLst>
          </p:cNvPr>
          <p:cNvSpPr txBox="1"/>
          <p:nvPr/>
        </p:nvSpPr>
        <p:spPr>
          <a:xfrm>
            <a:off x="1988279" y="6246160"/>
            <a:ext cx="10315644" cy="461665"/>
          </a:xfrm>
          <a:prstGeom prst="rect">
            <a:avLst/>
          </a:prstGeom>
          <a:noFill/>
        </p:spPr>
        <p:txBody>
          <a:bodyPr wrap="none" rtlCol="0">
            <a:spAutoFit/>
          </a:bodyPr>
          <a:lstStyle/>
          <a:p>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ポスター</a:t>
            </a:r>
            <a:r>
              <a:rPr kumimoji="1" lang="en-US" altLang="ja-JP" sz="2400" dirty="0">
                <a:solidFill>
                  <a:schemeClr val="tx1">
                    <a:lumMod val="85000"/>
                    <a:lumOff val="15000"/>
                  </a:schemeClr>
                </a:solidFill>
                <a:latin typeface="Hiragino Sans W5" panose="020B0400000000000000" pitchFamily="34" charset="-128"/>
                <a:ea typeface="Hiragino Sans W5" panose="020B0400000000000000" pitchFamily="34" charset="-128"/>
              </a:rPr>
              <a:t>(P2-01)</a:t>
            </a:r>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発表にて、使用モデルの詳細と分析結果を紹介します</a:t>
            </a:r>
            <a:r>
              <a:rPr kumimoji="1" lang="en-US" altLang="ja-JP" sz="2400" dirty="0">
                <a:solidFill>
                  <a:schemeClr val="tx1">
                    <a:lumMod val="85000"/>
                    <a:lumOff val="15000"/>
                  </a:schemeClr>
                </a:solidFill>
                <a:latin typeface="Hiragino Sans W5" panose="020B0400000000000000" pitchFamily="34" charset="-128"/>
                <a:ea typeface="Hiragino Sans W5" panose="020B0400000000000000" pitchFamily="34" charset="-128"/>
              </a:rPr>
              <a:t>→</a:t>
            </a:r>
            <a:endPar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endParaRPr>
          </a:p>
        </p:txBody>
      </p:sp>
      <p:grpSp>
        <p:nvGrpSpPr>
          <p:cNvPr id="10" name="グループ化 9">
            <a:extLst>
              <a:ext uri="{FF2B5EF4-FFF2-40B4-BE49-F238E27FC236}">
                <a16:creationId xmlns:a16="http://schemas.microsoft.com/office/drawing/2014/main" id="{9949111A-5035-7096-EF39-A78AF42A9996}"/>
              </a:ext>
            </a:extLst>
          </p:cNvPr>
          <p:cNvGrpSpPr/>
          <p:nvPr/>
        </p:nvGrpSpPr>
        <p:grpSpPr>
          <a:xfrm>
            <a:off x="6096000" y="362857"/>
            <a:ext cx="5113388" cy="3651050"/>
            <a:chOff x="4036867" y="3171745"/>
            <a:chExt cx="3705243" cy="2645609"/>
          </a:xfrm>
        </p:grpSpPr>
        <p:pic>
          <p:nvPicPr>
            <p:cNvPr id="15" name="図 14">
              <a:extLst>
                <a:ext uri="{FF2B5EF4-FFF2-40B4-BE49-F238E27FC236}">
                  <a16:creationId xmlns:a16="http://schemas.microsoft.com/office/drawing/2014/main" id="{FB56E1B5-3C7E-A524-D36F-3BEB82A80665}"/>
                </a:ext>
              </a:extLst>
            </p:cNvPr>
            <p:cNvPicPr>
              <a:picLocks noChangeAspect="1"/>
            </p:cNvPicPr>
            <p:nvPr/>
          </p:nvPicPr>
          <p:blipFill>
            <a:blip r:embed="rId3"/>
            <a:stretch>
              <a:fillRect/>
            </a:stretch>
          </p:blipFill>
          <p:spPr>
            <a:xfrm>
              <a:off x="4036867" y="3171745"/>
              <a:ext cx="3705243" cy="2292619"/>
            </a:xfrm>
            <a:prstGeom prst="rect">
              <a:avLst/>
            </a:prstGeom>
          </p:spPr>
        </p:pic>
        <p:sp>
          <p:nvSpPr>
            <p:cNvPr id="6" name="テキスト ボックス 5">
              <a:extLst>
                <a:ext uri="{FF2B5EF4-FFF2-40B4-BE49-F238E27FC236}">
                  <a16:creationId xmlns:a16="http://schemas.microsoft.com/office/drawing/2014/main" id="{408EE8E1-B58A-6F6C-B303-D8088452902C}"/>
                </a:ext>
              </a:extLst>
            </p:cNvPr>
            <p:cNvSpPr txBox="1"/>
            <p:nvPr/>
          </p:nvSpPr>
          <p:spPr>
            <a:xfrm>
              <a:off x="4367313" y="5438221"/>
              <a:ext cx="3044351" cy="379133"/>
            </a:xfrm>
            <a:prstGeom prst="rect">
              <a:avLst/>
            </a:prstGeom>
            <a:noFill/>
          </p:spPr>
          <p:txBody>
            <a:bodyPr wrap="square" rtlCol="0">
              <a:spAutoFit/>
            </a:bodyPr>
            <a:lstStyle/>
            <a:p>
              <a:r>
                <a:rPr lang="en-US" altLang="ja-JP" sz="1400" dirty="0"/>
                <a:t>F</a:t>
              </a:r>
              <a:r>
                <a:rPr kumimoji="1" lang="en-US" altLang="ja-JP" sz="1400" dirty="0"/>
                <a:t>ig 1: PS-CM</a:t>
              </a:r>
              <a:r>
                <a:rPr kumimoji="1" lang="ja-JP" altLang="en-US" sz="1400"/>
                <a:t>を用いて</a:t>
              </a:r>
              <a:r>
                <a:rPr kumimoji="1" lang="en-US" altLang="ja-JP" sz="1400" dirty="0"/>
                <a:t>10</a:t>
              </a:r>
              <a:r>
                <a:rPr kumimoji="1" lang="ja-JP" altLang="en-US" sz="1400"/>
                <a:t>次元の単峰性の問題を</a:t>
              </a:r>
              <a:endParaRPr kumimoji="1" lang="en-US" altLang="ja-JP" sz="1400" dirty="0"/>
            </a:p>
            <a:p>
              <a:r>
                <a:rPr kumimoji="1" lang="ja-JP" altLang="en-US" sz="1400"/>
                <a:t>探索した際の目的関数値の最小値との差の推移</a:t>
              </a:r>
            </a:p>
          </p:txBody>
        </p:sp>
      </p:grpSp>
      <p:graphicFrame>
        <p:nvGraphicFramePr>
          <p:cNvPr id="3" name="表 2">
            <a:extLst>
              <a:ext uri="{FF2B5EF4-FFF2-40B4-BE49-F238E27FC236}">
                <a16:creationId xmlns:a16="http://schemas.microsoft.com/office/drawing/2014/main" id="{B06B5695-018A-E04E-8C4E-8B704CD86151}"/>
              </a:ext>
            </a:extLst>
          </p:cNvPr>
          <p:cNvGraphicFramePr>
            <a:graphicFrameLocks noGrp="1"/>
          </p:cNvGraphicFramePr>
          <p:nvPr>
            <p:extLst>
              <p:ext uri="{D42A27DB-BD31-4B8C-83A1-F6EECF244321}">
                <p14:modId xmlns:p14="http://schemas.microsoft.com/office/powerpoint/2010/main" val="1021483649"/>
              </p:ext>
            </p:extLst>
          </p:nvPr>
        </p:nvGraphicFramePr>
        <p:xfrm>
          <a:off x="4971755" y="4908109"/>
          <a:ext cx="7016548" cy="1112520"/>
        </p:xfrm>
        <a:graphic>
          <a:graphicData uri="http://schemas.openxmlformats.org/drawingml/2006/table">
            <a:tbl>
              <a:tblPr firstRow="1" bandRow="1">
                <a:tableStyleId>{5C22544A-7EE6-4342-B048-85BDC9FD1C3A}</a:tableStyleId>
              </a:tblPr>
              <a:tblGrid>
                <a:gridCol w="1002364">
                  <a:extLst>
                    <a:ext uri="{9D8B030D-6E8A-4147-A177-3AD203B41FA5}">
                      <a16:colId xmlns:a16="http://schemas.microsoft.com/office/drawing/2014/main" val="3543709365"/>
                    </a:ext>
                  </a:extLst>
                </a:gridCol>
                <a:gridCol w="1002364">
                  <a:extLst>
                    <a:ext uri="{9D8B030D-6E8A-4147-A177-3AD203B41FA5}">
                      <a16:colId xmlns:a16="http://schemas.microsoft.com/office/drawing/2014/main" val="2758071443"/>
                    </a:ext>
                  </a:extLst>
                </a:gridCol>
                <a:gridCol w="1002364">
                  <a:extLst>
                    <a:ext uri="{9D8B030D-6E8A-4147-A177-3AD203B41FA5}">
                      <a16:colId xmlns:a16="http://schemas.microsoft.com/office/drawing/2014/main" val="3886504715"/>
                    </a:ext>
                  </a:extLst>
                </a:gridCol>
                <a:gridCol w="1002364">
                  <a:extLst>
                    <a:ext uri="{9D8B030D-6E8A-4147-A177-3AD203B41FA5}">
                      <a16:colId xmlns:a16="http://schemas.microsoft.com/office/drawing/2014/main" val="4204939500"/>
                    </a:ext>
                  </a:extLst>
                </a:gridCol>
                <a:gridCol w="1002364">
                  <a:extLst>
                    <a:ext uri="{9D8B030D-6E8A-4147-A177-3AD203B41FA5}">
                      <a16:colId xmlns:a16="http://schemas.microsoft.com/office/drawing/2014/main" val="3077906751"/>
                    </a:ext>
                  </a:extLst>
                </a:gridCol>
                <a:gridCol w="1002364">
                  <a:extLst>
                    <a:ext uri="{9D8B030D-6E8A-4147-A177-3AD203B41FA5}">
                      <a16:colId xmlns:a16="http://schemas.microsoft.com/office/drawing/2014/main" val="3574954087"/>
                    </a:ext>
                  </a:extLst>
                </a:gridCol>
                <a:gridCol w="1002364">
                  <a:extLst>
                    <a:ext uri="{9D8B030D-6E8A-4147-A177-3AD203B41FA5}">
                      <a16:colId xmlns:a16="http://schemas.microsoft.com/office/drawing/2014/main" val="1912941466"/>
                    </a:ext>
                  </a:extLst>
                </a:gridCol>
              </a:tblGrid>
              <a:tr h="370840">
                <a:tc>
                  <a:txBody>
                    <a:bodyPr/>
                    <a:lstStyle/>
                    <a:p>
                      <a:r>
                        <a:rPr kumimoji="1" lang="en-US" altLang="ja-JP" dirty="0"/>
                        <a:t>PS-CM</a:t>
                      </a:r>
                      <a:endParaRPr kumimoji="1" lang="ja-JP" altLang="en-US"/>
                    </a:p>
                  </a:txBody>
                  <a:tcPr/>
                </a:tc>
                <a:tc>
                  <a:txBody>
                    <a:bodyPr/>
                    <a:lstStyle/>
                    <a:p>
                      <a:r>
                        <a:rPr kumimoji="1" lang="en-US" altLang="ja-JP" dirty="0"/>
                        <a:t>f1</a:t>
                      </a:r>
                      <a:endParaRPr kumimoji="1" lang="ja-JP" altLang="en-US"/>
                    </a:p>
                  </a:txBody>
                  <a:tcPr/>
                </a:tc>
                <a:tc>
                  <a:txBody>
                    <a:bodyPr/>
                    <a:lstStyle/>
                    <a:p>
                      <a:r>
                        <a:rPr kumimoji="1" lang="en-US" altLang="ja-JP" dirty="0"/>
                        <a:t>f2</a:t>
                      </a:r>
                      <a:endParaRPr kumimoji="1" lang="ja-JP" altLang="en-US"/>
                    </a:p>
                  </a:txBody>
                  <a:tcPr/>
                </a:tc>
                <a:tc>
                  <a:txBody>
                    <a:bodyPr/>
                    <a:lstStyle/>
                    <a:p>
                      <a:r>
                        <a:rPr kumimoji="1" lang="en-US" altLang="ja-JP" dirty="0"/>
                        <a:t>f4</a:t>
                      </a:r>
                      <a:endParaRPr kumimoji="1" lang="ja-JP" altLang="en-US"/>
                    </a:p>
                  </a:txBody>
                  <a:tcPr/>
                </a:tc>
                <a:tc>
                  <a:txBody>
                    <a:bodyPr/>
                    <a:lstStyle/>
                    <a:p>
                      <a:r>
                        <a:rPr kumimoji="1" lang="en-US" altLang="ja-JP" dirty="0"/>
                        <a:t>f8</a:t>
                      </a:r>
                      <a:endParaRPr kumimoji="1" lang="ja-JP" altLang="en-US"/>
                    </a:p>
                  </a:txBody>
                  <a:tcPr/>
                </a:tc>
                <a:tc>
                  <a:txBody>
                    <a:bodyPr/>
                    <a:lstStyle/>
                    <a:p>
                      <a:r>
                        <a:rPr kumimoji="1" lang="en-US" altLang="ja-JP" dirty="0"/>
                        <a:t>f13</a:t>
                      </a:r>
                      <a:endParaRPr kumimoji="1" lang="ja-JP" altLang="en-US"/>
                    </a:p>
                  </a:txBody>
                  <a:tcPr/>
                </a:tc>
                <a:tc>
                  <a:txBody>
                    <a:bodyPr/>
                    <a:lstStyle/>
                    <a:p>
                      <a:r>
                        <a:rPr kumimoji="1" lang="en-US" altLang="ja-JP" dirty="0"/>
                        <a:t>f15</a:t>
                      </a:r>
                      <a:endParaRPr kumimoji="1" lang="ja-JP" altLang="en-US"/>
                    </a:p>
                  </a:txBody>
                  <a:tcPr/>
                </a:tc>
                <a:extLst>
                  <a:ext uri="{0D108BD9-81ED-4DB2-BD59-A6C34878D82A}">
                    <a16:rowId xmlns:a16="http://schemas.microsoft.com/office/drawing/2014/main" val="969655724"/>
                  </a:ext>
                </a:extLst>
              </a:tr>
              <a:tr h="370840">
                <a:tc>
                  <a:txBody>
                    <a:bodyPr/>
                    <a:lstStyle/>
                    <a:p>
                      <a:r>
                        <a:rPr kumimoji="1" lang="en-US" altLang="ja-JP" dirty="0"/>
                        <a:t>10</a:t>
                      </a:r>
                      <a:r>
                        <a:rPr kumimoji="1" lang="ja-JP" altLang="en-US"/>
                        <a:t>次元</a:t>
                      </a:r>
                    </a:p>
                  </a:txBody>
                  <a:tcPr/>
                </a:tc>
                <a:tc>
                  <a:txBody>
                    <a:bodyPr/>
                    <a:lstStyle/>
                    <a:p>
                      <a:r>
                        <a:rPr kumimoji="1" lang="en-US" altLang="ja-JP" dirty="0"/>
                        <a:t>1.0</a:t>
                      </a:r>
                      <a:endParaRPr kumimoji="1" lang="ja-JP" altLang="en-US"/>
                    </a:p>
                  </a:txBody>
                  <a:tcPr/>
                </a:tc>
                <a:tc>
                  <a:txBody>
                    <a:bodyPr/>
                    <a:lstStyle/>
                    <a:p>
                      <a:r>
                        <a:rPr kumimoji="1" lang="en-US" altLang="ja-JP" dirty="0"/>
                        <a:t>1.0</a:t>
                      </a:r>
                      <a:endParaRPr kumimoji="1" lang="ja-JP" altLang="en-US"/>
                    </a:p>
                  </a:txBody>
                  <a:tcPr/>
                </a:tc>
                <a:tc>
                  <a:txBody>
                    <a:bodyPr/>
                    <a:lstStyle/>
                    <a:p>
                      <a:r>
                        <a:rPr kumimoji="1" lang="en-US" altLang="ja-JP" dirty="0"/>
                        <a:t>1.0</a:t>
                      </a:r>
                      <a:endParaRPr kumimoji="1" lang="ja-JP" altLang="en-US"/>
                    </a:p>
                  </a:txBody>
                  <a:tcPr/>
                </a:tc>
                <a:tc>
                  <a:txBody>
                    <a:bodyPr/>
                    <a:lstStyle/>
                    <a:p>
                      <a:r>
                        <a:rPr kumimoji="1" lang="en-US" altLang="ja-JP" dirty="0"/>
                        <a:t>1.0</a:t>
                      </a:r>
                      <a:endParaRPr kumimoji="1" lang="ja-JP" altLang="en-US"/>
                    </a:p>
                  </a:txBody>
                  <a:tcPr/>
                </a:tc>
                <a:tc>
                  <a:txBody>
                    <a:bodyPr/>
                    <a:lstStyle/>
                    <a:p>
                      <a:r>
                        <a:rPr kumimoji="1" lang="en-US" altLang="ja-JP" dirty="0"/>
                        <a:t>1.0</a:t>
                      </a: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4143351370"/>
                  </a:ext>
                </a:extLst>
              </a:tr>
              <a:tr h="370840">
                <a:tc>
                  <a:txBody>
                    <a:bodyPr/>
                    <a:lstStyle/>
                    <a:p>
                      <a:r>
                        <a:rPr kumimoji="1" lang="en-US" altLang="ja-JP" dirty="0"/>
                        <a:t>30</a:t>
                      </a:r>
                      <a:r>
                        <a:rPr kumimoji="1" lang="ja-JP" altLang="en-US"/>
                        <a:t>次元</a:t>
                      </a:r>
                    </a:p>
                  </a:txBody>
                  <a:tcPr/>
                </a:tc>
                <a:tc>
                  <a:txBody>
                    <a:bodyPr/>
                    <a:lstStyle/>
                    <a:p>
                      <a:r>
                        <a:rPr kumimoji="1" lang="en-US" altLang="ja-JP" dirty="0"/>
                        <a:t>1.0</a:t>
                      </a:r>
                      <a:endParaRPr kumimoji="1" lang="ja-JP" altLang="en-US"/>
                    </a:p>
                  </a:txBody>
                  <a:tcPr/>
                </a:tc>
                <a:tc>
                  <a:txBody>
                    <a:bodyPr/>
                    <a:lstStyle/>
                    <a:p>
                      <a:r>
                        <a:rPr kumimoji="1" lang="en-US" altLang="ja-JP" dirty="0"/>
                        <a:t>1.0</a:t>
                      </a:r>
                      <a:endParaRPr kumimoji="1" lang="ja-JP" altLang="en-US"/>
                    </a:p>
                  </a:txBody>
                  <a:tcPr/>
                </a:tc>
                <a:tc>
                  <a:txBody>
                    <a:bodyPr/>
                    <a:lstStyle/>
                    <a:p>
                      <a:r>
                        <a:rPr kumimoji="1" lang="en-US" altLang="ja-JP" dirty="0"/>
                        <a:t>1.0</a:t>
                      </a:r>
                      <a:endParaRPr kumimoji="1" lang="ja-JP" altLang="en-US"/>
                    </a:p>
                  </a:txBody>
                  <a:tcPr/>
                </a:tc>
                <a:tc>
                  <a:txBody>
                    <a:bodyPr/>
                    <a:lstStyle/>
                    <a:p>
                      <a:r>
                        <a:rPr kumimoji="1" lang="en-US" altLang="ja-JP" dirty="0"/>
                        <a:t>1.0</a:t>
                      </a:r>
                      <a:endParaRPr kumimoji="1" lang="ja-JP" altLang="en-US"/>
                    </a:p>
                  </a:txBody>
                  <a:tcPr/>
                </a:tc>
                <a:tc>
                  <a:txBody>
                    <a:bodyPr/>
                    <a:lstStyle/>
                    <a:p>
                      <a:r>
                        <a:rPr kumimoji="1" lang="en-US" altLang="ja-JP" dirty="0"/>
                        <a:t>1.0</a:t>
                      </a: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556090622"/>
                  </a:ext>
                </a:extLst>
              </a:tr>
            </a:tbl>
          </a:graphicData>
        </a:graphic>
      </p:graphicFrame>
      <p:sp>
        <p:nvSpPr>
          <p:cNvPr id="4" name="テキスト ボックス 3">
            <a:extLst>
              <a:ext uri="{FF2B5EF4-FFF2-40B4-BE49-F238E27FC236}">
                <a16:creationId xmlns:a16="http://schemas.microsoft.com/office/drawing/2014/main" id="{9E8B81A4-A37F-C058-FFB6-7D634D23C1CE}"/>
              </a:ext>
            </a:extLst>
          </p:cNvPr>
          <p:cNvSpPr txBox="1"/>
          <p:nvPr/>
        </p:nvSpPr>
        <p:spPr>
          <a:xfrm>
            <a:off x="4971755" y="4384889"/>
            <a:ext cx="7016548" cy="523220"/>
          </a:xfrm>
          <a:prstGeom prst="rect">
            <a:avLst/>
          </a:prstGeom>
          <a:noFill/>
        </p:spPr>
        <p:txBody>
          <a:bodyPr wrap="square" rtlCol="0">
            <a:spAutoFit/>
          </a:bodyPr>
          <a:lstStyle/>
          <a:p>
            <a:pPr algn="ctr"/>
            <a:r>
              <a:rPr lang="en-US" altLang="ja-JP" sz="1400" dirty="0"/>
              <a:t>Table</a:t>
            </a:r>
            <a:r>
              <a:rPr kumimoji="1" lang="en-US" altLang="ja-JP" sz="1400" dirty="0"/>
              <a:t> </a:t>
            </a:r>
            <a:r>
              <a:rPr lang="en-US" altLang="ja-JP" sz="1400" dirty="0"/>
              <a:t>1</a:t>
            </a:r>
            <a:r>
              <a:rPr kumimoji="1" lang="en-US" altLang="ja-JP" sz="1400" dirty="0"/>
              <a:t>:</a:t>
            </a:r>
            <a:r>
              <a:rPr kumimoji="1" lang="ja-JP" altLang="en-US" sz="1400">
                <a:latin typeface="Hiragino Sans W4" panose="020B0400000000000000" pitchFamily="34" charset="-128"/>
                <a:ea typeface="Hiragino Sans W4" panose="020B0400000000000000" pitchFamily="34" charset="-128"/>
              </a:rPr>
              <a:t>サロゲートモデルの精度と</a:t>
            </a:r>
            <a:r>
              <a:rPr kumimoji="1" lang="en-US" altLang="ja-JP" sz="1400" dirty="0">
                <a:latin typeface="Hiragino Sans W4" panose="020B0400000000000000" pitchFamily="34" charset="-128"/>
                <a:ea typeface="Hiragino Sans W4" panose="020B0400000000000000" pitchFamily="34" charset="-128"/>
              </a:rPr>
              <a:t>2000</a:t>
            </a:r>
            <a:r>
              <a:rPr kumimoji="1" lang="ja-JP" altLang="en-US" sz="1400">
                <a:latin typeface="Hiragino Sans W4" panose="020B0400000000000000" pitchFamily="34" charset="-128"/>
                <a:ea typeface="Hiragino Sans W4" panose="020B0400000000000000" pitchFamily="34" charset="-128"/>
              </a:rPr>
              <a:t>回の評価後の目的関数値との</a:t>
            </a:r>
            <a:endParaRPr kumimoji="1" lang="en-US" altLang="ja-JP" sz="1400" dirty="0">
              <a:latin typeface="Hiragino Sans W4" panose="020B0400000000000000" pitchFamily="34" charset="-128"/>
              <a:ea typeface="Hiragino Sans W4" panose="020B0400000000000000" pitchFamily="34" charset="-128"/>
            </a:endParaRPr>
          </a:p>
          <a:p>
            <a:pPr algn="ctr"/>
            <a:r>
              <a:rPr kumimoji="1" lang="ja-JP" altLang="en-US" sz="1400">
                <a:latin typeface="Hiragino Sans W4" panose="020B0400000000000000" pitchFamily="34" charset="-128"/>
                <a:ea typeface="Hiragino Sans W4" panose="020B0400000000000000" pitchFamily="34" charset="-128"/>
              </a:rPr>
              <a:t>ケンドールの順位相関係数</a:t>
            </a:r>
          </a:p>
        </p:txBody>
      </p:sp>
    </p:spTree>
    <p:extLst>
      <p:ext uri="{BB962C8B-B14F-4D97-AF65-F5344CB8AC3E}">
        <p14:creationId xmlns:p14="http://schemas.microsoft.com/office/powerpoint/2010/main" val="9891880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6576</TotalTime>
  <Words>640</Words>
  <Application>Microsoft Macintosh PowerPoint</Application>
  <PresentationFormat>ワイド画面</PresentationFormat>
  <Paragraphs>82</Paragraphs>
  <Slides>4</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vt:i4>
      </vt:variant>
    </vt:vector>
  </HeadingPairs>
  <TitlesOfParts>
    <vt:vector size="12" baseType="lpstr">
      <vt:lpstr>Hiragino Sans W4</vt:lpstr>
      <vt:lpstr>Hiragino Sans W5</vt:lpstr>
      <vt:lpstr>Hiragino Sans W6</vt:lpstr>
      <vt:lpstr>Söhne</vt:lpstr>
      <vt:lpstr>游ゴシック</vt:lpstr>
      <vt:lpstr>游ゴシック Light</vt:lpstr>
      <vt:lpstr>Arial</vt:lpstr>
      <vt:lpstr>Office テーマ</vt:lpstr>
      <vt:lpstr>サロゲート型進化計算における モデルの推定精度が 探索性能に与える影響の分析</vt:lpstr>
      <vt:lpstr>｜研究背景</vt:lpstr>
      <vt:lpstr>｜実験方法</vt:lpstr>
      <vt:lpstr>｜ベンチマークと結果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サロゲート型進化計算における モデルの推定精度が 探索性能に与える影響の分析</dc:title>
  <dc:creator>塙　裕貴</dc:creator>
  <cp:lastModifiedBy>塙　裕貴</cp:lastModifiedBy>
  <cp:revision>48</cp:revision>
  <dcterms:created xsi:type="dcterms:W3CDTF">2023-11-19T16:15:16Z</dcterms:created>
  <dcterms:modified xsi:type="dcterms:W3CDTF">2023-12-12T02:49:25Z</dcterms:modified>
</cp:coreProperties>
</file>