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D12F1919.xml" ContentType="application/vnd.ms-powerpoint.comments+xml"/>
  <Override PartName="/ppt/comments/modernComment_104_BBDDD117.xml" ContentType="application/vnd.ms-powerpoint.comments+xml"/>
  <Override PartName="/ppt/comments/modernComment_106_A2ADA29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3" r:id="rId8"/>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83CD52-F9F5-DEA4-B549-E33E65C06BB3}" name="原田　智広" initials="智原" userId="S::harada@tmu.ac.jp::24693df0-c054-496a-8d3b-b5bf1a73365c" providerId="AD"/>
  <p188:author id="{4473B1A3-3717-F6E9-DFC2-BDDF82C4BB73}" name="原田智広" initials="原田智広" userId="S::harada-tomohiro@jmjtmu.onmicrosoft.com::24693df0-c054-496a-8d3b-b5bf1a73365c" providerId="AD"/>
  <p188:author id="{357571B6-9389-8812-0AC4-2B9B588A2EA9}" name="塙　裕貴" initials="" userId="S::20141136@ed.tmu.ac.jp::09575ecd-123f-4c34-88c6-2f3bb99e55b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3"/>
    <p:restoredTop sz="96197"/>
  </p:normalViewPr>
  <p:slideViewPr>
    <p:cSldViewPr snapToGrid="0">
      <p:cViewPr>
        <p:scale>
          <a:sx n="52" d="100"/>
          <a:sy n="52" d="100"/>
        </p:scale>
        <p:origin x="-343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modernComment_102_D12F1919.xml><?xml version="1.0" encoding="utf-8"?>
<p188:cmLst xmlns:a="http://schemas.openxmlformats.org/drawingml/2006/main" xmlns:r="http://schemas.openxmlformats.org/officeDocument/2006/relationships" xmlns:p188="http://schemas.microsoft.com/office/powerpoint/2018/8/main">
  <p188:cm id="{5A02B92D-033B-A54E-B717-9B3A8CDBEA75}" authorId="{8783CD52-F9F5-DEA4-B549-E33E65C06BB3}" created="2023-11-27T02:14:29.187">
    <ac:txMkLst xmlns:ac="http://schemas.microsoft.com/office/drawing/2013/main/command">
      <pc:docMk xmlns:pc="http://schemas.microsoft.com/office/powerpoint/2013/main/command"/>
      <pc:sldMk xmlns:pc="http://schemas.microsoft.com/office/powerpoint/2013/main/command" cId="3509524761" sldId="258"/>
      <ac:spMk id="19" creationId="{EF2595A6-6064-0B8F-3892-043814E8CC45}"/>
      <ac:txMk cp="69" len="28">
        <ac:context len="183" hash="137307422"/>
      </ac:txMk>
    </ac:txMkLst>
    <p188:pos x="6300528" y="2986248"/>
    <p188:txBody>
      <a:bodyPr/>
      <a:lstStyle/>
      <a:p>
        <a:r>
          <a:rPr lang="ja-JP" altLang="en-US"/>
          <a:t>機械学習を用いて評価値を推定するサロゲートモデル</a:t>
        </a:r>
      </a:p>
    </p188:txBody>
  </p188:cm>
  <p188:cm id="{08945A85-28E9-B54D-AE4E-671D927A4D57}" authorId="{8783CD52-F9F5-DEA4-B549-E33E65C06BB3}" created="2023-11-27T02:17:04.091">
    <ac:txMkLst xmlns:ac="http://schemas.microsoft.com/office/drawing/2013/main/command">
      <pc:docMk xmlns:pc="http://schemas.microsoft.com/office/powerpoint/2013/main/command"/>
      <pc:sldMk xmlns:pc="http://schemas.microsoft.com/office/powerpoint/2013/main/command" cId="3509524761" sldId="258"/>
      <ac:spMk id="19" creationId="{EF2595A6-6064-0B8F-3892-043814E8CC45}"/>
      <ac:txMk cp="155">
        <ac:context len="183" hash="137307422"/>
      </ac:txMk>
    </ac:txMkLst>
    <p188:pos x="20989921" y="4815048"/>
    <p188:txBody>
      <a:bodyPr/>
      <a:lstStyle/>
      <a:p>
        <a:r>
          <a:rPr lang="ja-JP" altLang="en-US"/>
          <a:t>これが研究目的であることが明確にわかるようにしてください．また，文章的には，サロゲートモデルの推定精度が探索性能に与える影響を分析，としたほうが良いです．精度が高いほうが性能が高いことを調べたいわけではなく（そうなるという仮説は立てられますが），精度がどのような影響を与えるかを主眼に置いたほうが良いです．</a:t>
        </a:r>
      </a:p>
    </p188:txBody>
  </p188:cm>
  <p188:cm id="{CB4B37C6-E2EE-6C41-AF5D-5F602DCE703B}" authorId="{8783CD52-F9F5-DEA4-B549-E33E65C06BB3}" created="2023-11-27T02:48:35.300">
    <ac:deMkLst xmlns:ac="http://schemas.microsoft.com/office/drawing/2013/main/command">
      <pc:docMk xmlns:pc="http://schemas.microsoft.com/office/powerpoint/2013/main/command"/>
      <pc:sldMk xmlns:pc="http://schemas.microsoft.com/office/powerpoint/2013/main/command" cId="3509524761" sldId="258"/>
      <ac:grpSpMk id="48" creationId="{B2E01F83-B088-5570-6134-3A0DEF899BD5}"/>
    </ac:deMkLst>
    <p188:txBody>
      <a:bodyPr/>
      <a:lstStyle/>
      <a:p>
        <a:r>
          <a:rPr lang="ja-JP" altLang="en-US"/>
          <a:t>図のスペースの割りに情報量が少ないです．イメージとしては，下記論文のFig. 1のようなものを私はイメージしています．IBも同様．</a:t>
        </a:r>
      </a:p>
    </p188:txBody>
  </p188:cm>
  <p188:cm id="{78691B37-75F3-2049-9B90-500C92E16E58}" authorId="{8783CD52-F9F5-DEA4-B549-E33E65C06BB3}" created="2023-11-27T03:01:03.977">
    <ac:deMkLst xmlns:ac="http://schemas.microsoft.com/office/drawing/2013/main/command">
      <pc:docMk xmlns:pc="http://schemas.microsoft.com/office/powerpoint/2013/main/command"/>
      <pc:sldMk xmlns:pc="http://schemas.microsoft.com/office/powerpoint/2013/main/command" cId="3509524761" sldId="258"/>
      <ac:grpSpMk id="81" creationId="{534D2751-C3AD-F156-656C-D624D970E24B}"/>
    </ac:deMkLst>
    <p188:txBody>
      <a:bodyPr/>
      <a:lstStyle/>
      <a:p>
        <a:r>
          <a:rPr lang="ja-JP" altLang="en-US"/>
          <a:t>ちょっと文字が見づらいのでポスター用に調整してください．ほかの図も同様</a:t>
        </a:r>
      </a:p>
    </p188:txBody>
  </p188:cm>
  <p188:cm id="{898BE048-EE0C-F54D-8F14-64E7F44816F9}" authorId="{8783CD52-F9F5-DEA4-B549-E33E65C06BB3}" created="2023-11-27T03:04:51.205">
    <ac:txMkLst xmlns:ac="http://schemas.microsoft.com/office/drawing/2013/main/command">
      <pc:docMk xmlns:pc="http://schemas.microsoft.com/office/powerpoint/2013/main/command"/>
      <pc:sldMk xmlns:pc="http://schemas.microsoft.com/office/powerpoint/2013/main/command" cId="3509524761" sldId="258"/>
      <ac:spMk id="74" creationId="{CA9D1AEF-DDE1-B34F-F44A-87A56557512F}"/>
      <ac:txMk cp="0">
        <ac:context len="417" hash="2534237164"/>
      </ac:txMk>
    </ac:txMkLst>
    <p188:pos x="2005572" y="4476139"/>
    <p188:txBody>
      <a:bodyPr/>
      <a:lstStyle/>
      <a:p>
        <a:r>
          <a:rPr lang="ja-JP" altLang="en-US"/>
          <a:t>この部分が本研究の肝なのでもう少し情報を増やしてください．精度をどのように調整するかの具体的な情報が全くわかりません．サロゲートモデルの分類の図をもう少しコンパクトにしてここの情報を増やしましょう．</a:t>
        </a:r>
      </a:p>
    </p188:txBody>
  </p188:cm>
  <p188:cm id="{D1659791-B535-6D4A-853B-61F978C6F76B}" authorId="{8783CD52-F9F5-DEA4-B549-E33E65C06BB3}" created="2023-11-27T03:05:33.088">
    <ac:deMkLst xmlns:ac="http://schemas.microsoft.com/office/drawing/2013/main/command">
      <pc:docMk xmlns:pc="http://schemas.microsoft.com/office/powerpoint/2013/main/command"/>
      <pc:sldMk xmlns:pc="http://schemas.microsoft.com/office/powerpoint/2013/main/command" cId="3509524761" sldId="258"/>
      <ac:spMk id="78" creationId="{706DF09F-6C0F-E89C-FFCC-DB137B902DCE}"/>
    </ac:deMkLst>
    <p188:txBody>
      <a:bodyPr/>
      <a:lstStyle/>
      <a:p>
        <a:r>
          <a:rPr lang="ja-JP" altLang="en-US"/>
          <a:t>最後に，本研究から言えることを完結にまとめてください．</a:t>
        </a:r>
      </a:p>
    </p188:txBody>
  </p188:cm>
</p188:cmLst>
</file>

<file path=ppt/comments/modernComment_104_BBDDD117.xml><?xml version="1.0" encoding="utf-8"?>
<p188:cmLst xmlns:a="http://schemas.openxmlformats.org/drawingml/2006/main" xmlns:r="http://schemas.openxmlformats.org/officeDocument/2006/relationships" xmlns:p188="http://schemas.microsoft.com/office/powerpoint/2018/8/main">
  <p188:cm id="{D3D29958-AA2E-1E4B-BC09-07984A2C79F5}" authorId="{4473B1A3-3717-F6E9-DFC2-BDDF82C4BB73}" created="2023-11-28T07:56:15.041">
    <ac:txMkLst xmlns:ac="http://schemas.microsoft.com/office/drawing/2013/main/command">
      <pc:docMk xmlns:pc="http://schemas.microsoft.com/office/powerpoint/2013/main/command"/>
      <pc:sldMk xmlns:pc="http://schemas.microsoft.com/office/powerpoint/2013/main/command" cId="3151876375" sldId="260"/>
      <ac:spMk id="3" creationId="{B04AE5C0-82A6-2DE9-7E59-A0254E1C2D66}"/>
      <ac:txMk cp="357" len="6">
        <ac:context len="489" hash="2778677174"/>
      </ac:txMk>
    </ac:txMkLst>
    <p188:pos x="4762725" y="5902921"/>
    <p188:txBody>
      <a:bodyPr/>
      <a:lstStyle/>
      <a:p>
        <a:r>
          <a:rPr lang="ja-JP" altLang="en-US"/>
          <a:t>これが精度を調整するパラメータであることがわかるようにしましょう．</a:t>
        </a:r>
      </a:p>
    </p188:txBody>
  </p188:cm>
  <p188:cm id="{1A30FCC1-07FD-5F4A-A572-93F8A1C92BE5}" authorId="{4473B1A3-3717-F6E9-DFC2-BDDF82C4BB73}" created="2023-11-28T07:57:14.008">
    <ac:txMkLst xmlns:ac="http://schemas.microsoft.com/office/drawing/2013/main/command">
      <pc:docMk xmlns:pc="http://schemas.microsoft.com/office/powerpoint/2013/main/command"/>
      <pc:sldMk xmlns:pc="http://schemas.microsoft.com/office/powerpoint/2013/main/command" cId="3151876375" sldId="260"/>
      <ac:spMk id="34" creationId="{3278130B-E018-0DFD-17D4-4447D366F6A7}"/>
      <ac:txMk cp="20" len="2">
        <ac:context len="29" hash="1080342837"/>
      </ac:txMk>
    </ac:txMkLst>
    <p188:pos x="6643506" y="931865"/>
    <p188:txBody>
      <a:bodyPr/>
      <a:lstStyle/>
      <a:p>
        <a:r>
          <a:rPr lang="ja-JP" altLang="en-US"/>
          <a:t>ポスターなので基本的に上から下に説明していきますが，この段階で擬似サロゲートの意味がわかりません．流れの中で擬似サロゲートを説明できるように修正してください．</a:t>
        </a:r>
      </a:p>
    </p188:txBody>
  </p188:cm>
  <p188:cm id="{B15BC9B8-82D9-2044-968D-FE575A35D6AE}" authorId="{4473B1A3-3717-F6E9-DFC2-BDDF82C4BB73}" created="2023-11-28T07:57:49.985">
    <ac:txMkLst xmlns:ac="http://schemas.microsoft.com/office/drawing/2013/main/command">
      <pc:docMk xmlns:pc="http://schemas.microsoft.com/office/powerpoint/2013/main/command"/>
      <pc:sldMk xmlns:pc="http://schemas.microsoft.com/office/powerpoint/2013/main/command" cId="3151876375" sldId="260"/>
      <ac:spMk id="7" creationId="{54529766-F57F-DF98-CCA6-FD98F4B538B7}"/>
      <ac:txMk cp="235" len="7">
        <ac:context len="450" hash="937471970"/>
      </ac:txMk>
    </ac:txMkLst>
    <p188:pos x="3061869" y="4794161"/>
    <p188:txBody>
      <a:bodyPr/>
      <a:lstStyle/>
      <a:p>
        <a:r>
          <a:rPr lang="ja-JP" altLang="en-US"/>
          <a:t>N_rがなにかわかりません．</a:t>
        </a:r>
      </a:p>
    </p188:txBody>
  </p188:cm>
  <p188:cm id="{AA148966-29A1-7D42-A84C-DE8187EE343C}" authorId="{4473B1A3-3717-F6E9-DFC2-BDDF82C4BB73}" created="2023-11-28T07:58:00.959">
    <ac:txMkLst xmlns:ac="http://schemas.microsoft.com/office/drawing/2013/main/command">
      <pc:docMk xmlns:pc="http://schemas.microsoft.com/office/powerpoint/2013/main/command"/>
      <pc:sldMk xmlns:pc="http://schemas.microsoft.com/office/powerpoint/2013/main/command" cId="3151876375" sldId="260"/>
      <ac:spMk id="7" creationId="{54529766-F57F-DF98-CCA6-FD98F4B538B7}"/>
      <ac:txMk cp="330" len="13">
        <ac:context len="450" hash="937471970"/>
      </ac:txMk>
    </ac:txMkLst>
    <p188:pos x="8116469" y="5886361"/>
    <p188:txBody>
      <a:bodyPr/>
      <a:lstStyle/>
      <a:p>
        <a:r>
          <a:rPr lang="ja-JP" altLang="en-US"/>
          <a:t>P_randがなにかわかりません．</a:t>
        </a:r>
      </a:p>
    </p188:txBody>
  </p188:cm>
  <p188:cm id="{E66682C0-3CE8-3E49-896C-43E3172D2B20}" authorId="{4473B1A3-3717-F6E9-DFC2-BDDF82C4BB73}" created="2023-11-28T08:01:16.047">
    <ac:txMkLst xmlns:ac="http://schemas.microsoft.com/office/drawing/2013/main/command">
      <pc:docMk xmlns:pc="http://schemas.microsoft.com/office/powerpoint/2013/main/command"/>
      <pc:sldMk xmlns:pc="http://schemas.microsoft.com/office/powerpoint/2013/main/command" cId="3151876375" sldId="260"/>
      <ac:spMk id="4" creationId="{712ED621-199C-F3D3-1529-A060AD6B0921}"/>
      <ac:txMk cp="1" len="7">
        <ac:context len="12" hash="3524460163"/>
      </ac:txMk>
    </ac:txMkLst>
    <p188:pos x="4706873" y="947269"/>
    <p188:txBody>
      <a:bodyPr/>
      <a:lstStyle/>
      <a:p>
        <a:r>
          <a:rPr lang="ja-JP" altLang="en-US"/>
          <a:t>試行数を書いてください．また，交叉と突然変異に何を使っているか，初期サンプルの数も書いてください．</a:t>
        </a:r>
      </a:p>
    </p188:txBody>
  </p188:cm>
  <p188:cm id="{BC772741-676C-9E40-BF4B-1EF4FEE45A38}" authorId="{4473B1A3-3717-F6E9-DFC2-BDDF82C4BB73}" created="2023-11-28T08:06:01.824">
    <ac:txMkLst xmlns:ac="http://schemas.microsoft.com/office/drawing/2013/main/command">
      <pc:docMk xmlns:pc="http://schemas.microsoft.com/office/powerpoint/2013/main/command"/>
      <pc:sldMk xmlns:pc="http://schemas.microsoft.com/office/powerpoint/2013/main/command" cId="3151876375" sldId="260"/>
      <ac:spMk id="82" creationId="{03E318BE-FD1F-09CA-2672-0D09DD15A4E7}"/>
      <ac:txMk cp="4">
        <ac:context len="15" hash="1819461066"/>
      </ac:txMk>
    </ac:txMkLst>
    <p188:txBody>
      <a:bodyPr/>
      <a:lstStyle/>
      <a:p>
        <a:r>
          <a:rPr lang="ja-JP" altLang="en-US"/>
          <a:t>d10-&gt;10次元
基本的に，他人にわからない表記は使わないでください．</a:t>
        </a:r>
      </a:p>
    </p188:txBody>
  </p188:cm>
  <p188:cm id="{C9C8906C-5884-0B46-A2AC-30779C6C2D68}" authorId="{4473B1A3-3717-F6E9-DFC2-BDDF82C4BB73}" created="2023-11-28T08:11:08.248">
    <ac:txMkLst xmlns:ac="http://schemas.microsoft.com/office/drawing/2013/main/command">
      <pc:docMk xmlns:pc="http://schemas.microsoft.com/office/powerpoint/2013/main/command"/>
      <pc:sldMk xmlns:pc="http://schemas.microsoft.com/office/powerpoint/2013/main/command" cId="3151876375" sldId="260"/>
      <ac:spMk id="78" creationId="{706DF09F-6C0F-E89C-FFCC-DB137B902DCE}"/>
      <ac:txMk cp="49">
        <ac:context len="50" hash="4075324036"/>
      </ac:txMk>
    </ac:txMkLst>
    <p188:pos x="1296801" y="896105"/>
    <p188:txBody>
      <a:bodyPr/>
      <a:lstStyle/>
      <a:p>
        <a:r>
          <a:rPr lang="ja-JP" altLang="en-US"/>
          <a:t>この図はどこの説明と関係している？説明に必要がない図であれば乗せる必要はないですし，逆に説明に必要であればどこの説明と関係があるかがもう少しわかりやすいほうが良いです．また，「ランク」なので小さい値の方が優れている方が見やすいです．
追加でですが，IB-AFM f15だけを特別に示している理由はありますか？もしないのであれば，fig. 1や2で示しているもののランクを示したほうが繋がりがわかりやすいです．</a:t>
        </a:r>
      </a:p>
    </p188:txBody>
  </p188:cm>
  <p188:cm id="{C477D2A8-2F9F-C841-90D2-AB913EB82D7B}" authorId="{4473B1A3-3717-F6E9-DFC2-BDDF82C4BB73}" created="2023-11-28T08:11:53.873">
    <ac:txMkLst xmlns:ac="http://schemas.microsoft.com/office/drawing/2013/main/command">
      <pc:docMk xmlns:pc="http://schemas.microsoft.com/office/powerpoint/2013/main/command"/>
      <pc:sldMk xmlns:pc="http://schemas.microsoft.com/office/powerpoint/2013/main/command" cId="3151876375" sldId="260"/>
      <ac:spMk id="73" creationId="{A16E6338-5CC6-5040-2FDE-16C98665E498}"/>
      <ac:txMk cp="7">
        <ac:context len="43" hash="2889543305"/>
      </ac:txMk>
    </ac:txMkLst>
    <p188:pos x="1297154" y="890773"/>
    <p188:txBody>
      <a:bodyPr/>
      <a:lstStyle/>
      <a:p>
        <a:r>
          <a:rPr lang="ja-JP" altLang="en-US"/>
          <a:t>fig1-&gt;Fig. 1とすべきです．ポスターやスライドの場合は特に引用するのでなければFig. 1などの図表番号はなくても良いです．</a:t>
        </a:r>
      </a:p>
    </p188:txBody>
  </p188:cm>
  <p188:cm id="{650465D4-3906-E842-938E-8252F712D6DF}" authorId="{4473B1A3-3717-F6E9-DFC2-BDDF82C4BB73}" created="2023-11-28T08:13:31.067">
    <ac:deMkLst xmlns:ac="http://schemas.microsoft.com/office/drawing/2013/main/command">
      <pc:docMk xmlns:pc="http://schemas.microsoft.com/office/powerpoint/2013/main/command"/>
      <pc:sldMk xmlns:pc="http://schemas.microsoft.com/office/powerpoint/2013/main/command" cId="3151876375" sldId="260"/>
      <ac:spMk id="22" creationId="{92418E8A-FEA3-9063-A289-BC9035FF19E3}"/>
    </ac:deMkLst>
    <p188:txBody>
      <a:bodyPr/>
      <a:lstStyle/>
      <a:p>
        <a:r>
          <a:rPr lang="ja-JP" altLang="en-US"/>
          <a:t>サロゲートモデルの四角はなにかサロゲートとして近似しているような図の方が良いです．</a:t>
        </a:r>
      </a:p>
    </p188:txBody>
  </p188:cm>
  <p188:cm id="{8E7013D9-B616-2B4C-9C51-677032C7C689}" authorId="{4473B1A3-3717-F6E9-DFC2-BDDF82C4BB73}" created="2023-11-28T08:14:05.577">
    <ac:txMkLst xmlns:ac="http://schemas.microsoft.com/office/drawing/2013/main/command">
      <pc:docMk xmlns:pc="http://schemas.microsoft.com/office/powerpoint/2013/main/command"/>
      <pc:sldMk xmlns:pc="http://schemas.microsoft.com/office/powerpoint/2013/main/command" cId="3151876375" sldId="260"/>
      <ac:spMk id="3" creationId="{B04AE5C0-82A6-2DE9-7E59-A0254E1C2D66}"/>
      <ac:txMk cp="260" len="130">
        <ac:context len="489" hash="2778677174"/>
      </ac:txMk>
    </ac:txMkLst>
    <p188:pos x="9687651" y="4738532"/>
    <p188:txBody>
      <a:bodyPr/>
      <a:lstStyle/>
      <a:p>
        <a:r>
          <a:rPr lang="ja-JP" altLang="en-US"/>
          <a:t>8~11行目が疑似サロゲートの役割を果たしていることがわかるとなお良い．Algorithm 2も同様</a:t>
        </a:r>
      </a:p>
    </p188:txBody>
  </p188:cm>
  <p188:cm id="{BBAD6803-345D-5A4D-B3DA-757C5C05766F}" authorId="{4473B1A3-3717-F6E9-DFC2-BDDF82C4BB73}" created="2023-11-28T08:14:24.903">
    <ac:txMkLst xmlns:ac="http://schemas.microsoft.com/office/drawing/2013/main/command">
      <pc:docMk xmlns:pc="http://schemas.microsoft.com/office/powerpoint/2013/main/command"/>
      <pc:sldMk xmlns:pc="http://schemas.microsoft.com/office/powerpoint/2013/main/command" cId="3151876375" sldId="260"/>
      <ac:spMk id="34" creationId="{3278130B-E018-0DFD-17D4-4447D366F6A7}"/>
      <ac:txMk cp="0" len="11">
        <ac:context len="29" hash="1080342837"/>
      </ac:txMk>
    </ac:txMkLst>
    <p188:pos x="3173064" y="883739"/>
    <p188:txBody>
      <a:bodyPr/>
      <a:lstStyle/>
      <a:p>
        <a:r>
          <a:rPr lang="ja-JP" altLang="en-US"/>
          <a:t>Algorithmと1の間にスペースAlgorithm 2も同様</a:t>
        </a:r>
      </a:p>
    </p188:txBody>
  </p188:cm>
</p188:cmLst>
</file>

<file path=ppt/comments/modernComment_106_A2ADA291.xml><?xml version="1.0" encoding="utf-8"?>
<p188:cmLst xmlns:a="http://schemas.openxmlformats.org/drawingml/2006/main" xmlns:r="http://schemas.openxmlformats.org/officeDocument/2006/relationships" xmlns:p188="http://schemas.microsoft.com/office/powerpoint/2018/8/main">
  <p188:cm id="{7AD659FE-22E9-2143-A73B-AB8EB72F22DB}" authorId="{8783CD52-F9F5-DEA4-B549-E33E65C06BB3}" created="2023-12-04T00:20:20.609">
    <ac:deMkLst xmlns:ac="http://schemas.microsoft.com/office/drawing/2013/main/command">
      <pc:docMk xmlns:pc="http://schemas.microsoft.com/office/powerpoint/2013/main/command"/>
      <pc:sldMk xmlns:pc="http://schemas.microsoft.com/office/powerpoint/2013/main/command" cId="2729288337" sldId="262"/>
      <ac:spMk id="22" creationId="{92418E8A-FEA3-9063-A289-BC9035FF19E3}"/>
    </ac:deMkLst>
    <p188:txBody>
      <a:bodyPr/>
      <a:lstStyle/>
      <a:p>
        <a:r>
          <a:rPr lang="ja-JP" altLang="en-US"/>
          <a:t>前回のコメントと重複しますが，関数を近似しているイメージ図がほしい．</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ja-JP" altLang="en-US"/>
              <a:t>マスター タイトルの書式設定</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62231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68292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74021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329667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9076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78544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ja-JP" altLang="en-US"/>
              <a:t>マスター テキストの書式設定</a:t>
            </a:r>
          </a:p>
        </p:txBody>
      </p:sp>
      <p:sp>
        <p:nvSpPr>
          <p:cNvPr id="4" name="Content Placeholder 3"/>
          <p:cNvSpPr>
            <a:spLocks noGrp="1"/>
          </p:cNvSpPr>
          <p:nvPr>
            <p:ph sz="half" idx="2"/>
          </p:nvPr>
        </p:nvSpPr>
        <p:spPr>
          <a:xfrm>
            <a:off x="2231675" y="15780233"/>
            <a:ext cx="13706415" cy="2321034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ja-JP" altLang="en-US"/>
              <a:t>マスター テキストの書式設定</a:t>
            </a:r>
          </a:p>
        </p:txBody>
      </p:sp>
      <p:sp>
        <p:nvSpPr>
          <p:cNvPr id="6" name="Content Placeholder 5"/>
          <p:cNvSpPr>
            <a:spLocks noGrp="1"/>
          </p:cNvSpPr>
          <p:nvPr>
            <p:ph sz="quarter" idx="4"/>
          </p:nvPr>
        </p:nvSpPr>
        <p:spPr>
          <a:xfrm>
            <a:off x="16402142" y="15780233"/>
            <a:ext cx="13773917" cy="2321034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5466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614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6883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ja-JP" altLang="en-US"/>
              <a:t>マスター タイトルの書式設定</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3654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42564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20C738BE-AC04-DE4E-A362-1A93465F17C9}" type="datetimeFigureOut">
              <a:rPr kumimoji="1" lang="ja-JP" altLang="en-US" smtClean="0"/>
              <a:t>2023/12/5</a:t>
            </a:fld>
            <a:endParaRPr kumimoji="1" lang="ja-JP" altLang="en-U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3313640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kumimoji="1"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kumimoji="1"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kumimoji="1"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kumimoji="1"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9pPr>
    </p:bodyStyle>
    <p:otherStyle>
      <a:defPPr>
        <a:defRPr lang="en-US"/>
      </a:defPPr>
      <a:lvl1pPr marL="0" algn="l" defTabSz="3239902" rtl="0" eaLnBrk="1" latinLnBrk="0" hangingPunct="1">
        <a:defRPr kumimoji="1" sz="6378" kern="1200">
          <a:solidFill>
            <a:schemeClr val="tx1"/>
          </a:solidFill>
          <a:latin typeface="+mn-lt"/>
          <a:ea typeface="+mn-ea"/>
          <a:cs typeface="+mn-cs"/>
        </a:defRPr>
      </a:lvl1pPr>
      <a:lvl2pPr marL="1619951" algn="l" defTabSz="3239902" rtl="0" eaLnBrk="1" latinLnBrk="0" hangingPunct="1">
        <a:defRPr kumimoji="1" sz="6378" kern="1200">
          <a:solidFill>
            <a:schemeClr val="tx1"/>
          </a:solidFill>
          <a:latin typeface="+mn-lt"/>
          <a:ea typeface="+mn-ea"/>
          <a:cs typeface="+mn-cs"/>
        </a:defRPr>
      </a:lvl2pPr>
      <a:lvl3pPr marL="3239902" algn="l" defTabSz="3239902" rtl="0" eaLnBrk="1" latinLnBrk="0" hangingPunct="1">
        <a:defRPr kumimoji="1" sz="6378" kern="1200">
          <a:solidFill>
            <a:schemeClr val="tx1"/>
          </a:solidFill>
          <a:latin typeface="+mn-lt"/>
          <a:ea typeface="+mn-ea"/>
          <a:cs typeface="+mn-cs"/>
        </a:defRPr>
      </a:lvl3pPr>
      <a:lvl4pPr marL="4859853" algn="l" defTabSz="3239902" rtl="0" eaLnBrk="1" latinLnBrk="0" hangingPunct="1">
        <a:defRPr kumimoji="1" sz="6378" kern="1200">
          <a:solidFill>
            <a:schemeClr val="tx1"/>
          </a:solidFill>
          <a:latin typeface="+mn-lt"/>
          <a:ea typeface="+mn-ea"/>
          <a:cs typeface="+mn-cs"/>
        </a:defRPr>
      </a:lvl4pPr>
      <a:lvl5pPr marL="6479804" algn="l" defTabSz="3239902" rtl="0" eaLnBrk="1" latinLnBrk="0" hangingPunct="1">
        <a:defRPr kumimoji="1" sz="6378" kern="1200">
          <a:solidFill>
            <a:schemeClr val="tx1"/>
          </a:solidFill>
          <a:latin typeface="+mn-lt"/>
          <a:ea typeface="+mn-ea"/>
          <a:cs typeface="+mn-cs"/>
        </a:defRPr>
      </a:lvl5pPr>
      <a:lvl6pPr marL="8099755" algn="l" defTabSz="3239902" rtl="0" eaLnBrk="1" latinLnBrk="0" hangingPunct="1">
        <a:defRPr kumimoji="1" sz="6378" kern="1200">
          <a:solidFill>
            <a:schemeClr val="tx1"/>
          </a:solidFill>
          <a:latin typeface="+mn-lt"/>
          <a:ea typeface="+mn-ea"/>
          <a:cs typeface="+mn-cs"/>
        </a:defRPr>
      </a:lvl6pPr>
      <a:lvl7pPr marL="9719706" algn="l" defTabSz="3239902" rtl="0" eaLnBrk="1" latinLnBrk="0" hangingPunct="1">
        <a:defRPr kumimoji="1" sz="6378" kern="1200">
          <a:solidFill>
            <a:schemeClr val="tx1"/>
          </a:solidFill>
          <a:latin typeface="+mn-lt"/>
          <a:ea typeface="+mn-ea"/>
          <a:cs typeface="+mn-cs"/>
        </a:defRPr>
      </a:lvl7pPr>
      <a:lvl8pPr marL="11339657" algn="l" defTabSz="3239902" rtl="0" eaLnBrk="1" latinLnBrk="0" hangingPunct="1">
        <a:defRPr kumimoji="1" sz="6378" kern="1200">
          <a:solidFill>
            <a:schemeClr val="tx1"/>
          </a:solidFill>
          <a:latin typeface="+mn-lt"/>
          <a:ea typeface="+mn-ea"/>
          <a:cs typeface="+mn-cs"/>
        </a:defRPr>
      </a:lvl8pPr>
      <a:lvl9pPr marL="12959608" algn="l" defTabSz="3239902" rtl="0" eaLnBrk="1" latinLnBrk="0" hangingPunct="1">
        <a:defRPr kumimoji="1"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9.png"/><Relationship Id="rId7" Type="http://schemas.openxmlformats.org/officeDocument/2006/relationships/image" Target="../media/image10.emf"/><Relationship Id="rId2" Type="http://schemas.microsoft.com/office/2018/10/relationships/comments" Target="../comments/modernComment_102_D12F1919.xml"/><Relationship Id="rId1" Type="http://schemas.openxmlformats.org/officeDocument/2006/relationships/slideLayout" Target="../slideLayouts/slideLayout1.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png"/><Relationship Id="rId10" Type="http://schemas.openxmlformats.org/officeDocument/2006/relationships/image" Target="../media/image13.emf"/><Relationship Id="rId4" Type="http://schemas.openxmlformats.org/officeDocument/2006/relationships/image" Target="../media/image7.png"/><Relationship Id="rId9" Type="http://schemas.openxmlformats.org/officeDocument/2006/relationships/image" Target="../media/image12.emf"/></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image" Target="../media/image10.emf"/><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png"/><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png"/><Relationship Id="rId2" Type="http://schemas.microsoft.com/office/2018/10/relationships/comments" Target="../comments/modernComment_104_BBDDD117.xml"/><Relationship Id="rId1" Type="http://schemas.openxmlformats.org/officeDocument/2006/relationships/slideLayout" Target="../slideLayouts/slideLayout1.xml"/><Relationship Id="rId6" Type="http://schemas.openxmlformats.org/officeDocument/2006/relationships/image" Target="../media/image12.emf"/><Relationship Id="rId11" Type="http://schemas.openxmlformats.org/officeDocument/2006/relationships/image" Target="../media/image17.png"/><Relationship Id="rId5" Type="http://schemas.openxmlformats.org/officeDocument/2006/relationships/image" Target="../media/image11.emf"/><Relationship Id="rId4" Type="http://schemas.openxmlformats.org/officeDocument/2006/relationships/image" Target="../media/image10.emf"/><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24.png"/><Relationship Id="rId2" Type="http://schemas.microsoft.com/office/2018/10/relationships/comments" Target="../comments/modernComment_106_A2ADA291.xml"/><Relationship Id="rId1" Type="http://schemas.openxmlformats.org/officeDocument/2006/relationships/slideLayout" Target="../slideLayouts/slideLayout1.xml"/><Relationship Id="rId6" Type="http://schemas.openxmlformats.org/officeDocument/2006/relationships/image" Target="../media/image12.emf"/><Relationship Id="rId11" Type="http://schemas.openxmlformats.org/officeDocument/2006/relationships/image" Target="../media/image23.png"/><Relationship Id="rId5" Type="http://schemas.openxmlformats.org/officeDocument/2006/relationships/image" Target="../media/image11.emf"/><Relationship Id="rId10" Type="http://schemas.openxmlformats.org/officeDocument/2006/relationships/image" Target="../media/image22.png"/><Relationship Id="rId4" Type="http://schemas.openxmlformats.org/officeDocument/2006/relationships/image" Target="../media/image10.emf"/><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20F016B-1E6E-7D84-5AAA-EAFEAEC4DDE5}"/>
              </a:ext>
            </a:extLst>
          </p:cNvPr>
          <p:cNvSpPr txBox="1"/>
          <p:nvPr/>
        </p:nvSpPr>
        <p:spPr>
          <a:xfrm>
            <a:off x="790510" y="4519138"/>
            <a:ext cx="30782898" cy="5672468"/>
          </a:xfrm>
          <a:prstGeom prst="rect">
            <a:avLst/>
          </a:prstGeom>
          <a:noFill/>
          <a:ln>
            <a:solidFill>
              <a:schemeClr val="accent1">
                <a:lumMod val="40000"/>
                <a:lumOff val="60000"/>
              </a:schemeClr>
            </a:solidFill>
          </a:ln>
        </p:spPr>
        <p:txBody>
          <a:bodyPr wrap="square" rtlCol="0">
            <a:noAutofit/>
          </a:bodyPr>
          <a:lstStyle/>
          <a:p>
            <a:r>
              <a:rPr kumimoji="1" lang="en-US" altLang="ja-JP" dirty="0"/>
              <a:t>s</a:t>
            </a:r>
            <a:endParaRPr kumimoji="1" lang="ja-JP" altLang="en-US"/>
          </a:p>
        </p:txBody>
      </p:sp>
      <p:sp>
        <p:nvSpPr>
          <p:cNvPr id="9" name="テキスト ボックス 8">
            <a:extLst>
              <a:ext uri="{FF2B5EF4-FFF2-40B4-BE49-F238E27FC236}">
                <a16:creationId xmlns:a16="http://schemas.microsoft.com/office/drawing/2014/main" id="{38369EDF-6A45-C5C3-D69A-E955FB23217F}"/>
              </a:ext>
            </a:extLst>
          </p:cNvPr>
          <p:cNvSpPr txBox="1"/>
          <p:nvPr/>
        </p:nvSpPr>
        <p:spPr>
          <a:xfrm>
            <a:off x="20387735" y="10404160"/>
            <a:ext cx="11150303" cy="10157099"/>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0" name="テキスト ボックス 9">
            <a:extLst>
              <a:ext uri="{FF2B5EF4-FFF2-40B4-BE49-F238E27FC236}">
                <a16:creationId xmlns:a16="http://schemas.microsoft.com/office/drawing/2014/main" id="{311E7C79-B410-B3AA-5220-717ED2CA7D3E}"/>
              </a:ext>
            </a:extLst>
          </p:cNvPr>
          <p:cNvSpPr txBox="1">
            <a:spLocks/>
          </p:cNvSpPr>
          <p:nvPr/>
        </p:nvSpPr>
        <p:spPr>
          <a:xfrm>
            <a:off x="772824" y="10443744"/>
            <a:ext cx="19597227" cy="10155683"/>
          </a:xfrm>
          <a:prstGeom prst="rect">
            <a:avLst/>
          </a:prstGeom>
          <a:noFill/>
          <a:ln>
            <a:solidFill>
              <a:schemeClr val="accent1">
                <a:lumMod val="40000"/>
                <a:lumOff val="60000"/>
              </a:schemeClr>
            </a:solidFill>
          </a:ln>
        </p:spPr>
        <p:txBody>
          <a:bodyPr wrap="square" rtlCol="0">
            <a:noAutofit/>
          </a:bodyPr>
          <a:lstStyle/>
          <a:p>
            <a:endParaRPr kumimoji="1" lang="ja-JP" altLang="en-US" sz="4000"/>
          </a:p>
        </p:txBody>
      </p:sp>
      <p:sp>
        <p:nvSpPr>
          <p:cNvPr id="11" name="テキスト ボックス 10">
            <a:extLst>
              <a:ext uri="{FF2B5EF4-FFF2-40B4-BE49-F238E27FC236}">
                <a16:creationId xmlns:a16="http://schemas.microsoft.com/office/drawing/2014/main" id="{E727DE1D-FBC9-09C2-EC1F-0C3A148DC6AB}"/>
              </a:ext>
            </a:extLst>
          </p:cNvPr>
          <p:cNvSpPr txBox="1"/>
          <p:nvPr/>
        </p:nvSpPr>
        <p:spPr>
          <a:xfrm>
            <a:off x="0" y="41289011"/>
            <a:ext cx="32399288" cy="1825399"/>
          </a:xfrm>
          <a:prstGeom prst="rect">
            <a:avLst/>
          </a:prstGeom>
          <a:noFill/>
          <a:ln>
            <a:solidFill>
              <a:schemeClr val="accent1">
                <a:lumMod val="40000"/>
                <a:lumOff val="60000"/>
              </a:schemeClr>
            </a:solidFill>
          </a:ln>
        </p:spPr>
        <p:txBody>
          <a:bodyPr wrap="square" rtlCol="0">
            <a:noAutofit/>
          </a:bodyPr>
          <a:lstStyle/>
          <a:p>
            <a:r>
              <a:rPr lang="en" altLang="ja-JP" sz="2400" dirty="0">
                <a:effectLst/>
                <a:latin typeface="CMR10"/>
              </a:rPr>
              <a:t>[1] C. He, Y. Zhang, D. Gong, and X. Ji. A review of surrogate-assisted evolutionary algorithms for expensive optimization problems. </a:t>
            </a:r>
            <a:r>
              <a:rPr lang="en" altLang="ja-JP" sz="2400" dirty="0">
                <a:effectLst/>
                <a:latin typeface="CMTI10"/>
              </a:rPr>
              <a:t>Expert Systems with Applications</a:t>
            </a:r>
            <a:r>
              <a:rPr lang="en" altLang="ja-JP" sz="2400" dirty="0">
                <a:effectLst/>
                <a:latin typeface="CMR10"/>
              </a:rPr>
              <a:t>, 217:119495, 2023.  [2] Y. </a:t>
            </a:r>
            <a:r>
              <a:rPr lang="en" altLang="ja-JP" sz="2400" dirty="0" err="1">
                <a:effectLst/>
                <a:latin typeface="CMR10"/>
              </a:rPr>
              <a:t>Jin</a:t>
            </a:r>
            <a:r>
              <a:rPr lang="en" altLang="ja-JP" sz="2400" dirty="0">
                <a:effectLst/>
                <a:latin typeface="CMR10"/>
              </a:rPr>
              <a:t>. Surrogate-assisted evolutionary com- </a:t>
            </a:r>
            <a:r>
              <a:rPr lang="en" altLang="ja-JP" sz="2400" dirty="0" err="1">
                <a:effectLst/>
                <a:latin typeface="CMR10"/>
              </a:rPr>
              <a:t>putation</a:t>
            </a:r>
            <a:r>
              <a:rPr lang="en" altLang="ja-JP" sz="2400" dirty="0">
                <a:effectLst/>
                <a:latin typeface="CMR10"/>
              </a:rPr>
              <a:t>: Recent advances and future </a:t>
            </a:r>
            <a:r>
              <a:rPr lang="en" altLang="ja-JP" sz="2400" dirty="0" err="1">
                <a:effectLst/>
                <a:latin typeface="CMR10"/>
              </a:rPr>
              <a:t>chal</a:t>
            </a:r>
            <a:r>
              <a:rPr lang="en" altLang="ja-JP" sz="2400" dirty="0">
                <a:effectLst/>
                <a:latin typeface="CMR10"/>
              </a:rPr>
              <a:t>- </a:t>
            </a:r>
            <a:r>
              <a:rPr lang="en" altLang="ja-JP" sz="2400" dirty="0" err="1">
                <a:effectLst/>
                <a:latin typeface="CMR10"/>
              </a:rPr>
              <a:t>lenges</a:t>
            </a:r>
            <a:r>
              <a:rPr lang="en" altLang="ja-JP" sz="2400" dirty="0">
                <a:effectLst/>
                <a:latin typeface="CMR10"/>
              </a:rPr>
              <a:t>. </a:t>
            </a:r>
            <a:r>
              <a:rPr lang="en" altLang="ja-JP" sz="2400" dirty="0">
                <a:effectLst/>
                <a:latin typeface="CMTI10"/>
              </a:rPr>
              <a:t>Swarm and Evolutionary Computation</a:t>
            </a:r>
            <a:r>
              <a:rPr lang="en" altLang="ja-JP" sz="2400" dirty="0">
                <a:effectLst/>
                <a:latin typeface="CMR10"/>
              </a:rPr>
              <a:t>, 1(2):61–70, 2011. </a:t>
            </a:r>
            <a:r>
              <a:rPr lang="en" altLang="ja-JP" sz="2400" dirty="0"/>
              <a:t> [3] </a:t>
            </a:r>
            <a:r>
              <a:rPr lang="en" altLang="ja-JP" sz="2400" dirty="0">
                <a:effectLst/>
                <a:latin typeface="CMR10"/>
              </a:rPr>
              <a:t>Y. </a:t>
            </a:r>
            <a:r>
              <a:rPr lang="en" altLang="ja-JP" sz="2400" dirty="0" err="1">
                <a:effectLst/>
                <a:latin typeface="CMR10"/>
              </a:rPr>
              <a:t>Jin</a:t>
            </a:r>
            <a:r>
              <a:rPr lang="en" altLang="ja-JP" sz="2400" dirty="0">
                <a:effectLst/>
                <a:latin typeface="CMR10"/>
              </a:rPr>
              <a:t>, H. Wang, and C. Sun. </a:t>
            </a:r>
            <a:r>
              <a:rPr lang="en" altLang="ja-JP" sz="2400" dirty="0">
                <a:effectLst/>
                <a:latin typeface="CMTI10"/>
              </a:rPr>
              <a:t>Data-Driven Evolutionary Optimization</a:t>
            </a:r>
            <a:r>
              <a:rPr lang="en" altLang="ja-JP" sz="2400" dirty="0">
                <a:effectLst/>
                <a:latin typeface="CMR10"/>
              </a:rPr>
              <a:t>. Springer International Publishing, 2021. [4] H. Tong, C. Huang, L. L. </a:t>
            </a:r>
            <a:r>
              <a:rPr lang="en" altLang="ja-JP" sz="2400" dirty="0" err="1">
                <a:effectLst/>
                <a:latin typeface="CMR10"/>
              </a:rPr>
              <a:t>Minku</a:t>
            </a:r>
            <a:r>
              <a:rPr lang="en" altLang="ja-JP" sz="2400" dirty="0">
                <a:effectLst/>
                <a:latin typeface="CMR10"/>
              </a:rPr>
              <a:t>, and X. Yao. Surrogate models in evolutionary single-objective optimization: A new taxon- </a:t>
            </a:r>
            <a:r>
              <a:rPr lang="en" altLang="ja-JP" sz="2400" dirty="0" err="1">
                <a:effectLst/>
                <a:latin typeface="CMR10"/>
              </a:rPr>
              <a:t>omy</a:t>
            </a:r>
            <a:r>
              <a:rPr lang="en" altLang="ja-JP" sz="2400" dirty="0">
                <a:effectLst/>
                <a:latin typeface="CMR10"/>
              </a:rPr>
              <a:t> and experimental study. </a:t>
            </a:r>
            <a:r>
              <a:rPr lang="en" altLang="ja-JP" sz="2400" dirty="0">
                <a:effectLst/>
                <a:latin typeface="CMTI10"/>
              </a:rPr>
              <a:t>Information Sci- </a:t>
            </a:r>
            <a:r>
              <a:rPr lang="en" altLang="ja-JP" sz="2400" dirty="0" err="1">
                <a:effectLst/>
                <a:latin typeface="CMTI10"/>
              </a:rPr>
              <a:t>ences</a:t>
            </a:r>
            <a:r>
              <a:rPr lang="en" altLang="ja-JP" sz="2400" dirty="0">
                <a:effectLst/>
                <a:latin typeface="CMR10"/>
              </a:rPr>
              <a:t>, 562:414–437, 2021. </a:t>
            </a:r>
            <a:r>
              <a:rPr lang="en" altLang="ja-JP" sz="2400" dirty="0"/>
              <a:t>[5] </a:t>
            </a:r>
            <a:r>
              <a:rPr lang="en" altLang="ja-JP" sz="2400" dirty="0">
                <a:effectLst/>
                <a:latin typeface="CMR10"/>
              </a:rPr>
              <a:t>Q. Chen, B. Liu, Q. Zhang, J. J. Liang, P. N. </a:t>
            </a:r>
            <a:r>
              <a:rPr lang="en" altLang="ja-JP" sz="2400" dirty="0" err="1">
                <a:effectLst/>
                <a:latin typeface="CMR10"/>
              </a:rPr>
              <a:t>Suganthan</a:t>
            </a:r>
            <a:r>
              <a:rPr lang="en" altLang="ja-JP" sz="2400" dirty="0">
                <a:effectLst/>
                <a:latin typeface="CMR10"/>
              </a:rPr>
              <a:t>, and B. Qu. Problem def- </a:t>
            </a:r>
            <a:r>
              <a:rPr lang="en" altLang="ja-JP" sz="2400" dirty="0" err="1">
                <a:effectLst/>
                <a:latin typeface="CMR10"/>
              </a:rPr>
              <a:t>initions</a:t>
            </a:r>
            <a:r>
              <a:rPr lang="en" altLang="ja-JP" sz="2400" dirty="0">
                <a:effectLst/>
                <a:latin typeface="CMR10"/>
              </a:rPr>
              <a:t> and evaluation criteria for </a:t>
            </a:r>
            <a:r>
              <a:rPr lang="en" altLang="ja-JP" sz="2400" dirty="0" err="1">
                <a:effectLst/>
                <a:latin typeface="CMR10"/>
              </a:rPr>
              <a:t>cec</a:t>
            </a:r>
            <a:r>
              <a:rPr lang="en" altLang="ja-JP" sz="2400" dirty="0">
                <a:effectLst/>
                <a:latin typeface="CMR10"/>
              </a:rPr>
              <a:t> 2015 special session on bound constrained single- objective computationally expensive numeri- </a:t>
            </a:r>
            <a:r>
              <a:rPr lang="en" altLang="ja-JP" sz="2400" dirty="0" err="1">
                <a:effectLst/>
                <a:latin typeface="CMR10"/>
              </a:rPr>
              <a:t>cal</a:t>
            </a:r>
            <a:r>
              <a:rPr lang="en" altLang="ja-JP" sz="2400" dirty="0">
                <a:effectLst/>
                <a:latin typeface="CMR10"/>
              </a:rPr>
              <a:t> optimization. 2015. </a:t>
            </a:r>
            <a:endParaRPr lang="en" altLang="ja-JP" sz="2400" dirty="0"/>
          </a:p>
          <a:p>
            <a:r>
              <a:rPr lang="en" altLang="ja-JP" sz="2400" dirty="0">
                <a:effectLst/>
                <a:latin typeface="CMR10"/>
              </a:rPr>
              <a:t> </a:t>
            </a:r>
            <a:endParaRPr lang="en" altLang="ja-JP" sz="2400" dirty="0"/>
          </a:p>
          <a:p>
            <a:endParaRPr lang="en" altLang="ja-JP" sz="2400" dirty="0"/>
          </a:p>
          <a:p>
            <a:endParaRPr lang="en" altLang="ja-JP" sz="2400" dirty="0"/>
          </a:p>
          <a:p>
            <a:endParaRPr lang="en" altLang="ja-JP" sz="2400" dirty="0"/>
          </a:p>
        </p:txBody>
      </p:sp>
      <p:sp>
        <p:nvSpPr>
          <p:cNvPr id="12" name="正方形/長方形 11">
            <a:extLst>
              <a:ext uri="{FF2B5EF4-FFF2-40B4-BE49-F238E27FC236}">
                <a16:creationId xmlns:a16="http://schemas.microsoft.com/office/drawing/2014/main" id="{20AC3CF9-0006-0411-B9DA-26F10F7F23ED}"/>
              </a:ext>
            </a:extLst>
          </p:cNvPr>
          <p:cNvSpPr/>
          <p:nvPr/>
        </p:nvSpPr>
        <p:spPr>
          <a:xfrm>
            <a:off x="808195" y="4537196"/>
            <a:ext cx="4495323"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１</a:t>
            </a:r>
            <a:r>
              <a:rPr kumimoji="1" lang="en-US" altLang="ja-JP" sz="6000" b="1" dirty="0">
                <a:solidFill>
                  <a:schemeClr val="bg1"/>
                </a:solidFill>
              </a:rPr>
              <a:t>.</a:t>
            </a:r>
            <a:r>
              <a:rPr kumimoji="1" lang="ja-JP" altLang="en-US" sz="6000" b="1">
                <a:solidFill>
                  <a:schemeClr val="bg1"/>
                </a:solidFill>
              </a:rPr>
              <a:t>はじめ</a:t>
            </a:r>
            <a:r>
              <a:rPr kumimoji="1" lang="ja-JP" altLang="en-US" sz="6000" b="1" dirty="0">
                <a:solidFill>
                  <a:schemeClr val="bg1"/>
                </a:solidFill>
              </a:rPr>
              <a:t>に</a:t>
            </a:r>
          </a:p>
        </p:txBody>
      </p:sp>
      <p:sp>
        <p:nvSpPr>
          <p:cNvPr id="13" name="正方形/長方形 12">
            <a:extLst>
              <a:ext uri="{FF2B5EF4-FFF2-40B4-BE49-F238E27FC236}">
                <a16:creationId xmlns:a16="http://schemas.microsoft.com/office/drawing/2014/main" id="{2D8D8C42-1AB6-B10B-6E5A-6160722A0888}"/>
              </a:ext>
            </a:extLst>
          </p:cNvPr>
          <p:cNvSpPr/>
          <p:nvPr/>
        </p:nvSpPr>
        <p:spPr>
          <a:xfrm>
            <a:off x="825879" y="638264"/>
            <a:ext cx="3927738" cy="3554819"/>
          </a:xfrm>
          <a:prstGeom prst="rect">
            <a:avLst/>
          </a:prstGeom>
          <a:solidFill>
            <a:schemeClr val="bg1"/>
          </a:solid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500" b="1" strike="sngStrike" dirty="0">
                <a:solidFill>
                  <a:schemeClr val="accent5"/>
                </a:solidFill>
              </a:rPr>
              <a:t>S2-7</a:t>
            </a:r>
            <a:endParaRPr kumimoji="1" lang="ja-JP" altLang="en-US" sz="7500" b="1" strike="sngStrike" dirty="0">
              <a:solidFill>
                <a:schemeClr val="accent5"/>
              </a:solidFill>
            </a:endParaRPr>
          </a:p>
        </p:txBody>
      </p:sp>
      <p:sp>
        <p:nvSpPr>
          <p:cNvPr id="14" name="テキスト ボックス 13">
            <a:extLst>
              <a:ext uri="{FF2B5EF4-FFF2-40B4-BE49-F238E27FC236}">
                <a16:creationId xmlns:a16="http://schemas.microsoft.com/office/drawing/2014/main" id="{906724D1-03C3-C7BC-26D7-D4890B27F2CD}"/>
              </a:ext>
            </a:extLst>
          </p:cNvPr>
          <p:cNvSpPr txBox="1"/>
          <p:nvPr/>
        </p:nvSpPr>
        <p:spPr>
          <a:xfrm>
            <a:off x="5303518" y="638264"/>
            <a:ext cx="26269891" cy="3554819"/>
          </a:xfrm>
          <a:prstGeom prst="rect">
            <a:avLst/>
          </a:prstGeom>
          <a:solidFill>
            <a:schemeClr val="accent5"/>
          </a:solidFill>
          <a:ln>
            <a:solidFill>
              <a:schemeClr val="accent5"/>
            </a:solidFill>
          </a:ln>
        </p:spPr>
        <p:txBody>
          <a:bodyPr wrap="square" rtlCol="0">
            <a:noAutofit/>
          </a:bodyPr>
          <a:lstStyle/>
          <a:p>
            <a:pPr algn="ctr"/>
            <a:r>
              <a:rPr lang="ja-JP" altLang="en-US" sz="8000">
                <a:solidFill>
                  <a:schemeClr val="bg1"/>
                </a:solidFill>
                <a:effectLst/>
                <a:latin typeface="Hiragino Sans W5" panose="020B0400000000000000" pitchFamily="34" charset="-128"/>
                <a:ea typeface="Hiragino Sans W5" panose="020B0400000000000000" pitchFamily="34" charset="-128"/>
              </a:rPr>
              <a:t>サロゲート型進化計算における</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ctr"/>
            <a:r>
              <a:rPr lang="ja-JP" altLang="en-US" sz="8000">
                <a:solidFill>
                  <a:schemeClr val="bg1"/>
                </a:solidFill>
                <a:effectLst/>
                <a:latin typeface="Hiragino Sans W5" panose="020B0400000000000000" pitchFamily="34" charset="-128"/>
                <a:ea typeface="Hiragino Sans W5" panose="020B0400000000000000" pitchFamily="34" charset="-128"/>
              </a:rPr>
              <a:t>モデルの推定精度が探索性能に与える影響の分析</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r"/>
            <a:r>
              <a:rPr lang="en-US" altLang="ja-JP" sz="5500" i="0" strike="sngStrike" dirty="0">
                <a:solidFill>
                  <a:schemeClr val="bg1"/>
                </a:solidFill>
                <a:effectLst/>
                <a:latin typeface="Calibri" panose="020F0502020204030204" pitchFamily="34" charset="0"/>
              </a:rPr>
              <a:t>22861625</a:t>
            </a:r>
            <a:r>
              <a:rPr lang="en-US" altLang="ja-JP" sz="5500" i="0" dirty="0">
                <a:solidFill>
                  <a:schemeClr val="bg1"/>
                </a:solidFill>
                <a:effectLst/>
                <a:latin typeface="Calibri" panose="020F0502020204030204" pitchFamily="34" charset="0"/>
              </a:rPr>
              <a:t> </a:t>
            </a:r>
            <a:r>
              <a:rPr kumimoji="1" lang="ja-JP" altLang="en-US" sz="5000">
                <a:solidFill>
                  <a:schemeClr val="bg1"/>
                </a:solidFill>
                <a:latin typeface="Calibri" panose="020F0502020204030204" pitchFamily="34" charset="0"/>
              </a:rPr>
              <a:t>塙裕貴</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指導教員  原田</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智広，三浦幸也</a:t>
            </a:r>
            <a:endParaRPr kumimoji="1" lang="en-US" altLang="ja-JP" sz="5000" dirty="0">
              <a:solidFill>
                <a:schemeClr val="bg1"/>
              </a:solidFill>
              <a:latin typeface="Calibri" panose="020F0502020204030204" pitchFamily="34" charset="0"/>
            </a:endParaRPr>
          </a:p>
        </p:txBody>
      </p:sp>
      <p:sp>
        <p:nvSpPr>
          <p:cNvPr id="16" name="正方形/長方形 15">
            <a:extLst>
              <a:ext uri="{FF2B5EF4-FFF2-40B4-BE49-F238E27FC236}">
                <a16:creationId xmlns:a16="http://schemas.microsoft.com/office/drawing/2014/main" id="{416B5C65-7570-D24D-1B93-3CE45A069EF8}"/>
              </a:ext>
            </a:extLst>
          </p:cNvPr>
          <p:cNvSpPr/>
          <p:nvPr/>
        </p:nvSpPr>
        <p:spPr>
          <a:xfrm>
            <a:off x="772823" y="10426548"/>
            <a:ext cx="10513238"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２</a:t>
            </a:r>
            <a:r>
              <a:rPr kumimoji="1" lang="en-US" altLang="ja-JP" sz="6000" b="1" dirty="0">
                <a:solidFill>
                  <a:schemeClr val="bg1"/>
                </a:solidFill>
              </a:rPr>
              <a:t>.</a:t>
            </a:r>
            <a:r>
              <a:rPr kumimoji="1" lang="ja-JP" altLang="en-US" sz="6000" b="1">
                <a:solidFill>
                  <a:schemeClr val="bg1"/>
                </a:solidFill>
              </a:rPr>
              <a:t>サロゲートモデルの分類</a:t>
            </a:r>
            <a:r>
              <a:rPr kumimoji="1" lang="en-US" altLang="ja-JP" sz="6000" b="1" baseline="30000" dirty="0">
                <a:solidFill>
                  <a:schemeClr val="bg1"/>
                </a:solidFill>
              </a:rPr>
              <a:t>[4]</a:t>
            </a:r>
            <a:endParaRPr kumimoji="1" lang="ja-JP" altLang="en-US" sz="6000" baseline="30000" dirty="0">
              <a:solidFill>
                <a:schemeClr val="bg1"/>
              </a:solidFill>
            </a:endParaRPr>
          </a:p>
        </p:txBody>
      </p:sp>
      <p:sp>
        <p:nvSpPr>
          <p:cNvPr id="17" name="テキスト ボックス 16">
            <a:extLst>
              <a:ext uri="{FF2B5EF4-FFF2-40B4-BE49-F238E27FC236}">
                <a16:creationId xmlns:a16="http://schemas.microsoft.com/office/drawing/2014/main" id="{FA1A5DDB-A1D9-2E5B-BD5C-FA61F805E456}"/>
              </a:ext>
            </a:extLst>
          </p:cNvPr>
          <p:cNvSpPr txBox="1">
            <a:spLocks/>
          </p:cNvSpPr>
          <p:nvPr/>
        </p:nvSpPr>
        <p:spPr>
          <a:xfrm>
            <a:off x="793098" y="20815712"/>
            <a:ext cx="30765213" cy="6355807"/>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8" name="正方形/長方形 17">
            <a:extLst>
              <a:ext uri="{FF2B5EF4-FFF2-40B4-BE49-F238E27FC236}">
                <a16:creationId xmlns:a16="http://schemas.microsoft.com/office/drawing/2014/main" id="{B5313C91-4C74-109A-1581-8512EB618D8C}"/>
              </a:ext>
            </a:extLst>
          </p:cNvPr>
          <p:cNvSpPr/>
          <p:nvPr/>
        </p:nvSpPr>
        <p:spPr>
          <a:xfrm>
            <a:off x="793098" y="20814295"/>
            <a:ext cx="3002239"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３</a:t>
            </a:r>
            <a:r>
              <a:rPr kumimoji="1" lang="en-US" altLang="ja-JP" sz="6000" b="1" dirty="0">
                <a:solidFill>
                  <a:schemeClr val="bg1"/>
                </a:solidFill>
              </a:rPr>
              <a:t>.</a:t>
            </a:r>
            <a:r>
              <a:rPr kumimoji="1" lang="ja-JP" altLang="en-US" sz="6000" b="1" dirty="0">
                <a:solidFill>
                  <a:schemeClr val="bg1"/>
                </a:solidFill>
              </a:rPr>
              <a:t>実験</a:t>
            </a:r>
          </a:p>
        </p:txBody>
      </p:sp>
      <p:sp>
        <p:nvSpPr>
          <p:cNvPr id="19" name="テキスト ボックス 18">
            <a:extLst>
              <a:ext uri="{FF2B5EF4-FFF2-40B4-BE49-F238E27FC236}">
                <a16:creationId xmlns:a16="http://schemas.microsoft.com/office/drawing/2014/main" id="{EF2595A6-6064-0B8F-3892-043814E8CC45}"/>
              </a:ext>
            </a:extLst>
          </p:cNvPr>
          <p:cNvSpPr txBox="1"/>
          <p:nvPr/>
        </p:nvSpPr>
        <p:spPr>
          <a:xfrm>
            <a:off x="808195" y="5626810"/>
            <a:ext cx="22936322" cy="4524315"/>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サロゲート型進化計算</a:t>
            </a:r>
            <a:r>
              <a:rPr kumimoji="1" lang="en-US" altLang="ja-JP" sz="4400" dirty="0">
                <a:latin typeface="Hiragino Sans W5" panose="020B0400000000000000" pitchFamily="34" charset="-128"/>
                <a:ea typeface="Hiragino Sans W5" panose="020B0400000000000000" pitchFamily="34" charset="-128"/>
              </a:rPr>
              <a:t>(SAEA)</a:t>
            </a:r>
            <a:r>
              <a:rPr kumimoji="1" lang="en-US" altLang="ja-JP" sz="4400" baseline="30000" dirty="0">
                <a:latin typeface="Hiragino Sans W5" panose="020B0400000000000000" pitchFamily="34" charset="-128"/>
                <a:ea typeface="Hiragino Sans W5" panose="020B0400000000000000" pitchFamily="34" charset="-128"/>
              </a:rPr>
              <a:t>[1][2][3]</a:t>
            </a:r>
            <a:endParaRPr kumimoji="1" lang="en-US" altLang="ja-JP" sz="44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進化計算で最適化を行うとき，目的関数の計算コストが高い場合，評価を世代ごとに行うため計算回数が多く，計算時間が膨大になってしまう．</a:t>
            </a:r>
            <a:endParaRPr kumimoji="1" lang="en-US" altLang="ja-JP" sz="4000" dirty="0">
              <a:latin typeface="Hiragino Sans W5" panose="020B0400000000000000" pitchFamily="34" charset="-128"/>
              <a:ea typeface="Hiragino Sans W5" panose="020B0400000000000000" pitchFamily="34" charset="-128"/>
            </a:endParaRPr>
          </a:p>
          <a:p>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機械学習を用いた</a:t>
            </a:r>
            <a:r>
              <a:rPr kumimoji="1" lang="en-US" altLang="ja-JP" sz="4000" dirty="0">
                <a:latin typeface="Hiragino Sans W5" panose="020B0400000000000000" pitchFamily="34" charset="-128"/>
                <a:ea typeface="Hiragino Sans W5" panose="020B0400000000000000" pitchFamily="34" charset="-128"/>
              </a:rPr>
              <a:t>SAEA</a:t>
            </a:r>
            <a:r>
              <a:rPr kumimoji="1" lang="ja-JP" altLang="en-US" sz="4000">
                <a:latin typeface="Hiragino Sans W5" panose="020B0400000000000000" pitchFamily="34" charset="-128"/>
                <a:ea typeface="Hiragino Sans W5" panose="020B0400000000000000" pitchFamily="34" charset="-128"/>
              </a:rPr>
              <a:t>を用いることで計算時間の削減が可能．</a:t>
            </a:r>
            <a:endParaRPr kumimoji="1" lang="en-US" altLang="ja-JP" sz="4000" dirty="0">
              <a:latin typeface="Hiragino Sans W5" panose="020B0400000000000000" pitchFamily="34" charset="-128"/>
              <a:ea typeface="Hiragino Sans W5" panose="020B0400000000000000" pitchFamily="34" charset="-128"/>
            </a:endParaRPr>
          </a:p>
          <a:p>
            <a:pPr marL="422275"/>
            <a:r>
              <a:rPr kumimoji="1" lang="en-US" altLang="ja-JP" sz="4000" dirty="0">
                <a:latin typeface="Hiragino Sans W5" panose="020B0400000000000000" pitchFamily="34" charset="-128"/>
                <a:ea typeface="Hiragino Sans W5" panose="020B0400000000000000" pitchFamily="34" charset="-128"/>
              </a:rPr>
              <a:t>	</a:t>
            </a:r>
            <a:r>
              <a:rPr kumimoji="1" lang="ja-JP" altLang="en-US" sz="4000">
                <a:latin typeface="Hiragino Sans W5" panose="020B0400000000000000" pitchFamily="34" charset="-128"/>
                <a:ea typeface="Hiragino Sans W5" panose="020B0400000000000000" pitchFamily="34" charset="-128"/>
              </a:rPr>
              <a:t>実評価関数を使用する前に質の悪い解をサロゲートモデルの使用で省くことにより計算時間の削減ができる．</a:t>
            </a:r>
            <a:endParaRPr kumimoji="1" lang="en-US" altLang="ja-JP" sz="4000" dirty="0">
              <a:latin typeface="Hiragino Sans W5" panose="020B0400000000000000" pitchFamily="34" charset="-128"/>
              <a:ea typeface="Hiragino Sans W5" panose="020B0400000000000000" pitchFamily="34" charset="-128"/>
            </a:endParaRPr>
          </a:p>
          <a:p>
            <a:pPr marL="422275"/>
            <a:r>
              <a:rPr kumimoji="1" lang="ja-JP" altLang="en-US" sz="4000">
                <a:latin typeface="Hiragino Sans W5" panose="020B0400000000000000" pitchFamily="34" charset="-128"/>
                <a:ea typeface="Hiragino Sans W5" panose="020B0400000000000000" pitchFamily="34" charset="-128"/>
              </a:rPr>
              <a:t>サロゲートモデルの精度が高いが高いことが探索性能向上に繋がるのかについて分析する</a:t>
            </a:r>
            <a:r>
              <a:rPr kumimoji="1" lang="ja-JP" altLang="en-US" sz="4400">
                <a:latin typeface="Hiragino Sans W5" panose="020B0400000000000000" pitchFamily="34" charset="-128"/>
                <a:ea typeface="Hiragino Sans W5" panose="020B0400000000000000" pitchFamily="34" charset="-128"/>
              </a:rPr>
              <a:t>．</a:t>
            </a:r>
            <a:endParaRPr kumimoji="1" lang="en-US" altLang="ja-JP" sz="4400" dirty="0">
              <a:latin typeface="Hiragino Sans W5" panose="020B0400000000000000" pitchFamily="34" charset="-128"/>
              <a:ea typeface="Hiragino Sans W5" panose="020B0400000000000000" pitchFamily="34" charset="-128"/>
            </a:endParaRPr>
          </a:p>
        </p:txBody>
      </p:sp>
      <p:grpSp>
        <p:nvGrpSpPr>
          <p:cNvPr id="20" name="グループ化 19">
            <a:extLst>
              <a:ext uri="{FF2B5EF4-FFF2-40B4-BE49-F238E27FC236}">
                <a16:creationId xmlns:a16="http://schemas.microsoft.com/office/drawing/2014/main" id="{C49A3ECB-EBBD-163A-32F2-56F3C48B2365}"/>
              </a:ext>
            </a:extLst>
          </p:cNvPr>
          <p:cNvGrpSpPr/>
          <p:nvPr/>
        </p:nvGrpSpPr>
        <p:grpSpPr>
          <a:xfrm>
            <a:off x="24447465" y="4788765"/>
            <a:ext cx="6421279" cy="5115132"/>
            <a:chOff x="4996541" y="6531429"/>
            <a:chExt cx="7631211" cy="8174600"/>
          </a:xfrm>
        </p:grpSpPr>
        <p:grpSp>
          <p:nvGrpSpPr>
            <p:cNvPr id="21" name="グループ化 20">
              <a:extLst>
                <a:ext uri="{FF2B5EF4-FFF2-40B4-BE49-F238E27FC236}">
                  <a16:creationId xmlns:a16="http://schemas.microsoft.com/office/drawing/2014/main" id="{0A7EEFDF-61D1-DBCB-08BC-A52C615A451B}"/>
                </a:ext>
              </a:extLst>
            </p:cNvPr>
            <p:cNvGrpSpPr/>
            <p:nvPr/>
          </p:nvGrpSpPr>
          <p:grpSpPr>
            <a:xfrm>
              <a:off x="4996541" y="6531429"/>
              <a:ext cx="4528789" cy="8174600"/>
              <a:chOff x="3801980" y="2695075"/>
              <a:chExt cx="6205716" cy="9071811"/>
            </a:xfrm>
          </p:grpSpPr>
          <p:sp>
            <p:nvSpPr>
              <p:cNvPr id="23" name="角丸四角形 22">
                <a:extLst>
                  <a:ext uri="{FF2B5EF4-FFF2-40B4-BE49-F238E27FC236}">
                    <a16:creationId xmlns:a16="http://schemas.microsoft.com/office/drawing/2014/main" id="{D2E93DF1-B71C-4BC2-D20F-CEFD83D44757}"/>
                  </a:ext>
                </a:extLst>
              </p:cNvPr>
              <p:cNvSpPr/>
              <p:nvPr/>
            </p:nvSpPr>
            <p:spPr>
              <a:xfrm>
                <a:off x="3801980" y="2695075"/>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親個体の生成</a:t>
                </a:r>
              </a:p>
            </p:txBody>
          </p:sp>
          <p:sp>
            <p:nvSpPr>
              <p:cNvPr id="24" name="角丸四角形 23">
                <a:extLst>
                  <a:ext uri="{FF2B5EF4-FFF2-40B4-BE49-F238E27FC236}">
                    <a16:creationId xmlns:a16="http://schemas.microsoft.com/office/drawing/2014/main" id="{FB08616B-C659-CFAA-B712-FC47D01DCE59}"/>
                  </a:ext>
                </a:extLst>
              </p:cNvPr>
              <p:cNvSpPr/>
              <p:nvPr/>
            </p:nvSpPr>
            <p:spPr>
              <a:xfrm>
                <a:off x="3801980" y="5109412"/>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交叉・</a:t>
                </a:r>
                <a:endParaRPr kumimoji="1" lang="en-US" altLang="ja-JP" sz="3200" dirty="0"/>
              </a:p>
              <a:p>
                <a:pPr algn="ctr"/>
                <a:r>
                  <a:rPr kumimoji="1" lang="ja-JP" altLang="en-US" sz="3200"/>
                  <a:t>突然変異</a:t>
                </a:r>
              </a:p>
            </p:txBody>
          </p:sp>
          <p:sp>
            <p:nvSpPr>
              <p:cNvPr id="25" name="角丸四角形 24">
                <a:extLst>
                  <a:ext uri="{FF2B5EF4-FFF2-40B4-BE49-F238E27FC236}">
                    <a16:creationId xmlns:a16="http://schemas.microsoft.com/office/drawing/2014/main" id="{C9D13E4C-ED7E-6E2F-B571-770113DCA727}"/>
                  </a:ext>
                </a:extLst>
              </p:cNvPr>
              <p:cNvSpPr/>
              <p:nvPr/>
            </p:nvSpPr>
            <p:spPr>
              <a:xfrm>
                <a:off x="3801980" y="7523749"/>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解の評価</a:t>
                </a:r>
              </a:p>
            </p:txBody>
          </p:sp>
          <p:sp>
            <p:nvSpPr>
              <p:cNvPr id="26" name="角丸四角形 25">
                <a:extLst>
                  <a:ext uri="{FF2B5EF4-FFF2-40B4-BE49-F238E27FC236}">
                    <a16:creationId xmlns:a16="http://schemas.microsoft.com/office/drawing/2014/main" id="{053BE6E3-26FB-737A-1C94-0243C18C52C6}"/>
                  </a:ext>
                </a:extLst>
              </p:cNvPr>
              <p:cNvSpPr/>
              <p:nvPr/>
            </p:nvSpPr>
            <p:spPr>
              <a:xfrm>
                <a:off x="3801980" y="9938086"/>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次世代</a:t>
                </a:r>
                <a:endParaRPr kumimoji="1" lang="en-US" altLang="ja-JP" sz="3200" dirty="0"/>
              </a:p>
              <a:p>
                <a:pPr algn="ctr"/>
                <a:r>
                  <a:rPr kumimoji="1" lang="ja-JP" altLang="en-US" sz="3200"/>
                  <a:t>選択</a:t>
                </a:r>
              </a:p>
            </p:txBody>
          </p:sp>
          <p:cxnSp>
            <p:nvCxnSpPr>
              <p:cNvPr id="27" name="直線矢印コネクタ 26">
                <a:extLst>
                  <a:ext uri="{FF2B5EF4-FFF2-40B4-BE49-F238E27FC236}">
                    <a16:creationId xmlns:a16="http://schemas.microsoft.com/office/drawing/2014/main" id="{3CF4D308-52FC-0E2A-6958-C9E8F81C6C3D}"/>
                  </a:ext>
                </a:extLst>
              </p:cNvPr>
              <p:cNvCxnSpPr>
                <a:stCxn id="23" idx="2"/>
                <a:endCxn id="24" idx="0"/>
              </p:cNvCxnSpPr>
              <p:nvPr/>
            </p:nvCxnSpPr>
            <p:spPr>
              <a:xfrm>
                <a:off x="6112043" y="4523875"/>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8BF2415-A9DA-A018-32A2-2F5E0F827415}"/>
                  </a:ext>
                </a:extLst>
              </p:cNvPr>
              <p:cNvCxnSpPr>
                <a:stCxn id="24" idx="2"/>
                <a:endCxn id="25" idx="0"/>
              </p:cNvCxnSpPr>
              <p:nvPr/>
            </p:nvCxnSpPr>
            <p:spPr>
              <a:xfrm>
                <a:off x="6112043" y="6938212"/>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52893F1-3752-F9A2-7400-7B704FE1B1CF}"/>
                  </a:ext>
                </a:extLst>
              </p:cNvPr>
              <p:cNvCxnSpPr>
                <a:stCxn id="25" idx="2"/>
                <a:endCxn id="26" idx="0"/>
              </p:cNvCxnSpPr>
              <p:nvPr/>
            </p:nvCxnSpPr>
            <p:spPr>
              <a:xfrm>
                <a:off x="6112043" y="9352549"/>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FD25381E-4877-FC03-8B66-68B918B3C734}"/>
                  </a:ext>
                </a:extLst>
              </p:cNvPr>
              <p:cNvCxnSpPr>
                <a:stCxn id="26" idx="1"/>
                <a:endCxn id="23" idx="1"/>
              </p:cNvCxnSpPr>
              <p:nvPr/>
            </p:nvCxnSpPr>
            <p:spPr>
              <a:xfrm rot="10800000">
                <a:off x="3801980" y="3609476"/>
                <a:ext cx="12700" cy="7243011"/>
              </a:xfrm>
              <a:prstGeom prst="bentConnector3">
                <a:avLst>
                  <a:gd name="adj1" fmla="val 1013684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2016E7E4-3659-625E-5398-5BDB2AFAB97A}"/>
                  </a:ext>
                </a:extLst>
              </p:cNvPr>
              <p:cNvCxnSpPr>
                <a:cxnSpLocks/>
                <a:endCxn id="25" idx="3"/>
              </p:cNvCxnSpPr>
              <p:nvPr/>
            </p:nvCxnSpPr>
            <p:spPr>
              <a:xfrm rot="10800000" flipV="1">
                <a:off x="8422107" y="7222101"/>
                <a:ext cx="1585589" cy="121604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59B1E7E-C647-AD02-74B6-7B877375823A}"/>
                  </a:ext>
                </a:extLst>
              </p:cNvPr>
              <p:cNvCxnSpPr>
                <a:cxnSpLocks/>
              </p:cNvCxnSpPr>
              <p:nvPr/>
            </p:nvCxnSpPr>
            <p:spPr>
              <a:xfrm flipH="1">
                <a:off x="6112043" y="7222101"/>
                <a:ext cx="3895652" cy="27785"/>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92418E8A-FEA3-9063-A289-BC9035FF19E3}"/>
                </a:ext>
              </a:extLst>
            </p:cNvPr>
            <p:cNvSpPr/>
            <p:nvPr/>
          </p:nvSpPr>
          <p:spPr>
            <a:xfrm>
              <a:off x="9525329" y="8435171"/>
              <a:ext cx="3102423" cy="435111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サロゲートモデル</a:t>
              </a:r>
            </a:p>
          </p:txBody>
        </p:sp>
      </p:grpSp>
      <p:sp>
        <p:nvSpPr>
          <p:cNvPr id="46" name="テキスト ボックス 45">
            <a:extLst>
              <a:ext uri="{FF2B5EF4-FFF2-40B4-BE49-F238E27FC236}">
                <a16:creationId xmlns:a16="http://schemas.microsoft.com/office/drawing/2014/main" id="{AAF41960-B80A-EFD2-E72B-1B30675B46FF}"/>
              </a:ext>
            </a:extLst>
          </p:cNvPr>
          <p:cNvSpPr txBox="1"/>
          <p:nvPr/>
        </p:nvSpPr>
        <p:spPr>
          <a:xfrm>
            <a:off x="772826" y="11572068"/>
            <a:ext cx="19597225" cy="2000548"/>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事前選択ー分類モデル（</a:t>
            </a:r>
            <a:r>
              <a:rPr kumimoji="1" lang="en-US" altLang="ja-JP" sz="4400" dirty="0">
                <a:latin typeface="Hiragino Sans W5" panose="020B0400000000000000" pitchFamily="34" charset="-128"/>
                <a:ea typeface="Hiragino Sans W5" panose="020B0400000000000000" pitchFamily="34" charset="-128"/>
              </a:rPr>
              <a:t>PS-CM)</a:t>
            </a:r>
          </a:p>
          <a:p>
            <a:r>
              <a:rPr kumimoji="1" lang="en-US" altLang="ja-JP" sz="4000" dirty="0">
                <a:latin typeface="Hiragino Sans W5" panose="020B0400000000000000" pitchFamily="34" charset="-128"/>
                <a:ea typeface="Hiragino Sans W5" panose="020B0400000000000000" pitchFamily="34" charset="-128"/>
              </a:rPr>
              <a:t>PS</a:t>
            </a:r>
            <a:r>
              <a:rPr kumimoji="1" lang="ja-JP" altLang="en-US" sz="4000">
                <a:latin typeface="Hiragino Sans W5" panose="020B0400000000000000" pitchFamily="34" charset="-128"/>
                <a:ea typeface="Hiragino Sans W5" panose="020B0400000000000000" pitchFamily="34" charset="-128"/>
              </a:rPr>
              <a:t>は生成した子個体を実評価するかをサロゲートを用いて事前に決定するモデル．</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本実験で用いたのは</a:t>
            </a:r>
            <a:r>
              <a:rPr kumimoji="1" lang="en-US" altLang="ja-JP" sz="4000" dirty="0">
                <a:latin typeface="Hiragino Sans W5" panose="020B0400000000000000" pitchFamily="34" charset="-128"/>
                <a:ea typeface="Hiragino Sans W5" panose="020B0400000000000000" pitchFamily="34" charset="-128"/>
              </a:rPr>
              <a:t>PS</a:t>
            </a:r>
            <a:r>
              <a:rPr kumimoji="1" lang="ja-JP" altLang="en-US" sz="4000">
                <a:latin typeface="Hiragino Sans W5" panose="020B0400000000000000" pitchFamily="34" charset="-128"/>
                <a:ea typeface="Hiragino Sans W5" panose="020B0400000000000000" pitchFamily="34" charset="-128"/>
              </a:rPr>
              <a:t>の分類モデル．</a:t>
            </a:r>
            <a:endParaRPr kumimoji="1" lang="en-US" altLang="ja-JP" sz="3600" dirty="0">
              <a:latin typeface="Hiragino Sans W5" panose="020B0400000000000000" pitchFamily="34" charset="-128"/>
              <a:ea typeface="Hiragino Sans W5" panose="020B0400000000000000" pitchFamily="34" charset="-128"/>
            </a:endParaRPr>
          </a:p>
        </p:txBody>
      </p:sp>
      <p:sp>
        <p:nvSpPr>
          <p:cNvPr id="47" name="テキスト ボックス 46">
            <a:extLst>
              <a:ext uri="{FF2B5EF4-FFF2-40B4-BE49-F238E27FC236}">
                <a16:creationId xmlns:a16="http://schemas.microsoft.com/office/drawing/2014/main" id="{F2E472CC-20DF-F82D-EEBA-ECC88943D3C3}"/>
              </a:ext>
            </a:extLst>
          </p:cNvPr>
          <p:cNvSpPr txBox="1"/>
          <p:nvPr/>
        </p:nvSpPr>
        <p:spPr>
          <a:xfrm>
            <a:off x="20405420" y="11576673"/>
            <a:ext cx="11150302" cy="3231654"/>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個体ベースー実評価値モデル（</a:t>
            </a:r>
            <a:r>
              <a:rPr kumimoji="1" lang="en-US" altLang="ja-JP" sz="4400" dirty="0">
                <a:latin typeface="Hiragino Sans W5" panose="020B0400000000000000" pitchFamily="34" charset="-128"/>
                <a:ea typeface="Hiragino Sans W5" panose="020B0400000000000000" pitchFamily="34" charset="-128"/>
              </a:rPr>
              <a:t>IB-AFM)</a:t>
            </a:r>
          </a:p>
          <a:p>
            <a:r>
              <a:rPr kumimoji="1" lang="en-US" altLang="ja-JP" sz="4000" dirty="0">
                <a:latin typeface="Hiragino Sans W5" panose="020B0400000000000000" pitchFamily="34" charset="-128"/>
                <a:ea typeface="Hiragino Sans W5" panose="020B0400000000000000" pitchFamily="34" charset="-128"/>
              </a:rPr>
              <a:t>IB</a:t>
            </a:r>
            <a:r>
              <a:rPr kumimoji="1" lang="ja-JP" altLang="en-US" sz="4000">
                <a:latin typeface="Hiragino Sans W5" panose="020B0400000000000000" pitchFamily="34" charset="-128"/>
                <a:ea typeface="Hiragino Sans W5" panose="020B0400000000000000" pitchFamily="34" charset="-128"/>
              </a:rPr>
              <a:t>は，生成された子個体から評価が優れると推定される一部の個体を実評価し，それらの評価に基づいて次世代の集団を選ぶモデル．</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本実験で用いたのは</a:t>
            </a:r>
            <a:r>
              <a:rPr kumimoji="1" lang="en-US" altLang="ja-JP" sz="4000" dirty="0">
                <a:latin typeface="Hiragino Sans W5" panose="020B0400000000000000" pitchFamily="34" charset="-128"/>
                <a:ea typeface="Hiragino Sans W5" panose="020B0400000000000000" pitchFamily="34" charset="-128"/>
              </a:rPr>
              <a:t>IB</a:t>
            </a:r>
            <a:r>
              <a:rPr kumimoji="1" lang="ja-JP" altLang="en-US" sz="4000">
                <a:latin typeface="Hiragino Sans W5" panose="020B0400000000000000" pitchFamily="34" charset="-128"/>
                <a:ea typeface="Hiragino Sans W5" panose="020B0400000000000000" pitchFamily="34" charset="-128"/>
              </a:rPr>
              <a:t>の中の絶対評価値モデル．</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48" name="グループ化 47">
            <a:extLst>
              <a:ext uri="{FF2B5EF4-FFF2-40B4-BE49-F238E27FC236}">
                <a16:creationId xmlns:a16="http://schemas.microsoft.com/office/drawing/2014/main" id="{B2E01F83-B088-5570-6134-3A0DEF899BD5}"/>
              </a:ext>
            </a:extLst>
          </p:cNvPr>
          <p:cNvGrpSpPr/>
          <p:nvPr/>
        </p:nvGrpSpPr>
        <p:grpSpPr>
          <a:xfrm>
            <a:off x="3828772" y="13710591"/>
            <a:ext cx="14430359" cy="6669799"/>
            <a:chOff x="3592525" y="15216677"/>
            <a:chExt cx="15046113" cy="14927209"/>
          </a:xfrm>
        </p:grpSpPr>
        <p:sp>
          <p:nvSpPr>
            <p:cNvPr id="49" name="フローチャート: 代替処理 48">
              <a:extLst>
                <a:ext uri="{FF2B5EF4-FFF2-40B4-BE49-F238E27FC236}">
                  <a16:creationId xmlns:a16="http://schemas.microsoft.com/office/drawing/2014/main" id="{8471E76F-A703-6EBD-9F6A-BEE851BEC679}"/>
                </a:ext>
              </a:extLst>
            </p:cNvPr>
            <p:cNvSpPr/>
            <p:nvPr/>
          </p:nvSpPr>
          <p:spPr>
            <a:xfrm>
              <a:off x="3632282" y="21586978"/>
              <a:ext cx="6906237" cy="21866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3200"/>
                <a:t>子個体を実評価</a:t>
              </a:r>
            </a:p>
          </p:txBody>
        </p:sp>
        <p:sp>
          <p:nvSpPr>
            <p:cNvPr id="50" name="フローチャート: 判断 49">
              <a:extLst>
                <a:ext uri="{FF2B5EF4-FFF2-40B4-BE49-F238E27FC236}">
                  <a16:creationId xmlns:a16="http://schemas.microsoft.com/office/drawing/2014/main" id="{FE8809E9-A27C-0EC9-865D-BB922A3CDFFF}"/>
                </a:ext>
              </a:extLst>
            </p:cNvPr>
            <p:cNvSpPr/>
            <p:nvPr/>
          </p:nvSpPr>
          <p:spPr>
            <a:xfrm>
              <a:off x="3592525" y="18078815"/>
              <a:ext cx="6985751" cy="274721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3200"/>
                <a:t>子が親より</a:t>
              </a:r>
              <a:endParaRPr kumimoji="1" lang="en-US" altLang="ja-JP" sz="3200" dirty="0"/>
            </a:p>
            <a:p>
              <a:pPr algn="ctr"/>
              <a:r>
                <a:rPr kumimoji="1" lang="ja-JP" altLang="en-US" sz="3200"/>
                <a:t>優れる</a:t>
              </a:r>
            </a:p>
          </p:txBody>
        </p:sp>
        <p:sp>
          <p:nvSpPr>
            <p:cNvPr id="51" name="フローチャート: 判断 50">
              <a:extLst>
                <a:ext uri="{FF2B5EF4-FFF2-40B4-BE49-F238E27FC236}">
                  <a16:creationId xmlns:a16="http://schemas.microsoft.com/office/drawing/2014/main" id="{3BC49919-9249-B6D2-E1BE-02E3B547206F}"/>
                </a:ext>
              </a:extLst>
            </p:cNvPr>
            <p:cNvSpPr/>
            <p:nvPr/>
          </p:nvSpPr>
          <p:spPr>
            <a:xfrm>
              <a:off x="3592527" y="24491827"/>
              <a:ext cx="6985747" cy="274721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3200"/>
                <a:t>子が親より</a:t>
              </a:r>
              <a:endParaRPr kumimoji="1" lang="en-US" altLang="ja-JP" sz="3200" dirty="0"/>
            </a:p>
            <a:p>
              <a:pPr algn="ctr"/>
              <a:r>
                <a:rPr kumimoji="1" lang="ja-JP" altLang="en-US" sz="3200"/>
                <a:t>優れる</a:t>
              </a:r>
            </a:p>
          </p:txBody>
        </p:sp>
        <p:sp>
          <p:nvSpPr>
            <p:cNvPr id="52" name="フローチャート: 代替処理 51">
              <a:extLst>
                <a:ext uri="{FF2B5EF4-FFF2-40B4-BE49-F238E27FC236}">
                  <a16:creationId xmlns:a16="http://schemas.microsoft.com/office/drawing/2014/main" id="{5E57227C-97C7-1870-3B3A-90E5DBF96155}"/>
                </a:ext>
              </a:extLst>
            </p:cNvPr>
            <p:cNvSpPr/>
            <p:nvPr/>
          </p:nvSpPr>
          <p:spPr>
            <a:xfrm>
              <a:off x="3632281" y="15216677"/>
              <a:ext cx="6906239" cy="21866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3200"/>
                <a:t>サロゲートモデルで</a:t>
              </a:r>
              <a:endParaRPr kumimoji="1" lang="en-US" altLang="ja-JP" sz="3200" dirty="0"/>
            </a:p>
            <a:p>
              <a:pPr algn="ctr"/>
              <a:r>
                <a:rPr kumimoji="1" lang="ja-JP" altLang="en-US" sz="3200"/>
                <a:t>子個体と親個体を比較</a:t>
              </a:r>
            </a:p>
          </p:txBody>
        </p:sp>
        <p:sp>
          <p:nvSpPr>
            <p:cNvPr id="53" name="フローチャート: 代替処理 52">
              <a:extLst>
                <a:ext uri="{FF2B5EF4-FFF2-40B4-BE49-F238E27FC236}">
                  <a16:creationId xmlns:a16="http://schemas.microsoft.com/office/drawing/2014/main" id="{6E52AC7F-D8D7-BD66-6AE0-F5124970AB6B}"/>
                </a:ext>
              </a:extLst>
            </p:cNvPr>
            <p:cNvSpPr/>
            <p:nvPr/>
          </p:nvSpPr>
          <p:spPr>
            <a:xfrm>
              <a:off x="12277594" y="18401827"/>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3200"/>
                <a:t>子個体を棄却</a:t>
              </a:r>
            </a:p>
          </p:txBody>
        </p:sp>
        <p:sp>
          <p:nvSpPr>
            <p:cNvPr id="54" name="フローチャート: 代替処理 53">
              <a:extLst>
                <a:ext uri="{FF2B5EF4-FFF2-40B4-BE49-F238E27FC236}">
                  <a16:creationId xmlns:a16="http://schemas.microsoft.com/office/drawing/2014/main" id="{DDE9B97A-B34E-D2D1-7B0C-A601BD66E278}"/>
                </a:ext>
              </a:extLst>
            </p:cNvPr>
            <p:cNvSpPr/>
            <p:nvPr/>
          </p:nvSpPr>
          <p:spPr>
            <a:xfrm>
              <a:off x="12277594" y="27957278"/>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3200"/>
                <a:t>親個体を次世代に採用</a:t>
              </a:r>
            </a:p>
          </p:txBody>
        </p:sp>
        <p:sp>
          <p:nvSpPr>
            <p:cNvPr id="55" name="フローチャート: 代替処理 54">
              <a:extLst>
                <a:ext uri="{FF2B5EF4-FFF2-40B4-BE49-F238E27FC236}">
                  <a16:creationId xmlns:a16="http://schemas.microsoft.com/office/drawing/2014/main" id="{DC58A017-4EE9-BCFC-F362-640E64BF7412}"/>
                </a:ext>
              </a:extLst>
            </p:cNvPr>
            <p:cNvSpPr/>
            <p:nvPr/>
          </p:nvSpPr>
          <p:spPr>
            <a:xfrm>
              <a:off x="3632284" y="27957277"/>
              <a:ext cx="6906233" cy="21866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3200"/>
                <a:t>子個体を次世代に採用</a:t>
              </a:r>
            </a:p>
          </p:txBody>
        </p:sp>
        <p:cxnSp>
          <p:nvCxnSpPr>
            <p:cNvPr id="56" name="直線矢印コネクタ 55">
              <a:extLst>
                <a:ext uri="{FF2B5EF4-FFF2-40B4-BE49-F238E27FC236}">
                  <a16:creationId xmlns:a16="http://schemas.microsoft.com/office/drawing/2014/main" id="{DD461C05-58D5-6BFA-F49E-E188CF5893DE}"/>
                </a:ext>
              </a:extLst>
            </p:cNvPr>
            <p:cNvCxnSpPr>
              <a:cxnSpLocks/>
              <a:stCxn id="52" idx="2"/>
              <a:endCxn id="50" idx="0"/>
            </p:cNvCxnSpPr>
            <p:nvPr/>
          </p:nvCxnSpPr>
          <p:spPr>
            <a:xfrm>
              <a:off x="7085401" y="17403286"/>
              <a:ext cx="0" cy="675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3BE77A0C-A437-BF8F-A858-6ABB6C3DE535}"/>
                </a:ext>
              </a:extLst>
            </p:cNvPr>
            <p:cNvCxnSpPr>
              <a:cxnSpLocks/>
              <a:stCxn id="50" idx="2"/>
              <a:endCxn id="49" idx="0"/>
            </p:cNvCxnSpPr>
            <p:nvPr/>
          </p:nvCxnSpPr>
          <p:spPr>
            <a:xfrm>
              <a:off x="7085401" y="20826028"/>
              <a:ext cx="0" cy="760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AD4F46F5-B3C7-A761-FC12-66193CC18F6E}"/>
                </a:ext>
              </a:extLst>
            </p:cNvPr>
            <p:cNvCxnSpPr>
              <a:cxnSpLocks/>
              <a:stCxn id="49" idx="2"/>
              <a:endCxn id="51" idx="0"/>
            </p:cNvCxnSpPr>
            <p:nvPr/>
          </p:nvCxnSpPr>
          <p:spPr>
            <a:xfrm>
              <a:off x="7085401" y="23773587"/>
              <a:ext cx="0" cy="718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07D859BA-98A8-8100-BFB7-3843C96E6CBB}"/>
                </a:ext>
              </a:extLst>
            </p:cNvPr>
            <p:cNvCxnSpPr>
              <a:cxnSpLocks/>
              <a:stCxn id="51" idx="2"/>
              <a:endCxn id="55" idx="0"/>
            </p:cNvCxnSpPr>
            <p:nvPr/>
          </p:nvCxnSpPr>
          <p:spPr>
            <a:xfrm>
              <a:off x="7085401" y="27239040"/>
              <a:ext cx="0" cy="718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カギ線コネクタ 59">
              <a:extLst>
                <a:ext uri="{FF2B5EF4-FFF2-40B4-BE49-F238E27FC236}">
                  <a16:creationId xmlns:a16="http://schemas.microsoft.com/office/drawing/2014/main" id="{0B3F8563-033E-E953-7E58-41CB56D7A65C}"/>
                </a:ext>
              </a:extLst>
            </p:cNvPr>
            <p:cNvCxnSpPr>
              <a:cxnSpLocks/>
              <a:stCxn id="51" idx="3"/>
              <a:endCxn id="53" idx="1"/>
            </p:cNvCxnSpPr>
            <p:nvPr/>
          </p:nvCxnSpPr>
          <p:spPr>
            <a:xfrm flipV="1">
              <a:off x="10578274" y="19495132"/>
              <a:ext cx="1699320" cy="637030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CB989FC-134A-37D2-4C48-3527F9BB2116}"/>
                </a:ext>
              </a:extLst>
            </p:cNvPr>
            <p:cNvCxnSpPr>
              <a:cxnSpLocks/>
              <a:stCxn id="50" idx="3"/>
              <a:endCxn id="53" idx="1"/>
            </p:cNvCxnSpPr>
            <p:nvPr/>
          </p:nvCxnSpPr>
          <p:spPr>
            <a:xfrm>
              <a:off x="10578276" y="19452421"/>
              <a:ext cx="1699318" cy="4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3B1293AD-9791-B7B2-A3BE-CFBBD38BE615}"/>
                </a:ext>
              </a:extLst>
            </p:cNvPr>
            <p:cNvCxnSpPr>
              <a:stCxn id="53" idx="2"/>
            </p:cNvCxnSpPr>
            <p:nvPr/>
          </p:nvCxnSpPr>
          <p:spPr>
            <a:xfrm>
              <a:off x="15458116" y="20588435"/>
              <a:ext cx="0" cy="73374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F93D7B29-CD21-0AF0-F5EC-3E87B61C5CD8}"/>
                </a:ext>
              </a:extLst>
            </p:cNvPr>
            <p:cNvSpPr txBox="1"/>
            <p:nvPr/>
          </p:nvSpPr>
          <p:spPr>
            <a:xfrm>
              <a:off x="5131936" y="20321780"/>
              <a:ext cx="1063237" cy="709827"/>
            </a:xfrm>
            <a:prstGeom prst="rect">
              <a:avLst/>
            </a:prstGeom>
            <a:noFill/>
          </p:spPr>
          <p:txBody>
            <a:bodyPr wrap="none" lIns="0" tIns="0" rIns="0" bIns="0" rtlCol="0">
              <a:noAutofit/>
            </a:bodyPr>
            <a:lstStyle/>
            <a:p>
              <a:r>
                <a:rPr kumimoji="1" lang="en-US" altLang="ja-JP" sz="3200" dirty="0">
                  <a:latin typeface="Hiragino Sans W5" panose="020B0400000000000000" pitchFamily="34" charset="-128"/>
                  <a:ea typeface="Hiragino Sans W5" panose="020B0400000000000000" pitchFamily="34" charset="-128"/>
                </a:rPr>
                <a:t>yes</a:t>
              </a:r>
              <a:endParaRPr kumimoji="1" lang="ja-JP" altLang="en-US" sz="3200">
                <a:latin typeface="Hiragino Sans W5" panose="020B0400000000000000" pitchFamily="34" charset="-128"/>
                <a:ea typeface="Hiragino Sans W5" panose="020B0400000000000000" pitchFamily="34" charset="-128"/>
              </a:endParaRPr>
            </a:p>
          </p:txBody>
        </p:sp>
        <p:sp>
          <p:nvSpPr>
            <p:cNvPr id="64" name="テキスト ボックス 63">
              <a:extLst>
                <a:ext uri="{FF2B5EF4-FFF2-40B4-BE49-F238E27FC236}">
                  <a16:creationId xmlns:a16="http://schemas.microsoft.com/office/drawing/2014/main" id="{130CFBEC-9C33-CAD3-469A-A5E0EE76E122}"/>
                </a:ext>
              </a:extLst>
            </p:cNvPr>
            <p:cNvSpPr txBox="1"/>
            <p:nvPr/>
          </p:nvSpPr>
          <p:spPr>
            <a:xfrm>
              <a:off x="5131936" y="26686848"/>
              <a:ext cx="1063237" cy="709827"/>
            </a:xfrm>
            <a:prstGeom prst="rect">
              <a:avLst/>
            </a:prstGeom>
            <a:noFill/>
          </p:spPr>
          <p:txBody>
            <a:bodyPr wrap="none" lIns="0" tIns="0" rIns="0" bIns="0" rtlCol="0">
              <a:noAutofit/>
            </a:bodyPr>
            <a:lstStyle/>
            <a:p>
              <a:r>
                <a:rPr kumimoji="1" lang="en-US" altLang="ja-JP" sz="3200" dirty="0">
                  <a:latin typeface="Hiragino Sans W5" panose="020B0400000000000000" pitchFamily="34" charset="-128"/>
                  <a:ea typeface="Hiragino Sans W5" panose="020B0400000000000000" pitchFamily="34" charset="-128"/>
                </a:rPr>
                <a:t>yes</a:t>
              </a:r>
              <a:endParaRPr kumimoji="1" lang="ja-JP" altLang="en-US" sz="3200">
                <a:latin typeface="Hiragino Sans W5" panose="020B0400000000000000" pitchFamily="34" charset="-128"/>
                <a:ea typeface="Hiragino Sans W5" panose="020B0400000000000000" pitchFamily="34" charset="-128"/>
              </a:endParaRPr>
            </a:p>
          </p:txBody>
        </p:sp>
        <p:sp>
          <p:nvSpPr>
            <p:cNvPr id="65" name="テキスト ボックス 64">
              <a:extLst>
                <a:ext uri="{FF2B5EF4-FFF2-40B4-BE49-F238E27FC236}">
                  <a16:creationId xmlns:a16="http://schemas.microsoft.com/office/drawing/2014/main" id="{32FD7B31-49A8-14CE-4C31-16608A5E5339}"/>
                </a:ext>
              </a:extLst>
            </p:cNvPr>
            <p:cNvSpPr txBox="1"/>
            <p:nvPr/>
          </p:nvSpPr>
          <p:spPr>
            <a:xfrm>
              <a:off x="10578274" y="18277646"/>
              <a:ext cx="834684" cy="709827"/>
            </a:xfrm>
            <a:prstGeom prst="rect">
              <a:avLst/>
            </a:prstGeom>
            <a:noFill/>
          </p:spPr>
          <p:txBody>
            <a:bodyPr wrap="none" lIns="0" tIns="0" rIns="0" bIns="0" rtlCol="0">
              <a:noAutofit/>
            </a:bodyPr>
            <a:lstStyle/>
            <a:p>
              <a:r>
                <a:rPr kumimoji="1" lang="en-US" altLang="ja-JP" sz="3200" dirty="0">
                  <a:latin typeface="Hiragino Sans W5" panose="020B0400000000000000" pitchFamily="34" charset="-128"/>
                  <a:ea typeface="Hiragino Sans W5" panose="020B0400000000000000" pitchFamily="34" charset="-128"/>
                </a:rPr>
                <a:t>no</a:t>
              </a:r>
              <a:endParaRPr kumimoji="1" lang="ja-JP" altLang="en-US" sz="3200">
                <a:latin typeface="Hiragino Sans W5" panose="020B0400000000000000" pitchFamily="34" charset="-128"/>
                <a:ea typeface="Hiragino Sans W5" panose="020B0400000000000000" pitchFamily="34" charset="-128"/>
              </a:endParaRPr>
            </a:p>
          </p:txBody>
        </p:sp>
        <p:sp>
          <p:nvSpPr>
            <p:cNvPr id="66" name="テキスト ボックス 65">
              <a:extLst>
                <a:ext uri="{FF2B5EF4-FFF2-40B4-BE49-F238E27FC236}">
                  <a16:creationId xmlns:a16="http://schemas.microsoft.com/office/drawing/2014/main" id="{3231ED9D-2C07-55F0-289A-26CF072CB56B}"/>
                </a:ext>
              </a:extLst>
            </p:cNvPr>
            <p:cNvSpPr txBox="1"/>
            <p:nvPr/>
          </p:nvSpPr>
          <p:spPr>
            <a:xfrm>
              <a:off x="10538517" y="24760350"/>
              <a:ext cx="834684" cy="709827"/>
            </a:xfrm>
            <a:prstGeom prst="rect">
              <a:avLst/>
            </a:prstGeom>
            <a:noFill/>
          </p:spPr>
          <p:txBody>
            <a:bodyPr wrap="none" lIns="0" tIns="0" rIns="0" bIns="0" rtlCol="0">
              <a:noAutofit/>
            </a:bodyPr>
            <a:lstStyle/>
            <a:p>
              <a:r>
                <a:rPr kumimoji="1" lang="en-US" altLang="ja-JP" sz="3200" dirty="0">
                  <a:latin typeface="Hiragino Sans W5" panose="020B0400000000000000" pitchFamily="34" charset="-128"/>
                  <a:ea typeface="Hiragino Sans W5" panose="020B0400000000000000" pitchFamily="34" charset="-128"/>
                </a:rPr>
                <a:t>no</a:t>
              </a:r>
              <a:endParaRPr kumimoji="1" lang="ja-JP" altLang="en-US" sz="3200">
                <a:latin typeface="Hiragino Sans W5" panose="020B0400000000000000" pitchFamily="34" charset="-128"/>
                <a:ea typeface="Hiragino Sans W5" panose="020B0400000000000000" pitchFamily="34" charset="-128"/>
              </a:endParaRPr>
            </a:p>
          </p:txBody>
        </p:sp>
      </p:grpSp>
      <p:grpSp>
        <p:nvGrpSpPr>
          <p:cNvPr id="67" name="グループ化 66">
            <a:extLst>
              <a:ext uri="{FF2B5EF4-FFF2-40B4-BE49-F238E27FC236}">
                <a16:creationId xmlns:a16="http://schemas.microsoft.com/office/drawing/2014/main" id="{65C6B84E-0675-3E8A-B78C-CF23B2F91F2C}"/>
              </a:ext>
            </a:extLst>
          </p:cNvPr>
          <p:cNvGrpSpPr/>
          <p:nvPr/>
        </p:nvGrpSpPr>
        <p:grpSpPr>
          <a:xfrm>
            <a:off x="22831365" y="15253477"/>
            <a:ext cx="6070997" cy="4660180"/>
            <a:chOff x="3637176" y="14596852"/>
            <a:chExt cx="6361045" cy="9446569"/>
          </a:xfrm>
        </p:grpSpPr>
        <p:sp>
          <p:nvSpPr>
            <p:cNvPr id="68" name="フローチャート: 代替処理 67">
              <a:extLst>
                <a:ext uri="{FF2B5EF4-FFF2-40B4-BE49-F238E27FC236}">
                  <a16:creationId xmlns:a16="http://schemas.microsoft.com/office/drawing/2014/main" id="{34B94911-0C5B-4CD6-BFDB-EC51535D6698}"/>
                </a:ext>
              </a:extLst>
            </p:cNvPr>
            <p:cNvSpPr/>
            <p:nvPr/>
          </p:nvSpPr>
          <p:spPr>
            <a:xfrm>
              <a:off x="3637176" y="18367014"/>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子個体の上位の個体を実評価</a:t>
              </a:r>
            </a:p>
          </p:txBody>
        </p:sp>
        <p:sp>
          <p:nvSpPr>
            <p:cNvPr id="69" name="フローチャート: 代替処理 68">
              <a:extLst>
                <a:ext uri="{FF2B5EF4-FFF2-40B4-BE49-F238E27FC236}">
                  <a16:creationId xmlns:a16="http://schemas.microsoft.com/office/drawing/2014/main" id="{576E82EB-6088-306F-C784-ADA33E68DF01}"/>
                </a:ext>
              </a:extLst>
            </p:cNvPr>
            <p:cNvSpPr/>
            <p:nvPr/>
          </p:nvSpPr>
          <p:spPr>
            <a:xfrm>
              <a:off x="3637176" y="14596852"/>
              <a:ext cx="6361044" cy="280643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サロゲートモデルで</a:t>
              </a:r>
              <a:endParaRPr kumimoji="1" lang="en-US" altLang="ja-JP" sz="3200" dirty="0"/>
            </a:p>
            <a:p>
              <a:pPr algn="ctr"/>
              <a:r>
                <a:rPr kumimoji="1" lang="ja-JP" altLang="en-US" sz="3200"/>
                <a:t>子個体の評価値を予測</a:t>
              </a:r>
            </a:p>
          </p:txBody>
        </p:sp>
        <p:sp>
          <p:nvSpPr>
            <p:cNvPr id="70" name="フローチャート: 代替処理 69">
              <a:extLst>
                <a:ext uri="{FF2B5EF4-FFF2-40B4-BE49-F238E27FC236}">
                  <a16:creationId xmlns:a16="http://schemas.microsoft.com/office/drawing/2014/main" id="{32A4F4C2-09E6-9BB8-31F5-27E8AF19E4BB}"/>
                </a:ext>
              </a:extLst>
            </p:cNvPr>
            <p:cNvSpPr/>
            <p:nvPr/>
          </p:nvSpPr>
          <p:spPr>
            <a:xfrm>
              <a:off x="3637176" y="21856813"/>
              <a:ext cx="6361045"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a:t>親個体と子個体の上位の個体を次世代に採用</a:t>
              </a:r>
            </a:p>
          </p:txBody>
        </p:sp>
        <p:cxnSp>
          <p:nvCxnSpPr>
            <p:cNvPr id="71" name="直線矢印コネクタ 70">
              <a:extLst>
                <a:ext uri="{FF2B5EF4-FFF2-40B4-BE49-F238E27FC236}">
                  <a16:creationId xmlns:a16="http://schemas.microsoft.com/office/drawing/2014/main" id="{5B955398-285C-7A04-E840-496DFE4F51AA}"/>
                </a:ext>
              </a:extLst>
            </p:cNvPr>
            <p:cNvCxnSpPr>
              <a:cxnSpLocks/>
              <a:stCxn id="69" idx="2"/>
              <a:endCxn id="68" idx="0"/>
            </p:cNvCxnSpPr>
            <p:nvPr/>
          </p:nvCxnSpPr>
          <p:spPr>
            <a:xfrm>
              <a:off x="6817698" y="17403287"/>
              <a:ext cx="0" cy="9637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F6B2EE15-361D-C76D-EBE6-6DB4A50D40DF}"/>
                </a:ext>
              </a:extLst>
            </p:cNvPr>
            <p:cNvCxnSpPr>
              <a:cxnSpLocks/>
              <a:stCxn id="68" idx="2"/>
              <a:endCxn id="70" idx="0"/>
            </p:cNvCxnSpPr>
            <p:nvPr/>
          </p:nvCxnSpPr>
          <p:spPr>
            <a:xfrm>
              <a:off x="6817698" y="20553622"/>
              <a:ext cx="0" cy="13031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CA9D1AEF-DDE1-B34F-F44A-87A56557512F}"/>
              </a:ext>
            </a:extLst>
          </p:cNvPr>
          <p:cNvSpPr txBox="1"/>
          <p:nvPr/>
        </p:nvSpPr>
        <p:spPr>
          <a:xfrm>
            <a:off x="810780" y="21785429"/>
            <a:ext cx="23656958" cy="5201424"/>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実験方法</a:t>
            </a:r>
            <a:endParaRPr kumimoji="1" lang="en-US" altLang="ja-JP" sz="44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実評価関数を用いて擬似的にサロゲートモデルを表現し，サロゲートモデルの精度を任意の値に設定できるようにする．</a:t>
            </a:r>
            <a:r>
              <a:rPr kumimoji="1" lang="en-US" altLang="ja-JP" sz="4000" dirty="0">
                <a:latin typeface="Hiragino Sans W5" panose="020B0400000000000000" pitchFamily="34" charset="-128"/>
                <a:ea typeface="Hiragino Sans W5" panose="020B0400000000000000" pitchFamily="34" charset="-128"/>
              </a:rPr>
              <a:t>CEC2015</a:t>
            </a:r>
            <a:r>
              <a:rPr kumimoji="1" lang="ja-JP" altLang="en-US" sz="4000">
                <a:latin typeface="Hiragino Sans W5" panose="020B0400000000000000" pitchFamily="34" charset="-128"/>
                <a:ea typeface="Hiragino Sans W5" panose="020B0400000000000000" pitchFamily="34" charset="-128"/>
              </a:rPr>
              <a:t>のベンチマーク関数を対象にサロゲートモデルを使用しない場合</a:t>
            </a:r>
            <a:r>
              <a:rPr kumimoji="1" lang="en-US" altLang="ja-JP" sz="4000" dirty="0">
                <a:latin typeface="Hiragino Sans W5" panose="020B0400000000000000" pitchFamily="34" charset="-128"/>
                <a:ea typeface="Hiragino Sans W5" panose="020B0400000000000000" pitchFamily="34" charset="-128"/>
              </a:rPr>
              <a:t>(</a:t>
            </a:r>
            <a:r>
              <a:rPr kumimoji="1" lang="en-US" altLang="ja-JP" sz="4000" dirty="0" err="1">
                <a:latin typeface="Hiragino Sans W5" panose="020B0400000000000000" pitchFamily="34" charset="-128"/>
                <a:ea typeface="Hiragino Sans W5" panose="020B0400000000000000" pitchFamily="34" charset="-128"/>
              </a:rPr>
              <a:t>NoS</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と異なる精度のサロゲートモデルを用いる</a:t>
            </a:r>
            <a:r>
              <a:rPr kumimoji="1" lang="en-US" altLang="ja-JP" sz="4000" dirty="0">
                <a:latin typeface="Hiragino Sans W5" panose="020B0400000000000000" pitchFamily="34" charset="-128"/>
                <a:ea typeface="Hiragino Sans W5" panose="020B0400000000000000" pitchFamily="34" charset="-128"/>
              </a:rPr>
              <a:t>SAEA</a:t>
            </a:r>
            <a:r>
              <a:rPr kumimoji="1" lang="ja-JP" altLang="en-US" sz="4000">
                <a:latin typeface="Hiragino Sans W5" panose="020B0400000000000000" pitchFamily="34" charset="-128"/>
                <a:ea typeface="Hiragino Sans W5" panose="020B0400000000000000" pitchFamily="34" charset="-128"/>
              </a:rPr>
              <a:t>の探索を比較する．</a:t>
            </a:r>
            <a:endParaRPr kumimoji="1" lang="en-US" altLang="ja-JP" sz="4000" dirty="0">
              <a:latin typeface="Hiragino Sans W5" panose="020B0400000000000000" pitchFamily="34" charset="-128"/>
              <a:ea typeface="Hiragino Sans W5" panose="020B0400000000000000" pitchFamily="34" charset="-128"/>
            </a:endParaRPr>
          </a:p>
          <a:p>
            <a:endParaRPr kumimoji="1" lang="en-US" altLang="ja-JP" sz="4000" dirty="0">
              <a:latin typeface="Hiragino Sans W5" panose="020B0400000000000000" pitchFamily="34" charset="-128"/>
              <a:ea typeface="Hiragino Sans W5" panose="020B0400000000000000" pitchFamily="34" charset="-128"/>
            </a:endParaRPr>
          </a:p>
          <a:p>
            <a:r>
              <a:rPr kumimoji="1" lang="en-US" altLang="ja-JP" sz="48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実装</a:t>
            </a:r>
            <a:endParaRPr kumimoji="1" lang="en-US" altLang="ja-JP" sz="4400" dirty="0">
              <a:latin typeface="Hiragino Sans W5" panose="020B0400000000000000" pitchFamily="34" charset="-128"/>
              <a:ea typeface="Hiragino Sans W5" panose="020B0400000000000000" pitchFamily="34" charset="-128"/>
            </a:endParaRPr>
          </a:p>
          <a:p>
            <a:r>
              <a:rPr kumimoji="1" lang="en-US" altLang="ja-JP" sz="4000" dirty="0">
                <a:latin typeface="Hiragino Sans W5" panose="020B0400000000000000" pitchFamily="34" charset="-128"/>
                <a:ea typeface="Hiragino Sans W5" panose="020B0400000000000000" pitchFamily="34" charset="-128"/>
              </a:rPr>
              <a:t>PS-CM → </a:t>
            </a:r>
            <a:r>
              <a:rPr kumimoji="1" lang="ja-JP" altLang="en-US" sz="4000">
                <a:latin typeface="Hiragino Sans W5" panose="020B0400000000000000" pitchFamily="34" charset="-128"/>
                <a:ea typeface="Hiragino Sans W5" panose="020B0400000000000000" pitchFamily="34" charset="-128"/>
              </a:rPr>
              <a:t>精度に応じて親と子のどちらが優れているかの判定を反転させる．</a:t>
            </a:r>
            <a:endParaRPr kumimoji="1" lang="en-US" altLang="ja-JP" sz="4000" dirty="0">
              <a:latin typeface="Hiragino Sans W5" panose="020B0400000000000000" pitchFamily="34" charset="-128"/>
              <a:ea typeface="Hiragino Sans W5" panose="020B0400000000000000" pitchFamily="34" charset="-128"/>
            </a:endParaRPr>
          </a:p>
          <a:p>
            <a:r>
              <a:rPr kumimoji="1" lang="en-US" altLang="ja-JP" sz="4000" dirty="0">
                <a:latin typeface="Hiragino Sans W5" panose="020B0400000000000000" pitchFamily="34" charset="-128"/>
                <a:ea typeface="Hiragino Sans W5" panose="020B0400000000000000" pitchFamily="34" charset="-128"/>
              </a:rPr>
              <a:t>IB-AFM → </a:t>
            </a:r>
            <a:r>
              <a:rPr kumimoji="1" lang="ja-JP" altLang="en-US" sz="4000">
                <a:latin typeface="Hiragino Sans W5" panose="020B0400000000000000" pitchFamily="34" charset="-128"/>
                <a:ea typeface="Hiragino Sans W5" panose="020B0400000000000000" pitchFamily="34" charset="-128"/>
              </a:rPr>
              <a:t>精度に応じて親と子を評価値順に並べたものの一部を抜き出し，ランダムな位置に戻す．</a:t>
            </a:r>
            <a:endParaRPr kumimoji="1" lang="en-US" altLang="ja-JP" sz="4000" dirty="0">
              <a:latin typeface="Hiragino Sans W5" panose="020B0400000000000000" pitchFamily="34" charset="-128"/>
              <a:ea typeface="Hiragino Sans W5" panose="020B0400000000000000" pitchFamily="34" charset="-128"/>
            </a:endParaRPr>
          </a:p>
        </p:txBody>
      </p:sp>
      <p:graphicFrame>
        <p:nvGraphicFramePr>
          <p:cNvPr id="75" name="表 74">
            <a:extLst>
              <a:ext uri="{FF2B5EF4-FFF2-40B4-BE49-F238E27FC236}">
                <a16:creationId xmlns:a16="http://schemas.microsoft.com/office/drawing/2014/main" id="{CB1BE7D1-9CD2-E245-D731-760AC6E089B7}"/>
              </a:ext>
            </a:extLst>
          </p:cNvPr>
          <p:cNvGraphicFramePr>
            <a:graphicFrameLocks noGrp="1"/>
          </p:cNvGraphicFramePr>
          <p:nvPr>
            <p:extLst>
              <p:ext uri="{D42A27DB-BD31-4B8C-83A1-F6EECF244321}">
                <p14:modId xmlns:p14="http://schemas.microsoft.com/office/powerpoint/2010/main" val="367283797"/>
              </p:ext>
            </p:extLst>
          </p:nvPr>
        </p:nvGraphicFramePr>
        <p:xfrm>
          <a:off x="24504824" y="20936191"/>
          <a:ext cx="7088857" cy="6235328"/>
        </p:xfrm>
        <a:graphic>
          <a:graphicData uri="http://schemas.openxmlformats.org/drawingml/2006/table">
            <a:tbl>
              <a:tblPr firstRow="1" bandRow="1">
                <a:tableStyleId>{69012ECD-51FC-41F1-AA8D-1B2483CD663E}</a:tableStyleId>
              </a:tblPr>
              <a:tblGrid>
                <a:gridCol w="1626813">
                  <a:extLst>
                    <a:ext uri="{9D8B030D-6E8A-4147-A177-3AD203B41FA5}">
                      <a16:colId xmlns:a16="http://schemas.microsoft.com/office/drawing/2014/main" val="1546719091"/>
                    </a:ext>
                  </a:extLst>
                </a:gridCol>
                <a:gridCol w="2985069">
                  <a:extLst>
                    <a:ext uri="{9D8B030D-6E8A-4147-A177-3AD203B41FA5}">
                      <a16:colId xmlns:a16="http://schemas.microsoft.com/office/drawing/2014/main" val="3632348338"/>
                    </a:ext>
                  </a:extLst>
                </a:gridCol>
                <a:gridCol w="2476975">
                  <a:extLst>
                    <a:ext uri="{9D8B030D-6E8A-4147-A177-3AD203B41FA5}">
                      <a16:colId xmlns:a16="http://schemas.microsoft.com/office/drawing/2014/main" val="2635607927"/>
                    </a:ext>
                  </a:extLst>
                </a:gridCol>
              </a:tblGrid>
              <a:tr h="779416">
                <a:tc gridSpan="3">
                  <a:txBody>
                    <a:bodyPr/>
                    <a:lstStyle/>
                    <a:p>
                      <a:pPr algn="ctr"/>
                      <a:r>
                        <a:rPr kumimoji="1" lang="en-US" altLang="ja-JP" sz="4000" b="0" i="0" dirty="0">
                          <a:latin typeface="Hiragino Sans W4" panose="020B0400000000000000" pitchFamily="34" charset="-128"/>
                          <a:ea typeface="Hiragino Sans W4" panose="020B0400000000000000" pitchFamily="34" charset="-128"/>
                        </a:rPr>
                        <a:t>CEC2015</a:t>
                      </a:r>
                      <a:r>
                        <a:rPr kumimoji="1" lang="ja-JP" altLang="en-US" sz="4000" b="0" i="0">
                          <a:latin typeface="Hiragino Sans W4" panose="020B0400000000000000" pitchFamily="34" charset="-128"/>
                          <a:ea typeface="Hiragino Sans W4" panose="020B0400000000000000" pitchFamily="34" charset="-128"/>
                        </a:rPr>
                        <a:t>ベンチマーク</a:t>
                      </a:r>
                      <a:r>
                        <a:rPr kumimoji="1" lang="en-US" altLang="ja-JP" sz="4000" b="0" i="0" baseline="30000" dirty="0">
                          <a:latin typeface="Hiragino Sans W4" panose="020B0400000000000000" pitchFamily="34" charset="-128"/>
                          <a:ea typeface="Hiragino Sans W4" panose="020B0400000000000000" pitchFamily="34" charset="-128"/>
                        </a:rPr>
                        <a:t>[5]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779416">
                <a:tc>
                  <a:txBody>
                    <a:bodyPr/>
                    <a:lstStyle/>
                    <a:p>
                      <a:r>
                        <a:rPr kumimoji="1" lang="ja-JP" altLang="en-US" sz="4000"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sz="4000" b="0" i="0" dirty="0">
                          <a:latin typeface="Hiragino Sans W4" panose="020B0400000000000000" pitchFamily="34" charset="-128"/>
                          <a:ea typeface="Hiragino Sans W4" panose="020B0400000000000000" pitchFamily="34" charset="-128"/>
                        </a:rPr>
                        <a:t>10, 30</a:t>
                      </a:r>
                      <a:endParaRPr kumimoji="1" lang="ja-JP" altLang="en-US" sz="4000"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f2</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f4</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f8</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76" name="テキスト ボックス 75">
            <a:extLst>
              <a:ext uri="{FF2B5EF4-FFF2-40B4-BE49-F238E27FC236}">
                <a16:creationId xmlns:a16="http://schemas.microsoft.com/office/drawing/2014/main" id="{7A9307BE-B311-DC1C-DA55-205360EE04D6}"/>
              </a:ext>
            </a:extLst>
          </p:cNvPr>
          <p:cNvSpPr txBox="1">
            <a:spLocks/>
          </p:cNvSpPr>
          <p:nvPr/>
        </p:nvSpPr>
        <p:spPr>
          <a:xfrm>
            <a:off x="772824" y="27324250"/>
            <a:ext cx="30853639" cy="14014959"/>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77" name="正方形/長方形 76">
            <a:extLst>
              <a:ext uri="{FF2B5EF4-FFF2-40B4-BE49-F238E27FC236}">
                <a16:creationId xmlns:a16="http://schemas.microsoft.com/office/drawing/2014/main" id="{1A0AEF92-31D4-F423-813D-1DF12A7F7324}"/>
              </a:ext>
            </a:extLst>
          </p:cNvPr>
          <p:cNvSpPr/>
          <p:nvPr/>
        </p:nvSpPr>
        <p:spPr>
          <a:xfrm>
            <a:off x="772824" y="27324251"/>
            <a:ext cx="5196365"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４</a:t>
            </a:r>
            <a:r>
              <a:rPr kumimoji="1" lang="en-US" altLang="ja-JP" sz="6000" b="1" dirty="0">
                <a:solidFill>
                  <a:schemeClr val="bg1"/>
                </a:solidFill>
              </a:rPr>
              <a:t>.</a:t>
            </a:r>
            <a:r>
              <a:rPr kumimoji="1" lang="ja-JP" altLang="en-US" sz="6000" b="1">
                <a:solidFill>
                  <a:schemeClr val="bg1"/>
                </a:solidFill>
              </a:rPr>
              <a:t>結果・考察</a:t>
            </a:r>
            <a:endParaRPr kumimoji="1" lang="ja-JP" altLang="en-US" sz="6000" b="1" dirty="0">
              <a:solidFill>
                <a:schemeClr val="bg1"/>
              </a:solidFill>
            </a:endParaRPr>
          </a:p>
        </p:txBody>
      </p:sp>
      <p:grpSp>
        <p:nvGrpSpPr>
          <p:cNvPr id="81" name="グループ化 80">
            <a:extLst>
              <a:ext uri="{FF2B5EF4-FFF2-40B4-BE49-F238E27FC236}">
                <a16:creationId xmlns:a16="http://schemas.microsoft.com/office/drawing/2014/main" id="{534D2751-C3AD-F156-656C-D624D970E24B}"/>
              </a:ext>
            </a:extLst>
          </p:cNvPr>
          <p:cNvGrpSpPr/>
          <p:nvPr/>
        </p:nvGrpSpPr>
        <p:grpSpPr>
          <a:xfrm>
            <a:off x="879125" y="32886561"/>
            <a:ext cx="15076028" cy="7587288"/>
            <a:chOff x="879125" y="32886561"/>
            <a:chExt cx="15076028" cy="7587288"/>
          </a:xfrm>
        </p:grpSpPr>
        <p:pic>
          <p:nvPicPr>
            <p:cNvPr id="79" name="図 78">
              <a:extLst>
                <a:ext uri="{FF2B5EF4-FFF2-40B4-BE49-F238E27FC236}">
                  <a16:creationId xmlns:a16="http://schemas.microsoft.com/office/drawing/2014/main" id="{8F8FFAC4-4627-8882-22F0-B74ADF179D2D}"/>
                </a:ext>
              </a:extLst>
            </p:cNvPr>
            <p:cNvPicPr>
              <a:picLocks noChangeAspect="1"/>
            </p:cNvPicPr>
            <p:nvPr/>
          </p:nvPicPr>
          <p:blipFill>
            <a:blip r:embed="rId2"/>
            <a:stretch>
              <a:fillRect/>
            </a:stretch>
          </p:blipFill>
          <p:spPr>
            <a:xfrm>
              <a:off x="922398" y="32886561"/>
              <a:ext cx="4654549" cy="2880000"/>
            </a:xfrm>
            <a:prstGeom prst="rect">
              <a:avLst/>
            </a:prstGeom>
          </p:spPr>
        </p:pic>
        <p:pic>
          <p:nvPicPr>
            <p:cNvPr id="91" name="図 90">
              <a:extLst>
                <a:ext uri="{FF2B5EF4-FFF2-40B4-BE49-F238E27FC236}">
                  <a16:creationId xmlns:a16="http://schemas.microsoft.com/office/drawing/2014/main" id="{6B979CE1-892E-B1C4-B581-55EC9C2D85CE}"/>
                </a:ext>
              </a:extLst>
            </p:cNvPr>
            <p:cNvPicPr>
              <a:picLocks noChangeAspect="1"/>
            </p:cNvPicPr>
            <p:nvPr/>
          </p:nvPicPr>
          <p:blipFill>
            <a:blip r:embed="rId3"/>
            <a:stretch>
              <a:fillRect/>
            </a:stretch>
          </p:blipFill>
          <p:spPr>
            <a:xfrm>
              <a:off x="6083619" y="32916956"/>
              <a:ext cx="4669091" cy="2880000"/>
            </a:xfrm>
            <a:prstGeom prst="rect">
              <a:avLst/>
            </a:prstGeom>
          </p:spPr>
        </p:pic>
        <p:pic>
          <p:nvPicPr>
            <p:cNvPr id="93" name="図 92">
              <a:extLst>
                <a:ext uri="{FF2B5EF4-FFF2-40B4-BE49-F238E27FC236}">
                  <a16:creationId xmlns:a16="http://schemas.microsoft.com/office/drawing/2014/main" id="{B1574D09-20EF-4044-79CF-01EDF1F82226}"/>
                </a:ext>
              </a:extLst>
            </p:cNvPr>
            <p:cNvPicPr>
              <a:picLocks noChangeAspect="1"/>
            </p:cNvPicPr>
            <p:nvPr/>
          </p:nvPicPr>
          <p:blipFill>
            <a:blip r:embed="rId4"/>
            <a:stretch>
              <a:fillRect/>
            </a:stretch>
          </p:blipFill>
          <p:spPr>
            <a:xfrm>
              <a:off x="11259381" y="32916956"/>
              <a:ext cx="4669091" cy="2880000"/>
            </a:xfrm>
            <a:prstGeom prst="rect">
              <a:avLst/>
            </a:prstGeom>
          </p:spPr>
        </p:pic>
        <p:sp>
          <p:nvSpPr>
            <p:cNvPr id="94" name="テキスト ボックス 93">
              <a:extLst>
                <a:ext uri="{FF2B5EF4-FFF2-40B4-BE49-F238E27FC236}">
                  <a16:creationId xmlns:a16="http://schemas.microsoft.com/office/drawing/2014/main" id="{5FEAC673-F3BC-80C6-82C1-1A48AE06C2BF}"/>
                </a:ext>
              </a:extLst>
            </p:cNvPr>
            <p:cNvSpPr txBox="1"/>
            <p:nvPr/>
          </p:nvSpPr>
          <p:spPr>
            <a:xfrm>
              <a:off x="2265716" y="35902670"/>
              <a:ext cx="1967911" cy="707886"/>
            </a:xfrm>
            <a:prstGeom prst="rect">
              <a:avLst/>
            </a:prstGeom>
            <a:noFill/>
          </p:spPr>
          <p:txBody>
            <a:bodyPr wrap="none" rtlCol="0">
              <a:spAutoFit/>
            </a:bodyPr>
            <a:lstStyle/>
            <a:p>
              <a:r>
                <a:rPr kumimoji="1" lang="en-US" altLang="ja-JP" sz="4000" dirty="0" err="1"/>
                <a:t>ps</a:t>
              </a:r>
              <a:r>
                <a:rPr kumimoji="1" lang="en-US" altLang="ja-JP" sz="4000" dirty="0"/>
                <a:t>-cm f1</a:t>
              </a:r>
              <a:endParaRPr kumimoji="1" lang="ja-JP" altLang="en-US" sz="4000"/>
            </a:p>
          </p:txBody>
        </p:sp>
        <p:sp>
          <p:nvSpPr>
            <p:cNvPr id="95" name="テキスト ボックス 94">
              <a:extLst>
                <a:ext uri="{FF2B5EF4-FFF2-40B4-BE49-F238E27FC236}">
                  <a16:creationId xmlns:a16="http://schemas.microsoft.com/office/drawing/2014/main" id="{53E77DB2-8C6B-1A45-AA02-A5ABCE1D19AF}"/>
                </a:ext>
              </a:extLst>
            </p:cNvPr>
            <p:cNvSpPr txBox="1"/>
            <p:nvPr/>
          </p:nvSpPr>
          <p:spPr>
            <a:xfrm>
              <a:off x="7434208" y="35908652"/>
              <a:ext cx="1967911" cy="707886"/>
            </a:xfrm>
            <a:prstGeom prst="rect">
              <a:avLst/>
            </a:prstGeom>
            <a:noFill/>
          </p:spPr>
          <p:txBody>
            <a:bodyPr wrap="none" rtlCol="0">
              <a:spAutoFit/>
            </a:bodyPr>
            <a:lstStyle/>
            <a:p>
              <a:r>
                <a:rPr kumimoji="1" lang="en-US" altLang="ja-JP" sz="4000" dirty="0" err="1"/>
                <a:t>ps</a:t>
              </a:r>
              <a:r>
                <a:rPr kumimoji="1" lang="en-US" altLang="ja-JP" sz="4000" dirty="0"/>
                <a:t>-cm f4</a:t>
              </a:r>
              <a:endParaRPr kumimoji="1" lang="ja-JP" altLang="en-US" sz="4000"/>
            </a:p>
          </p:txBody>
        </p:sp>
        <p:sp>
          <p:nvSpPr>
            <p:cNvPr id="96" name="テキスト ボックス 95">
              <a:extLst>
                <a:ext uri="{FF2B5EF4-FFF2-40B4-BE49-F238E27FC236}">
                  <a16:creationId xmlns:a16="http://schemas.microsoft.com/office/drawing/2014/main" id="{76E45E48-9E89-7C08-DC26-566F60F04FA5}"/>
                </a:ext>
              </a:extLst>
            </p:cNvPr>
            <p:cNvSpPr txBox="1"/>
            <p:nvPr/>
          </p:nvSpPr>
          <p:spPr>
            <a:xfrm>
              <a:off x="12480128" y="35908652"/>
              <a:ext cx="2227597" cy="707886"/>
            </a:xfrm>
            <a:prstGeom prst="rect">
              <a:avLst/>
            </a:prstGeom>
            <a:noFill/>
          </p:spPr>
          <p:txBody>
            <a:bodyPr wrap="none" rtlCol="0">
              <a:spAutoFit/>
            </a:bodyPr>
            <a:lstStyle/>
            <a:p>
              <a:r>
                <a:rPr kumimoji="1" lang="en-US" altLang="ja-JP" sz="4000" dirty="0" err="1"/>
                <a:t>ps</a:t>
              </a:r>
              <a:r>
                <a:rPr kumimoji="1" lang="en-US" altLang="ja-JP" sz="4000" dirty="0"/>
                <a:t>-cm f15</a:t>
              </a:r>
              <a:endParaRPr kumimoji="1" lang="ja-JP" altLang="en-US" sz="4000"/>
            </a:p>
          </p:txBody>
        </p:sp>
        <p:pic>
          <p:nvPicPr>
            <p:cNvPr id="98" name="図 97">
              <a:extLst>
                <a:ext uri="{FF2B5EF4-FFF2-40B4-BE49-F238E27FC236}">
                  <a16:creationId xmlns:a16="http://schemas.microsoft.com/office/drawing/2014/main" id="{68055A15-8361-DB23-D717-56DB239883FC}"/>
                </a:ext>
              </a:extLst>
            </p:cNvPr>
            <p:cNvPicPr>
              <a:picLocks noChangeAspect="1"/>
            </p:cNvPicPr>
            <p:nvPr/>
          </p:nvPicPr>
          <p:blipFill>
            <a:blip r:embed="rId5"/>
            <a:stretch>
              <a:fillRect/>
            </a:stretch>
          </p:blipFill>
          <p:spPr>
            <a:xfrm>
              <a:off x="879125" y="36780249"/>
              <a:ext cx="4763640" cy="2880000"/>
            </a:xfrm>
            <a:prstGeom prst="rect">
              <a:avLst/>
            </a:prstGeom>
          </p:spPr>
        </p:pic>
        <p:sp>
          <p:nvSpPr>
            <p:cNvPr id="99" name="テキスト ボックス 98">
              <a:extLst>
                <a:ext uri="{FF2B5EF4-FFF2-40B4-BE49-F238E27FC236}">
                  <a16:creationId xmlns:a16="http://schemas.microsoft.com/office/drawing/2014/main" id="{2573B949-40E6-45C5-2305-3C21F6871589}"/>
                </a:ext>
              </a:extLst>
            </p:cNvPr>
            <p:cNvSpPr txBox="1"/>
            <p:nvPr/>
          </p:nvSpPr>
          <p:spPr>
            <a:xfrm>
              <a:off x="2225950" y="39765963"/>
              <a:ext cx="2069990" cy="707886"/>
            </a:xfrm>
            <a:prstGeom prst="rect">
              <a:avLst/>
            </a:prstGeom>
            <a:noFill/>
          </p:spPr>
          <p:txBody>
            <a:bodyPr wrap="none" rtlCol="0">
              <a:spAutoFit/>
            </a:bodyPr>
            <a:lstStyle/>
            <a:p>
              <a:r>
                <a:rPr kumimoji="1" lang="en-US" altLang="ja-JP" sz="4000" dirty="0" err="1"/>
                <a:t>ib-afm</a:t>
              </a:r>
              <a:r>
                <a:rPr kumimoji="1" lang="en-US" altLang="ja-JP" sz="4000" dirty="0"/>
                <a:t> f2</a:t>
              </a:r>
              <a:endParaRPr kumimoji="1" lang="ja-JP" altLang="en-US" sz="4000"/>
            </a:p>
          </p:txBody>
        </p:sp>
        <p:pic>
          <p:nvPicPr>
            <p:cNvPr id="101" name="図 100">
              <a:extLst>
                <a:ext uri="{FF2B5EF4-FFF2-40B4-BE49-F238E27FC236}">
                  <a16:creationId xmlns:a16="http://schemas.microsoft.com/office/drawing/2014/main" id="{86B6C580-F5AF-A9AD-58B8-5E653CF1A361}"/>
                </a:ext>
              </a:extLst>
            </p:cNvPr>
            <p:cNvPicPr>
              <a:picLocks noChangeAspect="1"/>
            </p:cNvPicPr>
            <p:nvPr/>
          </p:nvPicPr>
          <p:blipFill>
            <a:blip r:embed="rId6"/>
            <a:stretch>
              <a:fillRect/>
            </a:stretch>
          </p:blipFill>
          <p:spPr>
            <a:xfrm>
              <a:off x="6129867" y="36780249"/>
              <a:ext cx="4669092" cy="2880000"/>
            </a:xfrm>
            <a:prstGeom prst="rect">
              <a:avLst/>
            </a:prstGeom>
          </p:spPr>
        </p:pic>
        <p:sp>
          <p:nvSpPr>
            <p:cNvPr id="102" name="テキスト ボックス 101">
              <a:extLst>
                <a:ext uri="{FF2B5EF4-FFF2-40B4-BE49-F238E27FC236}">
                  <a16:creationId xmlns:a16="http://schemas.microsoft.com/office/drawing/2014/main" id="{1E8C572B-F3CE-9F9A-EA16-C238AEBC5874}"/>
                </a:ext>
              </a:extLst>
            </p:cNvPr>
            <p:cNvSpPr txBox="1"/>
            <p:nvPr/>
          </p:nvSpPr>
          <p:spPr>
            <a:xfrm>
              <a:off x="7930178" y="39765963"/>
              <a:ext cx="2069990" cy="707886"/>
            </a:xfrm>
            <a:prstGeom prst="rect">
              <a:avLst/>
            </a:prstGeom>
            <a:noFill/>
          </p:spPr>
          <p:txBody>
            <a:bodyPr wrap="none" rtlCol="0">
              <a:spAutoFit/>
            </a:bodyPr>
            <a:lstStyle/>
            <a:p>
              <a:r>
                <a:rPr kumimoji="1" lang="en-US" altLang="ja-JP" sz="4000" dirty="0" err="1"/>
                <a:t>ib-afm</a:t>
              </a:r>
              <a:r>
                <a:rPr kumimoji="1" lang="en-US" altLang="ja-JP" sz="4000" dirty="0"/>
                <a:t> f4</a:t>
              </a:r>
              <a:endParaRPr kumimoji="1" lang="ja-JP" altLang="en-US" sz="4000"/>
            </a:p>
          </p:txBody>
        </p:sp>
        <p:pic>
          <p:nvPicPr>
            <p:cNvPr id="104" name="図 103">
              <a:extLst>
                <a:ext uri="{FF2B5EF4-FFF2-40B4-BE49-F238E27FC236}">
                  <a16:creationId xmlns:a16="http://schemas.microsoft.com/office/drawing/2014/main" id="{F3C5C96A-F38B-E5F7-C944-E9893F24BB28}"/>
                </a:ext>
              </a:extLst>
            </p:cNvPr>
            <p:cNvPicPr>
              <a:picLocks noChangeAspect="1"/>
            </p:cNvPicPr>
            <p:nvPr/>
          </p:nvPicPr>
          <p:blipFill>
            <a:blip r:embed="rId7"/>
            <a:stretch>
              <a:fillRect/>
            </a:stretch>
          </p:blipFill>
          <p:spPr>
            <a:xfrm>
              <a:off x="11286061" y="36780249"/>
              <a:ext cx="4669092" cy="2880000"/>
            </a:xfrm>
            <a:prstGeom prst="rect">
              <a:avLst/>
            </a:prstGeom>
          </p:spPr>
        </p:pic>
        <p:sp>
          <p:nvSpPr>
            <p:cNvPr id="105" name="テキスト ボックス 104">
              <a:extLst>
                <a:ext uri="{FF2B5EF4-FFF2-40B4-BE49-F238E27FC236}">
                  <a16:creationId xmlns:a16="http://schemas.microsoft.com/office/drawing/2014/main" id="{FA816127-5E32-EF79-EF40-3CD5274596BE}"/>
                </a:ext>
              </a:extLst>
            </p:cNvPr>
            <p:cNvSpPr txBox="1"/>
            <p:nvPr/>
          </p:nvSpPr>
          <p:spPr>
            <a:xfrm>
              <a:off x="12917205" y="39759926"/>
              <a:ext cx="2329677" cy="707886"/>
            </a:xfrm>
            <a:prstGeom prst="rect">
              <a:avLst/>
            </a:prstGeom>
            <a:noFill/>
          </p:spPr>
          <p:txBody>
            <a:bodyPr wrap="none" rtlCol="0">
              <a:spAutoFit/>
            </a:bodyPr>
            <a:lstStyle/>
            <a:p>
              <a:r>
                <a:rPr kumimoji="1" lang="en-US" altLang="ja-JP" sz="4000" dirty="0" err="1"/>
                <a:t>ib-afm</a:t>
              </a:r>
              <a:r>
                <a:rPr kumimoji="1" lang="en-US" altLang="ja-JP" sz="4000" dirty="0"/>
                <a:t> f15</a:t>
              </a:r>
              <a:endParaRPr kumimoji="1" lang="ja-JP" altLang="en-US" sz="4000"/>
            </a:p>
          </p:txBody>
        </p:sp>
      </p:grpSp>
      <p:sp>
        <p:nvSpPr>
          <p:cNvPr id="80" name="テキスト ボックス 79">
            <a:extLst>
              <a:ext uri="{FF2B5EF4-FFF2-40B4-BE49-F238E27FC236}">
                <a16:creationId xmlns:a16="http://schemas.microsoft.com/office/drawing/2014/main" id="{9555A38E-A30B-030B-B940-49FDCE7D2A3B}"/>
              </a:ext>
            </a:extLst>
          </p:cNvPr>
          <p:cNvSpPr txBox="1"/>
          <p:nvPr/>
        </p:nvSpPr>
        <p:spPr>
          <a:xfrm>
            <a:off x="18210861" y="37485739"/>
            <a:ext cx="3233770" cy="707886"/>
          </a:xfrm>
          <a:prstGeom prst="rect">
            <a:avLst/>
          </a:prstGeom>
          <a:noFill/>
        </p:spPr>
        <p:txBody>
          <a:bodyPr wrap="none" rtlCol="0">
            <a:spAutoFit/>
          </a:bodyPr>
          <a:lstStyle/>
          <a:p>
            <a:r>
              <a:rPr kumimoji="1" lang="en-US" altLang="ja-JP" sz="4000" dirty="0"/>
              <a:t>d30 </a:t>
            </a:r>
            <a:r>
              <a:rPr kumimoji="1" lang="en-US" altLang="ja-JP" sz="4000" dirty="0" err="1"/>
              <a:t>ib-afm</a:t>
            </a:r>
            <a:r>
              <a:rPr kumimoji="1" lang="en-US" altLang="ja-JP" sz="4000" dirty="0"/>
              <a:t> f15</a:t>
            </a:r>
            <a:endParaRPr kumimoji="1" lang="ja-JP" altLang="en-US" sz="4000"/>
          </a:p>
        </p:txBody>
      </p:sp>
      <p:sp>
        <p:nvSpPr>
          <p:cNvPr id="106" name="テキスト ボックス 105">
            <a:extLst>
              <a:ext uri="{FF2B5EF4-FFF2-40B4-BE49-F238E27FC236}">
                <a16:creationId xmlns:a16="http://schemas.microsoft.com/office/drawing/2014/main" id="{D809AF91-9DF1-319C-2B2C-5C72877F5316}"/>
              </a:ext>
            </a:extLst>
          </p:cNvPr>
          <p:cNvSpPr txBox="1"/>
          <p:nvPr/>
        </p:nvSpPr>
        <p:spPr>
          <a:xfrm>
            <a:off x="784255" y="28423801"/>
            <a:ext cx="15391449" cy="4462760"/>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PS-CM</a:t>
            </a:r>
          </a:p>
          <a:p>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単峰性，多峰性，混合の全ての関数形状に対して精度が高いほど探索性能が高い傾向が見られた．ただし，精度が</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0.5</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の場合</a:t>
            </a:r>
            <a:r>
              <a:rPr kumimoji="1" lang="en-US" altLang="ja-JP" sz="40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の探索性能と変わらないか，劣る性能を示す．</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精度</a:t>
            </a:r>
            <a:r>
              <a:rPr kumimoji="1" lang="en-US" altLang="ja-JP" sz="4000" dirty="0">
                <a:latin typeface="Hiragino Sans W5" panose="020B0400000000000000" pitchFamily="34" charset="-128"/>
                <a:ea typeface="Hiragino Sans W5" panose="020B0400000000000000" pitchFamily="34" charset="-128"/>
              </a:rPr>
              <a:t>0.5 →</a:t>
            </a:r>
            <a:r>
              <a:rPr kumimoji="1" lang="ja-JP" altLang="en-US" sz="4000">
                <a:latin typeface="Hiragino Sans W5" panose="020B0400000000000000" pitchFamily="34" charset="-128"/>
                <a:ea typeface="Hiragino Sans W5" panose="020B0400000000000000" pitchFamily="34" charset="-128"/>
              </a:rPr>
              <a:t> 半分の確率で判断を間違う</a:t>
            </a:r>
            <a:r>
              <a:rPr kumimoji="1" lang="en-US" altLang="ja-JP" sz="4000" dirty="0">
                <a:latin typeface="Hiragino Sans W5" panose="020B0400000000000000" pitchFamily="34" charset="-128"/>
                <a:ea typeface="Hiragino Sans W5" panose="020B0400000000000000" pitchFamily="34" charset="-128"/>
              </a:rPr>
              <a:t> →</a:t>
            </a:r>
            <a:r>
              <a:rPr kumimoji="1" lang="ja-JP" altLang="en-US" sz="4000">
                <a:latin typeface="Hiragino Sans W5" panose="020B0400000000000000" pitchFamily="34" charset="-128"/>
                <a:ea typeface="Hiragino Sans W5" panose="020B0400000000000000" pitchFamily="34" charset="-128"/>
              </a:rPr>
              <a:t> </a:t>
            </a:r>
            <a:r>
              <a:rPr kumimoji="1" lang="en-US" altLang="ja-JP" sz="4000" dirty="0" err="1">
                <a:latin typeface="Hiragino Sans W5" panose="020B0400000000000000" pitchFamily="34" charset="-128"/>
                <a:ea typeface="Hiragino Sans W5" panose="020B0400000000000000" pitchFamily="34" charset="-128"/>
              </a:rPr>
              <a:t>NoS</a:t>
            </a:r>
            <a:r>
              <a:rPr kumimoji="1" lang="ja-JP" altLang="en-US" sz="4000">
                <a:latin typeface="Hiragino Sans W5" panose="020B0400000000000000" pitchFamily="34" charset="-128"/>
                <a:ea typeface="Hiragino Sans W5" panose="020B0400000000000000" pitchFamily="34" charset="-128"/>
              </a:rPr>
              <a:t>も生成される子個体がほぼ半数の確率で親よりも優れる可能性があると仮定すると同様の探索になるのではないか．</a:t>
            </a:r>
            <a:endParaRPr kumimoji="1" lang="en-US" altLang="ja-JP" sz="4000" dirty="0">
              <a:latin typeface="Hiragino Sans W5" panose="020B0400000000000000" pitchFamily="34" charset="-128"/>
              <a:ea typeface="Hiragino Sans W5" panose="020B0400000000000000" pitchFamily="34" charset="-128"/>
            </a:endParaRPr>
          </a:p>
        </p:txBody>
      </p:sp>
      <p:sp>
        <p:nvSpPr>
          <p:cNvPr id="107" name="テキスト ボックス 106">
            <a:extLst>
              <a:ext uri="{FF2B5EF4-FFF2-40B4-BE49-F238E27FC236}">
                <a16:creationId xmlns:a16="http://schemas.microsoft.com/office/drawing/2014/main" id="{D9F2D4EF-DE2D-6B31-5110-B5D0E78D50EF}"/>
              </a:ext>
            </a:extLst>
          </p:cNvPr>
          <p:cNvSpPr txBox="1"/>
          <p:nvPr/>
        </p:nvSpPr>
        <p:spPr>
          <a:xfrm>
            <a:off x="16264669" y="28423801"/>
            <a:ext cx="15391449" cy="4462760"/>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IB-AFM</a:t>
            </a:r>
          </a:p>
          <a:p>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探索過程で発見した最小値が同程度の場合，精度が高いほど良い値を探索している傾向は見られなかった．評価回数が少ない場合には精度の低いサロゲートモデルの使用であっても</a:t>
            </a:r>
            <a:r>
              <a:rPr kumimoji="1" lang="en-US" altLang="ja-JP" sz="40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よりも優れた探索性能を示す．</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30</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次元では，精度の高いサロゲートの使用モデルの探索性能が高かったが，</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10</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次元では精度の高いサロゲートモデルであってもその傾向が小さくなった．</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pic>
        <p:nvPicPr>
          <p:cNvPr id="42" name="図 41" descr="グラフ&#10;&#10;自動的に生成された説明">
            <a:extLst>
              <a:ext uri="{FF2B5EF4-FFF2-40B4-BE49-F238E27FC236}">
                <a16:creationId xmlns:a16="http://schemas.microsoft.com/office/drawing/2014/main" id="{BF348E29-32FB-13A4-ECF7-6F5CEB0EFFC4}"/>
              </a:ext>
            </a:extLst>
          </p:cNvPr>
          <p:cNvPicPr>
            <a:picLocks noChangeAspect="1"/>
          </p:cNvPicPr>
          <p:nvPr/>
        </p:nvPicPr>
        <p:blipFill>
          <a:blip r:embed="rId8"/>
          <a:stretch>
            <a:fillRect/>
          </a:stretch>
        </p:blipFill>
        <p:spPr>
          <a:xfrm>
            <a:off x="16658322" y="33935908"/>
            <a:ext cx="6338849" cy="3370021"/>
          </a:xfrm>
          <a:prstGeom prst="rect">
            <a:avLst/>
          </a:prstGeom>
        </p:spPr>
      </p:pic>
      <p:pic>
        <p:nvPicPr>
          <p:cNvPr id="44" name="図 43" descr="グラフ&#10;&#10;自動的に生成された説明">
            <a:extLst>
              <a:ext uri="{FF2B5EF4-FFF2-40B4-BE49-F238E27FC236}">
                <a16:creationId xmlns:a16="http://schemas.microsoft.com/office/drawing/2014/main" id="{DC8E1EC4-6012-406B-6974-9378AB7FC87C}"/>
              </a:ext>
            </a:extLst>
          </p:cNvPr>
          <p:cNvPicPr>
            <a:picLocks noChangeAspect="1"/>
          </p:cNvPicPr>
          <p:nvPr/>
        </p:nvPicPr>
        <p:blipFill>
          <a:blip r:embed="rId9"/>
          <a:stretch>
            <a:fillRect/>
          </a:stretch>
        </p:blipFill>
        <p:spPr>
          <a:xfrm>
            <a:off x="24191009" y="33915158"/>
            <a:ext cx="6416907" cy="3411520"/>
          </a:xfrm>
          <a:prstGeom prst="rect">
            <a:avLst/>
          </a:prstGeom>
        </p:spPr>
      </p:pic>
      <p:sp>
        <p:nvSpPr>
          <p:cNvPr id="73" name="テキスト ボックス 72">
            <a:extLst>
              <a:ext uri="{FF2B5EF4-FFF2-40B4-BE49-F238E27FC236}">
                <a16:creationId xmlns:a16="http://schemas.microsoft.com/office/drawing/2014/main" id="{A16E6338-5CC6-5040-2FDE-16C98665E498}"/>
              </a:ext>
            </a:extLst>
          </p:cNvPr>
          <p:cNvSpPr txBox="1"/>
          <p:nvPr/>
        </p:nvSpPr>
        <p:spPr>
          <a:xfrm>
            <a:off x="1000418" y="40623738"/>
            <a:ext cx="14954735" cy="707886"/>
          </a:xfrm>
          <a:prstGeom prst="rect">
            <a:avLst/>
          </a:prstGeom>
          <a:noFill/>
        </p:spPr>
        <p:txBody>
          <a:bodyPr wrap="none" rtlCol="0">
            <a:spAutoFit/>
          </a:bodyPr>
          <a:lstStyle/>
          <a:p>
            <a:pPr algn="ctr"/>
            <a:r>
              <a:rPr kumimoji="1" lang="en-US" altLang="ja-JP" sz="4000" dirty="0"/>
              <a:t>fig1:30</a:t>
            </a:r>
            <a:r>
              <a:rPr kumimoji="1" lang="ja-JP" altLang="en-US" sz="4000"/>
              <a:t>次元で探索を行った際の目的関数値の最小値との差の推移</a:t>
            </a:r>
          </a:p>
        </p:txBody>
      </p:sp>
      <p:sp>
        <p:nvSpPr>
          <p:cNvPr id="78" name="テキスト ボックス 77">
            <a:extLst>
              <a:ext uri="{FF2B5EF4-FFF2-40B4-BE49-F238E27FC236}">
                <a16:creationId xmlns:a16="http://schemas.microsoft.com/office/drawing/2014/main" id="{706DF09F-6C0F-E89C-FFCC-DB137B902DCE}"/>
              </a:ext>
            </a:extLst>
          </p:cNvPr>
          <p:cNvSpPr txBox="1"/>
          <p:nvPr/>
        </p:nvSpPr>
        <p:spPr>
          <a:xfrm>
            <a:off x="17999225" y="39133993"/>
            <a:ext cx="12896479" cy="707886"/>
          </a:xfrm>
          <a:prstGeom prst="rect">
            <a:avLst/>
          </a:prstGeom>
          <a:noFill/>
        </p:spPr>
        <p:txBody>
          <a:bodyPr wrap="none" rtlCol="0">
            <a:spAutoFit/>
          </a:bodyPr>
          <a:lstStyle/>
          <a:p>
            <a:pPr algn="ctr"/>
            <a:r>
              <a:rPr kumimoji="1" lang="en-US" altLang="ja-JP" sz="4000" dirty="0"/>
              <a:t>fig2:</a:t>
            </a:r>
            <a:r>
              <a:rPr kumimoji="1" lang="ja-JP" altLang="en-US" sz="4000"/>
              <a:t>各次元の目的関数値の最小値との差のランクの推移</a:t>
            </a:r>
          </a:p>
        </p:txBody>
      </p:sp>
      <p:sp>
        <p:nvSpPr>
          <p:cNvPr id="82" name="テキスト ボックス 81">
            <a:extLst>
              <a:ext uri="{FF2B5EF4-FFF2-40B4-BE49-F238E27FC236}">
                <a16:creationId xmlns:a16="http://schemas.microsoft.com/office/drawing/2014/main" id="{03E318BE-FD1F-09CA-2672-0D09DD15A4E7}"/>
              </a:ext>
            </a:extLst>
          </p:cNvPr>
          <p:cNvSpPr txBox="1"/>
          <p:nvPr/>
        </p:nvSpPr>
        <p:spPr>
          <a:xfrm>
            <a:off x="25782577" y="37579743"/>
            <a:ext cx="3233770" cy="707886"/>
          </a:xfrm>
          <a:prstGeom prst="rect">
            <a:avLst/>
          </a:prstGeom>
          <a:noFill/>
        </p:spPr>
        <p:txBody>
          <a:bodyPr wrap="none" rtlCol="0">
            <a:spAutoFit/>
          </a:bodyPr>
          <a:lstStyle/>
          <a:p>
            <a:r>
              <a:rPr kumimoji="1" lang="en-US" altLang="ja-JP" sz="4000" dirty="0"/>
              <a:t>d10 </a:t>
            </a:r>
            <a:r>
              <a:rPr kumimoji="1" lang="en-US" altLang="ja-JP" sz="4000" dirty="0" err="1"/>
              <a:t>ib-afm</a:t>
            </a:r>
            <a:r>
              <a:rPr kumimoji="1" lang="en-US" altLang="ja-JP" sz="4000" dirty="0"/>
              <a:t> f15</a:t>
            </a:r>
            <a:endParaRPr kumimoji="1" lang="ja-JP" altLang="en-US" sz="4000"/>
          </a:p>
        </p:txBody>
      </p:sp>
    </p:spTree>
    <p:extLst>
      <p:ext uri="{BB962C8B-B14F-4D97-AF65-F5344CB8AC3E}">
        <p14:creationId xmlns:p14="http://schemas.microsoft.com/office/powerpoint/2010/main" val="353392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グループ化 38">
            <a:extLst>
              <a:ext uri="{FF2B5EF4-FFF2-40B4-BE49-F238E27FC236}">
                <a16:creationId xmlns:a16="http://schemas.microsoft.com/office/drawing/2014/main" id="{16E3277A-F9F7-D77A-5531-A1D9D2FD355A}"/>
              </a:ext>
            </a:extLst>
          </p:cNvPr>
          <p:cNvGrpSpPr/>
          <p:nvPr/>
        </p:nvGrpSpPr>
        <p:grpSpPr>
          <a:xfrm>
            <a:off x="4996541" y="6531429"/>
            <a:ext cx="7631211" cy="8174600"/>
            <a:chOff x="4996541" y="6531429"/>
            <a:chExt cx="7631211" cy="8174600"/>
          </a:xfrm>
        </p:grpSpPr>
        <p:grpSp>
          <p:nvGrpSpPr>
            <p:cNvPr id="30" name="グループ化 29">
              <a:extLst>
                <a:ext uri="{FF2B5EF4-FFF2-40B4-BE49-F238E27FC236}">
                  <a16:creationId xmlns:a16="http://schemas.microsoft.com/office/drawing/2014/main" id="{4FF94619-421F-ED77-428E-A6A911716A1E}"/>
                </a:ext>
              </a:extLst>
            </p:cNvPr>
            <p:cNvGrpSpPr/>
            <p:nvPr/>
          </p:nvGrpSpPr>
          <p:grpSpPr>
            <a:xfrm>
              <a:off x="4996541" y="6531429"/>
              <a:ext cx="4528789" cy="8174600"/>
              <a:chOff x="3801980" y="2695075"/>
              <a:chExt cx="6205716" cy="9071811"/>
            </a:xfrm>
          </p:grpSpPr>
          <p:sp>
            <p:nvSpPr>
              <p:cNvPr id="4" name="角丸四角形 3">
                <a:extLst>
                  <a:ext uri="{FF2B5EF4-FFF2-40B4-BE49-F238E27FC236}">
                    <a16:creationId xmlns:a16="http://schemas.microsoft.com/office/drawing/2014/main" id="{3F9A8F0F-9F4F-8033-A44A-FFE352244D4F}"/>
                  </a:ext>
                </a:extLst>
              </p:cNvPr>
              <p:cNvSpPr/>
              <p:nvPr/>
            </p:nvSpPr>
            <p:spPr>
              <a:xfrm>
                <a:off x="3801980" y="2695075"/>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a:t>親個体の生成</a:t>
                </a:r>
              </a:p>
            </p:txBody>
          </p:sp>
          <p:sp>
            <p:nvSpPr>
              <p:cNvPr id="5" name="角丸四角形 4">
                <a:extLst>
                  <a:ext uri="{FF2B5EF4-FFF2-40B4-BE49-F238E27FC236}">
                    <a16:creationId xmlns:a16="http://schemas.microsoft.com/office/drawing/2014/main" id="{9B4DD6F7-1BC9-86A2-7154-1AF1576C41C0}"/>
                  </a:ext>
                </a:extLst>
              </p:cNvPr>
              <p:cNvSpPr/>
              <p:nvPr/>
            </p:nvSpPr>
            <p:spPr>
              <a:xfrm>
                <a:off x="3801980" y="5109412"/>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a:t>交叉・</a:t>
                </a:r>
                <a:endParaRPr kumimoji="1" lang="en-US" altLang="ja-JP" sz="4400" dirty="0"/>
              </a:p>
              <a:p>
                <a:pPr algn="ctr"/>
                <a:r>
                  <a:rPr kumimoji="1" lang="ja-JP" altLang="en-US" sz="4400"/>
                  <a:t>突然変異</a:t>
                </a:r>
              </a:p>
            </p:txBody>
          </p:sp>
          <p:sp>
            <p:nvSpPr>
              <p:cNvPr id="6" name="角丸四角形 5">
                <a:extLst>
                  <a:ext uri="{FF2B5EF4-FFF2-40B4-BE49-F238E27FC236}">
                    <a16:creationId xmlns:a16="http://schemas.microsoft.com/office/drawing/2014/main" id="{C51F6E65-271D-C2F3-DFF9-FC783D7ABD14}"/>
                  </a:ext>
                </a:extLst>
              </p:cNvPr>
              <p:cNvSpPr/>
              <p:nvPr/>
            </p:nvSpPr>
            <p:spPr>
              <a:xfrm>
                <a:off x="3801980" y="7523749"/>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a:t>解の評価</a:t>
                </a:r>
              </a:p>
            </p:txBody>
          </p:sp>
          <p:sp>
            <p:nvSpPr>
              <p:cNvPr id="7" name="角丸四角形 6">
                <a:extLst>
                  <a:ext uri="{FF2B5EF4-FFF2-40B4-BE49-F238E27FC236}">
                    <a16:creationId xmlns:a16="http://schemas.microsoft.com/office/drawing/2014/main" id="{168E2ED2-8934-B448-6FE2-1ABEA093DACF}"/>
                  </a:ext>
                </a:extLst>
              </p:cNvPr>
              <p:cNvSpPr/>
              <p:nvPr/>
            </p:nvSpPr>
            <p:spPr>
              <a:xfrm>
                <a:off x="3801980" y="9938086"/>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a:t>次世代選択</a:t>
                </a:r>
              </a:p>
            </p:txBody>
          </p:sp>
          <p:cxnSp>
            <p:nvCxnSpPr>
              <p:cNvPr id="11" name="直線矢印コネクタ 10">
                <a:extLst>
                  <a:ext uri="{FF2B5EF4-FFF2-40B4-BE49-F238E27FC236}">
                    <a16:creationId xmlns:a16="http://schemas.microsoft.com/office/drawing/2014/main" id="{9CEE2376-2F2A-FA00-C4DF-3F443D521853}"/>
                  </a:ext>
                </a:extLst>
              </p:cNvPr>
              <p:cNvCxnSpPr>
                <a:stCxn id="4" idx="2"/>
                <a:endCxn id="5" idx="0"/>
              </p:cNvCxnSpPr>
              <p:nvPr/>
            </p:nvCxnSpPr>
            <p:spPr>
              <a:xfrm>
                <a:off x="6112043" y="4523875"/>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5500195-ADE1-F0B5-7FC1-DBB5765D79F1}"/>
                  </a:ext>
                </a:extLst>
              </p:cNvPr>
              <p:cNvCxnSpPr>
                <a:stCxn id="5" idx="2"/>
                <a:endCxn id="6" idx="0"/>
              </p:cNvCxnSpPr>
              <p:nvPr/>
            </p:nvCxnSpPr>
            <p:spPr>
              <a:xfrm>
                <a:off x="6112043" y="6938212"/>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25381BF-77BF-4510-160A-59C0373F6F9B}"/>
                  </a:ext>
                </a:extLst>
              </p:cNvPr>
              <p:cNvCxnSpPr>
                <a:stCxn id="6" idx="2"/>
                <a:endCxn id="7" idx="0"/>
              </p:cNvCxnSpPr>
              <p:nvPr/>
            </p:nvCxnSpPr>
            <p:spPr>
              <a:xfrm>
                <a:off x="6112043" y="9352549"/>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4DAC500C-8596-CAE5-049D-B42A810A3EB4}"/>
                  </a:ext>
                </a:extLst>
              </p:cNvPr>
              <p:cNvCxnSpPr>
                <a:stCxn id="7" idx="1"/>
                <a:endCxn id="4" idx="1"/>
              </p:cNvCxnSpPr>
              <p:nvPr/>
            </p:nvCxnSpPr>
            <p:spPr>
              <a:xfrm rot="10800000">
                <a:off x="3801980" y="3609476"/>
                <a:ext cx="12700" cy="7243011"/>
              </a:xfrm>
              <a:prstGeom prst="bentConnector3">
                <a:avLst>
                  <a:gd name="adj1" fmla="val 1013684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カギ線コネクタ 25">
                <a:extLst>
                  <a:ext uri="{FF2B5EF4-FFF2-40B4-BE49-F238E27FC236}">
                    <a16:creationId xmlns:a16="http://schemas.microsoft.com/office/drawing/2014/main" id="{CDECB950-15A4-2594-C703-314E021D3D9C}"/>
                  </a:ext>
                </a:extLst>
              </p:cNvPr>
              <p:cNvCxnSpPr>
                <a:cxnSpLocks/>
                <a:endCxn id="6" idx="3"/>
              </p:cNvCxnSpPr>
              <p:nvPr/>
            </p:nvCxnSpPr>
            <p:spPr>
              <a:xfrm rot="10800000" flipV="1">
                <a:off x="8422107" y="7222101"/>
                <a:ext cx="1585589" cy="121604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19A1B96-1362-8E98-6662-74DB731413D3}"/>
                  </a:ext>
                </a:extLst>
              </p:cNvPr>
              <p:cNvCxnSpPr>
                <a:cxnSpLocks/>
              </p:cNvCxnSpPr>
              <p:nvPr/>
            </p:nvCxnSpPr>
            <p:spPr>
              <a:xfrm flipH="1">
                <a:off x="6112043" y="7222101"/>
                <a:ext cx="3895652" cy="27785"/>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8" name="正方形/長方形 37">
              <a:extLst>
                <a:ext uri="{FF2B5EF4-FFF2-40B4-BE49-F238E27FC236}">
                  <a16:creationId xmlns:a16="http://schemas.microsoft.com/office/drawing/2014/main" id="{3DC0A6AA-CCB6-B0D0-9ED5-18BD845E1ADC}"/>
                </a:ext>
              </a:extLst>
            </p:cNvPr>
            <p:cNvSpPr/>
            <p:nvPr/>
          </p:nvSpPr>
          <p:spPr>
            <a:xfrm>
              <a:off x="9525329" y="8435171"/>
              <a:ext cx="3102423" cy="4351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a:t>サロゲートモデル</a:t>
              </a:r>
            </a:p>
          </p:txBody>
        </p:sp>
      </p:grpSp>
      <p:grpSp>
        <p:nvGrpSpPr>
          <p:cNvPr id="67" name="グループ化 66">
            <a:extLst>
              <a:ext uri="{FF2B5EF4-FFF2-40B4-BE49-F238E27FC236}">
                <a16:creationId xmlns:a16="http://schemas.microsoft.com/office/drawing/2014/main" id="{CA08D058-09AF-1465-A83C-11AEA23855A4}"/>
              </a:ext>
            </a:extLst>
          </p:cNvPr>
          <p:cNvGrpSpPr/>
          <p:nvPr/>
        </p:nvGrpSpPr>
        <p:grpSpPr>
          <a:xfrm>
            <a:off x="3536053" y="21600319"/>
            <a:ext cx="13010132" cy="12297420"/>
            <a:chOff x="3557663" y="15216677"/>
            <a:chExt cx="15080975" cy="14927209"/>
          </a:xfrm>
        </p:grpSpPr>
        <p:sp>
          <p:nvSpPr>
            <p:cNvPr id="40" name="フローチャート: 代替処理 39">
              <a:extLst>
                <a:ext uri="{FF2B5EF4-FFF2-40B4-BE49-F238E27FC236}">
                  <a16:creationId xmlns:a16="http://schemas.microsoft.com/office/drawing/2014/main" id="{1EA22CFC-7574-B9B4-73C4-860A7146486F}"/>
                </a:ext>
              </a:extLst>
            </p:cNvPr>
            <p:cNvSpPr/>
            <p:nvPr/>
          </p:nvSpPr>
          <p:spPr>
            <a:xfrm>
              <a:off x="3637176" y="21586978"/>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子個体を実評価</a:t>
              </a:r>
            </a:p>
          </p:txBody>
        </p:sp>
        <p:sp>
          <p:nvSpPr>
            <p:cNvPr id="41" name="フローチャート: 判断 40">
              <a:extLst>
                <a:ext uri="{FF2B5EF4-FFF2-40B4-BE49-F238E27FC236}">
                  <a16:creationId xmlns:a16="http://schemas.microsoft.com/office/drawing/2014/main" id="{2A17A255-3BC0-6E8A-D905-9F27E453EF77}"/>
                </a:ext>
              </a:extLst>
            </p:cNvPr>
            <p:cNvSpPr/>
            <p:nvPr/>
          </p:nvSpPr>
          <p:spPr>
            <a:xfrm>
              <a:off x="3557663" y="18121525"/>
              <a:ext cx="6520070" cy="274721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子が親より</a:t>
              </a:r>
              <a:endParaRPr kumimoji="1" lang="en-US" altLang="ja-JP" sz="4000" dirty="0"/>
            </a:p>
            <a:p>
              <a:pPr algn="ctr"/>
              <a:r>
                <a:rPr kumimoji="1" lang="ja-JP" altLang="en-US" sz="4000"/>
                <a:t>優れる</a:t>
              </a:r>
            </a:p>
          </p:txBody>
        </p:sp>
        <p:sp>
          <p:nvSpPr>
            <p:cNvPr id="42" name="フローチャート: 判断 41">
              <a:extLst>
                <a:ext uri="{FF2B5EF4-FFF2-40B4-BE49-F238E27FC236}">
                  <a16:creationId xmlns:a16="http://schemas.microsoft.com/office/drawing/2014/main" id="{9394F666-523A-8407-904C-87B9B29A51BC}"/>
                </a:ext>
              </a:extLst>
            </p:cNvPr>
            <p:cNvSpPr/>
            <p:nvPr/>
          </p:nvSpPr>
          <p:spPr>
            <a:xfrm>
              <a:off x="3557663" y="24491826"/>
              <a:ext cx="6520070" cy="274721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子が親より</a:t>
              </a:r>
              <a:endParaRPr kumimoji="1" lang="en-US" altLang="ja-JP" sz="4000" dirty="0"/>
            </a:p>
            <a:p>
              <a:pPr algn="ctr"/>
              <a:r>
                <a:rPr kumimoji="1" lang="ja-JP" altLang="en-US" sz="4000"/>
                <a:t>優れる</a:t>
              </a:r>
            </a:p>
          </p:txBody>
        </p:sp>
        <p:sp>
          <p:nvSpPr>
            <p:cNvPr id="43" name="フローチャート: 代替処理 42">
              <a:extLst>
                <a:ext uri="{FF2B5EF4-FFF2-40B4-BE49-F238E27FC236}">
                  <a16:creationId xmlns:a16="http://schemas.microsoft.com/office/drawing/2014/main" id="{7ADD485B-8036-7AA4-D5E1-CD1B63192E3C}"/>
                </a:ext>
              </a:extLst>
            </p:cNvPr>
            <p:cNvSpPr/>
            <p:nvPr/>
          </p:nvSpPr>
          <p:spPr>
            <a:xfrm>
              <a:off x="3637176" y="15216677"/>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サロゲートモデルで</a:t>
              </a:r>
              <a:endParaRPr kumimoji="1" lang="en-US" altLang="ja-JP" sz="4000" dirty="0"/>
            </a:p>
            <a:p>
              <a:pPr algn="ctr"/>
              <a:r>
                <a:rPr kumimoji="1" lang="ja-JP" altLang="en-US" sz="4000"/>
                <a:t>子個体と親個体を比較</a:t>
              </a:r>
            </a:p>
          </p:txBody>
        </p:sp>
        <p:sp>
          <p:nvSpPr>
            <p:cNvPr id="44" name="フローチャート: 代替処理 43">
              <a:extLst>
                <a:ext uri="{FF2B5EF4-FFF2-40B4-BE49-F238E27FC236}">
                  <a16:creationId xmlns:a16="http://schemas.microsoft.com/office/drawing/2014/main" id="{FC35B024-4AC1-AD7A-8A6D-7E56DADA913C}"/>
                </a:ext>
              </a:extLst>
            </p:cNvPr>
            <p:cNvSpPr/>
            <p:nvPr/>
          </p:nvSpPr>
          <p:spPr>
            <a:xfrm>
              <a:off x="12277594" y="18401827"/>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子個体を棄却</a:t>
              </a:r>
            </a:p>
          </p:txBody>
        </p:sp>
        <p:sp>
          <p:nvSpPr>
            <p:cNvPr id="45" name="フローチャート: 代替処理 44">
              <a:extLst>
                <a:ext uri="{FF2B5EF4-FFF2-40B4-BE49-F238E27FC236}">
                  <a16:creationId xmlns:a16="http://schemas.microsoft.com/office/drawing/2014/main" id="{21FDE52D-AFBD-6AA4-A4C1-88FBD67D85E8}"/>
                </a:ext>
              </a:extLst>
            </p:cNvPr>
            <p:cNvSpPr/>
            <p:nvPr/>
          </p:nvSpPr>
          <p:spPr>
            <a:xfrm>
              <a:off x="12277594" y="27957278"/>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親個体を次世代に採用</a:t>
              </a:r>
            </a:p>
          </p:txBody>
        </p:sp>
        <p:sp>
          <p:nvSpPr>
            <p:cNvPr id="46" name="フローチャート: 代替処理 45">
              <a:extLst>
                <a:ext uri="{FF2B5EF4-FFF2-40B4-BE49-F238E27FC236}">
                  <a16:creationId xmlns:a16="http://schemas.microsoft.com/office/drawing/2014/main" id="{F51A9EF5-637B-2706-5640-3B2FCF30EAF2}"/>
                </a:ext>
              </a:extLst>
            </p:cNvPr>
            <p:cNvSpPr/>
            <p:nvPr/>
          </p:nvSpPr>
          <p:spPr>
            <a:xfrm>
              <a:off x="3637176" y="27957278"/>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子個体を次世代に採用</a:t>
              </a:r>
            </a:p>
          </p:txBody>
        </p:sp>
        <p:cxnSp>
          <p:nvCxnSpPr>
            <p:cNvPr id="48" name="直線矢印コネクタ 47">
              <a:extLst>
                <a:ext uri="{FF2B5EF4-FFF2-40B4-BE49-F238E27FC236}">
                  <a16:creationId xmlns:a16="http://schemas.microsoft.com/office/drawing/2014/main" id="{1D79CD8C-F4B4-EF0C-C0CB-D9D1CC84AF42}"/>
                </a:ext>
              </a:extLst>
            </p:cNvPr>
            <p:cNvCxnSpPr>
              <a:cxnSpLocks/>
              <a:stCxn id="43" idx="2"/>
              <a:endCxn id="41" idx="0"/>
            </p:cNvCxnSpPr>
            <p:nvPr/>
          </p:nvCxnSpPr>
          <p:spPr>
            <a:xfrm>
              <a:off x="6817698" y="17403285"/>
              <a:ext cx="0" cy="718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BC2F2DE0-776A-0CB1-2597-A26FF15F5E86}"/>
                </a:ext>
              </a:extLst>
            </p:cNvPr>
            <p:cNvCxnSpPr>
              <a:stCxn id="41" idx="2"/>
              <a:endCxn id="40" idx="0"/>
            </p:cNvCxnSpPr>
            <p:nvPr/>
          </p:nvCxnSpPr>
          <p:spPr>
            <a:xfrm>
              <a:off x="6817698" y="20868738"/>
              <a:ext cx="0" cy="718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0E00D40A-FEC3-B1FE-962E-04BFCDABAA37}"/>
                </a:ext>
              </a:extLst>
            </p:cNvPr>
            <p:cNvCxnSpPr>
              <a:stCxn id="40" idx="2"/>
              <a:endCxn id="42" idx="0"/>
            </p:cNvCxnSpPr>
            <p:nvPr/>
          </p:nvCxnSpPr>
          <p:spPr>
            <a:xfrm>
              <a:off x="6817698" y="23773586"/>
              <a:ext cx="0" cy="718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F097EFF0-4428-ACED-5036-9A8C6BE04E33}"/>
                </a:ext>
              </a:extLst>
            </p:cNvPr>
            <p:cNvCxnSpPr>
              <a:stCxn id="42" idx="2"/>
              <a:endCxn id="46" idx="0"/>
            </p:cNvCxnSpPr>
            <p:nvPr/>
          </p:nvCxnSpPr>
          <p:spPr>
            <a:xfrm>
              <a:off x="6817698" y="27239039"/>
              <a:ext cx="0" cy="718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カギ線コネクタ 57">
              <a:extLst>
                <a:ext uri="{FF2B5EF4-FFF2-40B4-BE49-F238E27FC236}">
                  <a16:creationId xmlns:a16="http://schemas.microsoft.com/office/drawing/2014/main" id="{6DF0F640-9059-E1F6-16AC-E84DAC803A9C}"/>
                </a:ext>
              </a:extLst>
            </p:cNvPr>
            <p:cNvCxnSpPr>
              <a:stCxn id="42" idx="3"/>
              <a:endCxn id="44" idx="1"/>
            </p:cNvCxnSpPr>
            <p:nvPr/>
          </p:nvCxnSpPr>
          <p:spPr>
            <a:xfrm flipV="1">
              <a:off x="10077733" y="19495131"/>
              <a:ext cx="2199861" cy="637030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078A25B8-F41D-5621-5E6D-3A14E13BDA4E}"/>
                </a:ext>
              </a:extLst>
            </p:cNvPr>
            <p:cNvCxnSpPr>
              <a:stCxn id="41" idx="3"/>
              <a:endCxn id="44" idx="1"/>
            </p:cNvCxnSpPr>
            <p:nvPr/>
          </p:nvCxnSpPr>
          <p:spPr>
            <a:xfrm flipV="1">
              <a:off x="10077733" y="19495131"/>
              <a:ext cx="219986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B89B9100-201D-85AE-1593-E2BC553A8B90}"/>
                </a:ext>
              </a:extLst>
            </p:cNvPr>
            <p:cNvCxnSpPr>
              <a:stCxn id="44" idx="2"/>
            </p:cNvCxnSpPr>
            <p:nvPr/>
          </p:nvCxnSpPr>
          <p:spPr>
            <a:xfrm>
              <a:off x="15458116" y="20588435"/>
              <a:ext cx="0" cy="73374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A11F77F-8EF4-02DE-25DE-07F0D1F04039}"/>
                </a:ext>
              </a:extLst>
            </p:cNvPr>
            <p:cNvSpPr txBox="1"/>
            <p:nvPr/>
          </p:nvSpPr>
          <p:spPr>
            <a:xfrm>
              <a:off x="5130375" y="20704269"/>
              <a:ext cx="1098378"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yes</a:t>
              </a:r>
              <a:endParaRPr kumimoji="1" lang="ja-JP" altLang="en-US" sz="4000">
                <a:latin typeface="Hiragino Sans W5" panose="020B0400000000000000" pitchFamily="34" charset="-128"/>
                <a:ea typeface="Hiragino Sans W5" panose="020B0400000000000000" pitchFamily="34" charset="-128"/>
              </a:endParaRPr>
            </a:p>
          </p:txBody>
        </p:sp>
        <p:sp>
          <p:nvSpPr>
            <p:cNvPr id="64" name="テキスト ボックス 63">
              <a:extLst>
                <a:ext uri="{FF2B5EF4-FFF2-40B4-BE49-F238E27FC236}">
                  <a16:creationId xmlns:a16="http://schemas.microsoft.com/office/drawing/2014/main" id="{6B6C6194-B2BD-C2A0-7101-9DCF4035E59B}"/>
                </a:ext>
              </a:extLst>
            </p:cNvPr>
            <p:cNvSpPr txBox="1"/>
            <p:nvPr/>
          </p:nvSpPr>
          <p:spPr>
            <a:xfrm>
              <a:off x="5131936" y="27042731"/>
              <a:ext cx="1098378"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yes</a:t>
              </a:r>
              <a:endParaRPr kumimoji="1" lang="ja-JP" altLang="en-US" sz="4000">
                <a:latin typeface="Hiragino Sans W5" panose="020B0400000000000000" pitchFamily="34" charset="-128"/>
                <a:ea typeface="Hiragino Sans W5" panose="020B0400000000000000" pitchFamily="34" charset="-128"/>
              </a:endParaRPr>
            </a:p>
          </p:txBody>
        </p:sp>
        <p:sp>
          <p:nvSpPr>
            <p:cNvPr id="65" name="テキスト ボックス 64">
              <a:extLst>
                <a:ext uri="{FF2B5EF4-FFF2-40B4-BE49-F238E27FC236}">
                  <a16:creationId xmlns:a16="http://schemas.microsoft.com/office/drawing/2014/main" id="{A52CC11A-6FB7-A8FA-9EDB-BA7AC78569BB}"/>
                </a:ext>
              </a:extLst>
            </p:cNvPr>
            <p:cNvSpPr txBox="1"/>
            <p:nvPr/>
          </p:nvSpPr>
          <p:spPr>
            <a:xfrm>
              <a:off x="9998220" y="18706476"/>
              <a:ext cx="851515"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no</a:t>
              </a:r>
              <a:endParaRPr kumimoji="1" lang="ja-JP" altLang="en-US" sz="4000">
                <a:latin typeface="Hiragino Sans W5" panose="020B0400000000000000" pitchFamily="34" charset="-128"/>
                <a:ea typeface="Hiragino Sans W5" panose="020B0400000000000000" pitchFamily="34" charset="-128"/>
              </a:endParaRPr>
            </a:p>
          </p:txBody>
        </p:sp>
        <p:sp>
          <p:nvSpPr>
            <p:cNvPr id="66" name="テキスト ボックス 65">
              <a:extLst>
                <a:ext uri="{FF2B5EF4-FFF2-40B4-BE49-F238E27FC236}">
                  <a16:creationId xmlns:a16="http://schemas.microsoft.com/office/drawing/2014/main" id="{F9D5AD41-CD19-D037-3394-2D18009CB566}"/>
                </a:ext>
              </a:extLst>
            </p:cNvPr>
            <p:cNvSpPr txBox="1"/>
            <p:nvPr/>
          </p:nvSpPr>
          <p:spPr>
            <a:xfrm>
              <a:off x="10090440" y="25157548"/>
              <a:ext cx="851515"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no</a:t>
              </a:r>
              <a:endParaRPr kumimoji="1" lang="ja-JP" altLang="en-US" sz="4000">
                <a:latin typeface="Hiragino Sans W5" panose="020B0400000000000000" pitchFamily="34" charset="-128"/>
                <a:ea typeface="Hiragino Sans W5" panose="020B0400000000000000" pitchFamily="34" charset="-128"/>
              </a:endParaRPr>
            </a:p>
          </p:txBody>
        </p:sp>
      </p:grpSp>
      <p:grpSp>
        <p:nvGrpSpPr>
          <p:cNvPr id="68" name="グループ化 67">
            <a:extLst>
              <a:ext uri="{FF2B5EF4-FFF2-40B4-BE49-F238E27FC236}">
                <a16:creationId xmlns:a16="http://schemas.microsoft.com/office/drawing/2014/main" id="{BAB7CC92-9096-13B3-B78D-F27B748CCFEB}"/>
              </a:ext>
            </a:extLst>
          </p:cNvPr>
          <p:cNvGrpSpPr/>
          <p:nvPr/>
        </p:nvGrpSpPr>
        <p:grpSpPr>
          <a:xfrm>
            <a:off x="17345528" y="13882064"/>
            <a:ext cx="5487578" cy="7271699"/>
            <a:chOff x="3637176" y="15216677"/>
            <a:chExt cx="6361045" cy="8826744"/>
          </a:xfrm>
        </p:grpSpPr>
        <p:sp>
          <p:nvSpPr>
            <p:cNvPr id="69" name="フローチャート: 代替処理 68">
              <a:extLst>
                <a:ext uri="{FF2B5EF4-FFF2-40B4-BE49-F238E27FC236}">
                  <a16:creationId xmlns:a16="http://schemas.microsoft.com/office/drawing/2014/main" id="{8F575034-9386-EC33-7A4F-A3BB73E68603}"/>
                </a:ext>
              </a:extLst>
            </p:cNvPr>
            <p:cNvSpPr/>
            <p:nvPr/>
          </p:nvSpPr>
          <p:spPr>
            <a:xfrm>
              <a:off x="3637176" y="18367014"/>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子個体の上位の個体を実評価</a:t>
              </a:r>
            </a:p>
          </p:txBody>
        </p:sp>
        <p:sp>
          <p:nvSpPr>
            <p:cNvPr id="72" name="フローチャート: 代替処理 71">
              <a:extLst>
                <a:ext uri="{FF2B5EF4-FFF2-40B4-BE49-F238E27FC236}">
                  <a16:creationId xmlns:a16="http://schemas.microsoft.com/office/drawing/2014/main" id="{8AD9880E-6749-941C-F79A-3185C825580C}"/>
                </a:ext>
              </a:extLst>
            </p:cNvPr>
            <p:cNvSpPr/>
            <p:nvPr/>
          </p:nvSpPr>
          <p:spPr>
            <a:xfrm>
              <a:off x="3637176" y="15216677"/>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子個体の評価値を予測</a:t>
              </a:r>
            </a:p>
          </p:txBody>
        </p:sp>
        <p:sp>
          <p:nvSpPr>
            <p:cNvPr id="75" name="フローチャート: 代替処理 74">
              <a:extLst>
                <a:ext uri="{FF2B5EF4-FFF2-40B4-BE49-F238E27FC236}">
                  <a16:creationId xmlns:a16="http://schemas.microsoft.com/office/drawing/2014/main" id="{10DD1A19-4638-F8EF-9A16-6F60617DC2D4}"/>
                </a:ext>
              </a:extLst>
            </p:cNvPr>
            <p:cNvSpPr/>
            <p:nvPr/>
          </p:nvSpPr>
          <p:spPr>
            <a:xfrm>
              <a:off x="3637176" y="21856813"/>
              <a:ext cx="6361045"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a:t>親個体と子個体の上位の個体を次世代に採用</a:t>
              </a:r>
            </a:p>
          </p:txBody>
        </p:sp>
        <p:cxnSp>
          <p:nvCxnSpPr>
            <p:cNvPr id="77" name="直線矢印コネクタ 76">
              <a:extLst>
                <a:ext uri="{FF2B5EF4-FFF2-40B4-BE49-F238E27FC236}">
                  <a16:creationId xmlns:a16="http://schemas.microsoft.com/office/drawing/2014/main" id="{7FD332DB-8E58-3E62-F4F1-AD618A395328}"/>
                </a:ext>
              </a:extLst>
            </p:cNvPr>
            <p:cNvCxnSpPr>
              <a:cxnSpLocks/>
              <a:stCxn id="72" idx="2"/>
              <a:endCxn id="69" idx="0"/>
            </p:cNvCxnSpPr>
            <p:nvPr/>
          </p:nvCxnSpPr>
          <p:spPr>
            <a:xfrm>
              <a:off x="6817699" y="17403285"/>
              <a:ext cx="0" cy="9637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7BCCF330-073A-5F80-DD20-067675B0836A}"/>
                </a:ext>
              </a:extLst>
            </p:cNvPr>
            <p:cNvCxnSpPr>
              <a:cxnSpLocks/>
              <a:stCxn id="69" idx="2"/>
              <a:endCxn id="75" idx="0"/>
            </p:cNvCxnSpPr>
            <p:nvPr/>
          </p:nvCxnSpPr>
          <p:spPr>
            <a:xfrm>
              <a:off x="6817698" y="20553622"/>
              <a:ext cx="0" cy="13031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20F016B-1E6E-7D84-5AAA-EAFEAEC4DDE5}"/>
              </a:ext>
            </a:extLst>
          </p:cNvPr>
          <p:cNvSpPr txBox="1"/>
          <p:nvPr/>
        </p:nvSpPr>
        <p:spPr>
          <a:xfrm>
            <a:off x="790510" y="4519138"/>
            <a:ext cx="30782898" cy="4704922"/>
          </a:xfrm>
          <a:prstGeom prst="rect">
            <a:avLst/>
          </a:prstGeom>
          <a:noFill/>
          <a:ln>
            <a:solidFill>
              <a:schemeClr val="accent1">
                <a:lumMod val="40000"/>
                <a:lumOff val="60000"/>
              </a:schemeClr>
            </a:solidFill>
          </a:ln>
        </p:spPr>
        <p:txBody>
          <a:bodyPr wrap="square" rtlCol="0">
            <a:noAutofit/>
          </a:bodyPr>
          <a:lstStyle/>
          <a:p>
            <a:r>
              <a:rPr kumimoji="1" lang="en-US" altLang="ja-JP" dirty="0"/>
              <a:t>s</a:t>
            </a:r>
            <a:endParaRPr kumimoji="1" lang="ja-JP" altLang="en-US"/>
          </a:p>
        </p:txBody>
      </p:sp>
      <p:sp>
        <p:nvSpPr>
          <p:cNvPr id="11" name="テキスト ボックス 10">
            <a:extLst>
              <a:ext uri="{FF2B5EF4-FFF2-40B4-BE49-F238E27FC236}">
                <a16:creationId xmlns:a16="http://schemas.microsoft.com/office/drawing/2014/main" id="{E727DE1D-FBC9-09C2-EC1F-0C3A148DC6AB}"/>
              </a:ext>
            </a:extLst>
          </p:cNvPr>
          <p:cNvSpPr txBox="1"/>
          <p:nvPr/>
        </p:nvSpPr>
        <p:spPr>
          <a:xfrm>
            <a:off x="-23940" y="41558246"/>
            <a:ext cx="32399288" cy="1642392"/>
          </a:xfrm>
          <a:prstGeom prst="rect">
            <a:avLst/>
          </a:prstGeom>
          <a:noFill/>
          <a:ln>
            <a:solidFill>
              <a:schemeClr val="accent1">
                <a:lumMod val="40000"/>
                <a:lumOff val="60000"/>
              </a:schemeClr>
            </a:solidFill>
          </a:ln>
        </p:spPr>
        <p:txBody>
          <a:bodyPr wrap="square" rtlCol="0">
            <a:noAutofit/>
          </a:bodyPr>
          <a:lstStyle/>
          <a:p>
            <a:r>
              <a:rPr lang="en" altLang="ja-JP" sz="2400" dirty="0">
                <a:effectLst/>
                <a:latin typeface="CMR10"/>
              </a:rPr>
              <a:t>[1] C. He, Y. Zhang, D. Gong, and X. Ji. A review of surrogate-assisted evolutionary algorithms for expensive optimization problems. </a:t>
            </a:r>
            <a:r>
              <a:rPr lang="en" altLang="ja-JP" sz="2400" dirty="0">
                <a:effectLst/>
                <a:latin typeface="CMTI10"/>
              </a:rPr>
              <a:t>Expert Systems with Applications</a:t>
            </a:r>
            <a:r>
              <a:rPr lang="en" altLang="ja-JP" sz="2400" dirty="0">
                <a:effectLst/>
                <a:latin typeface="CMR10"/>
              </a:rPr>
              <a:t>, 217:119495, 2023.  [2] Y. </a:t>
            </a:r>
            <a:r>
              <a:rPr lang="en" altLang="ja-JP" sz="2400" dirty="0" err="1">
                <a:effectLst/>
                <a:latin typeface="CMR10"/>
              </a:rPr>
              <a:t>Jin</a:t>
            </a:r>
            <a:r>
              <a:rPr lang="en" altLang="ja-JP" sz="2400" dirty="0">
                <a:effectLst/>
                <a:latin typeface="CMR10"/>
              </a:rPr>
              <a:t>. Surrogate-assisted evolutionary com- </a:t>
            </a:r>
            <a:r>
              <a:rPr lang="en" altLang="ja-JP" sz="2400" dirty="0" err="1">
                <a:effectLst/>
                <a:latin typeface="CMR10"/>
              </a:rPr>
              <a:t>putation</a:t>
            </a:r>
            <a:r>
              <a:rPr lang="en" altLang="ja-JP" sz="2400" dirty="0">
                <a:effectLst/>
                <a:latin typeface="CMR10"/>
              </a:rPr>
              <a:t>: Recent advances and future </a:t>
            </a:r>
            <a:r>
              <a:rPr lang="en" altLang="ja-JP" sz="2400" dirty="0" err="1">
                <a:effectLst/>
                <a:latin typeface="CMR10"/>
              </a:rPr>
              <a:t>chal</a:t>
            </a:r>
            <a:r>
              <a:rPr lang="en" altLang="ja-JP" sz="2400" dirty="0">
                <a:effectLst/>
                <a:latin typeface="CMR10"/>
              </a:rPr>
              <a:t>- </a:t>
            </a:r>
            <a:r>
              <a:rPr lang="en" altLang="ja-JP" sz="2400" dirty="0" err="1">
                <a:effectLst/>
                <a:latin typeface="CMR10"/>
              </a:rPr>
              <a:t>lenges</a:t>
            </a:r>
            <a:r>
              <a:rPr lang="en" altLang="ja-JP" sz="2400" dirty="0">
                <a:effectLst/>
                <a:latin typeface="CMR10"/>
              </a:rPr>
              <a:t>. </a:t>
            </a:r>
            <a:r>
              <a:rPr lang="en" altLang="ja-JP" sz="2400" dirty="0">
                <a:effectLst/>
                <a:latin typeface="CMTI10"/>
              </a:rPr>
              <a:t>Swarm and Evolutionary Computation</a:t>
            </a:r>
            <a:r>
              <a:rPr lang="en" altLang="ja-JP" sz="2400" dirty="0">
                <a:effectLst/>
                <a:latin typeface="CMR10"/>
              </a:rPr>
              <a:t>, 1(2):61–70, 2011. </a:t>
            </a:r>
            <a:r>
              <a:rPr lang="en" altLang="ja-JP" sz="2400" dirty="0"/>
              <a:t> [3] </a:t>
            </a:r>
            <a:r>
              <a:rPr lang="en" altLang="ja-JP" sz="2400" dirty="0">
                <a:effectLst/>
                <a:latin typeface="CMR10"/>
              </a:rPr>
              <a:t>Y. </a:t>
            </a:r>
            <a:r>
              <a:rPr lang="en" altLang="ja-JP" sz="2400" dirty="0" err="1">
                <a:effectLst/>
                <a:latin typeface="CMR10"/>
              </a:rPr>
              <a:t>Jin</a:t>
            </a:r>
            <a:r>
              <a:rPr lang="en" altLang="ja-JP" sz="2400" dirty="0">
                <a:effectLst/>
                <a:latin typeface="CMR10"/>
              </a:rPr>
              <a:t>, H. Wang, and C. Sun. </a:t>
            </a:r>
            <a:r>
              <a:rPr lang="en" altLang="ja-JP" sz="2400" dirty="0">
                <a:effectLst/>
                <a:latin typeface="CMTI10"/>
              </a:rPr>
              <a:t>Data-Driven Evolutionary Optimization</a:t>
            </a:r>
            <a:r>
              <a:rPr lang="en" altLang="ja-JP" sz="2400" dirty="0">
                <a:effectLst/>
                <a:latin typeface="CMR10"/>
              </a:rPr>
              <a:t>. Springer International Publishing, 2021. [4] H. Tong, C. Huang, L. L. </a:t>
            </a:r>
            <a:r>
              <a:rPr lang="en" altLang="ja-JP" sz="2400" dirty="0" err="1">
                <a:effectLst/>
                <a:latin typeface="CMR10"/>
              </a:rPr>
              <a:t>Minku</a:t>
            </a:r>
            <a:r>
              <a:rPr lang="en" altLang="ja-JP" sz="2400" dirty="0">
                <a:effectLst/>
                <a:latin typeface="CMR10"/>
              </a:rPr>
              <a:t>, and X. Yao. Surrogate models in evolutionary single-objective optimization: A new taxon- </a:t>
            </a:r>
            <a:r>
              <a:rPr lang="en" altLang="ja-JP" sz="2400" dirty="0" err="1">
                <a:effectLst/>
                <a:latin typeface="CMR10"/>
              </a:rPr>
              <a:t>omy</a:t>
            </a:r>
            <a:r>
              <a:rPr lang="en" altLang="ja-JP" sz="2400" dirty="0">
                <a:effectLst/>
                <a:latin typeface="CMR10"/>
              </a:rPr>
              <a:t> and experimental study. </a:t>
            </a:r>
            <a:r>
              <a:rPr lang="en" altLang="ja-JP" sz="2400" dirty="0">
                <a:effectLst/>
                <a:latin typeface="CMTI10"/>
              </a:rPr>
              <a:t>Information Sci- </a:t>
            </a:r>
            <a:r>
              <a:rPr lang="en" altLang="ja-JP" sz="2400" dirty="0" err="1">
                <a:effectLst/>
                <a:latin typeface="CMTI10"/>
              </a:rPr>
              <a:t>ences</a:t>
            </a:r>
            <a:r>
              <a:rPr lang="en" altLang="ja-JP" sz="2400" dirty="0">
                <a:effectLst/>
                <a:latin typeface="CMR10"/>
              </a:rPr>
              <a:t>, 562:414–437, 2021. </a:t>
            </a:r>
            <a:r>
              <a:rPr lang="en" altLang="ja-JP" sz="2400" dirty="0"/>
              <a:t>[5] </a:t>
            </a:r>
            <a:r>
              <a:rPr lang="en" altLang="ja-JP" sz="2400" dirty="0">
                <a:effectLst/>
                <a:latin typeface="CMR10"/>
              </a:rPr>
              <a:t>Q. Chen, B. Liu, Q. Zhang, J. J. Liang, P. N. </a:t>
            </a:r>
            <a:r>
              <a:rPr lang="en" altLang="ja-JP" sz="2400" dirty="0" err="1">
                <a:effectLst/>
                <a:latin typeface="CMR10"/>
              </a:rPr>
              <a:t>Suganthan</a:t>
            </a:r>
            <a:r>
              <a:rPr lang="en" altLang="ja-JP" sz="2400" dirty="0">
                <a:effectLst/>
                <a:latin typeface="CMR10"/>
              </a:rPr>
              <a:t>, and B. Qu. Problem def- </a:t>
            </a:r>
            <a:r>
              <a:rPr lang="en" altLang="ja-JP" sz="2400" dirty="0" err="1">
                <a:effectLst/>
                <a:latin typeface="CMR10"/>
              </a:rPr>
              <a:t>initions</a:t>
            </a:r>
            <a:r>
              <a:rPr lang="en" altLang="ja-JP" sz="2400" dirty="0">
                <a:effectLst/>
                <a:latin typeface="CMR10"/>
              </a:rPr>
              <a:t> and evaluation criteria for </a:t>
            </a:r>
            <a:r>
              <a:rPr lang="en" altLang="ja-JP" sz="2400" dirty="0" err="1">
                <a:effectLst/>
                <a:latin typeface="CMR10"/>
              </a:rPr>
              <a:t>cec</a:t>
            </a:r>
            <a:r>
              <a:rPr lang="en" altLang="ja-JP" sz="2400" dirty="0">
                <a:effectLst/>
                <a:latin typeface="CMR10"/>
              </a:rPr>
              <a:t> 2015 special session on bound constrained single- objective computationally expensive numeri- </a:t>
            </a:r>
            <a:r>
              <a:rPr lang="en" altLang="ja-JP" sz="2400" dirty="0" err="1">
                <a:effectLst/>
                <a:latin typeface="CMR10"/>
              </a:rPr>
              <a:t>cal</a:t>
            </a:r>
            <a:r>
              <a:rPr lang="en" altLang="ja-JP" sz="2400" dirty="0">
                <a:effectLst/>
                <a:latin typeface="CMR10"/>
              </a:rPr>
              <a:t> optimization. 2015. </a:t>
            </a:r>
            <a:endParaRPr lang="en" altLang="ja-JP" sz="2400" dirty="0"/>
          </a:p>
          <a:p>
            <a:endParaRPr kumimoji="1" lang="ja-JP" altLang="en-US" sz="2400"/>
          </a:p>
        </p:txBody>
      </p:sp>
      <p:sp>
        <p:nvSpPr>
          <p:cNvPr id="12" name="正方形/長方形 11">
            <a:extLst>
              <a:ext uri="{FF2B5EF4-FFF2-40B4-BE49-F238E27FC236}">
                <a16:creationId xmlns:a16="http://schemas.microsoft.com/office/drawing/2014/main" id="{20AC3CF9-0006-0411-B9DA-26F10F7F23ED}"/>
              </a:ext>
            </a:extLst>
          </p:cNvPr>
          <p:cNvSpPr/>
          <p:nvPr/>
        </p:nvSpPr>
        <p:spPr>
          <a:xfrm>
            <a:off x="808195" y="4537196"/>
            <a:ext cx="4495323"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１</a:t>
            </a:r>
            <a:r>
              <a:rPr kumimoji="1" lang="en-US" altLang="ja-JP" sz="6000" b="1" dirty="0">
                <a:solidFill>
                  <a:schemeClr val="bg1"/>
                </a:solidFill>
              </a:rPr>
              <a:t>.</a:t>
            </a:r>
            <a:r>
              <a:rPr kumimoji="1" lang="ja-JP" altLang="en-US" sz="6000" b="1">
                <a:solidFill>
                  <a:schemeClr val="bg1"/>
                </a:solidFill>
              </a:rPr>
              <a:t>はじめ</a:t>
            </a:r>
            <a:r>
              <a:rPr kumimoji="1" lang="ja-JP" altLang="en-US" sz="6000" b="1" dirty="0">
                <a:solidFill>
                  <a:schemeClr val="bg1"/>
                </a:solidFill>
              </a:rPr>
              <a:t>に</a:t>
            </a:r>
          </a:p>
        </p:txBody>
      </p:sp>
      <p:sp>
        <p:nvSpPr>
          <p:cNvPr id="13" name="正方形/長方形 12">
            <a:extLst>
              <a:ext uri="{FF2B5EF4-FFF2-40B4-BE49-F238E27FC236}">
                <a16:creationId xmlns:a16="http://schemas.microsoft.com/office/drawing/2014/main" id="{2D8D8C42-1AB6-B10B-6E5A-6160722A0888}"/>
              </a:ext>
            </a:extLst>
          </p:cNvPr>
          <p:cNvSpPr/>
          <p:nvPr/>
        </p:nvSpPr>
        <p:spPr>
          <a:xfrm>
            <a:off x="825879" y="638264"/>
            <a:ext cx="3927738" cy="3554819"/>
          </a:xfrm>
          <a:prstGeom prst="rect">
            <a:avLst/>
          </a:prstGeom>
          <a:solidFill>
            <a:schemeClr val="bg1"/>
          </a:solid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500" b="1" strike="sngStrike" dirty="0">
                <a:solidFill>
                  <a:schemeClr val="accent5"/>
                </a:solidFill>
              </a:rPr>
              <a:t>S2-7</a:t>
            </a:r>
            <a:endParaRPr kumimoji="1" lang="ja-JP" altLang="en-US" sz="7500" b="1" strike="sngStrike" dirty="0">
              <a:solidFill>
                <a:schemeClr val="accent5"/>
              </a:solidFill>
            </a:endParaRPr>
          </a:p>
        </p:txBody>
      </p:sp>
      <p:sp>
        <p:nvSpPr>
          <p:cNvPr id="14" name="テキスト ボックス 13">
            <a:extLst>
              <a:ext uri="{FF2B5EF4-FFF2-40B4-BE49-F238E27FC236}">
                <a16:creationId xmlns:a16="http://schemas.microsoft.com/office/drawing/2014/main" id="{906724D1-03C3-C7BC-26D7-D4890B27F2CD}"/>
              </a:ext>
            </a:extLst>
          </p:cNvPr>
          <p:cNvSpPr txBox="1"/>
          <p:nvPr/>
        </p:nvSpPr>
        <p:spPr>
          <a:xfrm>
            <a:off x="5303518" y="638264"/>
            <a:ext cx="26269891" cy="3554819"/>
          </a:xfrm>
          <a:prstGeom prst="rect">
            <a:avLst/>
          </a:prstGeom>
          <a:solidFill>
            <a:schemeClr val="accent5"/>
          </a:solidFill>
          <a:ln>
            <a:solidFill>
              <a:schemeClr val="accent5"/>
            </a:solidFill>
          </a:ln>
        </p:spPr>
        <p:txBody>
          <a:bodyPr wrap="square" rtlCol="0">
            <a:noAutofit/>
          </a:bodyPr>
          <a:lstStyle/>
          <a:p>
            <a:pPr algn="ctr"/>
            <a:r>
              <a:rPr lang="ja-JP" altLang="en-US" sz="8000">
                <a:solidFill>
                  <a:schemeClr val="bg1"/>
                </a:solidFill>
                <a:effectLst/>
                <a:latin typeface="Hiragino Sans W5" panose="020B0400000000000000" pitchFamily="34" charset="-128"/>
                <a:ea typeface="Hiragino Sans W5" panose="020B0400000000000000" pitchFamily="34" charset="-128"/>
              </a:rPr>
              <a:t>サロゲート型進化計算における</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ctr"/>
            <a:r>
              <a:rPr lang="ja-JP" altLang="en-US" sz="8000">
                <a:solidFill>
                  <a:schemeClr val="bg1"/>
                </a:solidFill>
                <a:effectLst/>
                <a:latin typeface="Hiragino Sans W5" panose="020B0400000000000000" pitchFamily="34" charset="-128"/>
                <a:ea typeface="Hiragino Sans W5" panose="020B0400000000000000" pitchFamily="34" charset="-128"/>
              </a:rPr>
              <a:t>モデルの推定精度が探索性能に与える影響の分析</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r"/>
            <a:r>
              <a:rPr lang="en-US" altLang="ja-JP" sz="5500" i="0" strike="sngStrike" dirty="0">
                <a:solidFill>
                  <a:schemeClr val="bg1"/>
                </a:solidFill>
                <a:effectLst/>
                <a:latin typeface="Calibri" panose="020F0502020204030204" pitchFamily="34" charset="0"/>
              </a:rPr>
              <a:t>22861625</a:t>
            </a:r>
            <a:r>
              <a:rPr lang="en-US" altLang="ja-JP" sz="5500" i="0" dirty="0">
                <a:solidFill>
                  <a:schemeClr val="bg1"/>
                </a:solidFill>
                <a:effectLst/>
                <a:latin typeface="Calibri" panose="020F0502020204030204" pitchFamily="34" charset="0"/>
              </a:rPr>
              <a:t> </a:t>
            </a:r>
            <a:r>
              <a:rPr lang="ja-JP" altLang="en-US" sz="5000" i="0">
                <a:solidFill>
                  <a:schemeClr val="bg1"/>
                </a:solidFill>
                <a:effectLst/>
                <a:latin typeface="Calibri" panose="020F0502020204030204" pitchFamily="34" charset="0"/>
              </a:rPr>
              <a:t>東京都立大学</a:t>
            </a:r>
            <a:r>
              <a:rPr lang="en-US" altLang="ja-JP" sz="5000" i="0" dirty="0">
                <a:solidFill>
                  <a:schemeClr val="bg1"/>
                </a:solidFill>
                <a:effectLst/>
                <a:latin typeface="Calibri" panose="020F0502020204030204" pitchFamily="34" charset="0"/>
              </a:rPr>
              <a:t> </a:t>
            </a:r>
            <a:r>
              <a:rPr kumimoji="1" lang="ja-JP" altLang="en-US" sz="5000">
                <a:solidFill>
                  <a:schemeClr val="bg1"/>
                </a:solidFill>
                <a:latin typeface="Calibri" panose="020F0502020204030204" pitchFamily="34" charset="0"/>
              </a:rPr>
              <a:t>塙裕貴</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指導教員  原田</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智広，三浦幸也</a:t>
            </a:r>
            <a:endParaRPr kumimoji="1" lang="en-US" altLang="ja-JP" sz="5000" dirty="0">
              <a:solidFill>
                <a:schemeClr val="bg1"/>
              </a:solidFill>
              <a:latin typeface="Calibri" panose="020F0502020204030204" pitchFamily="34" charset="0"/>
            </a:endParaRPr>
          </a:p>
        </p:txBody>
      </p:sp>
      <p:sp>
        <p:nvSpPr>
          <p:cNvPr id="17" name="テキスト ボックス 16">
            <a:extLst>
              <a:ext uri="{FF2B5EF4-FFF2-40B4-BE49-F238E27FC236}">
                <a16:creationId xmlns:a16="http://schemas.microsoft.com/office/drawing/2014/main" id="{FA1A5DDB-A1D9-2E5B-BD5C-FA61F805E456}"/>
              </a:ext>
            </a:extLst>
          </p:cNvPr>
          <p:cNvSpPr txBox="1">
            <a:spLocks/>
          </p:cNvSpPr>
          <p:nvPr/>
        </p:nvSpPr>
        <p:spPr>
          <a:xfrm>
            <a:off x="772823" y="14957173"/>
            <a:ext cx="30765213" cy="9864459"/>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8" name="正方形/長方形 17">
            <a:extLst>
              <a:ext uri="{FF2B5EF4-FFF2-40B4-BE49-F238E27FC236}">
                <a16:creationId xmlns:a16="http://schemas.microsoft.com/office/drawing/2014/main" id="{B5313C91-4C74-109A-1581-8512EB618D8C}"/>
              </a:ext>
            </a:extLst>
          </p:cNvPr>
          <p:cNvSpPr/>
          <p:nvPr/>
        </p:nvSpPr>
        <p:spPr>
          <a:xfrm>
            <a:off x="772823" y="14955755"/>
            <a:ext cx="3002239"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３</a:t>
            </a:r>
            <a:r>
              <a:rPr kumimoji="1" lang="en-US" altLang="ja-JP" sz="6000" b="1" dirty="0">
                <a:solidFill>
                  <a:schemeClr val="bg1"/>
                </a:solidFill>
              </a:rPr>
              <a:t>.</a:t>
            </a:r>
            <a:r>
              <a:rPr kumimoji="1" lang="ja-JP" altLang="en-US" sz="6000" b="1" dirty="0">
                <a:solidFill>
                  <a:schemeClr val="bg1"/>
                </a:solidFill>
              </a:rPr>
              <a:t>実験</a:t>
            </a:r>
          </a:p>
        </p:txBody>
      </p:sp>
      <p:sp>
        <p:nvSpPr>
          <p:cNvPr id="19" name="テキスト ボックス 18">
            <a:extLst>
              <a:ext uri="{FF2B5EF4-FFF2-40B4-BE49-F238E27FC236}">
                <a16:creationId xmlns:a16="http://schemas.microsoft.com/office/drawing/2014/main" id="{EF2595A6-6064-0B8F-3892-043814E8CC45}"/>
              </a:ext>
            </a:extLst>
          </p:cNvPr>
          <p:cNvSpPr txBox="1"/>
          <p:nvPr/>
        </p:nvSpPr>
        <p:spPr>
          <a:xfrm>
            <a:off x="808195" y="5626810"/>
            <a:ext cx="23382814" cy="3231654"/>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サロゲート型進化計算</a:t>
            </a:r>
            <a:r>
              <a:rPr kumimoji="1" lang="en-US" altLang="ja-JP" sz="4400" dirty="0">
                <a:latin typeface="Hiragino Sans W5" panose="020B0400000000000000" pitchFamily="34" charset="-128"/>
                <a:ea typeface="Hiragino Sans W5" panose="020B0400000000000000" pitchFamily="34" charset="-128"/>
              </a:rPr>
              <a:t>(SAEA)</a:t>
            </a:r>
            <a:r>
              <a:rPr kumimoji="1" lang="en-US" altLang="ja-JP" sz="4400" baseline="30000" dirty="0">
                <a:latin typeface="Hiragino Sans W5" panose="020B0400000000000000" pitchFamily="34" charset="-128"/>
                <a:ea typeface="Hiragino Sans W5" panose="020B0400000000000000" pitchFamily="34" charset="-128"/>
              </a:rPr>
              <a:t>[1][2][3]</a:t>
            </a:r>
            <a:endParaRPr kumimoji="1" lang="en-US" altLang="ja-JP" sz="44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進化計算で最適化を行うとき，目的関数の計算コストが高い場合，計算時間が膨大になる</a:t>
            </a:r>
            <a:endParaRPr kumimoji="1" lang="en-US" altLang="ja-JP" sz="4000" dirty="0">
              <a:latin typeface="Hiragino Sans W5" panose="020B0400000000000000" pitchFamily="34" charset="-128"/>
              <a:ea typeface="Hiragino Sans W5" panose="020B0400000000000000" pitchFamily="34" charset="-128"/>
            </a:endParaRPr>
          </a:p>
          <a:p>
            <a:pPr marL="493713" indent="-493713"/>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機械学習を用いて評価値を推定するサロゲートモデル</a:t>
            </a:r>
            <a:r>
              <a:rPr kumimoji="1" lang="en-US" altLang="ja-JP" sz="4000" dirty="0">
                <a:latin typeface="Hiragino Sans W5" panose="020B0400000000000000" pitchFamily="34" charset="-128"/>
                <a:ea typeface="Hiragino Sans W5" panose="020B0400000000000000" pitchFamily="34" charset="-128"/>
              </a:rPr>
              <a:t>SAEA</a:t>
            </a:r>
            <a:r>
              <a:rPr kumimoji="1" lang="ja-JP" altLang="en-US" sz="4000">
                <a:latin typeface="Hiragino Sans W5" panose="020B0400000000000000" pitchFamily="34" charset="-128"/>
                <a:ea typeface="Hiragino Sans W5" panose="020B0400000000000000" pitchFamily="34" charset="-128"/>
              </a:rPr>
              <a:t>を用いることで計算時間の削減が可能</a:t>
            </a:r>
            <a:endParaRPr kumimoji="1" lang="en-US" altLang="ja-JP" sz="4000" dirty="0">
              <a:latin typeface="Hiragino Sans W5" panose="020B0400000000000000" pitchFamily="34" charset="-128"/>
              <a:ea typeface="Hiragino Sans W5" panose="020B0400000000000000" pitchFamily="34" charset="-128"/>
            </a:endParaRPr>
          </a:p>
          <a:p>
            <a:pPr marL="422275"/>
            <a:r>
              <a:rPr kumimoji="1" lang="ja-JP" altLang="en-US" sz="4000">
                <a:latin typeface="Hiragino Sans W5" panose="020B0400000000000000" pitchFamily="34" charset="-128"/>
                <a:ea typeface="Hiragino Sans W5" panose="020B0400000000000000" pitchFamily="34" charset="-128"/>
              </a:rPr>
              <a:t>サロゲートモデルで評価値が高いと判断される解のみ実評価することで計算時間を削減</a:t>
            </a:r>
            <a:endParaRPr kumimoji="1" lang="en-US" altLang="ja-JP" sz="4000" dirty="0">
              <a:latin typeface="Hiragino Sans W5" panose="020B0400000000000000" pitchFamily="34" charset="-128"/>
              <a:ea typeface="Hiragino Sans W5" panose="020B0400000000000000" pitchFamily="34" charset="-128"/>
            </a:endParaRPr>
          </a:p>
          <a:p>
            <a:pPr marL="611187" indent="-571500">
              <a:buFont typeface="Wingdings" pitchFamily="2" charset="2"/>
              <a:buChar char="Ø"/>
            </a:pPr>
            <a:r>
              <a:rPr kumimoji="1" lang="ja-JP" altLang="en-US" sz="4000">
                <a:latin typeface="Hiragino Sans W5" panose="020B0400000000000000" pitchFamily="34" charset="-128"/>
                <a:ea typeface="Hiragino Sans W5" panose="020B0400000000000000" pitchFamily="34" charset="-128"/>
              </a:rPr>
              <a:t>サロゲートモデルの推定精度が探索性能に与える影響を分析</a:t>
            </a:r>
            <a:endParaRPr kumimoji="1" lang="en-US" altLang="ja-JP" sz="4400" dirty="0">
              <a:latin typeface="Hiragino Sans W5" panose="020B0400000000000000" pitchFamily="34" charset="-128"/>
              <a:ea typeface="Hiragino Sans W5" panose="020B0400000000000000" pitchFamily="34" charset="-128"/>
            </a:endParaRPr>
          </a:p>
        </p:txBody>
      </p:sp>
      <p:grpSp>
        <p:nvGrpSpPr>
          <p:cNvPr id="20" name="グループ化 19">
            <a:extLst>
              <a:ext uri="{FF2B5EF4-FFF2-40B4-BE49-F238E27FC236}">
                <a16:creationId xmlns:a16="http://schemas.microsoft.com/office/drawing/2014/main" id="{C49A3ECB-EBBD-163A-32F2-56F3C48B2365}"/>
              </a:ext>
            </a:extLst>
          </p:cNvPr>
          <p:cNvGrpSpPr/>
          <p:nvPr/>
        </p:nvGrpSpPr>
        <p:grpSpPr>
          <a:xfrm>
            <a:off x="25006852" y="4785512"/>
            <a:ext cx="6253039" cy="4121318"/>
            <a:chOff x="4996541" y="6531429"/>
            <a:chExt cx="7631211" cy="8174600"/>
          </a:xfrm>
        </p:grpSpPr>
        <p:grpSp>
          <p:nvGrpSpPr>
            <p:cNvPr id="21" name="グループ化 20">
              <a:extLst>
                <a:ext uri="{FF2B5EF4-FFF2-40B4-BE49-F238E27FC236}">
                  <a16:creationId xmlns:a16="http://schemas.microsoft.com/office/drawing/2014/main" id="{0A7EEFDF-61D1-DBCB-08BC-A52C615A451B}"/>
                </a:ext>
              </a:extLst>
            </p:cNvPr>
            <p:cNvGrpSpPr/>
            <p:nvPr/>
          </p:nvGrpSpPr>
          <p:grpSpPr>
            <a:xfrm>
              <a:off x="4996541" y="6531429"/>
              <a:ext cx="4528789" cy="8174600"/>
              <a:chOff x="3801980" y="2695075"/>
              <a:chExt cx="6205716" cy="9071811"/>
            </a:xfrm>
          </p:grpSpPr>
          <p:sp>
            <p:nvSpPr>
              <p:cNvPr id="23" name="角丸四角形 22">
                <a:extLst>
                  <a:ext uri="{FF2B5EF4-FFF2-40B4-BE49-F238E27FC236}">
                    <a16:creationId xmlns:a16="http://schemas.microsoft.com/office/drawing/2014/main" id="{D2E93DF1-B71C-4BC2-D20F-CEFD83D44757}"/>
                  </a:ext>
                </a:extLst>
              </p:cNvPr>
              <p:cNvSpPr/>
              <p:nvPr/>
            </p:nvSpPr>
            <p:spPr>
              <a:xfrm>
                <a:off x="3801980" y="2695075"/>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親個体の生成</a:t>
                </a:r>
              </a:p>
            </p:txBody>
          </p:sp>
          <p:sp>
            <p:nvSpPr>
              <p:cNvPr id="24" name="角丸四角形 23">
                <a:extLst>
                  <a:ext uri="{FF2B5EF4-FFF2-40B4-BE49-F238E27FC236}">
                    <a16:creationId xmlns:a16="http://schemas.microsoft.com/office/drawing/2014/main" id="{FB08616B-C659-CFAA-B712-FC47D01DCE59}"/>
                  </a:ext>
                </a:extLst>
              </p:cNvPr>
              <p:cNvSpPr/>
              <p:nvPr/>
            </p:nvSpPr>
            <p:spPr>
              <a:xfrm>
                <a:off x="3801980" y="5109412"/>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交叉・</a:t>
                </a:r>
                <a:endParaRPr kumimoji="1" lang="en-US" altLang="ja-JP" sz="2800" dirty="0"/>
              </a:p>
              <a:p>
                <a:pPr algn="ctr"/>
                <a:r>
                  <a:rPr kumimoji="1" lang="ja-JP" altLang="en-US" sz="2800"/>
                  <a:t>突然変異</a:t>
                </a:r>
              </a:p>
            </p:txBody>
          </p:sp>
          <p:sp>
            <p:nvSpPr>
              <p:cNvPr id="25" name="角丸四角形 24">
                <a:extLst>
                  <a:ext uri="{FF2B5EF4-FFF2-40B4-BE49-F238E27FC236}">
                    <a16:creationId xmlns:a16="http://schemas.microsoft.com/office/drawing/2014/main" id="{C9D13E4C-ED7E-6E2F-B571-770113DCA727}"/>
                  </a:ext>
                </a:extLst>
              </p:cNvPr>
              <p:cNvSpPr/>
              <p:nvPr/>
            </p:nvSpPr>
            <p:spPr>
              <a:xfrm>
                <a:off x="3801980" y="7523749"/>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解の評価</a:t>
                </a:r>
              </a:p>
            </p:txBody>
          </p:sp>
          <p:sp>
            <p:nvSpPr>
              <p:cNvPr id="26" name="角丸四角形 25">
                <a:extLst>
                  <a:ext uri="{FF2B5EF4-FFF2-40B4-BE49-F238E27FC236}">
                    <a16:creationId xmlns:a16="http://schemas.microsoft.com/office/drawing/2014/main" id="{053BE6E3-26FB-737A-1C94-0243C18C52C6}"/>
                  </a:ext>
                </a:extLst>
              </p:cNvPr>
              <p:cNvSpPr/>
              <p:nvPr/>
            </p:nvSpPr>
            <p:spPr>
              <a:xfrm>
                <a:off x="3801980" y="9938086"/>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次世代</a:t>
                </a:r>
                <a:endParaRPr kumimoji="1" lang="en-US" altLang="ja-JP" sz="2800" dirty="0"/>
              </a:p>
              <a:p>
                <a:pPr algn="ctr"/>
                <a:r>
                  <a:rPr kumimoji="1" lang="ja-JP" altLang="en-US" sz="2800"/>
                  <a:t>選択</a:t>
                </a:r>
              </a:p>
            </p:txBody>
          </p:sp>
          <p:cxnSp>
            <p:nvCxnSpPr>
              <p:cNvPr id="27" name="直線矢印コネクタ 26">
                <a:extLst>
                  <a:ext uri="{FF2B5EF4-FFF2-40B4-BE49-F238E27FC236}">
                    <a16:creationId xmlns:a16="http://schemas.microsoft.com/office/drawing/2014/main" id="{3CF4D308-52FC-0E2A-6958-C9E8F81C6C3D}"/>
                  </a:ext>
                </a:extLst>
              </p:cNvPr>
              <p:cNvCxnSpPr>
                <a:stCxn id="23" idx="2"/>
                <a:endCxn id="24" idx="0"/>
              </p:cNvCxnSpPr>
              <p:nvPr/>
            </p:nvCxnSpPr>
            <p:spPr>
              <a:xfrm>
                <a:off x="6112043" y="4523875"/>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8BF2415-A9DA-A018-32A2-2F5E0F827415}"/>
                  </a:ext>
                </a:extLst>
              </p:cNvPr>
              <p:cNvCxnSpPr>
                <a:stCxn id="24" idx="2"/>
                <a:endCxn id="25" idx="0"/>
              </p:cNvCxnSpPr>
              <p:nvPr/>
            </p:nvCxnSpPr>
            <p:spPr>
              <a:xfrm>
                <a:off x="6112043" y="6938212"/>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52893F1-3752-F9A2-7400-7B704FE1B1CF}"/>
                  </a:ext>
                </a:extLst>
              </p:cNvPr>
              <p:cNvCxnSpPr>
                <a:stCxn id="25" idx="2"/>
                <a:endCxn id="26" idx="0"/>
              </p:cNvCxnSpPr>
              <p:nvPr/>
            </p:nvCxnSpPr>
            <p:spPr>
              <a:xfrm>
                <a:off x="6112043" y="9352549"/>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FD25381E-4877-FC03-8B66-68B918B3C734}"/>
                  </a:ext>
                </a:extLst>
              </p:cNvPr>
              <p:cNvCxnSpPr>
                <a:stCxn id="26" idx="1"/>
                <a:endCxn id="23" idx="1"/>
              </p:cNvCxnSpPr>
              <p:nvPr/>
            </p:nvCxnSpPr>
            <p:spPr>
              <a:xfrm rot="10800000">
                <a:off x="3801980" y="3609476"/>
                <a:ext cx="12700" cy="7243011"/>
              </a:xfrm>
              <a:prstGeom prst="bentConnector3">
                <a:avLst>
                  <a:gd name="adj1" fmla="val 1013684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2016E7E4-3659-625E-5398-5BDB2AFAB97A}"/>
                  </a:ext>
                </a:extLst>
              </p:cNvPr>
              <p:cNvCxnSpPr>
                <a:cxnSpLocks/>
                <a:endCxn id="25" idx="3"/>
              </p:cNvCxnSpPr>
              <p:nvPr/>
            </p:nvCxnSpPr>
            <p:spPr>
              <a:xfrm rot="10800000" flipV="1">
                <a:off x="8422107" y="7222101"/>
                <a:ext cx="1585589" cy="121604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59B1E7E-C647-AD02-74B6-7B877375823A}"/>
                  </a:ext>
                </a:extLst>
              </p:cNvPr>
              <p:cNvCxnSpPr>
                <a:cxnSpLocks/>
              </p:cNvCxnSpPr>
              <p:nvPr/>
            </p:nvCxnSpPr>
            <p:spPr>
              <a:xfrm flipH="1">
                <a:off x="6112043" y="7222101"/>
                <a:ext cx="3895652" cy="27785"/>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92418E8A-FEA3-9063-A289-BC9035FF19E3}"/>
                </a:ext>
              </a:extLst>
            </p:cNvPr>
            <p:cNvSpPr/>
            <p:nvPr/>
          </p:nvSpPr>
          <p:spPr>
            <a:xfrm>
              <a:off x="9525329" y="8435171"/>
              <a:ext cx="3102423" cy="435111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サロゲート</a:t>
              </a:r>
              <a:endParaRPr kumimoji="1" lang="en-US" altLang="ja-JP" sz="2800" dirty="0"/>
            </a:p>
            <a:p>
              <a:pPr algn="ctr"/>
              <a:r>
                <a:rPr kumimoji="1" lang="ja-JP" altLang="en-US" sz="2800"/>
                <a:t>モデル</a:t>
              </a: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CA9D1AEF-DDE1-B34F-F44A-87A56557512F}"/>
                  </a:ext>
                </a:extLst>
              </p:cNvPr>
              <p:cNvSpPr txBox="1"/>
              <p:nvPr/>
            </p:nvSpPr>
            <p:spPr>
              <a:xfrm>
                <a:off x="790505" y="15926889"/>
                <a:ext cx="23656958" cy="8894743"/>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実験方法</a:t>
                </a:r>
                <a:endParaRPr kumimoji="1" lang="en-US" altLang="ja-JP" sz="44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実評価関数を用いて擬似的にサロゲートモデルを表現</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サロゲートモデルの精度を任意の値に設定可</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4000" dirty="0">
                    <a:latin typeface="Hiragino Sans W5" panose="020B0400000000000000" pitchFamily="34" charset="-128"/>
                    <a:ea typeface="Hiragino Sans W5" panose="020B0400000000000000" pitchFamily="34" charset="-128"/>
                  </a:rPr>
                  <a:t>CEC2015</a:t>
                </a:r>
                <a:r>
                  <a:rPr kumimoji="1" lang="ja-JP" altLang="en-US" sz="4000">
                    <a:latin typeface="Hiragino Sans W5" panose="020B0400000000000000" pitchFamily="34" charset="-128"/>
                    <a:ea typeface="Hiragino Sans W5" panose="020B0400000000000000" pitchFamily="34" charset="-128"/>
                  </a:rPr>
                  <a:t>のベンチマーク関数を探索</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サロゲートモデルを非使用 </a:t>
                </a:r>
                <a:r>
                  <a:rPr kumimoji="1" lang="en-US" altLang="ja-JP" sz="4000" dirty="0">
                    <a:latin typeface="Hiragino Sans W5" panose="020B0400000000000000" pitchFamily="34" charset="-128"/>
                    <a:ea typeface="Hiragino Sans W5" panose="020B0400000000000000" pitchFamily="34" charset="-128"/>
                  </a:rPr>
                  <a:t>(</a:t>
                </a:r>
                <a:r>
                  <a:rPr kumimoji="1" lang="en-US" altLang="ja-JP" sz="4000" dirty="0" err="1">
                    <a:latin typeface="Hiragino Sans W5" panose="020B0400000000000000" pitchFamily="34" charset="-128"/>
                    <a:ea typeface="Hiragino Sans W5" panose="020B0400000000000000" pitchFamily="34" charset="-128"/>
                  </a:rPr>
                  <a:t>NoS</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と異なる精度のサロゲートモデルを用いる</a:t>
                </a:r>
                <a:r>
                  <a:rPr kumimoji="1" lang="en-US" altLang="ja-JP" sz="4000" dirty="0">
                    <a:latin typeface="Hiragino Sans W5" panose="020B0400000000000000" pitchFamily="34" charset="-128"/>
                    <a:ea typeface="Hiragino Sans W5" panose="020B0400000000000000" pitchFamily="34" charset="-128"/>
                  </a:rPr>
                  <a:t>SAEA</a:t>
                </a:r>
                <a:r>
                  <a:rPr kumimoji="1" lang="ja-JP" altLang="en-US" sz="4000">
                    <a:latin typeface="Hiragino Sans W5" panose="020B0400000000000000" pitchFamily="34" charset="-128"/>
                    <a:ea typeface="Hiragino Sans W5" panose="020B0400000000000000" pitchFamily="34" charset="-128"/>
                  </a:rPr>
                  <a:t>の探索を比較</a:t>
                </a:r>
                <a:endParaRPr kumimoji="1" lang="en-US" altLang="ja-JP" sz="4000" dirty="0">
                  <a:latin typeface="Hiragino Sans W5" panose="020B0400000000000000" pitchFamily="34" charset="-128"/>
                  <a:ea typeface="Hiragino Sans W5" panose="020B0400000000000000" pitchFamily="34" charset="-128"/>
                </a:endParaRPr>
              </a:p>
              <a:p>
                <a:r>
                  <a:rPr kumimoji="1" lang="en-US" altLang="ja-JP" sz="48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実装</a:t>
                </a:r>
                <a:endParaRPr kumimoji="1" lang="en-US" altLang="ja-JP" sz="4400" dirty="0">
                  <a:latin typeface="Hiragino Sans W5" panose="020B0400000000000000" pitchFamily="34" charset="-128"/>
                  <a:ea typeface="Hiragino Sans W5" panose="020B0400000000000000" pitchFamily="34" charset="-128"/>
                </a:endParaRPr>
              </a:p>
              <a:p>
                <a:r>
                  <a:rPr kumimoji="1" lang="en-US" altLang="ja-JP" sz="4000" dirty="0">
                    <a:latin typeface="Hiragino Sans W5" panose="020B0400000000000000" pitchFamily="34" charset="-128"/>
                    <a:ea typeface="Hiragino Sans W5" panose="020B0400000000000000" pitchFamily="34" charset="-128"/>
                  </a:rPr>
                  <a:t>PS-CM → PS-CM</a:t>
                </a:r>
                <a:r>
                  <a:rPr kumimoji="1" lang="ja-JP" altLang="en-US" sz="4000">
                    <a:latin typeface="Hiragino Sans W5" panose="020B0400000000000000" pitchFamily="34" charset="-128"/>
                    <a:ea typeface="Hiragino Sans W5" panose="020B0400000000000000" pitchFamily="34" charset="-128"/>
                  </a:rPr>
                  <a:t>で子個体と親個体を比較するステップを以下の手順に置き換える</a:t>
                </a:r>
                <a:endParaRPr kumimoji="1" lang="en-US" altLang="ja-JP" sz="4000" dirty="0">
                  <a:latin typeface="Hiragino Sans W5" panose="020B0400000000000000" pitchFamily="34" charset="-128"/>
                  <a:ea typeface="Hiragino Sans W5" panose="020B0400000000000000" pitchFamily="34" charset="-128"/>
                </a:endParaRPr>
              </a:p>
              <a:p>
                <a:pPr marL="3297238"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実評価関数を使用し，親と子のどちらが優れるかをラベル付け</a:t>
                </a:r>
                <a:endParaRPr kumimoji="1" lang="en-US" altLang="ja-JP" sz="4000" dirty="0">
                  <a:latin typeface="Hiragino Sans W5" panose="020B0400000000000000" pitchFamily="34" charset="-128"/>
                  <a:ea typeface="Hiragino Sans W5" panose="020B0400000000000000" pitchFamily="34" charset="-128"/>
                </a:endParaRPr>
              </a:p>
              <a:p>
                <a:pPr marL="3297238"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サロゲート推定精度</a:t>
                </a:r>
                <a14:m>
                  <m:oMath xmlns:m="http://schemas.openxmlformats.org/officeDocument/2006/math">
                    <m:r>
                      <a:rPr kumimoji="1" lang="en-US" altLang="ja-JP" sz="4000" i="1" dirty="0" smtClean="0">
                        <a:latin typeface="Cambria Math" panose="02040503050406030204" pitchFamily="18" charset="0"/>
                        <a:ea typeface="Hiragino Sans W5" panose="020B0400000000000000" pitchFamily="34" charset="-128"/>
                      </a:rPr>
                      <m:t>𝑠𝑝</m:t>
                    </m:r>
                  </m:oMath>
                </a14:m>
                <a:r>
                  <a:rPr kumimoji="1" lang="ja-JP" altLang="en-US" sz="4000">
                    <a:latin typeface="Hiragino Sans W5" panose="020B0400000000000000" pitchFamily="34" charset="-128"/>
                    <a:ea typeface="Hiragino Sans W5" panose="020B0400000000000000" pitchFamily="34" charset="-128"/>
                  </a:rPr>
                  <a:t>を設定</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一定の確率</a:t>
                </a:r>
                <a14:m>
                  <m:oMath xmlns:m="http://schemas.openxmlformats.org/officeDocument/2006/math">
                    <m:r>
                      <a:rPr kumimoji="1" lang="en-US" altLang="ja-JP" sz="4000" i="1">
                        <a:latin typeface="Cambria Math" panose="02040503050406030204" pitchFamily="18" charset="0"/>
                        <a:ea typeface="Hiragino Sans W5" panose="020B0400000000000000" pitchFamily="34" charset="-128"/>
                      </a:rPr>
                      <m:t>(</m:t>
                    </m:r>
                    <m:r>
                      <a:rPr kumimoji="1" lang="en-US" altLang="ja-JP" sz="4000" i="1" dirty="0" smtClean="0">
                        <a:latin typeface="Cambria Math" panose="02040503050406030204" pitchFamily="18" charset="0"/>
                        <a:ea typeface="Hiragino Sans W5" panose="020B0400000000000000" pitchFamily="34" charset="-128"/>
                      </a:rPr>
                      <m:t>1−</m:t>
                    </m:r>
                    <m:r>
                      <a:rPr kumimoji="1" lang="en-US" altLang="ja-JP" sz="4000" i="1" dirty="0" smtClean="0">
                        <a:latin typeface="Cambria Math" panose="02040503050406030204" pitchFamily="18" charset="0"/>
                        <a:ea typeface="Hiragino Sans W5" panose="020B0400000000000000" pitchFamily="34" charset="-128"/>
                      </a:rPr>
                      <m:t>𝑠𝑝</m:t>
                    </m:r>
                    <m:r>
                      <a:rPr kumimoji="1" lang="en-US" altLang="ja-JP" sz="4000" i="1" dirty="0" smtClean="0">
                        <a:latin typeface="Cambria Math" panose="02040503050406030204" pitchFamily="18" charset="0"/>
                        <a:ea typeface="Hiragino Sans W5" panose="020B0400000000000000" pitchFamily="34" charset="-128"/>
                      </a:rPr>
                      <m:t>)</m:t>
                    </m:r>
                  </m:oMath>
                </a14:m>
                <a:r>
                  <a:rPr kumimoji="1" lang="ja-JP" altLang="en-US" sz="4000">
                    <a:latin typeface="Hiragino Sans W5" panose="020B0400000000000000" pitchFamily="34" charset="-128"/>
                    <a:ea typeface="Hiragino Sans W5" panose="020B0400000000000000" pitchFamily="34" charset="-128"/>
                  </a:rPr>
                  <a:t>で優劣の判定を反転</a:t>
                </a:r>
                <a:endParaRPr kumimoji="1" lang="en-US" altLang="ja-JP" sz="4000" dirty="0">
                  <a:latin typeface="Hiragino Sans W5" panose="020B0400000000000000" pitchFamily="34" charset="-128"/>
                  <a:ea typeface="Hiragino Sans W5" panose="020B0400000000000000" pitchFamily="34" charset="-128"/>
                </a:endParaRPr>
              </a:p>
              <a:p>
                <a:pPr marL="2725738"/>
                <a:r>
                  <a:rPr kumimoji="1" lang="ja-JP" altLang="en-US" sz="4000">
                    <a:latin typeface="Hiragino Sans W5" panose="020B0400000000000000" pitchFamily="34" charset="-128"/>
                    <a:ea typeface="Hiragino Sans W5" panose="020B0400000000000000" pitchFamily="34" charset="-128"/>
                  </a:rPr>
                  <a:t>精度に応じて，判断を間違えるため精度の調整が可能</a:t>
                </a:r>
                <a:endParaRPr kumimoji="1" lang="en-US" altLang="ja-JP" sz="4000" dirty="0">
                  <a:latin typeface="Hiragino Sans W5" panose="020B0400000000000000" pitchFamily="34" charset="-128"/>
                  <a:ea typeface="Hiragino Sans W5" panose="020B0400000000000000" pitchFamily="34" charset="-128"/>
                </a:endParaRPr>
              </a:p>
              <a:p>
                <a:r>
                  <a:rPr kumimoji="1" lang="en-US" altLang="ja-JP" sz="4000" dirty="0">
                    <a:latin typeface="Hiragino Sans W5" panose="020B0400000000000000" pitchFamily="34" charset="-128"/>
                    <a:ea typeface="Hiragino Sans W5" panose="020B0400000000000000" pitchFamily="34" charset="-128"/>
                  </a:rPr>
                  <a:t>IB-AFM → IB-AFM</a:t>
                </a:r>
                <a:r>
                  <a:rPr kumimoji="1" lang="ja-JP" altLang="en-US" sz="4000">
                    <a:latin typeface="Hiragino Sans W5" panose="020B0400000000000000" pitchFamily="34" charset="-128"/>
                    <a:ea typeface="Hiragino Sans W5" panose="020B0400000000000000" pitchFamily="34" charset="-128"/>
                  </a:rPr>
                  <a:t>で上位個体を選択する前に以下のステップを行う</a:t>
                </a:r>
                <a:endParaRPr kumimoji="1" lang="en-US" altLang="ja-JP" sz="4000" dirty="0">
                  <a:latin typeface="Hiragino Sans W5" panose="020B0400000000000000" pitchFamily="34" charset="-128"/>
                  <a:ea typeface="Hiragino Sans W5" panose="020B0400000000000000" pitchFamily="34" charset="-128"/>
                </a:endParaRPr>
              </a:p>
              <a:p>
                <a:pPr marL="3297238"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生成された全ての子個体を実評価関数で評価</a:t>
                </a:r>
                <a:endParaRPr kumimoji="1" lang="en-US" altLang="ja-JP" sz="4000" dirty="0">
                  <a:latin typeface="Hiragino Sans W5" panose="020B0400000000000000" pitchFamily="34" charset="-128"/>
                  <a:ea typeface="Hiragino Sans W5" panose="020B0400000000000000" pitchFamily="34" charset="-128"/>
                </a:endParaRPr>
              </a:p>
              <a:p>
                <a:pPr marL="3297238"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親個体と子個体を評価値順に並び替え</a:t>
                </a:r>
                <a:endParaRPr kumimoji="1" lang="en-US" altLang="ja-JP" sz="4000" dirty="0">
                  <a:latin typeface="Hiragino Sans W5" panose="020B0400000000000000" pitchFamily="34" charset="-128"/>
                  <a:ea typeface="Hiragino Sans W5" panose="020B0400000000000000" pitchFamily="34" charset="-128"/>
                </a:endParaRPr>
              </a:p>
              <a:p>
                <a:pPr marL="3297238" indent="-571500">
                  <a:buFont typeface="Arial" panose="020B0604020202020204" pitchFamily="34" charset="0"/>
                  <a:buChar char="•"/>
                </a:pPr>
                <a14:m>
                  <m:oMath xmlns:m="http://schemas.openxmlformats.org/officeDocument/2006/math">
                    <m:r>
                      <a:rPr kumimoji="1" lang="en-US" altLang="ja-JP" sz="4000" b="0" i="1" smtClean="0">
                        <a:latin typeface="Cambria Math" panose="02040503050406030204" pitchFamily="18" charset="0"/>
                        <a:ea typeface="Hiragino Sans W5" panose="020B0400000000000000" pitchFamily="34" charset="-128"/>
                      </a:rPr>
                      <m:t>𝑟𝑜𝑢𝑛𝑑</m:t>
                    </m:r>
                    <m:r>
                      <a:rPr kumimoji="1" lang="en-US" altLang="ja-JP" sz="4000" b="0" i="1" smtClean="0">
                        <a:latin typeface="Cambria Math" panose="02040503050406030204" pitchFamily="18" charset="0"/>
                        <a:ea typeface="Hiragino Sans W5" panose="020B0400000000000000" pitchFamily="34" charset="-128"/>
                      </a:rPr>
                      <m:t>((1−</m:t>
                    </m:r>
                    <m:r>
                      <a:rPr kumimoji="1" lang="en-US" altLang="ja-JP" sz="4000" b="0" i="1" smtClean="0">
                        <a:latin typeface="Cambria Math" panose="02040503050406030204" pitchFamily="18" charset="0"/>
                        <a:ea typeface="Hiragino Sans W5" panose="020B0400000000000000" pitchFamily="34" charset="-128"/>
                      </a:rPr>
                      <m:t>𝑠𝑝</m:t>
                    </m:r>
                    <m:r>
                      <a:rPr kumimoji="1" lang="en-US" altLang="ja-JP" sz="4000" b="0" i="1" smtClean="0">
                        <a:latin typeface="Cambria Math" panose="02040503050406030204" pitchFamily="18" charset="0"/>
                        <a:ea typeface="Hiragino Sans W5" panose="020B0400000000000000" pitchFamily="34" charset="-128"/>
                      </a:rPr>
                      <m:t>)×|</m:t>
                    </m:r>
                    <m:r>
                      <a:rPr kumimoji="1" lang="en-US" altLang="ja-JP" sz="4000" b="0" i="1" smtClean="0">
                        <a:latin typeface="Cambria Math" panose="02040503050406030204" pitchFamily="18" charset="0"/>
                        <a:ea typeface="Cambria Math" panose="02040503050406030204" pitchFamily="18" charset="0"/>
                      </a:rPr>
                      <m:t>𝑅</m:t>
                    </m:r>
                    <m:r>
                      <a:rPr kumimoji="1" lang="en-US" altLang="ja-JP" sz="4000" b="0" i="1" smtClean="0">
                        <a:latin typeface="Cambria Math" panose="02040503050406030204" pitchFamily="18" charset="0"/>
                        <a:ea typeface="Cambria Math" panose="02040503050406030204" pitchFamily="18" charset="0"/>
                      </a:rPr>
                      <m:t>|)</m:t>
                    </m:r>
                  </m:oMath>
                </a14:m>
                <a:r>
                  <a:rPr kumimoji="1" lang="ja-JP" altLang="en-US" sz="4000">
                    <a:latin typeface="Hiragino Sans W5" panose="020B0400000000000000" pitchFamily="34" charset="-128"/>
                    <a:ea typeface="Hiragino Sans W5" panose="020B0400000000000000" pitchFamily="34" charset="-128"/>
                  </a:rPr>
                  <a:t>個の個体をランダムに取り除き，ランダムな位置に戻す</a:t>
                </a:r>
                <a:endParaRPr kumimoji="1" lang="en-US" altLang="ja-JP" sz="4000" dirty="0">
                  <a:latin typeface="Hiragino Sans W5" panose="020B0400000000000000" pitchFamily="34" charset="-128"/>
                  <a:ea typeface="Hiragino Sans W5" panose="020B0400000000000000" pitchFamily="34" charset="-128"/>
                </a:endParaRPr>
              </a:p>
              <a:p>
                <a:pPr marL="2725738" indent="38100"/>
                <a14:m>
                  <m:oMath xmlns:m="http://schemas.openxmlformats.org/officeDocument/2006/math">
                    <m:r>
                      <a:rPr kumimoji="1" lang="en-US" altLang="ja-JP" sz="4000" b="0" i="1" smtClean="0">
                        <a:latin typeface="Cambria Math" panose="02040503050406030204" pitchFamily="18" charset="0"/>
                        <a:ea typeface="Hiragino Sans W5" panose="020B0400000000000000" pitchFamily="34" charset="-128"/>
                      </a:rPr>
                      <m:t>𝑠𝑝</m:t>
                    </m:r>
                    <m:r>
                      <a:rPr kumimoji="1" lang="en-US" altLang="ja-JP" sz="4000" b="0" i="1" smtClean="0">
                        <a:latin typeface="Cambria Math" panose="02040503050406030204" pitchFamily="18" charset="0"/>
                        <a:ea typeface="Cambria Math" panose="02040503050406030204" pitchFamily="18" charset="0"/>
                      </a:rPr>
                      <m:t>×|</m:t>
                    </m:r>
                    <m:r>
                      <a:rPr kumimoji="1" lang="en-US" altLang="ja-JP" sz="4000" b="0" i="1" smtClean="0">
                        <a:latin typeface="Cambria Math" panose="02040503050406030204" pitchFamily="18" charset="0"/>
                        <a:ea typeface="Cambria Math" panose="02040503050406030204" pitchFamily="18" charset="0"/>
                      </a:rPr>
                      <m:t>𝑅</m:t>
                    </m:r>
                    <m:r>
                      <a:rPr kumimoji="1" lang="en-US" altLang="ja-JP" sz="4000" b="0" i="1" smtClean="0">
                        <a:latin typeface="Cambria Math" panose="02040503050406030204" pitchFamily="18" charset="0"/>
                        <a:ea typeface="Cambria Math" panose="02040503050406030204" pitchFamily="18" charset="0"/>
                      </a:rPr>
                      <m:t>|</m:t>
                    </m:r>
                  </m:oMath>
                </a14:m>
                <a:r>
                  <a:rPr kumimoji="1" lang="ja-JP" altLang="en-US" sz="4000">
                    <a:latin typeface="Hiragino Sans W5" panose="020B0400000000000000" pitchFamily="34" charset="-128"/>
                    <a:ea typeface="Hiragino Sans W5" panose="020B0400000000000000" pitchFamily="34" charset="-128"/>
                  </a:rPr>
                  <a:t>個の個体は正しい順序で並ぶことになる</a:t>
                </a:r>
                <a:endParaRPr kumimoji="1" lang="en-US" altLang="ja-JP" sz="4000" dirty="0">
                  <a:latin typeface="Hiragino Sans W5" panose="020B0400000000000000" pitchFamily="34" charset="-128"/>
                  <a:ea typeface="Hiragino Sans W5" panose="020B0400000000000000" pitchFamily="34" charset="-128"/>
                </a:endParaRPr>
              </a:p>
            </p:txBody>
          </p:sp>
        </mc:Choice>
        <mc:Fallback xmlns="">
          <p:sp>
            <p:nvSpPr>
              <p:cNvPr id="74" name="テキスト ボックス 73">
                <a:extLst>
                  <a:ext uri="{FF2B5EF4-FFF2-40B4-BE49-F238E27FC236}">
                    <a16:creationId xmlns:a16="http://schemas.microsoft.com/office/drawing/2014/main" id="{CA9D1AEF-DDE1-B34F-F44A-87A56557512F}"/>
                  </a:ext>
                </a:extLst>
              </p:cNvPr>
              <p:cNvSpPr txBox="1">
                <a:spLocks noRot="1" noChangeAspect="1" noMove="1" noResize="1" noEditPoints="1" noAdjustHandles="1" noChangeArrowheads="1" noChangeShapeType="1" noTextEdit="1"/>
              </p:cNvSpPr>
              <p:nvPr/>
            </p:nvSpPr>
            <p:spPr>
              <a:xfrm>
                <a:off x="790505" y="15926889"/>
                <a:ext cx="23656958" cy="8894743"/>
              </a:xfrm>
              <a:prstGeom prst="rect">
                <a:avLst/>
              </a:prstGeom>
              <a:blipFill>
                <a:blip r:embed="rId3"/>
                <a:stretch>
                  <a:fillRect l="-1181" t="-1854" r="-751" b="-1997"/>
                </a:stretch>
              </a:blipFill>
            </p:spPr>
            <p:txBody>
              <a:bodyPr/>
              <a:lstStyle/>
              <a:p>
                <a:r>
                  <a:rPr lang="ja-JP" altLang="en-US">
                    <a:noFill/>
                  </a:rPr>
                  <a:t> </a:t>
                </a:r>
              </a:p>
            </p:txBody>
          </p:sp>
        </mc:Fallback>
      </mc:AlternateContent>
      <p:graphicFrame>
        <p:nvGraphicFramePr>
          <p:cNvPr id="75" name="表 74">
            <a:extLst>
              <a:ext uri="{FF2B5EF4-FFF2-40B4-BE49-F238E27FC236}">
                <a16:creationId xmlns:a16="http://schemas.microsoft.com/office/drawing/2014/main" id="{CB1BE7D1-9CD2-E245-D731-760AC6E089B7}"/>
              </a:ext>
            </a:extLst>
          </p:cNvPr>
          <p:cNvGraphicFramePr>
            <a:graphicFrameLocks noGrp="1"/>
          </p:cNvGraphicFramePr>
          <p:nvPr>
            <p:extLst>
              <p:ext uri="{D42A27DB-BD31-4B8C-83A1-F6EECF244321}">
                <p14:modId xmlns:p14="http://schemas.microsoft.com/office/powerpoint/2010/main" val="602500960"/>
              </p:ext>
            </p:extLst>
          </p:nvPr>
        </p:nvGraphicFramePr>
        <p:xfrm>
          <a:off x="24447463" y="18461893"/>
          <a:ext cx="7088857" cy="6235328"/>
        </p:xfrm>
        <a:graphic>
          <a:graphicData uri="http://schemas.openxmlformats.org/drawingml/2006/table">
            <a:tbl>
              <a:tblPr firstRow="1" bandRow="1">
                <a:tableStyleId>{69012ECD-51FC-41F1-AA8D-1B2483CD663E}</a:tableStyleId>
              </a:tblPr>
              <a:tblGrid>
                <a:gridCol w="1626813">
                  <a:extLst>
                    <a:ext uri="{9D8B030D-6E8A-4147-A177-3AD203B41FA5}">
                      <a16:colId xmlns:a16="http://schemas.microsoft.com/office/drawing/2014/main" val="1546719091"/>
                    </a:ext>
                  </a:extLst>
                </a:gridCol>
                <a:gridCol w="2985069">
                  <a:extLst>
                    <a:ext uri="{9D8B030D-6E8A-4147-A177-3AD203B41FA5}">
                      <a16:colId xmlns:a16="http://schemas.microsoft.com/office/drawing/2014/main" val="3632348338"/>
                    </a:ext>
                  </a:extLst>
                </a:gridCol>
                <a:gridCol w="2476975">
                  <a:extLst>
                    <a:ext uri="{9D8B030D-6E8A-4147-A177-3AD203B41FA5}">
                      <a16:colId xmlns:a16="http://schemas.microsoft.com/office/drawing/2014/main" val="2635607927"/>
                    </a:ext>
                  </a:extLst>
                </a:gridCol>
              </a:tblGrid>
              <a:tr h="779416">
                <a:tc gridSpan="3">
                  <a:txBody>
                    <a:bodyPr/>
                    <a:lstStyle/>
                    <a:p>
                      <a:pPr algn="ctr"/>
                      <a:r>
                        <a:rPr kumimoji="1" lang="en-US" altLang="ja-JP" sz="4000" b="0" i="0" dirty="0">
                          <a:latin typeface="Hiragino Sans W4" panose="020B0400000000000000" pitchFamily="34" charset="-128"/>
                          <a:ea typeface="Hiragino Sans W4" panose="020B0400000000000000" pitchFamily="34" charset="-128"/>
                        </a:rPr>
                        <a:t>CEC2015</a:t>
                      </a:r>
                      <a:r>
                        <a:rPr kumimoji="1" lang="ja-JP" altLang="en-US" sz="4000" b="0" i="0">
                          <a:latin typeface="Hiragino Sans W4" panose="020B0400000000000000" pitchFamily="34" charset="-128"/>
                          <a:ea typeface="Hiragino Sans W4" panose="020B0400000000000000" pitchFamily="34" charset="-128"/>
                        </a:rPr>
                        <a:t>ベンチマーク</a:t>
                      </a:r>
                      <a:r>
                        <a:rPr kumimoji="1" lang="en-US" altLang="ja-JP" sz="4000" b="0" i="0" baseline="30000" dirty="0">
                          <a:latin typeface="Hiragino Sans W4" panose="020B0400000000000000" pitchFamily="34" charset="-128"/>
                          <a:ea typeface="Hiragino Sans W4" panose="020B0400000000000000" pitchFamily="34" charset="-128"/>
                        </a:rPr>
                        <a:t>[5]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779416">
                <a:tc>
                  <a:txBody>
                    <a:bodyPr/>
                    <a:lstStyle/>
                    <a:p>
                      <a:r>
                        <a:rPr kumimoji="1" lang="ja-JP" altLang="en-US" sz="4000"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sz="4000" b="0" i="0" dirty="0">
                          <a:latin typeface="Hiragino Sans W4" panose="020B0400000000000000" pitchFamily="34" charset="-128"/>
                          <a:ea typeface="Hiragino Sans W4" panose="020B0400000000000000" pitchFamily="34" charset="-128"/>
                        </a:rPr>
                        <a:t>10, 30</a:t>
                      </a:r>
                      <a:endParaRPr kumimoji="1" lang="ja-JP" altLang="en-US" sz="4000"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f2</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f4</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f8</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76" name="テキスト ボックス 75">
            <a:extLst>
              <a:ext uri="{FF2B5EF4-FFF2-40B4-BE49-F238E27FC236}">
                <a16:creationId xmlns:a16="http://schemas.microsoft.com/office/drawing/2014/main" id="{7A9307BE-B311-DC1C-DA55-205360EE04D6}"/>
              </a:ext>
            </a:extLst>
          </p:cNvPr>
          <p:cNvSpPr txBox="1">
            <a:spLocks/>
          </p:cNvSpPr>
          <p:nvPr/>
        </p:nvSpPr>
        <p:spPr>
          <a:xfrm>
            <a:off x="743941" y="25056102"/>
            <a:ext cx="30829466" cy="16584628"/>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77" name="正方形/長方形 76">
            <a:extLst>
              <a:ext uri="{FF2B5EF4-FFF2-40B4-BE49-F238E27FC236}">
                <a16:creationId xmlns:a16="http://schemas.microsoft.com/office/drawing/2014/main" id="{1A0AEF92-31D4-F423-813D-1DF12A7F7324}"/>
              </a:ext>
            </a:extLst>
          </p:cNvPr>
          <p:cNvSpPr/>
          <p:nvPr/>
        </p:nvSpPr>
        <p:spPr>
          <a:xfrm>
            <a:off x="772823" y="25056101"/>
            <a:ext cx="5196365"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４</a:t>
            </a:r>
            <a:r>
              <a:rPr kumimoji="1" lang="en-US" altLang="ja-JP" sz="6000" b="1" dirty="0">
                <a:solidFill>
                  <a:schemeClr val="bg1"/>
                </a:solidFill>
              </a:rPr>
              <a:t>.</a:t>
            </a:r>
            <a:r>
              <a:rPr kumimoji="1" lang="ja-JP" altLang="en-US" sz="6000" b="1">
                <a:solidFill>
                  <a:schemeClr val="bg1"/>
                </a:solidFill>
              </a:rPr>
              <a:t>結果・考察</a:t>
            </a:r>
            <a:endParaRPr kumimoji="1" lang="ja-JP" altLang="en-US" sz="6000" b="1" dirty="0">
              <a:solidFill>
                <a:schemeClr val="bg1"/>
              </a:solidFill>
            </a:endParaRPr>
          </a:p>
        </p:txBody>
      </p:sp>
      <p:sp>
        <p:nvSpPr>
          <p:cNvPr id="94" name="テキスト ボックス 93">
            <a:extLst>
              <a:ext uri="{FF2B5EF4-FFF2-40B4-BE49-F238E27FC236}">
                <a16:creationId xmlns:a16="http://schemas.microsoft.com/office/drawing/2014/main" id="{5FEAC673-F3BC-80C6-82C1-1A48AE06C2BF}"/>
              </a:ext>
            </a:extLst>
          </p:cNvPr>
          <p:cNvSpPr txBox="1"/>
          <p:nvPr/>
        </p:nvSpPr>
        <p:spPr>
          <a:xfrm>
            <a:off x="2579462" y="34332326"/>
            <a:ext cx="1967911" cy="707886"/>
          </a:xfrm>
          <a:prstGeom prst="rect">
            <a:avLst/>
          </a:prstGeom>
          <a:noFill/>
        </p:spPr>
        <p:txBody>
          <a:bodyPr wrap="none" rtlCol="0">
            <a:spAutoFit/>
          </a:bodyPr>
          <a:lstStyle/>
          <a:p>
            <a:r>
              <a:rPr kumimoji="1" lang="en-US" altLang="ja-JP" sz="4000" dirty="0" err="1"/>
              <a:t>ps</a:t>
            </a:r>
            <a:r>
              <a:rPr kumimoji="1" lang="en-US" altLang="ja-JP" sz="4000" dirty="0"/>
              <a:t>-cm f1</a:t>
            </a:r>
            <a:endParaRPr kumimoji="1" lang="ja-JP" altLang="en-US" sz="4000"/>
          </a:p>
        </p:txBody>
      </p:sp>
      <p:sp>
        <p:nvSpPr>
          <p:cNvPr id="95" name="テキスト ボックス 94">
            <a:extLst>
              <a:ext uri="{FF2B5EF4-FFF2-40B4-BE49-F238E27FC236}">
                <a16:creationId xmlns:a16="http://schemas.microsoft.com/office/drawing/2014/main" id="{53E77DB2-8C6B-1A45-AA02-A5ABCE1D19AF}"/>
              </a:ext>
            </a:extLst>
          </p:cNvPr>
          <p:cNvSpPr txBox="1"/>
          <p:nvPr/>
        </p:nvSpPr>
        <p:spPr>
          <a:xfrm>
            <a:off x="8494574" y="34332326"/>
            <a:ext cx="1967911" cy="707886"/>
          </a:xfrm>
          <a:prstGeom prst="rect">
            <a:avLst/>
          </a:prstGeom>
          <a:noFill/>
        </p:spPr>
        <p:txBody>
          <a:bodyPr wrap="none" rtlCol="0">
            <a:spAutoFit/>
          </a:bodyPr>
          <a:lstStyle/>
          <a:p>
            <a:r>
              <a:rPr kumimoji="1" lang="en-US" altLang="ja-JP" sz="4000" dirty="0" err="1"/>
              <a:t>ps</a:t>
            </a:r>
            <a:r>
              <a:rPr kumimoji="1" lang="en-US" altLang="ja-JP" sz="4000" dirty="0"/>
              <a:t>-cm f4</a:t>
            </a:r>
            <a:endParaRPr kumimoji="1" lang="ja-JP" altLang="en-US" sz="4000"/>
          </a:p>
        </p:txBody>
      </p:sp>
      <p:sp>
        <p:nvSpPr>
          <p:cNvPr id="96" name="テキスト ボックス 95">
            <a:extLst>
              <a:ext uri="{FF2B5EF4-FFF2-40B4-BE49-F238E27FC236}">
                <a16:creationId xmlns:a16="http://schemas.microsoft.com/office/drawing/2014/main" id="{76E45E48-9E89-7C08-DC26-566F60F04FA5}"/>
              </a:ext>
            </a:extLst>
          </p:cNvPr>
          <p:cNvSpPr txBox="1"/>
          <p:nvPr/>
        </p:nvSpPr>
        <p:spPr>
          <a:xfrm>
            <a:off x="14014529" y="34332326"/>
            <a:ext cx="2227597" cy="707886"/>
          </a:xfrm>
          <a:prstGeom prst="rect">
            <a:avLst/>
          </a:prstGeom>
          <a:noFill/>
        </p:spPr>
        <p:txBody>
          <a:bodyPr wrap="none" rtlCol="0">
            <a:spAutoFit/>
          </a:bodyPr>
          <a:lstStyle/>
          <a:p>
            <a:r>
              <a:rPr kumimoji="1" lang="en-US" altLang="ja-JP" sz="4000" dirty="0" err="1"/>
              <a:t>ps</a:t>
            </a:r>
            <a:r>
              <a:rPr kumimoji="1" lang="en-US" altLang="ja-JP" sz="4000" dirty="0"/>
              <a:t>-cm f15</a:t>
            </a:r>
            <a:endParaRPr kumimoji="1" lang="ja-JP" altLang="en-US" sz="4000"/>
          </a:p>
        </p:txBody>
      </p:sp>
      <p:sp>
        <p:nvSpPr>
          <p:cNvPr id="99" name="テキスト ボックス 98">
            <a:extLst>
              <a:ext uri="{FF2B5EF4-FFF2-40B4-BE49-F238E27FC236}">
                <a16:creationId xmlns:a16="http://schemas.microsoft.com/office/drawing/2014/main" id="{2573B949-40E6-45C5-2305-3C21F6871589}"/>
              </a:ext>
            </a:extLst>
          </p:cNvPr>
          <p:cNvSpPr txBox="1"/>
          <p:nvPr/>
        </p:nvSpPr>
        <p:spPr>
          <a:xfrm>
            <a:off x="2579462" y="39010862"/>
            <a:ext cx="2069990" cy="707886"/>
          </a:xfrm>
          <a:prstGeom prst="rect">
            <a:avLst/>
          </a:prstGeom>
          <a:noFill/>
        </p:spPr>
        <p:txBody>
          <a:bodyPr wrap="none" rtlCol="0">
            <a:spAutoFit/>
          </a:bodyPr>
          <a:lstStyle/>
          <a:p>
            <a:r>
              <a:rPr kumimoji="1" lang="en-US" altLang="ja-JP" sz="4000" dirty="0" err="1"/>
              <a:t>ib-afm</a:t>
            </a:r>
            <a:r>
              <a:rPr kumimoji="1" lang="en-US" altLang="ja-JP" sz="4000" dirty="0"/>
              <a:t> f2</a:t>
            </a:r>
            <a:endParaRPr kumimoji="1" lang="ja-JP" altLang="en-US" sz="4000"/>
          </a:p>
        </p:txBody>
      </p:sp>
      <p:sp>
        <p:nvSpPr>
          <p:cNvPr id="102" name="テキスト ボックス 101">
            <a:extLst>
              <a:ext uri="{FF2B5EF4-FFF2-40B4-BE49-F238E27FC236}">
                <a16:creationId xmlns:a16="http://schemas.microsoft.com/office/drawing/2014/main" id="{1E8C572B-F3CE-9F9A-EA16-C238AEBC5874}"/>
              </a:ext>
            </a:extLst>
          </p:cNvPr>
          <p:cNvSpPr txBox="1"/>
          <p:nvPr/>
        </p:nvSpPr>
        <p:spPr>
          <a:xfrm>
            <a:off x="8357640" y="39010862"/>
            <a:ext cx="2069990" cy="707886"/>
          </a:xfrm>
          <a:prstGeom prst="rect">
            <a:avLst/>
          </a:prstGeom>
          <a:noFill/>
        </p:spPr>
        <p:txBody>
          <a:bodyPr wrap="none" rtlCol="0">
            <a:spAutoFit/>
          </a:bodyPr>
          <a:lstStyle/>
          <a:p>
            <a:r>
              <a:rPr kumimoji="1" lang="en-US" altLang="ja-JP" sz="4000" dirty="0" err="1"/>
              <a:t>ib-afm</a:t>
            </a:r>
            <a:r>
              <a:rPr kumimoji="1" lang="en-US" altLang="ja-JP" sz="4000" dirty="0"/>
              <a:t> f4</a:t>
            </a:r>
            <a:endParaRPr kumimoji="1" lang="ja-JP" altLang="en-US" sz="4000"/>
          </a:p>
        </p:txBody>
      </p:sp>
      <p:sp>
        <p:nvSpPr>
          <p:cNvPr id="105" name="テキスト ボックス 104">
            <a:extLst>
              <a:ext uri="{FF2B5EF4-FFF2-40B4-BE49-F238E27FC236}">
                <a16:creationId xmlns:a16="http://schemas.microsoft.com/office/drawing/2014/main" id="{FA816127-5E32-EF79-EF40-3CD5274596BE}"/>
              </a:ext>
            </a:extLst>
          </p:cNvPr>
          <p:cNvSpPr txBox="1"/>
          <p:nvPr/>
        </p:nvSpPr>
        <p:spPr>
          <a:xfrm>
            <a:off x="14135817" y="39010862"/>
            <a:ext cx="2329677" cy="707886"/>
          </a:xfrm>
          <a:prstGeom prst="rect">
            <a:avLst/>
          </a:prstGeom>
          <a:noFill/>
        </p:spPr>
        <p:txBody>
          <a:bodyPr wrap="none" rtlCol="0">
            <a:spAutoFit/>
          </a:bodyPr>
          <a:lstStyle/>
          <a:p>
            <a:r>
              <a:rPr kumimoji="1" lang="en-US" altLang="ja-JP" sz="4000" dirty="0" err="1"/>
              <a:t>ib-afm</a:t>
            </a:r>
            <a:r>
              <a:rPr kumimoji="1" lang="en-US" altLang="ja-JP" sz="4000" dirty="0"/>
              <a:t> f15</a:t>
            </a:r>
            <a:endParaRPr kumimoji="1" lang="ja-JP" altLang="en-US" sz="4000"/>
          </a:p>
        </p:txBody>
      </p:sp>
      <p:sp>
        <p:nvSpPr>
          <p:cNvPr id="80" name="テキスト ボックス 79">
            <a:extLst>
              <a:ext uri="{FF2B5EF4-FFF2-40B4-BE49-F238E27FC236}">
                <a16:creationId xmlns:a16="http://schemas.microsoft.com/office/drawing/2014/main" id="{9555A38E-A30B-030B-B940-49FDCE7D2A3B}"/>
              </a:ext>
            </a:extLst>
          </p:cNvPr>
          <p:cNvSpPr txBox="1"/>
          <p:nvPr/>
        </p:nvSpPr>
        <p:spPr>
          <a:xfrm>
            <a:off x="26602630" y="33419051"/>
            <a:ext cx="3233770" cy="707886"/>
          </a:xfrm>
          <a:prstGeom prst="rect">
            <a:avLst/>
          </a:prstGeom>
          <a:noFill/>
        </p:spPr>
        <p:txBody>
          <a:bodyPr wrap="none" rtlCol="0">
            <a:spAutoFit/>
          </a:bodyPr>
          <a:lstStyle/>
          <a:p>
            <a:r>
              <a:rPr kumimoji="1" lang="en-US" altLang="ja-JP" sz="4000" dirty="0"/>
              <a:t>d30 </a:t>
            </a:r>
            <a:r>
              <a:rPr kumimoji="1" lang="en-US" altLang="ja-JP" sz="4000" dirty="0" err="1"/>
              <a:t>ib-afm</a:t>
            </a:r>
            <a:r>
              <a:rPr kumimoji="1" lang="en-US" altLang="ja-JP" sz="4000" dirty="0"/>
              <a:t> f15</a:t>
            </a:r>
            <a:endParaRPr kumimoji="1" lang="ja-JP" altLang="en-US" sz="4000"/>
          </a:p>
        </p:txBody>
      </p:sp>
      <p:sp>
        <p:nvSpPr>
          <p:cNvPr id="106" name="テキスト ボックス 105">
            <a:extLst>
              <a:ext uri="{FF2B5EF4-FFF2-40B4-BE49-F238E27FC236}">
                <a16:creationId xmlns:a16="http://schemas.microsoft.com/office/drawing/2014/main" id="{D809AF91-9DF1-319C-2B2C-5C72877F5316}"/>
              </a:ext>
            </a:extLst>
          </p:cNvPr>
          <p:cNvSpPr txBox="1"/>
          <p:nvPr/>
        </p:nvSpPr>
        <p:spPr>
          <a:xfrm>
            <a:off x="743940" y="26159796"/>
            <a:ext cx="15391449" cy="4462760"/>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PS-CM</a:t>
            </a:r>
          </a:p>
          <a:p>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単峰性，多峰性，混合の全ての関数形状に対して精度が高いほど探索性能が高い傾向が見られた</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精度が</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0.5</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の場合</a:t>
            </a:r>
            <a:r>
              <a:rPr kumimoji="1" lang="en-US" altLang="ja-JP" sz="40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の探索性能と変わらないか，劣る性能を示す</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精度</a:t>
            </a:r>
            <a:r>
              <a:rPr kumimoji="1" lang="en-US" altLang="ja-JP" sz="4000" dirty="0">
                <a:latin typeface="Hiragino Sans W5" panose="020B0400000000000000" pitchFamily="34" charset="-128"/>
                <a:ea typeface="Hiragino Sans W5" panose="020B0400000000000000" pitchFamily="34" charset="-128"/>
              </a:rPr>
              <a:t>0.5 →</a:t>
            </a:r>
            <a:r>
              <a:rPr kumimoji="1" lang="ja-JP" altLang="en-US" sz="4000">
                <a:latin typeface="Hiragino Sans W5" panose="020B0400000000000000" pitchFamily="34" charset="-128"/>
                <a:ea typeface="Hiragino Sans W5" panose="020B0400000000000000" pitchFamily="34" charset="-128"/>
              </a:rPr>
              <a:t> 半分の確率で判断を間違う</a:t>
            </a:r>
            <a:r>
              <a:rPr kumimoji="1" lang="en-US" altLang="ja-JP" sz="4000" dirty="0">
                <a:latin typeface="Hiragino Sans W5" panose="020B0400000000000000" pitchFamily="34" charset="-128"/>
                <a:ea typeface="Hiragino Sans W5" panose="020B0400000000000000" pitchFamily="34" charset="-128"/>
              </a:rPr>
              <a:t> →</a:t>
            </a:r>
            <a:r>
              <a:rPr kumimoji="1" lang="ja-JP" altLang="en-US" sz="4000">
                <a:latin typeface="Hiragino Sans W5" panose="020B0400000000000000" pitchFamily="34" charset="-128"/>
                <a:ea typeface="Hiragino Sans W5" panose="020B0400000000000000" pitchFamily="34" charset="-128"/>
              </a:rPr>
              <a:t> </a:t>
            </a:r>
            <a:r>
              <a:rPr kumimoji="1" lang="en-US" altLang="ja-JP" sz="4000" dirty="0" err="1">
                <a:latin typeface="Hiragino Sans W5" panose="020B0400000000000000" pitchFamily="34" charset="-128"/>
                <a:ea typeface="Hiragino Sans W5" panose="020B0400000000000000" pitchFamily="34" charset="-128"/>
              </a:rPr>
              <a:t>NoS</a:t>
            </a:r>
            <a:r>
              <a:rPr kumimoji="1" lang="ja-JP" altLang="en-US" sz="4000">
                <a:latin typeface="Hiragino Sans W5" panose="020B0400000000000000" pitchFamily="34" charset="-128"/>
                <a:ea typeface="Hiragino Sans W5" panose="020B0400000000000000" pitchFamily="34" charset="-128"/>
              </a:rPr>
              <a:t>も生成される子個体がほぼ半数の確率で親よりも優れる可能性があると仮定すると同様の探索になるのではないか</a:t>
            </a:r>
            <a:endParaRPr kumimoji="1" lang="en-US" altLang="ja-JP" sz="4000" dirty="0">
              <a:latin typeface="Hiragino Sans W5" panose="020B0400000000000000" pitchFamily="34" charset="-128"/>
              <a:ea typeface="Hiragino Sans W5" panose="020B0400000000000000" pitchFamily="34" charset="-128"/>
            </a:endParaRPr>
          </a:p>
        </p:txBody>
      </p:sp>
      <p:sp>
        <p:nvSpPr>
          <p:cNvPr id="107" name="テキスト ボックス 106">
            <a:extLst>
              <a:ext uri="{FF2B5EF4-FFF2-40B4-BE49-F238E27FC236}">
                <a16:creationId xmlns:a16="http://schemas.microsoft.com/office/drawing/2014/main" id="{D9F2D4EF-DE2D-6B31-5110-B5D0E78D50EF}"/>
              </a:ext>
            </a:extLst>
          </p:cNvPr>
          <p:cNvSpPr txBox="1"/>
          <p:nvPr/>
        </p:nvSpPr>
        <p:spPr>
          <a:xfrm>
            <a:off x="16235016" y="25546229"/>
            <a:ext cx="15391449" cy="4462760"/>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IB-AFM</a:t>
            </a:r>
          </a:p>
          <a:p>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探索過程で発見した最小値が同程度の場合，精度が高いほど良い値を探索している傾向は見られなかった．評価回数が少ない場合には精度の低いサロゲートモデルの使用であっても</a:t>
            </a:r>
            <a:r>
              <a:rPr kumimoji="1" lang="en-US" altLang="ja-JP" sz="40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よりも優れた探索性能を示す．</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30</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次元では，精度の高いサロゲートの使用モデルの探索性能が高かったが，</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10</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次元では精度の高いサロゲートモデルであってもその傾向が小さくなった．</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pic>
        <p:nvPicPr>
          <p:cNvPr id="42" name="図 41" descr="グラフ&#10;&#10;自動的に生成された説明">
            <a:extLst>
              <a:ext uri="{FF2B5EF4-FFF2-40B4-BE49-F238E27FC236}">
                <a16:creationId xmlns:a16="http://schemas.microsoft.com/office/drawing/2014/main" id="{BF348E29-32FB-13A4-ECF7-6F5CEB0EFFC4}"/>
              </a:ext>
            </a:extLst>
          </p:cNvPr>
          <p:cNvPicPr>
            <a:picLocks noChangeAspect="1"/>
          </p:cNvPicPr>
          <p:nvPr/>
        </p:nvPicPr>
        <p:blipFill>
          <a:blip r:embed="rId4"/>
          <a:stretch>
            <a:fillRect/>
          </a:stretch>
        </p:blipFill>
        <p:spPr>
          <a:xfrm>
            <a:off x="17927955" y="29935500"/>
            <a:ext cx="6338849" cy="3370021"/>
          </a:xfrm>
          <a:prstGeom prst="rect">
            <a:avLst/>
          </a:prstGeom>
        </p:spPr>
      </p:pic>
      <p:pic>
        <p:nvPicPr>
          <p:cNvPr id="44" name="図 43" descr="グラフ&#10;&#10;自動的に生成された説明">
            <a:extLst>
              <a:ext uri="{FF2B5EF4-FFF2-40B4-BE49-F238E27FC236}">
                <a16:creationId xmlns:a16="http://schemas.microsoft.com/office/drawing/2014/main" id="{DC8E1EC4-6012-406B-6974-9378AB7FC87C}"/>
              </a:ext>
            </a:extLst>
          </p:cNvPr>
          <p:cNvPicPr>
            <a:picLocks noChangeAspect="1"/>
          </p:cNvPicPr>
          <p:nvPr/>
        </p:nvPicPr>
        <p:blipFill>
          <a:blip r:embed="rId5"/>
          <a:stretch>
            <a:fillRect/>
          </a:stretch>
        </p:blipFill>
        <p:spPr>
          <a:xfrm>
            <a:off x="25011062" y="29865054"/>
            <a:ext cx="6416907" cy="3411520"/>
          </a:xfrm>
          <a:prstGeom prst="rect">
            <a:avLst/>
          </a:prstGeom>
        </p:spPr>
      </p:pic>
      <p:sp>
        <p:nvSpPr>
          <p:cNvPr id="73" name="テキスト ボックス 72">
            <a:extLst>
              <a:ext uri="{FF2B5EF4-FFF2-40B4-BE49-F238E27FC236}">
                <a16:creationId xmlns:a16="http://schemas.microsoft.com/office/drawing/2014/main" id="{A16E6338-5CC6-5040-2FDE-16C98665E498}"/>
              </a:ext>
            </a:extLst>
          </p:cNvPr>
          <p:cNvSpPr txBox="1"/>
          <p:nvPr/>
        </p:nvSpPr>
        <p:spPr>
          <a:xfrm>
            <a:off x="1868505" y="40132597"/>
            <a:ext cx="14954735" cy="707886"/>
          </a:xfrm>
          <a:prstGeom prst="rect">
            <a:avLst/>
          </a:prstGeom>
          <a:noFill/>
        </p:spPr>
        <p:txBody>
          <a:bodyPr wrap="none" rtlCol="0">
            <a:spAutoFit/>
          </a:bodyPr>
          <a:lstStyle/>
          <a:p>
            <a:pPr algn="ctr"/>
            <a:r>
              <a:rPr kumimoji="1" lang="en-US" altLang="ja-JP" sz="4000" dirty="0"/>
              <a:t>fig1:30</a:t>
            </a:r>
            <a:r>
              <a:rPr kumimoji="1" lang="ja-JP" altLang="en-US" sz="4000"/>
              <a:t>次元で探索を行った際の目的関数値の最小値との差の推移</a:t>
            </a:r>
          </a:p>
        </p:txBody>
      </p:sp>
      <p:sp>
        <p:nvSpPr>
          <p:cNvPr id="78" name="テキスト ボックス 77">
            <a:extLst>
              <a:ext uri="{FF2B5EF4-FFF2-40B4-BE49-F238E27FC236}">
                <a16:creationId xmlns:a16="http://schemas.microsoft.com/office/drawing/2014/main" id="{706DF09F-6C0F-E89C-FFCC-DB137B902DCE}"/>
              </a:ext>
            </a:extLst>
          </p:cNvPr>
          <p:cNvSpPr txBox="1"/>
          <p:nvPr/>
        </p:nvSpPr>
        <p:spPr>
          <a:xfrm>
            <a:off x="18328988" y="34588109"/>
            <a:ext cx="12896479" cy="707886"/>
          </a:xfrm>
          <a:prstGeom prst="rect">
            <a:avLst/>
          </a:prstGeom>
          <a:noFill/>
        </p:spPr>
        <p:txBody>
          <a:bodyPr wrap="none" rtlCol="0">
            <a:spAutoFit/>
          </a:bodyPr>
          <a:lstStyle/>
          <a:p>
            <a:pPr algn="ctr"/>
            <a:r>
              <a:rPr kumimoji="1" lang="en-US" altLang="ja-JP" sz="4000" dirty="0"/>
              <a:t>fig2:</a:t>
            </a:r>
            <a:r>
              <a:rPr kumimoji="1" lang="ja-JP" altLang="en-US" sz="4000"/>
              <a:t>各次元の目的関数値の最小値との差のランクの推移</a:t>
            </a:r>
          </a:p>
        </p:txBody>
      </p:sp>
      <p:sp>
        <p:nvSpPr>
          <p:cNvPr id="82" name="テキスト ボックス 81">
            <a:extLst>
              <a:ext uri="{FF2B5EF4-FFF2-40B4-BE49-F238E27FC236}">
                <a16:creationId xmlns:a16="http://schemas.microsoft.com/office/drawing/2014/main" id="{03E318BE-FD1F-09CA-2672-0D09DD15A4E7}"/>
              </a:ext>
            </a:extLst>
          </p:cNvPr>
          <p:cNvSpPr txBox="1"/>
          <p:nvPr/>
        </p:nvSpPr>
        <p:spPr>
          <a:xfrm>
            <a:off x="19313328" y="33480077"/>
            <a:ext cx="3233770" cy="707886"/>
          </a:xfrm>
          <a:prstGeom prst="rect">
            <a:avLst/>
          </a:prstGeom>
          <a:noFill/>
        </p:spPr>
        <p:txBody>
          <a:bodyPr wrap="none" rtlCol="0">
            <a:spAutoFit/>
          </a:bodyPr>
          <a:lstStyle/>
          <a:p>
            <a:r>
              <a:rPr kumimoji="1" lang="en-US" altLang="ja-JP" sz="4000" dirty="0"/>
              <a:t>d10 </a:t>
            </a:r>
            <a:r>
              <a:rPr kumimoji="1" lang="en-US" altLang="ja-JP" sz="4000" dirty="0" err="1"/>
              <a:t>ib-afm</a:t>
            </a:r>
            <a:r>
              <a:rPr kumimoji="1" lang="en-US" altLang="ja-JP" sz="4000" dirty="0"/>
              <a:t> f15</a:t>
            </a:r>
            <a:endParaRPr kumimoji="1" lang="ja-JP" altLang="en-US" sz="4000"/>
          </a:p>
        </p:txBody>
      </p:sp>
      <p:sp>
        <p:nvSpPr>
          <p:cNvPr id="9" name="テキスト ボックス 8">
            <a:extLst>
              <a:ext uri="{FF2B5EF4-FFF2-40B4-BE49-F238E27FC236}">
                <a16:creationId xmlns:a16="http://schemas.microsoft.com/office/drawing/2014/main" id="{38369EDF-6A45-C5C3-D69A-E955FB23217F}"/>
              </a:ext>
            </a:extLst>
          </p:cNvPr>
          <p:cNvSpPr txBox="1"/>
          <p:nvPr/>
        </p:nvSpPr>
        <p:spPr>
          <a:xfrm>
            <a:off x="18924105" y="9490067"/>
            <a:ext cx="12613933" cy="5246649"/>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0" name="テキスト ボックス 9">
            <a:extLst>
              <a:ext uri="{FF2B5EF4-FFF2-40B4-BE49-F238E27FC236}">
                <a16:creationId xmlns:a16="http://schemas.microsoft.com/office/drawing/2014/main" id="{311E7C79-B410-B3AA-5220-717ED2CA7D3E}"/>
              </a:ext>
            </a:extLst>
          </p:cNvPr>
          <p:cNvSpPr txBox="1">
            <a:spLocks/>
          </p:cNvSpPr>
          <p:nvPr/>
        </p:nvSpPr>
        <p:spPr>
          <a:xfrm>
            <a:off x="772825" y="9491908"/>
            <a:ext cx="18151280" cy="5244809"/>
          </a:xfrm>
          <a:prstGeom prst="rect">
            <a:avLst/>
          </a:prstGeom>
          <a:noFill/>
          <a:ln>
            <a:solidFill>
              <a:schemeClr val="accent1">
                <a:lumMod val="40000"/>
                <a:lumOff val="60000"/>
              </a:schemeClr>
            </a:solidFill>
          </a:ln>
        </p:spPr>
        <p:txBody>
          <a:bodyPr wrap="square" rtlCol="0">
            <a:noAutofit/>
          </a:bodyPr>
          <a:lstStyle/>
          <a:p>
            <a:endParaRPr kumimoji="1" lang="ja-JP" altLang="en-US" sz="4000"/>
          </a:p>
        </p:txBody>
      </p:sp>
      <p:sp>
        <p:nvSpPr>
          <p:cNvPr id="16" name="正方形/長方形 15">
            <a:extLst>
              <a:ext uri="{FF2B5EF4-FFF2-40B4-BE49-F238E27FC236}">
                <a16:creationId xmlns:a16="http://schemas.microsoft.com/office/drawing/2014/main" id="{416B5C65-7570-D24D-1B93-3CE45A069EF8}"/>
              </a:ext>
            </a:extLst>
          </p:cNvPr>
          <p:cNvSpPr/>
          <p:nvPr/>
        </p:nvSpPr>
        <p:spPr>
          <a:xfrm>
            <a:off x="772822" y="9474712"/>
            <a:ext cx="10241541"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２</a:t>
            </a:r>
            <a:r>
              <a:rPr kumimoji="1" lang="en-US" altLang="ja-JP" sz="6000" b="1" dirty="0">
                <a:solidFill>
                  <a:schemeClr val="bg1"/>
                </a:solidFill>
              </a:rPr>
              <a:t>.</a:t>
            </a:r>
            <a:r>
              <a:rPr kumimoji="1" lang="ja-JP" altLang="en-US" sz="6000" b="1">
                <a:solidFill>
                  <a:schemeClr val="bg1"/>
                </a:solidFill>
              </a:rPr>
              <a:t>サロゲートモデルの分類</a:t>
            </a:r>
            <a:r>
              <a:rPr kumimoji="1" lang="en-US" altLang="ja-JP" sz="6000" b="1" baseline="30000" dirty="0">
                <a:solidFill>
                  <a:schemeClr val="bg1"/>
                </a:solidFill>
              </a:rPr>
              <a:t>[4]</a:t>
            </a:r>
            <a:endParaRPr kumimoji="1" lang="ja-JP" altLang="en-US" sz="6000" baseline="30000" dirty="0">
              <a:solidFill>
                <a:schemeClr val="bg1"/>
              </a:solidFill>
            </a:endParaRPr>
          </a:p>
        </p:txBody>
      </p:sp>
      <p:sp>
        <p:nvSpPr>
          <p:cNvPr id="46" name="テキスト ボックス 45">
            <a:extLst>
              <a:ext uri="{FF2B5EF4-FFF2-40B4-BE49-F238E27FC236}">
                <a16:creationId xmlns:a16="http://schemas.microsoft.com/office/drawing/2014/main" id="{AAF41960-B80A-EFD2-E72B-1B30675B46FF}"/>
              </a:ext>
            </a:extLst>
          </p:cNvPr>
          <p:cNvSpPr txBox="1"/>
          <p:nvPr/>
        </p:nvSpPr>
        <p:spPr>
          <a:xfrm>
            <a:off x="772826" y="10855624"/>
            <a:ext cx="9722375" cy="3231654"/>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事前選択ー分類モデル（</a:t>
            </a:r>
            <a:r>
              <a:rPr kumimoji="1" lang="en-US" altLang="ja-JP" sz="4400" dirty="0">
                <a:latin typeface="Hiragino Sans W5" panose="020B0400000000000000" pitchFamily="34" charset="-128"/>
                <a:ea typeface="Hiragino Sans W5" panose="020B0400000000000000" pitchFamily="34" charset="-128"/>
              </a:rPr>
              <a:t>PS-CM)</a:t>
            </a:r>
          </a:p>
          <a:p>
            <a:pPr marL="571500" indent="-571500">
              <a:buFont typeface="Arial" panose="020B0604020202020204" pitchFamily="34" charset="0"/>
              <a:buChar char="•"/>
            </a:pPr>
            <a:r>
              <a:rPr kumimoji="1" lang="en-US" altLang="ja-JP" sz="4000" dirty="0">
                <a:latin typeface="Hiragino Sans W5" panose="020B0400000000000000" pitchFamily="34" charset="-128"/>
                <a:ea typeface="Hiragino Sans W5" panose="020B0400000000000000" pitchFamily="34" charset="-128"/>
              </a:rPr>
              <a:t>PS</a:t>
            </a:r>
            <a:r>
              <a:rPr kumimoji="1" lang="ja-JP" altLang="en-US" sz="4000">
                <a:latin typeface="Hiragino Sans W5" panose="020B0400000000000000" pitchFamily="34" charset="-128"/>
                <a:ea typeface="Hiragino Sans W5" panose="020B0400000000000000" pitchFamily="34" charset="-128"/>
              </a:rPr>
              <a:t>→生成した子個体を実評価するかをサロゲートを用いて事前に決定するモデル</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本実験で用いたのは</a:t>
            </a:r>
            <a:r>
              <a:rPr kumimoji="1" lang="en-US" altLang="ja-JP" sz="4000" dirty="0">
                <a:latin typeface="Hiragino Sans W5" panose="020B0400000000000000" pitchFamily="34" charset="-128"/>
                <a:ea typeface="Hiragino Sans W5" panose="020B0400000000000000" pitchFamily="34" charset="-128"/>
              </a:rPr>
              <a:t>PS</a:t>
            </a:r>
            <a:r>
              <a:rPr kumimoji="1" lang="ja-JP" altLang="en-US" sz="4000">
                <a:latin typeface="Hiragino Sans W5" panose="020B0400000000000000" pitchFamily="34" charset="-128"/>
                <a:ea typeface="Hiragino Sans W5" panose="020B0400000000000000" pitchFamily="34" charset="-128"/>
              </a:rPr>
              <a:t>の分類モデル</a:t>
            </a:r>
            <a:endParaRPr kumimoji="1" lang="en-US" altLang="ja-JP" sz="3600" dirty="0">
              <a:latin typeface="Hiragino Sans W5" panose="020B0400000000000000" pitchFamily="34" charset="-128"/>
              <a:ea typeface="Hiragino Sans W5" panose="020B0400000000000000" pitchFamily="34" charset="-128"/>
            </a:endParaRPr>
          </a:p>
        </p:txBody>
      </p:sp>
      <p:sp>
        <p:nvSpPr>
          <p:cNvPr id="47" name="テキスト ボックス 46">
            <a:extLst>
              <a:ext uri="{FF2B5EF4-FFF2-40B4-BE49-F238E27FC236}">
                <a16:creationId xmlns:a16="http://schemas.microsoft.com/office/drawing/2014/main" id="{F2E472CC-20DF-F82D-EEBA-ECC88943D3C3}"/>
              </a:ext>
            </a:extLst>
          </p:cNvPr>
          <p:cNvSpPr txBox="1"/>
          <p:nvPr/>
        </p:nvSpPr>
        <p:spPr>
          <a:xfrm>
            <a:off x="18924104" y="10236314"/>
            <a:ext cx="6858473" cy="4401205"/>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4000" dirty="0">
                <a:latin typeface="Hiragino Sans W5" panose="020B0400000000000000" pitchFamily="34" charset="-128"/>
                <a:ea typeface="Hiragino Sans W5" panose="020B0400000000000000" pitchFamily="34" charset="-128"/>
              </a:rPr>
              <a:t>IB→</a:t>
            </a:r>
            <a:r>
              <a:rPr kumimoji="1" lang="ja-JP" altLang="en-US" sz="4000">
                <a:latin typeface="Hiragino Sans W5" panose="020B0400000000000000" pitchFamily="34" charset="-128"/>
                <a:ea typeface="Hiragino Sans W5" panose="020B0400000000000000" pitchFamily="34" charset="-128"/>
              </a:rPr>
              <a:t>生成された子個体から評価が優れると推定される一部の個体を実評価，それらの評価に基づいて次世代の集団を選ぶモデル</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本実験で用いたのは</a:t>
            </a:r>
            <a:r>
              <a:rPr kumimoji="1" lang="en-US" altLang="ja-JP" sz="4000" dirty="0">
                <a:latin typeface="Hiragino Sans W5" panose="020B0400000000000000" pitchFamily="34" charset="-128"/>
                <a:ea typeface="Hiragino Sans W5" panose="020B0400000000000000" pitchFamily="34" charset="-128"/>
              </a:rPr>
              <a:t>IB</a:t>
            </a:r>
            <a:r>
              <a:rPr kumimoji="1" lang="ja-JP" altLang="en-US" sz="4000">
                <a:latin typeface="Hiragino Sans W5" panose="020B0400000000000000" pitchFamily="34" charset="-128"/>
                <a:ea typeface="Hiragino Sans W5" panose="020B0400000000000000" pitchFamily="34" charset="-128"/>
              </a:rPr>
              <a:t>の絶対評価値モデル</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48" name="グループ化 47">
            <a:extLst>
              <a:ext uri="{FF2B5EF4-FFF2-40B4-BE49-F238E27FC236}">
                <a16:creationId xmlns:a16="http://schemas.microsoft.com/office/drawing/2014/main" id="{B2E01F83-B088-5570-6134-3A0DEF899BD5}"/>
              </a:ext>
            </a:extLst>
          </p:cNvPr>
          <p:cNvGrpSpPr/>
          <p:nvPr/>
        </p:nvGrpSpPr>
        <p:grpSpPr>
          <a:xfrm>
            <a:off x="11266519" y="9799719"/>
            <a:ext cx="7562908" cy="4837800"/>
            <a:chOff x="3592525" y="15216677"/>
            <a:chExt cx="15046113" cy="14927209"/>
          </a:xfrm>
        </p:grpSpPr>
        <p:sp>
          <p:nvSpPr>
            <p:cNvPr id="49" name="フローチャート: 代替処理 48">
              <a:extLst>
                <a:ext uri="{FF2B5EF4-FFF2-40B4-BE49-F238E27FC236}">
                  <a16:creationId xmlns:a16="http://schemas.microsoft.com/office/drawing/2014/main" id="{8471E76F-A703-6EBD-9F6A-BEE851BEC679}"/>
                </a:ext>
              </a:extLst>
            </p:cNvPr>
            <p:cNvSpPr/>
            <p:nvPr/>
          </p:nvSpPr>
          <p:spPr>
            <a:xfrm>
              <a:off x="3632282" y="21586978"/>
              <a:ext cx="6906237" cy="21866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2000"/>
                <a:t>子個体を実評価</a:t>
              </a:r>
            </a:p>
          </p:txBody>
        </p:sp>
        <p:sp>
          <p:nvSpPr>
            <p:cNvPr id="50" name="フローチャート: 判断 49">
              <a:extLst>
                <a:ext uri="{FF2B5EF4-FFF2-40B4-BE49-F238E27FC236}">
                  <a16:creationId xmlns:a16="http://schemas.microsoft.com/office/drawing/2014/main" id="{FE8809E9-A27C-0EC9-865D-BB922A3CDFFF}"/>
                </a:ext>
              </a:extLst>
            </p:cNvPr>
            <p:cNvSpPr/>
            <p:nvPr/>
          </p:nvSpPr>
          <p:spPr>
            <a:xfrm>
              <a:off x="3592525" y="18078815"/>
              <a:ext cx="6985751" cy="274721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2000"/>
                <a:t>子が親より</a:t>
              </a:r>
              <a:endParaRPr kumimoji="1" lang="en-US" altLang="ja-JP" sz="2000" dirty="0"/>
            </a:p>
            <a:p>
              <a:pPr algn="ctr"/>
              <a:r>
                <a:rPr kumimoji="1" lang="ja-JP" altLang="en-US" sz="2000"/>
                <a:t>優れる</a:t>
              </a:r>
            </a:p>
          </p:txBody>
        </p:sp>
        <p:sp>
          <p:nvSpPr>
            <p:cNvPr id="51" name="フローチャート: 判断 50">
              <a:extLst>
                <a:ext uri="{FF2B5EF4-FFF2-40B4-BE49-F238E27FC236}">
                  <a16:creationId xmlns:a16="http://schemas.microsoft.com/office/drawing/2014/main" id="{3BC49919-9249-B6D2-E1BE-02E3B547206F}"/>
                </a:ext>
              </a:extLst>
            </p:cNvPr>
            <p:cNvSpPr/>
            <p:nvPr/>
          </p:nvSpPr>
          <p:spPr>
            <a:xfrm>
              <a:off x="3592527" y="24491827"/>
              <a:ext cx="6985747" cy="274721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2000"/>
                <a:t>子が親より</a:t>
              </a:r>
              <a:endParaRPr kumimoji="1" lang="en-US" altLang="ja-JP" sz="2000" dirty="0"/>
            </a:p>
            <a:p>
              <a:pPr algn="ctr"/>
              <a:r>
                <a:rPr kumimoji="1" lang="ja-JP" altLang="en-US" sz="2000"/>
                <a:t>優れる</a:t>
              </a:r>
            </a:p>
          </p:txBody>
        </p:sp>
        <p:sp>
          <p:nvSpPr>
            <p:cNvPr id="52" name="フローチャート: 代替処理 51">
              <a:extLst>
                <a:ext uri="{FF2B5EF4-FFF2-40B4-BE49-F238E27FC236}">
                  <a16:creationId xmlns:a16="http://schemas.microsoft.com/office/drawing/2014/main" id="{5E57227C-97C7-1870-3B3A-90E5DBF96155}"/>
                </a:ext>
              </a:extLst>
            </p:cNvPr>
            <p:cNvSpPr/>
            <p:nvPr/>
          </p:nvSpPr>
          <p:spPr>
            <a:xfrm>
              <a:off x="3632281" y="15216677"/>
              <a:ext cx="6906239" cy="21866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2000"/>
                <a:t>サロゲートモデルで</a:t>
              </a:r>
              <a:endParaRPr kumimoji="1" lang="en-US" altLang="ja-JP" sz="2000" dirty="0"/>
            </a:p>
            <a:p>
              <a:pPr algn="ctr"/>
              <a:r>
                <a:rPr kumimoji="1" lang="ja-JP" altLang="en-US" sz="2000"/>
                <a:t>子個体と親個体を比較</a:t>
              </a:r>
            </a:p>
          </p:txBody>
        </p:sp>
        <p:sp>
          <p:nvSpPr>
            <p:cNvPr id="53" name="フローチャート: 代替処理 52">
              <a:extLst>
                <a:ext uri="{FF2B5EF4-FFF2-40B4-BE49-F238E27FC236}">
                  <a16:creationId xmlns:a16="http://schemas.microsoft.com/office/drawing/2014/main" id="{6E52AC7F-D8D7-BD66-6AE0-F5124970AB6B}"/>
                </a:ext>
              </a:extLst>
            </p:cNvPr>
            <p:cNvSpPr/>
            <p:nvPr/>
          </p:nvSpPr>
          <p:spPr>
            <a:xfrm>
              <a:off x="12277594" y="18401827"/>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2000"/>
                <a:t>子個体を棄却</a:t>
              </a:r>
            </a:p>
          </p:txBody>
        </p:sp>
        <p:sp>
          <p:nvSpPr>
            <p:cNvPr id="54" name="フローチャート: 代替処理 53">
              <a:extLst>
                <a:ext uri="{FF2B5EF4-FFF2-40B4-BE49-F238E27FC236}">
                  <a16:creationId xmlns:a16="http://schemas.microsoft.com/office/drawing/2014/main" id="{DDE9B97A-B34E-D2D1-7B0C-A601BD66E278}"/>
                </a:ext>
              </a:extLst>
            </p:cNvPr>
            <p:cNvSpPr/>
            <p:nvPr/>
          </p:nvSpPr>
          <p:spPr>
            <a:xfrm>
              <a:off x="12277594" y="27957278"/>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2000"/>
                <a:t>親個体を次世代に採用</a:t>
              </a:r>
            </a:p>
          </p:txBody>
        </p:sp>
        <p:sp>
          <p:nvSpPr>
            <p:cNvPr id="55" name="フローチャート: 代替処理 54">
              <a:extLst>
                <a:ext uri="{FF2B5EF4-FFF2-40B4-BE49-F238E27FC236}">
                  <a16:creationId xmlns:a16="http://schemas.microsoft.com/office/drawing/2014/main" id="{DC58A017-4EE9-BCFC-F362-640E64BF7412}"/>
                </a:ext>
              </a:extLst>
            </p:cNvPr>
            <p:cNvSpPr/>
            <p:nvPr/>
          </p:nvSpPr>
          <p:spPr>
            <a:xfrm>
              <a:off x="3632284" y="27957277"/>
              <a:ext cx="6906233" cy="21866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kumimoji="1" lang="ja-JP" altLang="en-US" sz="2000"/>
                <a:t>子個体を次世代に採用</a:t>
              </a:r>
            </a:p>
          </p:txBody>
        </p:sp>
        <p:cxnSp>
          <p:nvCxnSpPr>
            <p:cNvPr id="56" name="直線矢印コネクタ 55">
              <a:extLst>
                <a:ext uri="{FF2B5EF4-FFF2-40B4-BE49-F238E27FC236}">
                  <a16:creationId xmlns:a16="http://schemas.microsoft.com/office/drawing/2014/main" id="{DD461C05-58D5-6BFA-F49E-E188CF5893DE}"/>
                </a:ext>
              </a:extLst>
            </p:cNvPr>
            <p:cNvCxnSpPr>
              <a:cxnSpLocks/>
              <a:stCxn id="52" idx="2"/>
              <a:endCxn id="50" idx="0"/>
            </p:cNvCxnSpPr>
            <p:nvPr/>
          </p:nvCxnSpPr>
          <p:spPr>
            <a:xfrm>
              <a:off x="7085401" y="17403286"/>
              <a:ext cx="0" cy="675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3BE77A0C-A437-BF8F-A858-6ABB6C3DE535}"/>
                </a:ext>
              </a:extLst>
            </p:cNvPr>
            <p:cNvCxnSpPr>
              <a:cxnSpLocks/>
              <a:stCxn id="50" idx="2"/>
              <a:endCxn id="49" idx="0"/>
            </p:cNvCxnSpPr>
            <p:nvPr/>
          </p:nvCxnSpPr>
          <p:spPr>
            <a:xfrm>
              <a:off x="7085401" y="20826028"/>
              <a:ext cx="0" cy="760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AD4F46F5-B3C7-A761-FC12-66193CC18F6E}"/>
                </a:ext>
              </a:extLst>
            </p:cNvPr>
            <p:cNvCxnSpPr>
              <a:cxnSpLocks/>
              <a:stCxn id="49" idx="2"/>
              <a:endCxn id="51" idx="0"/>
            </p:cNvCxnSpPr>
            <p:nvPr/>
          </p:nvCxnSpPr>
          <p:spPr>
            <a:xfrm>
              <a:off x="7085401" y="23773587"/>
              <a:ext cx="0" cy="718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07D859BA-98A8-8100-BFB7-3843C96E6CBB}"/>
                </a:ext>
              </a:extLst>
            </p:cNvPr>
            <p:cNvCxnSpPr>
              <a:cxnSpLocks/>
              <a:stCxn id="51" idx="2"/>
              <a:endCxn id="55" idx="0"/>
            </p:cNvCxnSpPr>
            <p:nvPr/>
          </p:nvCxnSpPr>
          <p:spPr>
            <a:xfrm>
              <a:off x="7085401" y="27239040"/>
              <a:ext cx="0" cy="718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カギ線コネクタ 59">
              <a:extLst>
                <a:ext uri="{FF2B5EF4-FFF2-40B4-BE49-F238E27FC236}">
                  <a16:creationId xmlns:a16="http://schemas.microsoft.com/office/drawing/2014/main" id="{0B3F8563-033E-E953-7E58-41CB56D7A65C}"/>
                </a:ext>
              </a:extLst>
            </p:cNvPr>
            <p:cNvCxnSpPr>
              <a:cxnSpLocks/>
              <a:stCxn id="51" idx="3"/>
              <a:endCxn id="53" idx="1"/>
            </p:cNvCxnSpPr>
            <p:nvPr/>
          </p:nvCxnSpPr>
          <p:spPr>
            <a:xfrm flipV="1">
              <a:off x="10578274" y="19495132"/>
              <a:ext cx="1699320" cy="637030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CB989FC-134A-37D2-4C48-3527F9BB2116}"/>
                </a:ext>
              </a:extLst>
            </p:cNvPr>
            <p:cNvCxnSpPr>
              <a:cxnSpLocks/>
              <a:stCxn id="50" idx="3"/>
              <a:endCxn id="53" idx="1"/>
            </p:cNvCxnSpPr>
            <p:nvPr/>
          </p:nvCxnSpPr>
          <p:spPr>
            <a:xfrm>
              <a:off x="10578276" y="19452421"/>
              <a:ext cx="1699318" cy="4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3B1293AD-9791-B7B2-A3BE-CFBBD38BE615}"/>
                </a:ext>
              </a:extLst>
            </p:cNvPr>
            <p:cNvCxnSpPr>
              <a:stCxn id="53" idx="2"/>
            </p:cNvCxnSpPr>
            <p:nvPr/>
          </p:nvCxnSpPr>
          <p:spPr>
            <a:xfrm>
              <a:off x="15458116" y="20588435"/>
              <a:ext cx="0" cy="73374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F93D7B29-CD21-0AF0-F5EC-3E87B61C5CD8}"/>
                </a:ext>
              </a:extLst>
            </p:cNvPr>
            <p:cNvSpPr txBox="1"/>
            <p:nvPr/>
          </p:nvSpPr>
          <p:spPr>
            <a:xfrm>
              <a:off x="5131936" y="20321780"/>
              <a:ext cx="1063237" cy="709827"/>
            </a:xfrm>
            <a:prstGeom prst="rect">
              <a:avLst/>
            </a:prstGeom>
            <a:noFill/>
          </p:spPr>
          <p:txBody>
            <a:bodyPr wrap="none" lIns="0" tIns="0" rIns="0" bIns="0" rtlCol="0">
              <a:noAutofit/>
            </a:bodyPr>
            <a:lstStyle/>
            <a:p>
              <a:r>
                <a:rPr kumimoji="1" lang="en-US" altLang="ja-JP" sz="2000" dirty="0">
                  <a:latin typeface="Hiragino Sans W5" panose="020B0400000000000000" pitchFamily="34" charset="-128"/>
                  <a:ea typeface="Hiragino Sans W5" panose="020B0400000000000000" pitchFamily="34" charset="-128"/>
                </a:rPr>
                <a:t>yes</a:t>
              </a:r>
              <a:endParaRPr kumimoji="1" lang="ja-JP" altLang="en-US" sz="2000">
                <a:latin typeface="Hiragino Sans W5" panose="020B0400000000000000" pitchFamily="34" charset="-128"/>
                <a:ea typeface="Hiragino Sans W5" panose="020B0400000000000000" pitchFamily="34" charset="-128"/>
              </a:endParaRPr>
            </a:p>
          </p:txBody>
        </p:sp>
        <p:sp>
          <p:nvSpPr>
            <p:cNvPr id="64" name="テキスト ボックス 63">
              <a:extLst>
                <a:ext uri="{FF2B5EF4-FFF2-40B4-BE49-F238E27FC236}">
                  <a16:creationId xmlns:a16="http://schemas.microsoft.com/office/drawing/2014/main" id="{130CFBEC-9C33-CAD3-469A-A5E0EE76E122}"/>
                </a:ext>
              </a:extLst>
            </p:cNvPr>
            <p:cNvSpPr txBox="1"/>
            <p:nvPr/>
          </p:nvSpPr>
          <p:spPr>
            <a:xfrm>
              <a:off x="5131936" y="26686848"/>
              <a:ext cx="1063237" cy="709827"/>
            </a:xfrm>
            <a:prstGeom prst="rect">
              <a:avLst/>
            </a:prstGeom>
            <a:noFill/>
          </p:spPr>
          <p:txBody>
            <a:bodyPr wrap="none" lIns="0" tIns="0" rIns="0" bIns="0" rtlCol="0">
              <a:noAutofit/>
            </a:bodyPr>
            <a:lstStyle/>
            <a:p>
              <a:r>
                <a:rPr kumimoji="1" lang="en-US" altLang="ja-JP" sz="2000" dirty="0">
                  <a:latin typeface="Hiragino Sans W5" panose="020B0400000000000000" pitchFamily="34" charset="-128"/>
                  <a:ea typeface="Hiragino Sans W5" panose="020B0400000000000000" pitchFamily="34" charset="-128"/>
                </a:rPr>
                <a:t>yes</a:t>
              </a:r>
              <a:endParaRPr kumimoji="1" lang="ja-JP" altLang="en-US" sz="2000">
                <a:latin typeface="Hiragino Sans W5" panose="020B0400000000000000" pitchFamily="34" charset="-128"/>
                <a:ea typeface="Hiragino Sans W5" panose="020B0400000000000000" pitchFamily="34" charset="-128"/>
              </a:endParaRPr>
            </a:p>
          </p:txBody>
        </p:sp>
        <p:sp>
          <p:nvSpPr>
            <p:cNvPr id="65" name="テキスト ボックス 64">
              <a:extLst>
                <a:ext uri="{FF2B5EF4-FFF2-40B4-BE49-F238E27FC236}">
                  <a16:creationId xmlns:a16="http://schemas.microsoft.com/office/drawing/2014/main" id="{32FD7B31-49A8-14CE-4C31-16608A5E5339}"/>
                </a:ext>
              </a:extLst>
            </p:cNvPr>
            <p:cNvSpPr txBox="1"/>
            <p:nvPr/>
          </p:nvSpPr>
          <p:spPr>
            <a:xfrm>
              <a:off x="10578274" y="18277646"/>
              <a:ext cx="834684" cy="709827"/>
            </a:xfrm>
            <a:prstGeom prst="rect">
              <a:avLst/>
            </a:prstGeom>
            <a:noFill/>
          </p:spPr>
          <p:txBody>
            <a:bodyPr wrap="none" lIns="0" tIns="0" rIns="0" bIns="0" rtlCol="0">
              <a:noAutofit/>
            </a:bodyPr>
            <a:lstStyle/>
            <a:p>
              <a:r>
                <a:rPr kumimoji="1" lang="en-US" altLang="ja-JP" sz="2000" dirty="0">
                  <a:latin typeface="Hiragino Sans W5" panose="020B0400000000000000" pitchFamily="34" charset="-128"/>
                  <a:ea typeface="Hiragino Sans W5" panose="020B0400000000000000" pitchFamily="34" charset="-128"/>
                </a:rPr>
                <a:t>no</a:t>
              </a:r>
              <a:endParaRPr kumimoji="1" lang="ja-JP" altLang="en-US" sz="2000">
                <a:latin typeface="Hiragino Sans W5" panose="020B0400000000000000" pitchFamily="34" charset="-128"/>
                <a:ea typeface="Hiragino Sans W5" panose="020B0400000000000000" pitchFamily="34" charset="-128"/>
              </a:endParaRPr>
            </a:p>
          </p:txBody>
        </p:sp>
        <p:sp>
          <p:nvSpPr>
            <p:cNvPr id="66" name="テキスト ボックス 65">
              <a:extLst>
                <a:ext uri="{FF2B5EF4-FFF2-40B4-BE49-F238E27FC236}">
                  <a16:creationId xmlns:a16="http://schemas.microsoft.com/office/drawing/2014/main" id="{3231ED9D-2C07-55F0-289A-26CF072CB56B}"/>
                </a:ext>
              </a:extLst>
            </p:cNvPr>
            <p:cNvSpPr txBox="1"/>
            <p:nvPr/>
          </p:nvSpPr>
          <p:spPr>
            <a:xfrm>
              <a:off x="10538517" y="24760350"/>
              <a:ext cx="834684" cy="709827"/>
            </a:xfrm>
            <a:prstGeom prst="rect">
              <a:avLst/>
            </a:prstGeom>
            <a:noFill/>
          </p:spPr>
          <p:txBody>
            <a:bodyPr wrap="none" lIns="0" tIns="0" rIns="0" bIns="0" rtlCol="0">
              <a:noAutofit/>
            </a:bodyPr>
            <a:lstStyle/>
            <a:p>
              <a:r>
                <a:rPr kumimoji="1" lang="en-US" altLang="ja-JP" sz="2000" dirty="0">
                  <a:latin typeface="Hiragino Sans W5" panose="020B0400000000000000" pitchFamily="34" charset="-128"/>
                  <a:ea typeface="Hiragino Sans W5" panose="020B0400000000000000" pitchFamily="34" charset="-128"/>
                </a:rPr>
                <a:t>no</a:t>
              </a:r>
              <a:endParaRPr kumimoji="1" lang="ja-JP" altLang="en-US" sz="2000">
                <a:latin typeface="Hiragino Sans W5" panose="020B0400000000000000" pitchFamily="34" charset="-128"/>
                <a:ea typeface="Hiragino Sans W5" panose="020B0400000000000000" pitchFamily="34" charset="-128"/>
              </a:endParaRPr>
            </a:p>
          </p:txBody>
        </p:sp>
      </p:grpSp>
      <p:grpSp>
        <p:nvGrpSpPr>
          <p:cNvPr id="67" name="グループ化 66">
            <a:extLst>
              <a:ext uri="{FF2B5EF4-FFF2-40B4-BE49-F238E27FC236}">
                <a16:creationId xmlns:a16="http://schemas.microsoft.com/office/drawing/2014/main" id="{65C6B84E-0675-3E8A-B78C-CF23B2F91F2C}"/>
              </a:ext>
            </a:extLst>
          </p:cNvPr>
          <p:cNvGrpSpPr/>
          <p:nvPr/>
        </p:nvGrpSpPr>
        <p:grpSpPr>
          <a:xfrm>
            <a:off x="26034733" y="10222588"/>
            <a:ext cx="5364973" cy="4261647"/>
            <a:chOff x="3637176" y="14596850"/>
            <a:chExt cx="6361045" cy="9446572"/>
          </a:xfrm>
        </p:grpSpPr>
        <p:sp>
          <p:nvSpPr>
            <p:cNvPr id="68" name="フローチャート: 代替処理 67">
              <a:extLst>
                <a:ext uri="{FF2B5EF4-FFF2-40B4-BE49-F238E27FC236}">
                  <a16:creationId xmlns:a16="http://schemas.microsoft.com/office/drawing/2014/main" id="{34B94911-0C5B-4CD6-BFDB-EC51535D6698}"/>
                </a:ext>
              </a:extLst>
            </p:cNvPr>
            <p:cNvSpPr/>
            <p:nvPr/>
          </p:nvSpPr>
          <p:spPr>
            <a:xfrm>
              <a:off x="3637176" y="18367014"/>
              <a:ext cx="6361044"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lstStyle/>
            <a:p>
              <a:pPr algn="ctr"/>
              <a:r>
                <a:rPr kumimoji="1" lang="ja-JP" altLang="en-US" sz="2000"/>
                <a:t>子個体の上位の個体を実評価</a:t>
              </a:r>
            </a:p>
          </p:txBody>
        </p:sp>
        <p:sp>
          <p:nvSpPr>
            <p:cNvPr id="69" name="フローチャート: 代替処理 68">
              <a:extLst>
                <a:ext uri="{FF2B5EF4-FFF2-40B4-BE49-F238E27FC236}">
                  <a16:creationId xmlns:a16="http://schemas.microsoft.com/office/drawing/2014/main" id="{576E82EB-6088-306F-C784-ADA33E68DF01}"/>
                </a:ext>
              </a:extLst>
            </p:cNvPr>
            <p:cNvSpPr/>
            <p:nvPr/>
          </p:nvSpPr>
          <p:spPr>
            <a:xfrm>
              <a:off x="3637176" y="14596850"/>
              <a:ext cx="6361044" cy="280643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lstStyle/>
            <a:p>
              <a:pPr algn="ctr"/>
              <a:r>
                <a:rPr kumimoji="1" lang="ja-JP" altLang="en-US" sz="2000"/>
                <a:t>サロゲートモデルで</a:t>
              </a:r>
              <a:endParaRPr kumimoji="1" lang="en-US" altLang="ja-JP" sz="2000" dirty="0"/>
            </a:p>
            <a:p>
              <a:pPr algn="ctr"/>
              <a:r>
                <a:rPr kumimoji="1" lang="ja-JP" altLang="en-US" sz="2000"/>
                <a:t>子個体の評価値を予測</a:t>
              </a:r>
            </a:p>
          </p:txBody>
        </p:sp>
        <p:sp>
          <p:nvSpPr>
            <p:cNvPr id="70" name="フローチャート: 代替処理 69">
              <a:extLst>
                <a:ext uri="{FF2B5EF4-FFF2-40B4-BE49-F238E27FC236}">
                  <a16:creationId xmlns:a16="http://schemas.microsoft.com/office/drawing/2014/main" id="{32A4F4C2-09E6-9BB8-31F5-27E8AF19E4BB}"/>
                </a:ext>
              </a:extLst>
            </p:cNvPr>
            <p:cNvSpPr/>
            <p:nvPr/>
          </p:nvSpPr>
          <p:spPr>
            <a:xfrm>
              <a:off x="3637176" y="21856814"/>
              <a:ext cx="6361045" cy="2186608"/>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lstStyle/>
            <a:p>
              <a:pPr algn="ctr"/>
              <a:r>
                <a:rPr kumimoji="1" lang="ja-JP" altLang="en-US" sz="2000"/>
                <a:t>親個体と子個体の上位個体を次世代に採用</a:t>
              </a:r>
            </a:p>
          </p:txBody>
        </p:sp>
        <p:cxnSp>
          <p:nvCxnSpPr>
            <p:cNvPr id="71" name="直線矢印コネクタ 70">
              <a:extLst>
                <a:ext uri="{FF2B5EF4-FFF2-40B4-BE49-F238E27FC236}">
                  <a16:creationId xmlns:a16="http://schemas.microsoft.com/office/drawing/2014/main" id="{5B955398-285C-7A04-E840-496DFE4F51AA}"/>
                </a:ext>
              </a:extLst>
            </p:cNvPr>
            <p:cNvCxnSpPr>
              <a:cxnSpLocks/>
              <a:stCxn id="69" idx="2"/>
              <a:endCxn id="68" idx="0"/>
            </p:cNvCxnSpPr>
            <p:nvPr/>
          </p:nvCxnSpPr>
          <p:spPr>
            <a:xfrm>
              <a:off x="6817698" y="17403287"/>
              <a:ext cx="0" cy="9637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F6B2EE15-361D-C76D-EBE6-6DB4A50D40DF}"/>
                </a:ext>
              </a:extLst>
            </p:cNvPr>
            <p:cNvCxnSpPr>
              <a:cxnSpLocks/>
              <a:stCxn id="68" idx="2"/>
              <a:endCxn id="70" idx="0"/>
            </p:cNvCxnSpPr>
            <p:nvPr/>
          </p:nvCxnSpPr>
          <p:spPr>
            <a:xfrm>
              <a:off x="6817698" y="20553622"/>
              <a:ext cx="0" cy="13031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2B320BAA-375C-468A-5739-6F1C5D3A059D}"/>
              </a:ext>
            </a:extLst>
          </p:cNvPr>
          <p:cNvSpPr txBox="1"/>
          <p:nvPr/>
        </p:nvSpPr>
        <p:spPr>
          <a:xfrm>
            <a:off x="18941788" y="9546095"/>
            <a:ext cx="12631618" cy="769441"/>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個体ベースー実評価値モデル（</a:t>
            </a:r>
            <a:r>
              <a:rPr kumimoji="1" lang="en-US" altLang="ja-JP" sz="4400" dirty="0">
                <a:latin typeface="Hiragino Sans W5" panose="020B0400000000000000" pitchFamily="34" charset="-128"/>
                <a:ea typeface="Hiragino Sans W5" panose="020B0400000000000000" pitchFamily="34" charset="-128"/>
              </a:rPr>
              <a:t>IB-AFM)</a:t>
            </a:r>
          </a:p>
        </p:txBody>
      </p:sp>
      <p:pic>
        <p:nvPicPr>
          <p:cNvPr id="5" name="図 4">
            <a:extLst>
              <a:ext uri="{FF2B5EF4-FFF2-40B4-BE49-F238E27FC236}">
                <a16:creationId xmlns:a16="http://schemas.microsoft.com/office/drawing/2014/main" id="{29961AEF-3417-1149-8FA0-B1BC1A0A83D0}"/>
              </a:ext>
            </a:extLst>
          </p:cNvPr>
          <p:cNvPicPr>
            <a:picLocks noChangeAspect="1"/>
          </p:cNvPicPr>
          <p:nvPr/>
        </p:nvPicPr>
        <p:blipFill>
          <a:blip r:embed="rId6"/>
          <a:stretch>
            <a:fillRect/>
          </a:stretch>
        </p:blipFill>
        <p:spPr>
          <a:xfrm>
            <a:off x="863418" y="30738430"/>
            <a:ext cx="5400000" cy="3697825"/>
          </a:xfrm>
          <a:prstGeom prst="rect">
            <a:avLst/>
          </a:prstGeom>
        </p:spPr>
      </p:pic>
      <p:pic>
        <p:nvPicPr>
          <p:cNvPr id="8" name="図 7">
            <a:extLst>
              <a:ext uri="{FF2B5EF4-FFF2-40B4-BE49-F238E27FC236}">
                <a16:creationId xmlns:a16="http://schemas.microsoft.com/office/drawing/2014/main" id="{F1FB443E-A869-7C34-7E70-D13FF591B58C}"/>
              </a:ext>
            </a:extLst>
          </p:cNvPr>
          <p:cNvPicPr>
            <a:picLocks noChangeAspect="1"/>
          </p:cNvPicPr>
          <p:nvPr/>
        </p:nvPicPr>
        <p:blipFill>
          <a:blip r:embed="rId7"/>
          <a:stretch>
            <a:fillRect/>
          </a:stretch>
        </p:blipFill>
        <p:spPr>
          <a:xfrm>
            <a:off x="6645873" y="31092602"/>
            <a:ext cx="5400000" cy="3343653"/>
          </a:xfrm>
          <a:prstGeom prst="rect">
            <a:avLst/>
          </a:prstGeom>
        </p:spPr>
      </p:pic>
      <p:pic>
        <p:nvPicPr>
          <p:cNvPr id="33" name="図 32">
            <a:extLst>
              <a:ext uri="{FF2B5EF4-FFF2-40B4-BE49-F238E27FC236}">
                <a16:creationId xmlns:a16="http://schemas.microsoft.com/office/drawing/2014/main" id="{1F036972-E1F0-B06E-98C2-F8A60C9508E7}"/>
              </a:ext>
            </a:extLst>
          </p:cNvPr>
          <p:cNvPicPr>
            <a:picLocks noChangeAspect="1"/>
          </p:cNvPicPr>
          <p:nvPr/>
        </p:nvPicPr>
        <p:blipFill>
          <a:blip r:embed="rId8"/>
          <a:stretch>
            <a:fillRect/>
          </a:stretch>
        </p:blipFill>
        <p:spPr>
          <a:xfrm>
            <a:off x="12428328" y="31092602"/>
            <a:ext cx="5400000" cy="3343653"/>
          </a:xfrm>
          <a:prstGeom prst="rect">
            <a:avLst/>
          </a:prstGeom>
        </p:spPr>
      </p:pic>
      <p:pic>
        <p:nvPicPr>
          <p:cNvPr id="35" name="図 34">
            <a:extLst>
              <a:ext uri="{FF2B5EF4-FFF2-40B4-BE49-F238E27FC236}">
                <a16:creationId xmlns:a16="http://schemas.microsoft.com/office/drawing/2014/main" id="{B35CB252-4D1C-60BC-E784-A01805D69AF5}"/>
              </a:ext>
            </a:extLst>
          </p:cNvPr>
          <p:cNvPicPr>
            <a:picLocks noChangeAspect="1"/>
          </p:cNvPicPr>
          <p:nvPr/>
        </p:nvPicPr>
        <p:blipFill>
          <a:blip r:embed="rId9"/>
          <a:stretch>
            <a:fillRect/>
          </a:stretch>
        </p:blipFill>
        <p:spPr>
          <a:xfrm>
            <a:off x="825879" y="35700189"/>
            <a:ext cx="5400000" cy="3277693"/>
          </a:xfrm>
          <a:prstGeom prst="rect">
            <a:avLst/>
          </a:prstGeom>
        </p:spPr>
      </p:pic>
      <p:pic>
        <p:nvPicPr>
          <p:cNvPr id="37" name="図 36">
            <a:extLst>
              <a:ext uri="{FF2B5EF4-FFF2-40B4-BE49-F238E27FC236}">
                <a16:creationId xmlns:a16="http://schemas.microsoft.com/office/drawing/2014/main" id="{C55700D7-9E3E-EF5B-BE93-394C818EEA37}"/>
              </a:ext>
            </a:extLst>
          </p:cNvPr>
          <p:cNvPicPr>
            <a:picLocks noChangeAspect="1"/>
          </p:cNvPicPr>
          <p:nvPr/>
        </p:nvPicPr>
        <p:blipFill>
          <a:blip r:embed="rId10"/>
          <a:stretch>
            <a:fillRect/>
          </a:stretch>
        </p:blipFill>
        <p:spPr>
          <a:xfrm>
            <a:off x="6650551" y="35667209"/>
            <a:ext cx="5400000" cy="3343653"/>
          </a:xfrm>
          <a:prstGeom prst="rect">
            <a:avLst/>
          </a:prstGeom>
        </p:spPr>
      </p:pic>
      <p:pic>
        <p:nvPicPr>
          <p:cNvPr id="39" name="図 38">
            <a:extLst>
              <a:ext uri="{FF2B5EF4-FFF2-40B4-BE49-F238E27FC236}">
                <a16:creationId xmlns:a16="http://schemas.microsoft.com/office/drawing/2014/main" id="{C9F723FB-5E95-C308-EDDF-792977F7B057}"/>
              </a:ext>
            </a:extLst>
          </p:cNvPr>
          <p:cNvPicPr>
            <a:picLocks noChangeAspect="1"/>
          </p:cNvPicPr>
          <p:nvPr/>
        </p:nvPicPr>
        <p:blipFill>
          <a:blip r:embed="rId11"/>
          <a:stretch>
            <a:fillRect/>
          </a:stretch>
        </p:blipFill>
        <p:spPr>
          <a:xfrm>
            <a:off x="12475224" y="35667209"/>
            <a:ext cx="5400000" cy="3343653"/>
          </a:xfrm>
          <a:prstGeom prst="rect">
            <a:avLst/>
          </a:prstGeom>
        </p:spPr>
      </p:pic>
      <p:sp>
        <p:nvSpPr>
          <p:cNvPr id="40" name="テキスト ボックス 39">
            <a:extLst>
              <a:ext uri="{FF2B5EF4-FFF2-40B4-BE49-F238E27FC236}">
                <a16:creationId xmlns:a16="http://schemas.microsoft.com/office/drawing/2014/main" id="{F3225A56-EAEC-A0B0-A9F9-6054AAB3A3F2}"/>
              </a:ext>
            </a:extLst>
          </p:cNvPr>
          <p:cNvSpPr txBox="1"/>
          <p:nvPr/>
        </p:nvSpPr>
        <p:spPr>
          <a:xfrm>
            <a:off x="18177453" y="35696141"/>
            <a:ext cx="13250516" cy="6247864"/>
          </a:xfrm>
          <a:prstGeom prst="rect">
            <a:avLst/>
          </a:prstGeom>
          <a:noFill/>
        </p:spPr>
        <p:txBody>
          <a:bodyPr wrap="square" rtlCol="0">
            <a:spAutoFit/>
          </a:bodyPr>
          <a:lstStyle/>
          <a:p>
            <a:r>
              <a:rPr kumimoji="1" lang="en-US" altLang="ja-JP" sz="4000" dirty="0">
                <a:latin typeface="Hiragino Sans W5" panose="020B0400000000000000" pitchFamily="34" charset="-128"/>
                <a:ea typeface="Hiragino Sans W5" panose="020B0400000000000000" pitchFamily="34" charset="-128"/>
              </a:rPr>
              <a:t>PC-CM</a:t>
            </a:r>
            <a:r>
              <a:rPr kumimoji="1" lang="ja-JP" altLang="en-US" sz="4000">
                <a:latin typeface="Hiragino Sans W5" panose="020B0400000000000000" pitchFamily="34" charset="-128"/>
                <a:ea typeface="Hiragino Sans W5" panose="020B0400000000000000" pitchFamily="34" charset="-128"/>
              </a:rPr>
              <a:t>：</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評価回数が限られる場合</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精度が低くてもサロゲートモデルの使用が有効</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評価回数が</a:t>
            </a:r>
            <a:r>
              <a:rPr kumimoji="1" lang="en-US" altLang="ja-JP" sz="4000" dirty="0">
                <a:latin typeface="Hiragino Sans W5" panose="020B0400000000000000" pitchFamily="34" charset="-128"/>
                <a:ea typeface="Hiragino Sans W5" panose="020B0400000000000000" pitchFamily="34" charset="-128"/>
              </a:rPr>
              <a:t>2000</a:t>
            </a:r>
            <a:r>
              <a:rPr kumimoji="1" lang="ja-JP" altLang="en-US" sz="4000">
                <a:latin typeface="Hiragino Sans W5" panose="020B0400000000000000" pitchFamily="34" charset="-128"/>
                <a:ea typeface="Hiragino Sans W5" panose="020B0400000000000000" pitchFamily="34" charset="-128"/>
              </a:rPr>
              <a:t>回程度</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精度</a:t>
            </a:r>
            <a:r>
              <a:rPr kumimoji="1" lang="en-US" altLang="ja-JP" sz="4000" dirty="0">
                <a:latin typeface="Hiragino Sans W5" panose="020B0400000000000000" pitchFamily="34" charset="-128"/>
                <a:ea typeface="Hiragino Sans W5" panose="020B0400000000000000" pitchFamily="34" charset="-128"/>
              </a:rPr>
              <a:t>1.0</a:t>
            </a:r>
            <a:r>
              <a:rPr kumimoji="1" lang="ja-JP" altLang="en-US" sz="4000">
                <a:latin typeface="Hiragino Sans W5" panose="020B0400000000000000" pitchFamily="34" charset="-128"/>
                <a:ea typeface="Hiragino Sans W5" panose="020B0400000000000000" pitchFamily="34" charset="-128"/>
              </a:rPr>
              <a:t>が最も良い探索性能</a:t>
            </a:r>
            <a:endParaRPr kumimoji="1" lang="en-US" altLang="ja-JP" sz="4000" dirty="0">
              <a:latin typeface="Hiragino Sans W5" panose="020B0400000000000000" pitchFamily="34" charset="-128"/>
              <a:ea typeface="Hiragino Sans W5" panose="020B0400000000000000" pitchFamily="34" charset="-128"/>
            </a:endParaRPr>
          </a:p>
          <a:p>
            <a:r>
              <a:rPr kumimoji="1" lang="en-US" altLang="ja-JP" sz="4000" dirty="0">
                <a:latin typeface="Hiragino Sans W5" panose="020B0400000000000000" pitchFamily="34" charset="-128"/>
                <a:ea typeface="Hiragino Sans W5" panose="020B0400000000000000" pitchFamily="34" charset="-128"/>
              </a:rPr>
              <a:t>IB-AFM</a:t>
            </a:r>
            <a:r>
              <a:rPr kumimoji="1" lang="ja-JP" altLang="en-US" sz="4000">
                <a:latin typeface="Hiragino Sans W5" panose="020B0400000000000000" pitchFamily="34" charset="-128"/>
                <a:ea typeface="Hiragino Sans W5" panose="020B0400000000000000" pitchFamily="34" charset="-128"/>
              </a:rPr>
              <a:t>：</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評価回数が限られる場合</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サロゲートモデルの使用が有効</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評価回数が増加</a:t>
            </a:r>
            <a:r>
              <a:rPr kumimoji="1" lang="en-US" altLang="ja-JP" sz="4000" dirty="0">
                <a:latin typeface="Hiragino Sans W5" panose="020B0400000000000000" pitchFamily="34" charset="-128"/>
                <a:ea typeface="Hiragino Sans W5" panose="020B0400000000000000" pitchFamily="34" charset="-128"/>
              </a:rPr>
              <a:t>→</a:t>
            </a:r>
            <a:r>
              <a:rPr kumimoji="1" lang="en-US" altLang="ja-JP" sz="4000" dirty="0" err="1">
                <a:latin typeface="Hiragino Sans W5" panose="020B0400000000000000" pitchFamily="34" charset="-128"/>
                <a:ea typeface="Hiragino Sans W5" panose="020B0400000000000000" pitchFamily="34" charset="-128"/>
              </a:rPr>
              <a:t>NoS</a:t>
            </a:r>
            <a:r>
              <a:rPr kumimoji="1" lang="ja-JP" altLang="en-US" sz="4000">
                <a:latin typeface="Hiragino Sans W5" panose="020B0400000000000000" pitchFamily="34" charset="-128"/>
                <a:ea typeface="Hiragino Sans W5" panose="020B0400000000000000" pitchFamily="34" charset="-128"/>
              </a:rPr>
              <a:t>の探索性能が向上　精度と探索性能の関係性は見られない</a:t>
            </a:r>
            <a:endParaRPr kumimoji="1" lang="en-US" altLang="ja-JP" sz="4000" dirty="0">
              <a:latin typeface="Hiragino Sans W5" panose="020B0400000000000000" pitchFamily="34" charset="-128"/>
              <a:ea typeface="Hiragino Sans W5" panose="020B0400000000000000" pitchFamily="34" charset="-128"/>
            </a:endParaRPr>
          </a:p>
          <a:p>
            <a:endParaRPr kumimoji="1" lang="ja-JP" altLang="en-US" sz="4000"/>
          </a:p>
        </p:txBody>
      </p:sp>
    </p:spTree>
    <p:extLst>
      <p:ext uri="{BB962C8B-B14F-4D97-AF65-F5344CB8AC3E}">
        <p14:creationId xmlns:p14="http://schemas.microsoft.com/office/powerpoint/2010/main" val="350952476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20F016B-1E6E-7D84-5AAA-EAFEAEC4DDE5}"/>
              </a:ext>
            </a:extLst>
          </p:cNvPr>
          <p:cNvSpPr txBox="1"/>
          <p:nvPr/>
        </p:nvSpPr>
        <p:spPr>
          <a:xfrm>
            <a:off x="790510" y="4519138"/>
            <a:ext cx="30782898" cy="4704922"/>
          </a:xfrm>
          <a:prstGeom prst="rect">
            <a:avLst/>
          </a:prstGeom>
          <a:noFill/>
          <a:ln>
            <a:solidFill>
              <a:schemeClr val="accent1">
                <a:lumMod val="40000"/>
                <a:lumOff val="60000"/>
              </a:schemeClr>
            </a:solidFill>
          </a:ln>
        </p:spPr>
        <p:txBody>
          <a:bodyPr wrap="square" rtlCol="0">
            <a:noAutofit/>
          </a:bodyPr>
          <a:lstStyle/>
          <a:p>
            <a:r>
              <a:rPr kumimoji="1" lang="en-US" altLang="ja-JP" dirty="0"/>
              <a:t>s</a:t>
            </a:r>
            <a:endParaRPr kumimoji="1" lang="ja-JP" altLang="en-US"/>
          </a:p>
        </p:txBody>
      </p:sp>
      <p:sp>
        <p:nvSpPr>
          <p:cNvPr id="11" name="テキスト ボックス 10">
            <a:extLst>
              <a:ext uri="{FF2B5EF4-FFF2-40B4-BE49-F238E27FC236}">
                <a16:creationId xmlns:a16="http://schemas.microsoft.com/office/drawing/2014/main" id="{E727DE1D-FBC9-09C2-EC1F-0C3A148DC6AB}"/>
              </a:ext>
            </a:extLst>
          </p:cNvPr>
          <p:cNvSpPr txBox="1"/>
          <p:nvPr/>
        </p:nvSpPr>
        <p:spPr>
          <a:xfrm>
            <a:off x="-23940" y="41558246"/>
            <a:ext cx="32399288" cy="1642392"/>
          </a:xfrm>
          <a:prstGeom prst="rect">
            <a:avLst/>
          </a:prstGeom>
          <a:noFill/>
          <a:ln>
            <a:solidFill>
              <a:schemeClr val="accent1">
                <a:lumMod val="40000"/>
                <a:lumOff val="60000"/>
              </a:schemeClr>
            </a:solidFill>
          </a:ln>
        </p:spPr>
        <p:txBody>
          <a:bodyPr wrap="square" rtlCol="0">
            <a:noAutofit/>
          </a:bodyPr>
          <a:lstStyle/>
          <a:p>
            <a:r>
              <a:rPr lang="en" altLang="ja-JP" sz="2400" dirty="0">
                <a:effectLst/>
                <a:latin typeface="CMR10"/>
              </a:rPr>
              <a:t>[1] C. He, Y. Zhang, D. Gong, and X. Ji. A review of surrogate-assisted evolutionary algorithms for expensive optimization problems. </a:t>
            </a:r>
            <a:r>
              <a:rPr lang="en" altLang="ja-JP" sz="2400" dirty="0">
                <a:effectLst/>
                <a:latin typeface="CMTI10"/>
              </a:rPr>
              <a:t>Expert Systems with Applications</a:t>
            </a:r>
            <a:r>
              <a:rPr lang="en" altLang="ja-JP" sz="2400" dirty="0">
                <a:effectLst/>
                <a:latin typeface="CMR10"/>
              </a:rPr>
              <a:t>, 217:119495, 2023.  [2] Y. </a:t>
            </a:r>
            <a:r>
              <a:rPr lang="en" altLang="ja-JP" sz="2400" dirty="0" err="1">
                <a:effectLst/>
                <a:latin typeface="CMR10"/>
              </a:rPr>
              <a:t>Jin</a:t>
            </a:r>
            <a:r>
              <a:rPr lang="en" altLang="ja-JP" sz="2400" dirty="0">
                <a:effectLst/>
                <a:latin typeface="CMR10"/>
              </a:rPr>
              <a:t>. Surrogate-assisted evolutionary com- </a:t>
            </a:r>
            <a:r>
              <a:rPr lang="en" altLang="ja-JP" sz="2400" dirty="0" err="1">
                <a:effectLst/>
                <a:latin typeface="CMR10"/>
              </a:rPr>
              <a:t>putation</a:t>
            </a:r>
            <a:r>
              <a:rPr lang="en" altLang="ja-JP" sz="2400" dirty="0">
                <a:effectLst/>
                <a:latin typeface="CMR10"/>
              </a:rPr>
              <a:t>: Recent advances and future </a:t>
            </a:r>
            <a:r>
              <a:rPr lang="en" altLang="ja-JP" sz="2400" dirty="0" err="1">
                <a:effectLst/>
                <a:latin typeface="CMR10"/>
              </a:rPr>
              <a:t>chal</a:t>
            </a:r>
            <a:r>
              <a:rPr lang="en" altLang="ja-JP" sz="2400" dirty="0">
                <a:effectLst/>
                <a:latin typeface="CMR10"/>
              </a:rPr>
              <a:t>- </a:t>
            </a:r>
            <a:r>
              <a:rPr lang="en" altLang="ja-JP" sz="2400" dirty="0" err="1">
                <a:effectLst/>
                <a:latin typeface="CMR10"/>
              </a:rPr>
              <a:t>lenges</a:t>
            </a:r>
            <a:r>
              <a:rPr lang="en" altLang="ja-JP" sz="2400" dirty="0">
                <a:effectLst/>
                <a:latin typeface="CMR10"/>
              </a:rPr>
              <a:t>. </a:t>
            </a:r>
            <a:r>
              <a:rPr lang="en" altLang="ja-JP" sz="2400" dirty="0">
                <a:effectLst/>
                <a:latin typeface="CMTI10"/>
              </a:rPr>
              <a:t>Swarm and Evolutionary Computation</a:t>
            </a:r>
            <a:r>
              <a:rPr lang="en" altLang="ja-JP" sz="2400" dirty="0">
                <a:effectLst/>
                <a:latin typeface="CMR10"/>
              </a:rPr>
              <a:t>, 1(2):61–70, 2011. </a:t>
            </a:r>
            <a:r>
              <a:rPr lang="en" altLang="ja-JP" sz="2400" dirty="0"/>
              <a:t> [3] </a:t>
            </a:r>
            <a:r>
              <a:rPr lang="en" altLang="ja-JP" sz="2400" dirty="0">
                <a:effectLst/>
                <a:latin typeface="CMR10"/>
              </a:rPr>
              <a:t>Y. </a:t>
            </a:r>
            <a:r>
              <a:rPr lang="en" altLang="ja-JP" sz="2400" dirty="0" err="1">
                <a:effectLst/>
                <a:latin typeface="CMR10"/>
              </a:rPr>
              <a:t>Jin</a:t>
            </a:r>
            <a:r>
              <a:rPr lang="en" altLang="ja-JP" sz="2400" dirty="0">
                <a:effectLst/>
                <a:latin typeface="CMR10"/>
              </a:rPr>
              <a:t>, H. Wang, and C. Sun. </a:t>
            </a:r>
            <a:r>
              <a:rPr lang="en" altLang="ja-JP" sz="2400" dirty="0">
                <a:effectLst/>
                <a:latin typeface="CMTI10"/>
              </a:rPr>
              <a:t>Data-Driven Evolutionary Optimization</a:t>
            </a:r>
            <a:r>
              <a:rPr lang="en" altLang="ja-JP" sz="2400" dirty="0">
                <a:effectLst/>
                <a:latin typeface="CMR10"/>
              </a:rPr>
              <a:t>. Springer International Publishing, 2021. [4] H. Tong, C. Huang, L. L. </a:t>
            </a:r>
            <a:r>
              <a:rPr lang="en" altLang="ja-JP" sz="2400" dirty="0" err="1">
                <a:effectLst/>
                <a:latin typeface="CMR10"/>
              </a:rPr>
              <a:t>Minku</a:t>
            </a:r>
            <a:r>
              <a:rPr lang="en" altLang="ja-JP" sz="2400" dirty="0">
                <a:effectLst/>
                <a:latin typeface="CMR10"/>
              </a:rPr>
              <a:t>, and X. Yao. Surrogate models in evolutionary single-objective optimization: A new taxon- </a:t>
            </a:r>
            <a:r>
              <a:rPr lang="en" altLang="ja-JP" sz="2400" dirty="0" err="1">
                <a:effectLst/>
                <a:latin typeface="CMR10"/>
              </a:rPr>
              <a:t>omy</a:t>
            </a:r>
            <a:r>
              <a:rPr lang="en" altLang="ja-JP" sz="2400" dirty="0">
                <a:effectLst/>
                <a:latin typeface="CMR10"/>
              </a:rPr>
              <a:t> and experimental study. </a:t>
            </a:r>
            <a:r>
              <a:rPr lang="en" altLang="ja-JP" sz="2400" dirty="0">
                <a:effectLst/>
                <a:latin typeface="CMTI10"/>
              </a:rPr>
              <a:t>Information Sci- </a:t>
            </a:r>
            <a:r>
              <a:rPr lang="en" altLang="ja-JP" sz="2400" dirty="0" err="1">
                <a:effectLst/>
                <a:latin typeface="CMTI10"/>
              </a:rPr>
              <a:t>ences</a:t>
            </a:r>
            <a:r>
              <a:rPr lang="en" altLang="ja-JP" sz="2400" dirty="0">
                <a:effectLst/>
                <a:latin typeface="CMR10"/>
              </a:rPr>
              <a:t>, 562:414–437, 2021. </a:t>
            </a:r>
            <a:r>
              <a:rPr lang="en" altLang="ja-JP" sz="2400" dirty="0"/>
              <a:t>[5] </a:t>
            </a:r>
            <a:r>
              <a:rPr lang="en" altLang="ja-JP" sz="2400" dirty="0">
                <a:effectLst/>
                <a:latin typeface="CMR10"/>
              </a:rPr>
              <a:t>Q. Chen, B. Liu, Q. Zhang, J. J. Liang, P. N. </a:t>
            </a:r>
            <a:r>
              <a:rPr lang="en" altLang="ja-JP" sz="2400" dirty="0" err="1">
                <a:effectLst/>
                <a:latin typeface="CMR10"/>
              </a:rPr>
              <a:t>Suganthan</a:t>
            </a:r>
            <a:r>
              <a:rPr lang="en" altLang="ja-JP" sz="2400" dirty="0">
                <a:effectLst/>
                <a:latin typeface="CMR10"/>
              </a:rPr>
              <a:t>, and B. Qu. Problem def- </a:t>
            </a:r>
            <a:r>
              <a:rPr lang="en" altLang="ja-JP" sz="2400" dirty="0" err="1">
                <a:effectLst/>
                <a:latin typeface="CMR10"/>
              </a:rPr>
              <a:t>initions</a:t>
            </a:r>
            <a:r>
              <a:rPr lang="en" altLang="ja-JP" sz="2400" dirty="0">
                <a:effectLst/>
                <a:latin typeface="CMR10"/>
              </a:rPr>
              <a:t> and evaluation criteria for </a:t>
            </a:r>
            <a:r>
              <a:rPr lang="en" altLang="ja-JP" sz="2400" dirty="0" err="1">
                <a:effectLst/>
                <a:latin typeface="CMR10"/>
              </a:rPr>
              <a:t>cec</a:t>
            </a:r>
            <a:r>
              <a:rPr lang="en" altLang="ja-JP" sz="2400" dirty="0">
                <a:effectLst/>
                <a:latin typeface="CMR10"/>
              </a:rPr>
              <a:t> 2015 special session on bound constrained single- objective computationally expensive numeri- </a:t>
            </a:r>
            <a:r>
              <a:rPr lang="en" altLang="ja-JP" sz="2400" dirty="0" err="1">
                <a:effectLst/>
                <a:latin typeface="CMR10"/>
              </a:rPr>
              <a:t>cal</a:t>
            </a:r>
            <a:r>
              <a:rPr lang="en" altLang="ja-JP" sz="2400" dirty="0">
                <a:effectLst/>
                <a:latin typeface="CMR10"/>
              </a:rPr>
              <a:t> optimization. 2015. </a:t>
            </a:r>
            <a:endParaRPr lang="en" altLang="ja-JP" sz="2400" dirty="0"/>
          </a:p>
          <a:p>
            <a:endParaRPr kumimoji="1" lang="ja-JP" altLang="en-US" sz="2400"/>
          </a:p>
        </p:txBody>
      </p:sp>
      <p:sp>
        <p:nvSpPr>
          <p:cNvPr id="12" name="正方形/長方形 11">
            <a:extLst>
              <a:ext uri="{FF2B5EF4-FFF2-40B4-BE49-F238E27FC236}">
                <a16:creationId xmlns:a16="http://schemas.microsoft.com/office/drawing/2014/main" id="{20AC3CF9-0006-0411-B9DA-26F10F7F23ED}"/>
              </a:ext>
            </a:extLst>
          </p:cNvPr>
          <p:cNvSpPr/>
          <p:nvPr/>
        </p:nvSpPr>
        <p:spPr>
          <a:xfrm>
            <a:off x="808195" y="4537196"/>
            <a:ext cx="4495323"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１</a:t>
            </a:r>
            <a:r>
              <a:rPr kumimoji="1" lang="en-US" altLang="ja-JP" sz="6000" b="1" dirty="0">
                <a:solidFill>
                  <a:schemeClr val="bg1"/>
                </a:solidFill>
              </a:rPr>
              <a:t>.</a:t>
            </a:r>
            <a:r>
              <a:rPr kumimoji="1" lang="ja-JP" altLang="en-US" sz="6000" b="1">
                <a:solidFill>
                  <a:schemeClr val="bg1"/>
                </a:solidFill>
              </a:rPr>
              <a:t>はじめ</a:t>
            </a:r>
            <a:r>
              <a:rPr kumimoji="1" lang="ja-JP" altLang="en-US" sz="6000" b="1" dirty="0">
                <a:solidFill>
                  <a:schemeClr val="bg1"/>
                </a:solidFill>
              </a:rPr>
              <a:t>に</a:t>
            </a:r>
          </a:p>
        </p:txBody>
      </p:sp>
      <p:sp>
        <p:nvSpPr>
          <p:cNvPr id="13" name="正方形/長方形 12">
            <a:extLst>
              <a:ext uri="{FF2B5EF4-FFF2-40B4-BE49-F238E27FC236}">
                <a16:creationId xmlns:a16="http://schemas.microsoft.com/office/drawing/2014/main" id="{2D8D8C42-1AB6-B10B-6E5A-6160722A0888}"/>
              </a:ext>
            </a:extLst>
          </p:cNvPr>
          <p:cNvSpPr/>
          <p:nvPr/>
        </p:nvSpPr>
        <p:spPr>
          <a:xfrm>
            <a:off x="825879" y="638264"/>
            <a:ext cx="3927738" cy="3554819"/>
          </a:xfrm>
          <a:prstGeom prst="rect">
            <a:avLst/>
          </a:prstGeom>
          <a:solidFill>
            <a:schemeClr val="bg1"/>
          </a:solid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500" b="1" strike="sngStrike" dirty="0">
                <a:solidFill>
                  <a:schemeClr val="accent5"/>
                </a:solidFill>
              </a:rPr>
              <a:t>S2-7</a:t>
            </a:r>
            <a:endParaRPr kumimoji="1" lang="ja-JP" altLang="en-US" sz="7500" b="1" strike="sngStrike" dirty="0">
              <a:solidFill>
                <a:schemeClr val="accent5"/>
              </a:solidFill>
            </a:endParaRPr>
          </a:p>
        </p:txBody>
      </p:sp>
      <p:sp>
        <p:nvSpPr>
          <p:cNvPr id="14" name="テキスト ボックス 13">
            <a:extLst>
              <a:ext uri="{FF2B5EF4-FFF2-40B4-BE49-F238E27FC236}">
                <a16:creationId xmlns:a16="http://schemas.microsoft.com/office/drawing/2014/main" id="{906724D1-03C3-C7BC-26D7-D4890B27F2CD}"/>
              </a:ext>
            </a:extLst>
          </p:cNvPr>
          <p:cNvSpPr txBox="1"/>
          <p:nvPr/>
        </p:nvSpPr>
        <p:spPr>
          <a:xfrm>
            <a:off x="5303518" y="638264"/>
            <a:ext cx="26269891" cy="3554819"/>
          </a:xfrm>
          <a:prstGeom prst="rect">
            <a:avLst/>
          </a:prstGeom>
          <a:solidFill>
            <a:schemeClr val="accent5"/>
          </a:solidFill>
          <a:ln>
            <a:solidFill>
              <a:schemeClr val="accent5"/>
            </a:solidFill>
          </a:ln>
        </p:spPr>
        <p:txBody>
          <a:bodyPr wrap="square" rtlCol="0">
            <a:noAutofit/>
          </a:bodyPr>
          <a:lstStyle/>
          <a:p>
            <a:pPr algn="ctr"/>
            <a:r>
              <a:rPr lang="ja-JP" altLang="en-US" sz="8000">
                <a:solidFill>
                  <a:schemeClr val="bg1"/>
                </a:solidFill>
                <a:effectLst/>
                <a:latin typeface="Hiragino Sans W5" panose="020B0400000000000000" pitchFamily="34" charset="-128"/>
                <a:ea typeface="Hiragino Sans W5" panose="020B0400000000000000" pitchFamily="34" charset="-128"/>
              </a:rPr>
              <a:t>サロゲート型進化計算における</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ctr"/>
            <a:r>
              <a:rPr lang="ja-JP" altLang="en-US" sz="8000">
                <a:solidFill>
                  <a:schemeClr val="bg1"/>
                </a:solidFill>
                <a:effectLst/>
                <a:latin typeface="Hiragino Sans W5" panose="020B0400000000000000" pitchFamily="34" charset="-128"/>
                <a:ea typeface="Hiragino Sans W5" panose="020B0400000000000000" pitchFamily="34" charset="-128"/>
              </a:rPr>
              <a:t>モデルの推定精度が探索性能に与える影響の分析</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r"/>
            <a:r>
              <a:rPr lang="en-US" altLang="ja-JP" sz="5500" i="0" strike="sngStrike" dirty="0">
                <a:solidFill>
                  <a:schemeClr val="bg1"/>
                </a:solidFill>
                <a:effectLst/>
                <a:latin typeface="Calibri" panose="020F0502020204030204" pitchFamily="34" charset="0"/>
              </a:rPr>
              <a:t>22861625</a:t>
            </a:r>
            <a:r>
              <a:rPr lang="en-US" altLang="ja-JP" sz="5500" i="0" dirty="0">
                <a:solidFill>
                  <a:schemeClr val="bg1"/>
                </a:solidFill>
                <a:effectLst/>
                <a:latin typeface="Calibri" panose="020F0502020204030204" pitchFamily="34" charset="0"/>
              </a:rPr>
              <a:t> </a:t>
            </a:r>
            <a:r>
              <a:rPr lang="ja-JP" altLang="en-US" sz="5000" i="0">
                <a:solidFill>
                  <a:schemeClr val="bg1"/>
                </a:solidFill>
                <a:effectLst/>
                <a:latin typeface="Calibri" panose="020F0502020204030204" pitchFamily="34" charset="0"/>
              </a:rPr>
              <a:t>東京都立大学</a:t>
            </a:r>
            <a:r>
              <a:rPr lang="en-US" altLang="ja-JP" sz="5000" i="0" dirty="0">
                <a:solidFill>
                  <a:schemeClr val="bg1"/>
                </a:solidFill>
                <a:effectLst/>
                <a:latin typeface="Calibri" panose="020F0502020204030204" pitchFamily="34" charset="0"/>
              </a:rPr>
              <a:t> </a:t>
            </a:r>
            <a:r>
              <a:rPr kumimoji="1" lang="ja-JP" altLang="en-US" sz="5000">
                <a:solidFill>
                  <a:schemeClr val="bg1"/>
                </a:solidFill>
                <a:latin typeface="Calibri" panose="020F0502020204030204" pitchFamily="34" charset="0"/>
              </a:rPr>
              <a:t>塙裕貴</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指導教員  原田</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智広，三浦幸也</a:t>
            </a:r>
            <a:endParaRPr kumimoji="1" lang="en-US" altLang="ja-JP" sz="5000" dirty="0">
              <a:solidFill>
                <a:schemeClr val="bg1"/>
              </a:solidFill>
              <a:latin typeface="Calibri" panose="020F0502020204030204" pitchFamily="34" charset="0"/>
            </a:endParaRPr>
          </a:p>
        </p:txBody>
      </p:sp>
      <p:sp>
        <p:nvSpPr>
          <p:cNvPr id="17" name="テキスト ボックス 16">
            <a:extLst>
              <a:ext uri="{FF2B5EF4-FFF2-40B4-BE49-F238E27FC236}">
                <a16:creationId xmlns:a16="http://schemas.microsoft.com/office/drawing/2014/main" id="{FA1A5DDB-A1D9-2E5B-BD5C-FA61F805E456}"/>
              </a:ext>
            </a:extLst>
          </p:cNvPr>
          <p:cNvSpPr txBox="1">
            <a:spLocks/>
          </p:cNvSpPr>
          <p:nvPr/>
        </p:nvSpPr>
        <p:spPr>
          <a:xfrm>
            <a:off x="772823" y="18363411"/>
            <a:ext cx="30765213" cy="6458221"/>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8" name="正方形/長方形 17">
            <a:extLst>
              <a:ext uri="{FF2B5EF4-FFF2-40B4-BE49-F238E27FC236}">
                <a16:creationId xmlns:a16="http://schemas.microsoft.com/office/drawing/2014/main" id="{B5313C91-4C74-109A-1581-8512EB618D8C}"/>
              </a:ext>
            </a:extLst>
          </p:cNvPr>
          <p:cNvSpPr/>
          <p:nvPr/>
        </p:nvSpPr>
        <p:spPr>
          <a:xfrm>
            <a:off x="808195" y="18398434"/>
            <a:ext cx="3002239"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３</a:t>
            </a:r>
            <a:r>
              <a:rPr kumimoji="1" lang="en-US" altLang="ja-JP" sz="6000" b="1" dirty="0">
                <a:solidFill>
                  <a:schemeClr val="bg1"/>
                </a:solidFill>
              </a:rPr>
              <a:t>.</a:t>
            </a:r>
            <a:r>
              <a:rPr kumimoji="1" lang="ja-JP" altLang="en-US" sz="6000" b="1" dirty="0">
                <a:solidFill>
                  <a:schemeClr val="bg1"/>
                </a:solidFill>
              </a:rPr>
              <a:t>実験</a:t>
            </a:r>
          </a:p>
        </p:txBody>
      </p:sp>
      <p:sp>
        <p:nvSpPr>
          <p:cNvPr id="19" name="テキスト ボックス 18">
            <a:extLst>
              <a:ext uri="{FF2B5EF4-FFF2-40B4-BE49-F238E27FC236}">
                <a16:creationId xmlns:a16="http://schemas.microsoft.com/office/drawing/2014/main" id="{EF2595A6-6064-0B8F-3892-043814E8CC45}"/>
              </a:ext>
            </a:extLst>
          </p:cNvPr>
          <p:cNvSpPr txBox="1"/>
          <p:nvPr/>
        </p:nvSpPr>
        <p:spPr>
          <a:xfrm>
            <a:off x="808195" y="5626810"/>
            <a:ext cx="23382814" cy="3231654"/>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サロゲート型進化計算</a:t>
            </a:r>
            <a:r>
              <a:rPr kumimoji="1" lang="en-US" altLang="ja-JP" sz="4400" dirty="0">
                <a:latin typeface="Hiragino Sans W5" panose="020B0400000000000000" pitchFamily="34" charset="-128"/>
                <a:ea typeface="Hiragino Sans W5" panose="020B0400000000000000" pitchFamily="34" charset="-128"/>
              </a:rPr>
              <a:t>(SAEA)</a:t>
            </a:r>
            <a:r>
              <a:rPr kumimoji="1" lang="en-US" altLang="ja-JP" sz="4400" baseline="30000" dirty="0">
                <a:latin typeface="Hiragino Sans W5" panose="020B0400000000000000" pitchFamily="34" charset="-128"/>
                <a:ea typeface="Hiragino Sans W5" panose="020B0400000000000000" pitchFamily="34" charset="-128"/>
              </a:rPr>
              <a:t>[1][2][3]</a:t>
            </a:r>
            <a:endParaRPr kumimoji="1" lang="en-US" altLang="ja-JP" sz="44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進化計算で最適化を行うとき，目的関数の計算コストが高い場合，計算時間が膨大になる</a:t>
            </a:r>
            <a:endParaRPr kumimoji="1" lang="en-US" altLang="ja-JP" sz="4000" dirty="0">
              <a:latin typeface="Hiragino Sans W5" panose="020B0400000000000000" pitchFamily="34" charset="-128"/>
              <a:ea typeface="Hiragino Sans W5" panose="020B0400000000000000" pitchFamily="34" charset="-128"/>
            </a:endParaRPr>
          </a:p>
          <a:p>
            <a:pPr marL="493713" indent="-493713"/>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機械学習を用いて評価値を推定するサロゲートモデル</a:t>
            </a:r>
            <a:r>
              <a:rPr kumimoji="1" lang="en-US" altLang="ja-JP" sz="4000" dirty="0">
                <a:latin typeface="Hiragino Sans W5" panose="020B0400000000000000" pitchFamily="34" charset="-128"/>
                <a:ea typeface="Hiragino Sans W5" panose="020B0400000000000000" pitchFamily="34" charset="-128"/>
              </a:rPr>
              <a:t>SAEA</a:t>
            </a:r>
            <a:r>
              <a:rPr kumimoji="1" lang="ja-JP" altLang="en-US" sz="4000">
                <a:latin typeface="Hiragino Sans W5" panose="020B0400000000000000" pitchFamily="34" charset="-128"/>
                <a:ea typeface="Hiragino Sans W5" panose="020B0400000000000000" pitchFamily="34" charset="-128"/>
              </a:rPr>
              <a:t>を用いることで計算時間の削減が可能</a:t>
            </a:r>
            <a:endParaRPr kumimoji="1" lang="en-US" altLang="ja-JP" sz="4000" dirty="0">
              <a:latin typeface="Hiragino Sans W5" panose="020B0400000000000000" pitchFamily="34" charset="-128"/>
              <a:ea typeface="Hiragino Sans W5" panose="020B0400000000000000" pitchFamily="34" charset="-128"/>
            </a:endParaRPr>
          </a:p>
          <a:p>
            <a:pPr marL="422275"/>
            <a:r>
              <a:rPr kumimoji="1" lang="ja-JP" altLang="en-US" sz="4000">
                <a:latin typeface="Hiragino Sans W5" panose="020B0400000000000000" pitchFamily="34" charset="-128"/>
                <a:ea typeface="Hiragino Sans W5" panose="020B0400000000000000" pitchFamily="34" charset="-128"/>
              </a:rPr>
              <a:t>サロゲートモデルで評価値が高いと判断される解のみ実評価することで計算時間を削減</a:t>
            </a:r>
            <a:endParaRPr kumimoji="1" lang="en-US" altLang="ja-JP" sz="4000" dirty="0">
              <a:latin typeface="Hiragino Sans W5" panose="020B0400000000000000" pitchFamily="34" charset="-128"/>
              <a:ea typeface="Hiragino Sans W5" panose="020B0400000000000000" pitchFamily="34" charset="-128"/>
            </a:endParaRPr>
          </a:p>
          <a:p>
            <a:pPr marL="611187" indent="-571500">
              <a:buFont typeface="Wingdings" pitchFamily="2" charset="2"/>
              <a:buChar char="Ø"/>
            </a:pPr>
            <a:r>
              <a:rPr kumimoji="1" lang="ja-JP" altLang="en-US" sz="4000">
                <a:latin typeface="Hiragino Sans W5" panose="020B0400000000000000" pitchFamily="34" charset="-128"/>
                <a:ea typeface="Hiragino Sans W5" panose="020B0400000000000000" pitchFamily="34" charset="-128"/>
              </a:rPr>
              <a:t>サロゲートモデルの推定精度が探索性能に与える影響を分析</a:t>
            </a:r>
            <a:endParaRPr kumimoji="1" lang="en-US" altLang="ja-JP" sz="4400" dirty="0">
              <a:latin typeface="Hiragino Sans W5" panose="020B0400000000000000" pitchFamily="34" charset="-128"/>
              <a:ea typeface="Hiragino Sans W5" panose="020B0400000000000000" pitchFamily="34" charset="-128"/>
            </a:endParaRPr>
          </a:p>
        </p:txBody>
      </p:sp>
      <p:grpSp>
        <p:nvGrpSpPr>
          <p:cNvPr id="20" name="グループ化 19">
            <a:extLst>
              <a:ext uri="{FF2B5EF4-FFF2-40B4-BE49-F238E27FC236}">
                <a16:creationId xmlns:a16="http://schemas.microsoft.com/office/drawing/2014/main" id="{C49A3ECB-EBBD-163A-32F2-56F3C48B2365}"/>
              </a:ext>
            </a:extLst>
          </p:cNvPr>
          <p:cNvGrpSpPr/>
          <p:nvPr/>
        </p:nvGrpSpPr>
        <p:grpSpPr>
          <a:xfrm>
            <a:off x="25006852" y="4683210"/>
            <a:ext cx="6253039" cy="4437182"/>
            <a:chOff x="4996541" y="6531429"/>
            <a:chExt cx="7631211" cy="8174600"/>
          </a:xfrm>
        </p:grpSpPr>
        <p:grpSp>
          <p:nvGrpSpPr>
            <p:cNvPr id="21" name="グループ化 20">
              <a:extLst>
                <a:ext uri="{FF2B5EF4-FFF2-40B4-BE49-F238E27FC236}">
                  <a16:creationId xmlns:a16="http://schemas.microsoft.com/office/drawing/2014/main" id="{0A7EEFDF-61D1-DBCB-08BC-A52C615A451B}"/>
                </a:ext>
              </a:extLst>
            </p:cNvPr>
            <p:cNvGrpSpPr/>
            <p:nvPr/>
          </p:nvGrpSpPr>
          <p:grpSpPr>
            <a:xfrm>
              <a:off x="4996541" y="6531429"/>
              <a:ext cx="4528789" cy="8174600"/>
              <a:chOff x="3801980" y="2695075"/>
              <a:chExt cx="6205716" cy="9071811"/>
            </a:xfrm>
          </p:grpSpPr>
          <p:sp>
            <p:nvSpPr>
              <p:cNvPr id="23" name="角丸四角形 22">
                <a:extLst>
                  <a:ext uri="{FF2B5EF4-FFF2-40B4-BE49-F238E27FC236}">
                    <a16:creationId xmlns:a16="http://schemas.microsoft.com/office/drawing/2014/main" id="{D2E93DF1-B71C-4BC2-D20F-CEFD83D44757}"/>
                  </a:ext>
                </a:extLst>
              </p:cNvPr>
              <p:cNvSpPr/>
              <p:nvPr/>
            </p:nvSpPr>
            <p:spPr>
              <a:xfrm>
                <a:off x="3801980" y="2695075"/>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親個体の生成</a:t>
                </a:r>
              </a:p>
            </p:txBody>
          </p:sp>
          <p:sp>
            <p:nvSpPr>
              <p:cNvPr id="24" name="角丸四角形 23">
                <a:extLst>
                  <a:ext uri="{FF2B5EF4-FFF2-40B4-BE49-F238E27FC236}">
                    <a16:creationId xmlns:a16="http://schemas.microsoft.com/office/drawing/2014/main" id="{FB08616B-C659-CFAA-B712-FC47D01DCE59}"/>
                  </a:ext>
                </a:extLst>
              </p:cNvPr>
              <p:cNvSpPr/>
              <p:nvPr/>
            </p:nvSpPr>
            <p:spPr>
              <a:xfrm>
                <a:off x="3801980" y="5109412"/>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交叉・</a:t>
                </a:r>
                <a:endParaRPr kumimoji="1" lang="en-US" altLang="ja-JP" sz="2800" dirty="0"/>
              </a:p>
              <a:p>
                <a:pPr algn="ctr"/>
                <a:r>
                  <a:rPr kumimoji="1" lang="ja-JP" altLang="en-US" sz="2800"/>
                  <a:t>突然変異</a:t>
                </a:r>
              </a:p>
            </p:txBody>
          </p:sp>
          <p:sp>
            <p:nvSpPr>
              <p:cNvPr id="25" name="角丸四角形 24">
                <a:extLst>
                  <a:ext uri="{FF2B5EF4-FFF2-40B4-BE49-F238E27FC236}">
                    <a16:creationId xmlns:a16="http://schemas.microsoft.com/office/drawing/2014/main" id="{C9D13E4C-ED7E-6E2F-B571-770113DCA727}"/>
                  </a:ext>
                </a:extLst>
              </p:cNvPr>
              <p:cNvSpPr/>
              <p:nvPr/>
            </p:nvSpPr>
            <p:spPr>
              <a:xfrm>
                <a:off x="3801980" y="7523749"/>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解の評価</a:t>
                </a:r>
              </a:p>
            </p:txBody>
          </p:sp>
          <p:sp>
            <p:nvSpPr>
              <p:cNvPr id="26" name="角丸四角形 25">
                <a:extLst>
                  <a:ext uri="{FF2B5EF4-FFF2-40B4-BE49-F238E27FC236}">
                    <a16:creationId xmlns:a16="http://schemas.microsoft.com/office/drawing/2014/main" id="{053BE6E3-26FB-737A-1C94-0243C18C52C6}"/>
                  </a:ext>
                </a:extLst>
              </p:cNvPr>
              <p:cNvSpPr/>
              <p:nvPr/>
            </p:nvSpPr>
            <p:spPr>
              <a:xfrm>
                <a:off x="3801980" y="9938086"/>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次世代</a:t>
                </a:r>
                <a:endParaRPr kumimoji="1" lang="en-US" altLang="ja-JP" sz="2800" dirty="0"/>
              </a:p>
              <a:p>
                <a:pPr algn="ctr"/>
                <a:r>
                  <a:rPr kumimoji="1" lang="ja-JP" altLang="en-US" sz="2800"/>
                  <a:t>選択</a:t>
                </a:r>
              </a:p>
            </p:txBody>
          </p:sp>
          <p:cxnSp>
            <p:nvCxnSpPr>
              <p:cNvPr id="27" name="直線矢印コネクタ 26">
                <a:extLst>
                  <a:ext uri="{FF2B5EF4-FFF2-40B4-BE49-F238E27FC236}">
                    <a16:creationId xmlns:a16="http://schemas.microsoft.com/office/drawing/2014/main" id="{3CF4D308-52FC-0E2A-6958-C9E8F81C6C3D}"/>
                  </a:ext>
                </a:extLst>
              </p:cNvPr>
              <p:cNvCxnSpPr>
                <a:stCxn id="23" idx="2"/>
                <a:endCxn id="24" idx="0"/>
              </p:cNvCxnSpPr>
              <p:nvPr/>
            </p:nvCxnSpPr>
            <p:spPr>
              <a:xfrm>
                <a:off x="6112043" y="4523875"/>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8BF2415-A9DA-A018-32A2-2F5E0F827415}"/>
                  </a:ext>
                </a:extLst>
              </p:cNvPr>
              <p:cNvCxnSpPr>
                <a:stCxn id="24" idx="2"/>
                <a:endCxn id="25" idx="0"/>
              </p:cNvCxnSpPr>
              <p:nvPr/>
            </p:nvCxnSpPr>
            <p:spPr>
              <a:xfrm>
                <a:off x="6112043" y="6938212"/>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52893F1-3752-F9A2-7400-7B704FE1B1CF}"/>
                  </a:ext>
                </a:extLst>
              </p:cNvPr>
              <p:cNvCxnSpPr>
                <a:stCxn id="25" idx="2"/>
                <a:endCxn id="26" idx="0"/>
              </p:cNvCxnSpPr>
              <p:nvPr/>
            </p:nvCxnSpPr>
            <p:spPr>
              <a:xfrm>
                <a:off x="6112043" y="9352549"/>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FD25381E-4877-FC03-8B66-68B918B3C734}"/>
                  </a:ext>
                </a:extLst>
              </p:cNvPr>
              <p:cNvCxnSpPr>
                <a:stCxn id="26" idx="1"/>
                <a:endCxn id="23" idx="1"/>
              </p:cNvCxnSpPr>
              <p:nvPr/>
            </p:nvCxnSpPr>
            <p:spPr>
              <a:xfrm rot="10800000">
                <a:off x="3801980" y="3609476"/>
                <a:ext cx="12700" cy="7243011"/>
              </a:xfrm>
              <a:prstGeom prst="bentConnector3">
                <a:avLst>
                  <a:gd name="adj1" fmla="val 1013684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2016E7E4-3659-625E-5398-5BDB2AFAB97A}"/>
                  </a:ext>
                </a:extLst>
              </p:cNvPr>
              <p:cNvCxnSpPr>
                <a:cxnSpLocks/>
                <a:endCxn id="25" idx="3"/>
              </p:cNvCxnSpPr>
              <p:nvPr/>
            </p:nvCxnSpPr>
            <p:spPr>
              <a:xfrm rot="10800000" flipV="1">
                <a:off x="8422107" y="7222101"/>
                <a:ext cx="1585589" cy="121604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59B1E7E-C647-AD02-74B6-7B877375823A}"/>
                  </a:ext>
                </a:extLst>
              </p:cNvPr>
              <p:cNvCxnSpPr>
                <a:cxnSpLocks/>
              </p:cNvCxnSpPr>
              <p:nvPr/>
            </p:nvCxnSpPr>
            <p:spPr>
              <a:xfrm flipH="1">
                <a:off x="6112043" y="7222101"/>
                <a:ext cx="3895652" cy="27785"/>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92418E8A-FEA3-9063-A289-BC9035FF19E3}"/>
                </a:ext>
              </a:extLst>
            </p:cNvPr>
            <p:cNvSpPr/>
            <p:nvPr/>
          </p:nvSpPr>
          <p:spPr>
            <a:xfrm>
              <a:off x="9525329" y="8435171"/>
              <a:ext cx="3102423" cy="435111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サロゲート</a:t>
              </a:r>
              <a:endParaRPr kumimoji="1" lang="en-US" altLang="ja-JP" sz="2800" dirty="0"/>
            </a:p>
            <a:p>
              <a:pPr algn="ctr"/>
              <a:r>
                <a:rPr kumimoji="1" lang="ja-JP" altLang="en-US" sz="2800"/>
                <a:t>モデル</a:t>
              </a:r>
            </a:p>
          </p:txBody>
        </p:sp>
      </p:grpSp>
      <p:sp>
        <p:nvSpPr>
          <p:cNvPr id="74" name="テキスト ボックス 73">
            <a:extLst>
              <a:ext uri="{FF2B5EF4-FFF2-40B4-BE49-F238E27FC236}">
                <a16:creationId xmlns:a16="http://schemas.microsoft.com/office/drawing/2014/main" id="{CA9D1AEF-DDE1-B34F-F44A-87A56557512F}"/>
              </a:ext>
            </a:extLst>
          </p:cNvPr>
          <p:cNvSpPr txBox="1"/>
          <p:nvPr/>
        </p:nvSpPr>
        <p:spPr>
          <a:xfrm>
            <a:off x="861252" y="19427442"/>
            <a:ext cx="23656958" cy="2616101"/>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実験方法</a:t>
            </a:r>
            <a:endParaRPr kumimoji="1" lang="en-US" altLang="ja-JP" sz="44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実評価関数を用いて擬似的にサロゲートモデルを表現</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サロゲートモデルの精度を任意の値に設定可</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4000" dirty="0">
                <a:latin typeface="Hiragino Sans W5" panose="020B0400000000000000" pitchFamily="34" charset="-128"/>
                <a:ea typeface="Hiragino Sans W5" panose="020B0400000000000000" pitchFamily="34" charset="-128"/>
              </a:rPr>
              <a:t>CEC2015</a:t>
            </a:r>
            <a:r>
              <a:rPr kumimoji="1" lang="ja-JP" altLang="en-US" sz="4000">
                <a:latin typeface="Hiragino Sans W5" panose="020B0400000000000000" pitchFamily="34" charset="-128"/>
                <a:ea typeface="Hiragino Sans W5" panose="020B0400000000000000" pitchFamily="34" charset="-128"/>
              </a:rPr>
              <a:t>のベンチマーク関数を探索</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サロゲートモデルを非使用 </a:t>
            </a:r>
            <a:r>
              <a:rPr kumimoji="1" lang="en-US" altLang="ja-JP" sz="4000" dirty="0">
                <a:latin typeface="Hiragino Sans W5" panose="020B0400000000000000" pitchFamily="34" charset="-128"/>
                <a:ea typeface="Hiragino Sans W5" panose="020B0400000000000000" pitchFamily="34" charset="-128"/>
              </a:rPr>
              <a:t>(</a:t>
            </a:r>
            <a:r>
              <a:rPr kumimoji="1" lang="en-US" altLang="ja-JP" sz="4000" dirty="0" err="1">
                <a:latin typeface="Hiragino Sans W5" panose="020B0400000000000000" pitchFamily="34" charset="-128"/>
                <a:ea typeface="Hiragino Sans W5" panose="020B0400000000000000" pitchFamily="34" charset="-128"/>
              </a:rPr>
              <a:t>NoS</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と異なる精度のサロゲートモデルを用いる</a:t>
            </a:r>
            <a:r>
              <a:rPr kumimoji="1" lang="en-US" altLang="ja-JP" sz="4000" dirty="0">
                <a:latin typeface="Hiragino Sans W5" panose="020B0400000000000000" pitchFamily="34" charset="-128"/>
                <a:ea typeface="Hiragino Sans W5" panose="020B0400000000000000" pitchFamily="34" charset="-128"/>
              </a:rPr>
              <a:t>SAEA</a:t>
            </a:r>
            <a:r>
              <a:rPr kumimoji="1" lang="ja-JP" altLang="en-US" sz="4000">
                <a:latin typeface="Hiragino Sans W5" panose="020B0400000000000000" pitchFamily="34" charset="-128"/>
                <a:ea typeface="Hiragino Sans W5" panose="020B0400000000000000" pitchFamily="34" charset="-128"/>
              </a:rPr>
              <a:t>の探索を比較</a:t>
            </a:r>
            <a:endParaRPr kumimoji="1" lang="en-US" altLang="ja-JP" sz="4000" dirty="0">
              <a:latin typeface="Hiragino Sans W5" panose="020B0400000000000000" pitchFamily="34" charset="-128"/>
              <a:ea typeface="Hiragino Sans W5" panose="020B0400000000000000" pitchFamily="34" charset="-128"/>
            </a:endParaRPr>
          </a:p>
        </p:txBody>
      </p:sp>
      <p:graphicFrame>
        <p:nvGraphicFramePr>
          <p:cNvPr id="75" name="表 74">
            <a:extLst>
              <a:ext uri="{FF2B5EF4-FFF2-40B4-BE49-F238E27FC236}">
                <a16:creationId xmlns:a16="http://schemas.microsoft.com/office/drawing/2014/main" id="{CB1BE7D1-9CD2-E245-D731-760AC6E089B7}"/>
              </a:ext>
            </a:extLst>
          </p:cNvPr>
          <p:cNvGraphicFramePr>
            <a:graphicFrameLocks noGrp="1"/>
          </p:cNvGraphicFramePr>
          <p:nvPr/>
        </p:nvGraphicFramePr>
        <p:xfrm>
          <a:off x="24447463" y="18461893"/>
          <a:ext cx="7088857" cy="6235328"/>
        </p:xfrm>
        <a:graphic>
          <a:graphicData uri="http://schemas.openxmlformats.org/drawingml/2006/table">
            <a:tbl>
              <a:tblPr firstRow="1" bandRow="1">
                <a:tableStyleId>{69012ECD-51FC-41F1-AA8D-1B2483CD663E}</a:tableStyleId>
              </a:tblPr>
              <a:tblGrid>
                <a:gridCol w="1626813">
                  <a:extLst>
                    <a:ext uri="{9D8B030D-6E8A-4147-A177-3AD203B41FA5}">
                      <a16:colId xmlns:a16="http://schemas.microsoft.com/office/drawing/2014/main" val="1546719091"/>
                    </a:ext>
                  </a:extLst>
                </a:gridCol>
                <a:gridCol w="2985069">
                  <a:extLst>
                    <a:ext uri="{9D8B030D-6E8A-4147-A177-3AD203B41FA5}">
                      <a16:colId xmlns:a16="http://schemas.microsoft.com/office/drawing/2014/main" val="3632348338"/>
                    </a:ext>
                  </a:extLst>
                </a:gridCol>
                <a:gridCol w="2476975">
                  <a:extLst>
                    <a:ext uri="{9D8B030D-6E8A-4147-A177-3AD203B41FA5}">
                      <a16:colId xmlns:a16="http://schemas.microsoft.com/office/drawing/2014/main" val="2635607927"/>
                    </a:ext>
                  </a:extLst>
                </a:gridCol>
              </a:tblGrid>
              <a:tr h="779416">
                <a:tc gridSpan="3">
                  <a:txBody>
                    <a:bodyPr/>
                    <a:lstStyle/>
                    <a:p>
                      <a:pPr algn="ctr"/>
                      <a:r>
                        <a:rPr kumimoji="1" lang="en-US" altLang="ja-JP" sz="4000" b="0" i="0" dirty="0">
                          <a:latin typeface="Hiragino Sans W4" panose="020B0400000000000000" pitchFamily="34" charset="-128"/>
                          <a:ea typeface="Hiragino Sans W4" panose="020B0400000000000000" pitchFamily="34" charset="-128"/>
                        </a:rPr>
                        <a:t>CEC2015</a:t>
                      </a:r>
                      <a:r>
                        <a:rPr kumimoji="1" lang="ja-JP" altLang="en-US" sz="4000" b="0" i="0">
                          <a:latin typeface="Hiragino Sans W4" panose="020B0400000000000000" pitchFamily="34" charset="-128"/>
                          <a:ea typeface="Hiragino Sans W4" panose="020B0400000000000000" pitchFamily="34" charset="-128"/>
                        </a:rPr>
                        <a:t>ベンチマーク</a:t>
                      </a:r>
                      <a:r>
                        <a:rPr kumimoji="1" lang="en-US" altLang="ja-JP" sz="4000" b="0" i="0" baseline="30000" dirty="0">
                          <a:latin typeface="Hiragino Sans W4" panose="020B0400000000000000" pitchFamily="34" charset="-128"/>
                          <a:ea typeface="Hiragino Sans W4" panose="020B0400000000000000" pitchFamily="34" charset="-128"/>
                        </a:rPr>
                        <a:t>[5]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779416">
                <a:tc>
                  <a:txBody>
                    <a:bodyPr/>
                    <a:lstStyle/>
                    <a:p>
                      <a:r>
                        <a:rPr kumimoji="1" lang="ja-JP" altLang="en-US" sz="4000"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sz="4000" b="0" i="0" dirty="0">
                          <a:latin typeface="Hiragino Sans W4" panose="020B0400000000000000" pitchFamily="34" charset="-128"/>
                          <a:ea typeface="Hiragino Sans W4" panose="020B0400000000000000" pitchFamily="34" charset="-128"/>
                        </a:rPr>
                        <a:t>10, 30</a:t>
                      </a:r>
                      <a:endParaRPr kumimoji="1" lang="ja-JP" altLang="en-US" sz="4000"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f2</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f4</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f8</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76" name="テキスト ボックス 75">
            <a:extLst>
              <a:ext uri="{FF2B5EF4-FFF2-40B4-BE49-F238E27FC236}">
                <a16:creationId xmlns:a16="http://schemas.microsoft.com/office/drawing/2014/main" id="{7A9307BE-B311-DC1C-DA55-205360EE04D6}"/>
              </a:ext>
            </a:extLst>
          </p:cNvPr>
          <p:cNvSpPr txBox="1">
            <a:spLocks/>
          </p:cNvSpPr>
          <p:nvPr/>
        </p:nvSpPr>
        <p:spPr>
          <a:xfrm>
            <a:off x="743941" y="25056102"/>
            <a:ext cx="30829466" cy="16519928"/>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77" name="正方形/長方形 76">
            <a:extLst>
              <a:ext uri="{FF2B5EF4-FFF2-40B4-BE49-F238E27FC236}">
                <a16:creationId xmlns:a16="http://schemas.microsoft.com/office/drawing/2014/main" id="{1A0AEF92-31D4-F423-813D-1DF12A7F7324}"/>
              </a:ext>
            </a:extLst>
          </p:cNvPr>
          <p:cNvSpPr/>
          <p:nvPr/>
        </p:nvSpPr>
        <p:spPr>
          <a:xfrm>
            <a:off x="772823" y="25056101"/>
            <a:ext cx="5196365"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４</a:t>
            </a:r>
            <a:r>
              <a:rPr kumimoji="1" lang="en-US" altLang="ja-JP" sz="6000" b="1" dirty="0">
                <a:solidFill>
                  <a:schemeClr val="bg1"/>
                </a:solidFill>
              </a:rPr>
              <a:t>.</a:t>
            </a:r>
            <a:r>
              <a:rPr kumimoji="1" lang="ja-JP" altLang="en-US" sz="6000" b="1">
                <a:solidFill>
                  <a:schemeClr val="bg1"/>
                </a:solidFill>
              </a:rPr>
              <a:t>結果・考察</a:t>
            </a:r>
            <a:endParaRPr kumimoji="1" lang="ja-JP" altLang="en-US" sz="6000" b="1" dirty="0">
              <a:solidFill>
                <a:schemeClr val="bg1"/>
              </a:solidFill>
            </a:endParaRPr>
          </a:p>
        </p:txBody>
      </p:sp>
      <p:sp>
        <p:nvSpPr>
          <p:cNvPr id="94" name="テキスト ボックス 93">
            <a:extLst>
              <a:ext uri="{FF2B5EF4-FFF2-40B4-BE49-F238E27FC236}">
                <a16:creationId xmlns:a16="http://schemas.microsoft.com/office/drawing/2014/main" id="{5FEAC673-F3BC-80C6-82C1-1A48AE06C2BF}"/>
              </a:ext>
            </a:extLst>
          </p:cNvPr>
          <p:cNvSpPr txBox="1"/>
          <p:nvPr/>
        </p:nvSpPr>
        <p:spPr>
          <a:xfrm>
            <a:off x="2412401" y="33928791"/>
            <a:ext cx="2085186" cy="707886"/>
          </a:xfrm>
          <a:prstGeom prst="rect">
            <a:avLst/>
          </a:prstGeom>
          <a:noFill/>
        </p:spPr>
        <p:txBody>
          <a:bodyPr wrap="none" rtlCol="0">
            <a:spAutoFit/>
          </a:bodyPr>
          <a:lstStyle/>
          <a:p>
            <a:r>
              <a:rPr kumimoji="1" lang="en-US" altLang="ja-JP" sz="4000" dirty="0"/>
              <a:t>PS-CM f1</a:t>
            </a:r>
            <a:endParaRPr kumimoji="1" lang="ja-JP" altLang="en-US" sz="4000"/>
          </a:p>
        </p:txBody>
      </p:sp>
      <p:sp>
        <p:nvSpPr>
          <p:cNvPr id="95" name="テキスト ボックス 94">
            <a:extLst>
              <a:ext uri="{FF2B5EF4-FFF2-40B4-BE49-F238E27FC236}">
                <a16:creationId xmlns:a16="http://schemas.microsoft.com/office/drawing/2014/main" id="{53E77DB2-8C6B-1A45-AA02-A5ABCE1D19AF}"/>
              </a:ext>
            </a:extLst>
          </p:cNvPr>
          <p:cNvSpPr txBox="1"/>
          <p:nvPr/>
        </p:nvSpPr>
        <p:spPr>
          <a:xfrm>
            <a:off x="7455708" y="33819761"/>
            <a:ext cx="2085186" cy="707886"/>
          </a:xfrm>
          <a:prstGeom prst="rect">
            <a:avLst/>
          </a:prstGeom>
          <a:noFill/>
        </p:spPr>
        <p:txBody>
          <a:bodyPr wrap="none" rtlCol="0">
            <a:spAutoFit/>
          </a:bodyPr>
          <a:lstStyle/>
          <a:p>
            <a:r>
              <a:rPr kumimoji="1" lang="en-US" altLang="ja-JP" sz="4000" dirty="0"/>
              <a:t>PS-CM f4</a:t>
            </a:r>
            <a:endParaRPr kumimoji="1" lang="ja-JP" altLang="en-US" sz="4000"/>
          </a:p>
        </p:txBody>
      </p:sp>
      <p:sp>
        <p:nvSpPr>
          <p:cNvPr id="96" name="テキスト ボックス 95">
            <a:extLst>
              <a:ext uri="{FF2B5EF4-FFF2-40B4-BE49-F238E27FC236}">
                <a16:creationId xmlns:a16="http://schemas.microsoft.com/office/drawing/2014/main" id="{76E45E48-9E89-7C08-DC26-566F60F04FA5}"/>
              </a:ext>
            </a:extLst>
          </p:cNvPr>
          <p:cNvSpPr txBox="1"/>
          <p:nvPr/>
        </p:nvSpPr>
        <p:spPr>
          <a:xfrm>
            <a:off x="12716272" y="33795038"/>
            <a:ext cx="2344873" cy="707886"/>
          </a:xfrm>
          <a:prstGeom prst="rect">
            <a:avLst/>
          </a:prstGeom>
          <a:noFill/>
        </p:spPr>
        <p:txBody>
          <a:bodyPr wrap="none" rtlCol="0">
            <a:spAutoFit/>
          </a:bodyPr>
          <a:lstStyle/>
          <a:p>
            <a:r>
              <a:rPr kumimoji="1" lang="en-US" altLang="ja-JP" sz="4000" dirty="0"/>
              <a:t>PS-CM f15</a:t>
            </a:r>
            <a:endParaRPr kumimoji="1" lang="ja-JP" altLang="en-US" sz="4000"/>
          </a:p>
        </p:txBody>
      </p:sp>
      <p:sp>
        <p:nvSpPr>
          <p:cNvPr id="80" name="テキスト ボックス 79">
            <a:extLst>
              <a:ext uri="{FF2B5EF4-FFF2-40B4-BE49-F238E27FC236}">
                <a16:creationId xmlns:a16="http://schemas.microsoft.com/office/drawing/2014/main" id="{9555A38E-A30B-030B-B940-49FDCE7D2A3B}"/>
              </a:ext>
            </a:extLst>
          </p:cNvPr>
          <p:cNvSpPr txBox="1"/>
          <p:nvPr/>
        </p:nvSpPr>
        <p:spPr>
          <a:xfrm>
            <a:off x="10900649" y="39612226"/>
            <a:ext cx="3417923" cy="707886"/>
          </a:xfrm>
          <a:prstGeom prst="rect">
            <a:avLst/>
          </a:prstGeom>
          <a:noFill/>
        </p:spPr>
        <p:txBody>
          <a:bodyPr wrap="none" rtlCol="0">
            <a:spAutoFit/>
          </a:bodyPr>
          <a:lstStyle/>
          <a:p>
            <a:r>
              <a:rPr kumimoji="1" lang="en-US" altLang="ja-JP" sz="4000" dirty="0"/>
              <a:t>d30 IB-AFM f15</a:t>
            </a:r>
            <a:endParaRPr kumimoji="1" lang="ja-JP" altLang="en-US" sz="4000"/>
          </a:p>
        </p:txBody>
      </p:sp>
      <p:sp>
        <p:nvSpPr>
          <p:cNvPr id="106" name="テキスト ボックス 105">
            <a:extLst>
              <a:ext uri="{FF2B5EF4-FFF2-40B4-BE49-F238E27FC236}">
                <a16:creationId xmlns:a16="http://schemas.microsoft.com/office/drawing/2014/main" id="{D809AF91-9DF1-319C-2B2C-5C72877F5316}"/>
              </a:ext>
            </a:extLst>
          </p:cNvPr>
          <p:cNvSpPr txBox="1"/>
          <p:nvPr/>
        </p:nvSpPr>
        <p:spPr>
          <a:xfrm>
            <a:off x="743940" y="26159796"/>
            <a:ext cx="15391449" cy="4462760"/>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PS-CM</a:t>
            </a:r>
          </a:p>
          <a:p>
            <a:pPr marL="571500" indent="-571500">
              <a:buFont typeface="Arial" panose="020B0604020202020204" pitchFamily="34" charset="0"/>
              <a:buChar char="•"/>
            </a:pP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単峰性，多峰性，混合の全ての関数形状に対して精度が高いほど探索性能が高い傾向が見られた</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精度が</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0.5</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の場合</a:t>
            </a:r>
            <a:r>
              <a:rPr kumimoji="1" lang="en-US" altLang="ja-JP" sz="40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の探索性能と同等か，劣る性能を示す</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精度</a:t>
            </a:r>
            <a:r>
              <a:rPr kumimoji="1" lang="en-US" altLang="ja-JP" sz="4000" dirty="0">
                <a:latin typeface="Hiragino Sans W5" panose="020B0400000000000000" pitchFamily="34" charset="-128"/>
                <a:ea typeface="Hiragino Sans W5" panose="020B0400000000000000" pitchFamily="34" charset="-128"/>
              </a:rPr>
              <a:t>0.5 →</a:t>
            </a:r>
            <a:r>
              <a:rPr kumimoji="1" lang="ja-JP" altLang="en-US" sz="4000">
                <a:latin typeface="Hiragino Sans W5" panose="020B0400000000000000" pitchFamily="34" charset="-128"/>
                <a:ea typeface="Hiragino Sans W5" panose="020B0400000000000000" pitchFamily="34" charset="-128"/>
              </a:rPr>
              <a:t> 半分の確率で判断を間違う</a:t>
            </a:r>
            <a:r>
              <a:rPr kumimoji="1" lang="en-US" altLang="ja-JP" sz="4000" dirty="0">
                <a:latin typeface="Hiragino Sans W5" panose="020B0400000000000000" pitchFamily="34" charset="-128"/>
                <a:ea typeface="Hiragino Sans W5" panose="020B0400000000000000" pitchFamily="34" charset="-128"/>
              </a:rPr>
              <a:t> →</a:t>
            </a:r>
            <a:r>
              <a:rPr kumimoji="1" lang="ja-JP" altLang="en-US" sz="4000">
                <a:latin typeface="Hiragino Sans W5" panose="020B0400000000000000" pitchFamily="34" charset="-128"/>
                <a:ea typeface="Hiragino Sans W5" panose="020B0400000000000000" pitchFamily="34" charset="-128"/>
              </a:rPr>
              <a:t> </a:t>
            </a:r>
            <a:r>
              <a:rPr kumimoji="1" lang="en-US" altLang="ja-JP" sz="4000" dirty="0" err="1">
                <a:latin typeface="Hiragino Sans W5" panose="020B0400000000000000" pitchFamily="34" charset="-128"/>
                <a:ea typeface="Hiragino Sans W5" panose="020B0400000000000000" pitchFamily="34" charset="-128"/>
              </a:rPr>
              <a:t>NoS</a:t>
            </a:r>
            <a:r>
              <a:rPr kumimoji="1" lang="ja-JP" altLang="en-US" sz="4000">
                <a:latin typeface="Hiragino Sans W5" panose="020B0400000000000000" pitchFamily="34" charset="-128"/>
                <a:ea typeface="Hiragino Sans W5" panose="020B0400000000000000" pitchFamily="34" charset="-128"/>
              </a:rPr>
              <a:t>も生成される子個体がほぼ半数の確率で親よりも優れる可能性があると仮定すると同様の探索になるのではないか</a:t>
            </a:r>
            <a:endParaRPr kumimoji="1" lang="en-US" altLang="ja-JP" sz="4000" dirty="0">
              <a:latin typeface="Hiragino Sans W5" panose="020B0400000000000000" pitchFamily="34" charset="-128"/>
              <a:ea typeface="Hiragino Sans W5" panose="020B0400000000000000" pitchFamily="34" charset="-128"/>
            </a:endParaRPr>
          </a:p>
        </p:txBody>
      </p:sp>
      <p:sp>
        <p:nvSpPr>
          <p:cNvPr id="107" name="テキスト ボックス 106">
            <a:extLst>
              <a:ext uri="{FF2B5EF4-FFF2-40B4-BE49-F238E27FC236}">
                <a16:creationId xmlns:a16="http://schemas.microsoft.com/office/drawing/2014/main" id="{D9F2D4EF-DE2D-6B31-5110-B5D0E78D50EF}"/>
              </a:ext>
            </a:extLst>
          </p:cNvPr>
          <p:cNvSpPr txBox="1"/>
          <p:nvPr/>
        </p:nvSpPr>
        <p:spPr>
          <a:xfrm>
            <a:off x="16235016" y="25546229"/>
            <a:ext cx="15391449" cy="5078313"/>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IB-AFM</a:t>
            </a:r>
          </a:p>
          <a:p>
            <a:pPr marL="571500" indent="-571500">
              <a:buFont typeface="Arial" panose="020B0604020202020204" pitchFamily="34" charset="0"/>
              <a:buChar char="•"/>
            </a:pP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探索過程で発見した最小値が同程度</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精度が高いほど良い値を探索している傾向は見られない</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評価回数が少ない</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精度の低いサロゲートモデルの使用であっても</a:t>
            </a:r>
            <a:r>
              <a:rPr kumimoji="1" lang="en-US" altLang="ja-JP" sz="40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よりも優れた探索性能</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30</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次元では，精度の高いサロゲートの使用モデルの探索性能が高かったが，</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10</a:t>
            </a:r>
            <a:r>
              <a:rPr kumimoji="1" lang="ja-JP" altLang="en-US" sz="40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次元では精度の高いサロゲートモデルであってもその傾向が小さくなった</a:t>
            </a:r>
            <a:endPar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pic>
        <p:nvPicPr>
          <p:cNvPr id="42" name="図 41" descr="グラフ&#10;&#10;自動的に生成された説明">
            <a:extLst>
              <a:ext uri="{FF2B5EF4-FFF2-40B4-BE49-F238E27FC236}">
                <a16:creationId xmlns:a16="http://schemas.microsoft.com/office/drawing/2014/main" id="{BF348E29-32FB-13A4-ECF7-6F5CEB0EFFC4}"/>
              </a:ext>
            </a:extLst>
          </p:cNvPr>
          <p:cNvPicPr>
            <a:picLocks noChangeAspect="1"/>
          </p:cNvPicPr>
          <p:nvPr/>
        </p:nvPicPr>
        <p:blipFill>
          <a:blip r:embed="rId2"/>
          <a:stretch>
            <a:fillRect/>
          </a:stretch>
        </p:blipFill>
        <p:spPr>
          <a:xfrm>
            <a:off x="2225974" y="36128675"/>
            <a:ext cx="6338849" cy="3370021"/>
          </a:xfrm>
          <a:prstGeom prst="rect">
            <a:avLst/>
          </a:prstGeom>
        </p:spPr>
      </p:pic>
      <p:pic>
        <p:nvPicPr>
          <p:cNvPr id="44" name="図 43" descr="グラフ&#10;&#10;自動的に生成された説明">
            <a:extLst>
              <a:ext uri="{FF2B5EF4-FFF2-40B4-BE49-F238E27FC236}">
                <a16:creationId xmlns:a16="http://schemas.microsoft.com/office/drawing/2014/main" id="{DC8E1EC4-6012-406B-6974-9378AB7FC87C}"/>
              </a:ext>
            </a:extLst>
          </p:cNvPr>
          <p:cNvPicPr>
            <a:picLocks noChangeAspect="1"/>
          </p:cNvPicPr>
          <p:nvPr/>
        </p:nvPicPr>
        <p:blipFill>
          <a:blip r:embed="rId3"/>
          <a:stretch>
            <a:fillRect/>
          </a:stretch>
        </p:blipFill>
        <p:spPr>
          <a:xfrm>
            <a:off x="9309081" y="36058229"/>
            <a:ext cx="6416907" cy="3411520"/>
          </a:xfrm>
          <a:prstGeom prst="rect">
            <a:avLst/>
          </a:prstGeom>
        </p:spPr>
      </p:pic>
      <p:sp>
        <p:nvSpPr>
          <p:cNvPr id="73" name="テキスト ボックス 72">
            <a:extLst>
              <a:ext uri="{FF2B5EF4-FFF2-40B4-BE49-F238E27FC236}">
                <a16:creationId xmlns:a16="http://schemas.microsoft.com/office/drawing/2014/main" id="{A16E6338-5CC6-5040-2FDE-16C98665E498}"/>
              </a:ext>
            </a:extLst>
          </p:cNvPr>
          <p:cNvSpPr txBox="1"/>
          <p:nvPr/>
        </p:nvSpPr>
        <p:spPr>
          <a:xfrm>
            <a:off x="3828299" y="34650511"/>
            <a:ext cx="9956572" cy="1323439"/>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fig1:30</a:t>
            </a:r>
            <a:r>
              <a:rPr kumimoji="1" lang="ja-JP" altLang="en-US" sz="4000">
                <a:latin typeface="Hiragino Sans W4" panose="020B0400000000000000" pitchFamily="34" charset="-128"/>
                <a:ea typeface="Hiragino Sans W4" panose="020B0400000000000000" pitchFamily="34" charset="-128"/>
              </a:rPr>
              <a:t>次元で</a:t>
            </a:r>
            <a:r>
              <a:rPr kumimoji="1" lang="en-US" altLang="ja-JP" sz="4000" dirty="0">
                <a:latin typeface="Hiragino Sans W4" panose="020B0400000000000000" pitchFamily="34" charset="-128"/>
                <a:ea typeface="Hiragino Sans W4" panose="020B0400000000000000" pitchFamily="34" charset="-128"/>
              </a:rPr>
              <a:t>PS-CM</a:t>
            </a:r>
            <a:r>
              <a:rPr kumimoji="1" lang="ja-JP" altLang="en-US" sz="4000">
                <a:latin typeface="Hiragino Sans W4" panose="020B0400000000000000" pitchFamily="34" charset="-128"/>
                <a:ea typeface="Hiragino Sans W4" panose="020B0400000000000000" pitchFamily="34" charset="-128"/>
              </a:rPr>
              <a:t>で探索を行った際の</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ja-JP" altLang="en-US" sz="4000">
                <a:latin typeface="Hiragino Sans W4" panose="020B0400000000000000" pitchFamily="34" charset="-128"/>
                <a:ea typeface="Hiragino Sans W4" panose="020B0400000000000000" pitchFamily="34" charset="-128"/>
              </a:rPr>
              <a:t>目的関数値の最小値との差の推移</a:t>
            </a:r>
          </a:p>
        </p:txBody>
      </p:sp>
      <p:sp>
        <p:nvSpPr>
          <p:cNvPr id="78" name="テキスト ボックス 77">
            <a:extLst>
              <a:ext uri="{FF2B5EF4-FFF2-40B4-BE49-F238E27FC236}">
                <a16:creationId xmlns:a16="http://schemas.microsoft.com/office/drawing/2014/main" id="{706DF09F-6C0F-E89C-FFCC-DB137B902DCE}"/>
              </a:ext>
            </a:extLst>
          </p:cNvPr>
          <p:cNvSpPr txBox="1"/>
          <p:nvPr/>
        </p:nvSpPr>
        <p:spPr>
          <a:xfrm>
            <a:off x="2505178" y="40781284"/>
            <a:ext cx="13140137" cy="707886"/>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fig3:</a:t>
            </a:r>
            <a:r>
              <a:rPr kumimoji="1" lang="ja-JP" altLang="en-US" sz="4000">
                <a:latin typeface="Hiragino Sans W4" panose="020B0400000000000000" pitchFamily="34" charset="-128"/>
                <a:ea typeface="Hiragino Sans W4" panose="020B0400000000000000" pitchFamily="34" charset="-128"/>
              </a:rPr>
              <a:t>各次元の目的関数値の最小値との差のランクの推移</a:t>
            </a:r>
          </a:p>
        </p:txBody>
      </p:sp>
      <p:sp>
        <p:nvSpPr>
          <p:cNvPr id="82" name="テキスト ボックス 81">
            <a:extLst>
              <a:ext uri="{FF2B5EF4-FFF2-40B4-BE49-F238E27FC236}">
                <a16:creationId xmlns:a16="http://schemas.microsoft.com/office/drawing/2014/main" id="{03E318BE-FD1F-09CA-2672-0D09DD15A4E7}"/>
              </a:ext>
            </a:extLst>
          </p:cNvPr>
          <p:cNvSpPr txBox="1"/>
          <p:nvPr/>
        </p:nvSpPr>
        <p:spPr>
          <a:xfrm>
            <a:off x="3611347" y="39673252"/>
            <a:ext cx="3417923" cy="707886"/>
          </a:xfrm>
          <a:prstGeom prst="rect">
            <a:avLst/>
          </a:prstGeom>
          <a:noFill/>
        </p:spPr>
        <p:txBody>
          <a:bodyPr wrap="none" rtlCol="0">
            <a:spAutoFit/>
          </a:bodyPr>
          <a:lstStyle/>
          <a:p>
            <a:r>
              <a:rPr kumimoji="1" lang="en-US" altLang="ja-JP" sz="4000" dirty="0"/>
              <a:t>d10 IB-AFM f15</a:t>
            </a:r>
            <a:endParaRPr kumimoji="1" lang="ja-JP" altLang="en-US" sz="4000"/>
          </a:p>
        </p:txBody>
      </p:sp>
      <p:sp>
        <p:nvSpPr>
          <p:cNvPr id="9" name="テキスト ボックス 8">
            <a:extLst>
              <a:ext uri="{FF2B5EF4-FFF2-40B4-BE49-F238E27FC236}">
                <a16:creationId xmlns:a16="http://schemas.microsoft.com/office/drawing/2014/main" id="{38369EDF-6A45-C5C3-D69A-E955FB23217F}"/>
              </a:ext>
            </a:extLst>
          </p:cNvPr>
          <p:cNvSpPr txBox="1"/>
          <p:nvPr/>
        </p:nvSpPr>
        <p:spPr>
          <a:xfrm>
            <a:off x="12203293" y="9490067"/>
            <a:ext cx="19334745" cy="8755630"/>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0" name="テキスト ボックス 9">
            <a:extLst>
              <a:ext uri="{FF2B5EF4-FFF2-40B4-BE49-F238E27FC236}">
                <a16:creationId xmlns:a16="http://schemas.microsoft.com/office/drawing/2014/main" id="{311E7C79-B410-B3AA-5220-717ED2CA7D3E}"/>
              </a:ext>
            </a:extLst>
          </p:cNvPr>
          <p:cNvSpPr txBox="1">
            <a:spLocks/>
          </p:cNvSpPr>
          <p:nvPr/>
        </p:nvSpPr>
        <p:spPr>
          <a:xfrm>
            <a:off x="772825" y="9491908"/>
            <a:ext cx="11430467" cy="8755629"/>
          </a:xfrm>
          <a:prstGeom prst="rect">
            <a:avLst/>
          </a:prstGeom>
          <a:noFill/>
          <a:ln>
            <a:solidFill>
              <a:schemeClr val="accent1">
                <a:lumMod val="40000"/>
                <a:lumOff val="60000"/>
              </a:schemeClr>
            </a:solidFill>
          </a:ln>
        </p:spPr>
        <p:txBody>
          <a:bodyPr wrap="square" rtlCol="0">
            <a:noAutofit/>
          </a:bodyPr>
          <a:lstStyle/>
          <a:p>
            <a:endParaRPr kumimoji="1" lang="ja-JP" altLang="en-US" sz="4000"/>
          </a:p>
        </p:txBody>
      </p:sp>
      <p:sp>
        <p:nvSpPr>
          <p:cNvPr id="16" name="正方形/長方形 15">
            <a:extLst>
              <a:ext uri="{FF2B5EF4-FFF2-40B4-BE49-F238E27FC236}">
                <a16:creationId xmlns:a16="http://schemas.microsoft.com/office/drawing/2014/main" id="{416B5C65-7570-D24D-1B93-3CE45A069EF8}"/>
              </a:ext>
            </a:extLst>
          </p:cNvPr>
          <p:cNvSpPr/>
          <p:nvPr/>
        </p:nvSpPr>
        <p:spPr>
          <a:xfrm>
            <a:off x="772822" y="9474712"/>
            <a:ext cx="10241541"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２</a:t>
            </a:r>
            <a:r>
              <a:rPr kumimoji="1" lang="en-US" altLang="ja-JP" sz="6000" b="1" dirty="0">
                <a:solidFill>
                  <a:schemeClr val="bg1"/>
                </a:solidFill>
              </a:rPr>
              <a:t>.</a:t>
            </a:r>
            <a:r>
              <a:rPr kumimoji="1" lang="ja-JP" altLang="en-US" sz="6000" b="1">
                <a:solidFill>
                  <a:schemeClr val="bg1"/>
                </a:solidFill>
              </a:rPr>
              <a:t>サロゲートモデルの分類</a:t>
            </a:r>
            <a:r>
              <a:rPr kumimoji="1" lang="en-US" altLang="ja-JP" sz="6000" b="1" baseline="30000" dirty="0">
                <a:solidFill>
                  <a:schemeClr val="bg1"/>
                </a:solidFill>
              </a:rPr>
              <a:t>[4]</a:t>
            </a:r>
            <a:endParaRPr kumimoji="1" lang="ja-JP" altLang="en-US" sz="6000" baseline="30000" dirty="0">
              <a:solidFill>
                <a:schemeClr val="bg1"/>
              </a:solidFill>
            </a:endParaRPr>
          </a:p>
        </p:txBody>
      </p:sp>
      <p:sp>
        <p:nvSpPr>
          <p:cNvPr id="46" name="テキスト ボックス 45">
            <a:extLst>
              <a:ext uri="{FF2B5EF4-FFF2-40B4-BE49-F238E27FC236}">
                <a16:creationId xmlns:a16="http://schemas.microsoft.com/office/drawing/2014/main" id="{AAF41960-B80A-EFD2-E72B-1B30675B46FF}"/>
              </a:ext>
            </a:extLst>
          </p:cNvPr>
          <p:cNvSpPr txBox="1"/>
          <p:nvPr/>
        </p:nvSpPr>
        <p:spPr>
          <a:xfrm>
            <a:off x="772826" y="10509022"/>
            <a:ext cx="10812143" cy="2616101"/>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事前選択ー分類モデル（</a:t>
            </a:r>
            <a:r>
              <a:rPr kumimoji="1" lang="en-US" altLang="ja-JP" sz="4400" dirty="0">
                <a:latin typeface="Hiragino Sans W5" panose="020B0400000000000000" pitchFamily="34" charset="-128"/>
                <a:ea typeface="Hiragino Sans W5" panose="020B0400000000000000" pitchFamily="34" charset="-128"/>
              </a:rPr>
              <a:t>PS-CM)</a:t>
            </a:r>
          </a:p>
          <a:p>
            <a:pPr marL="571500" indent="-571500">
              <a:buFont typeface="Arial" panose="020B0604020202020204" pitchFamily="34" charset="0"/>
              <a:buChar char="•"/>
            </a:pPr>
            <a:r>
              <a:rPr kumimoji="1" lang="en-US" altLang="ja-JP" sz="4000" dirty="0">
                <a:latin typeface="Hiragino Sans W5" panose="020B0400000000000000" pitchFamily="34" charset="-128"/>
                <a:ea typeface="Hiragino Sans W5" panose="020B0400000000000000" pitchFamily="34" charset="-128"/>
              </a:rPr>
              <a:t>PS</a:t>
            </a:r>
            <a:r>
              <a:rPr kumimoji="1" lang="ja-JP" altLang="en-US" sz="4000">
                <a:latin typeface="Hiragino Sans W5" panose="020B0400000000000000" pitchFamily="34" charset="-128"/>
                <a:ea typeface="Hiragino Sans W5" panose="020B0400000000000000" pitchFamily="34" charset="-128"/>
              </a:rPr>
              <a:t>→生成した子個体を実評価するかをサロゲートを用いて事前に決定するモデル</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本実験で用いたのは</a:t>
            </a:r>
            <a:r>
              <a:rPr kumimoji="1" lang="en-US" altLang="ja-JP" sz="4000" dirty="0">
                <a:latin typeface="Hiragino Sans W5" panose="020B0400000000000000" pitchFamily="34" charset="-128"/>
                <a:ea typeface="Hiragino Sans W5" panose="020B0400000000000000" pitchFamily="34" charset="-128"/>
              </a:rPr>
              <a:t>PS</a:t>
            </a:r>
            <a:r>
              <a:rPr kumimoji="1" lang="ja-JP" altLang="en-US" sz="4000">
                <a:latin typeface="Hiragino Sans W5" panose="020B0400000000000000" pitchFamily="34" charset="-128"/>
                <a:ea typeface="Hiragino Sans W5" panose="020B0400000000000000" pitchFamily="34" charset="-128"/>
              </a:rPr>
              <a:t>の分類モデル</a:t>
            </a:r>
            <a:endParaRPr kumimoji="1" lang="en-US" altLang="ja-JP" sz="3600" dirty="0">
              <a:latin typeface="Hiragino Sans W5" panose="020B0400000000000000" pitchFamily="34" charset="-128"/>
              <a:ea typeface="Hiragino Sans W5" panose="020B0400000000000000" pitchFamily="34" charset="-128"/>
            </a:endParaRPr>
          </a:p>
        </p:txBody>
      </p:sp>
      <p:sp>
        <p:nvSpPr>
          <p:cNvPr id="47" name="テキスト ボックス 46">
            <a:extLst>
              <a:ext uri="{FF2B5EF4-FFF2-40B4-BE49-F238E27FC236}">
                <a16:creationId xmlns:a16="http://schemas.microsoft.com/office/drawing/2014/main" id="{F2E472CC-20DF-F82D-EEBA-ECC88943D3C3}"/>
              </a:ext>
            </a:extLst>
          </p:cNvPr>
          <p:cNvSpPr txBox="1"/>
          <p:nvPr/>
        </p:nvSpPr>
        <p:spPr>
          <a:xfrm>
            <a:off x="729975" y="15117015"/>
            <a:ext cx="10854994" cy="2554545"/>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4000" dirty="0">
                <a:latin typeface="Hiragino Sans W5" panose="020B0400000000000000" pitchFamily="34" charset="-128"/>
                <a:ea typeface="Hiragino Sans W5" panose="020B0400000000000000" pitchFamily="34" charset="-128"/>
              </a:rPr>
              <a:t>IB→</a:t>
            </a:r>
            <a:r>
              <a:rPr kumimoji="1" lang="ja-JP" altLang="en-US" sz="4000">
                <a:latin typeface="Hiragino Sans W5" panose="020B0400000000000000" pitchFamily="34" charset="-128"/>
                <a:ea typeface="Hiragino Sans W5" panose="020B0400000000000000" pitchFamily="34" charset="-128"/>
              </a:rPr>
              <a:t>生成された子個体から評価が優れると推定される一部の個体を実評価，それらの評価に基づいて次世代の集団を選ぶモデル</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本実験で用いたのは</a:t>
            </a:r>
            <a:r>
              <a:rPr kumimoji="1" lang="en-US" altLang="ja-JP" sz="4000" dirty="0">
                <a:latin typeface="Hiragino Sans W5" panose="020B0400000000000000" pitchFamily="34" charset="-128"/>
                <a:ea typeface="Hiragino Sans W5" panose="020B0400000000000000" pitchFamily="34" charset="-128"/>
              </a:rPr>
              <a:t>IB</a:t>
            </a:r>
            <a:r>
              <a:rPr kumimoji="1" lang="ja-JP" altLang="en-US" sz="4000">
                <a:latin typeface="Hiragino Sans W5" panose="020B0400000000000000" pitchFamily="34" charset="-128"/>
                <a:ea typeface="Hiragino Sans W5" panose="020B0400000000000000" pitchFamily="34" charset="-128"/>
              </a:rPr>
              <a:t>の絶対評価値モデル</a:t>
            </a:r>
            <a:endParaRPr kumimoji="1" lang="en-US" altLang="ja-JP" sz="4000" dirty="0">
              <a:latin typeface="Hiragino Sans W5" panose="020B0400000000000000" pitchFamily="34" charset="-128"/>
              <a:ea typeface="Hiragino Sans W5" panose="020B0400000000000000" pitchFamily="34" charset="-128"/>
            </a:endParaRPr>
          </a:p>
        </p:txBody>
      </p:sp>
      <p:sp>
        <p:nvSpPr>
          <p:cNvPr id="2" name="テキスト ボックス 1">
            <a:extLst>
              <a:ext uri="{FF2B5EF4-FFF2-40B4-BE49-F238E27FC236}">
                <a16:creationId xmlns:a16="http://schemas.microsoft.com/office/drawing/2014/main" id="{2B320BAA-375C-468A-5739-6F1C5D3A059D}"/>
              </a:ext>
            </a:extLst>
          </p:cNvPr>
          <p:cNvSpPr txBox="1"/>
          <p:nvPr/>
        </p:nvSpPr>
        <p:spPr>
          <a:xfrm>
            <a:off x="742135" y="14146971"/>
            <a:ext cx="11712624" cy="769441"/>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個体ベースー絶対評価値モデル（</a:t>
            </a:r>
            <a:r>
              <a:rPr kumimoji="1" lang="en-US" altLang="ja-JP" sz="4400" dirty="0">
                <a:latin typeface="Hiragino Sans W5" panose="020B0400000000000000" pitchFamily="34" charset="-128"/>
                <a:ea typeface="Hiragino Sans W5" panose="020B0400000000000000" pitchFamily="34" charset="-128"/>
              </a:rPr>
              <a:t>IB-AFM)</a:t>
            </a:r>
          </a:p>
        </p:txBody>
      </p:sp>
      <p:pic>
        <p:nvPicPr>
          <p:cNvPr id="5" name="図 4">
            <a:extLst>
              <a:ext uri="{FF2B5EF4-FFF2-40B4-BE49-F238E27FC236}">
                <a16:creationId xmlns:a16="http://schemas.microsoft.com/office/drawing/2014/main" id="{29961AEF-3417-1149-8FA0-B1BC1A0A83D0}"/>
              </a:ext>
            </a:extLst>
          </p:cNvPr>
          <p:cNvPicPr>
            <a:picLocks noChangeAspect="1"/>
          </p:cNvPicPr>
          <p:nvPr/>
        </p:nvPicPr>
        <p:blipFill>
          <a:blip r:embed="rId4"/>
          <a:stretch>
            <a:fillRect/>
          </a:stretch>
        </p:blipFill>
        <p:spPr>
          <a:xfrm>
            <a:off x="940604" y="30573988"/>
            <a:ext cx="4899079" cy="3354803"/>
          </a:xfrm>
          <a:prstGeom prst="rect">
            <a:avLst/>
          </a:prstGeom>
        </p:spPr>
      </p:pic>
      <p:pic>
        <p:nvPicPr>
          <p:cNvPr id="8" name="図 7">
            <a:extLst>
              <a:ext uri="{FF2B5EF4-FFF2-40B4-BE49-F238E27FC236}">
                <a16:creationId xmlns:a16="http://schemas.microsoft.com/office/drawing/2014/main" id="{F1FB443E-A869-7C34-7E70-D13FF591B58C}"/>
              </a:ext>
            </a:extLst>
          </p:cNvPr>
          <p:cNvPicPr>
            <a:picLocks noChangeAspect="1"/>
          </p:cNvPicPr>
          <p:nvPr/>
        </p:nvPicPr>
        <p:blipFill>
          <a:blip r:embed="rId5"/>
          <a:stretch>
            <a:fillRect/>
          </a:stretch>
        </p:blipFill>
        <p:spPr>
          <a:xfrm>
            <a:off x="6026702" y="30895306"/>
            <a:ext cx="4899079" cy="3033485"/>
          </a:xfrm>
          <a:prstGeom prst="rect">
            <a:avLst/>
          </a:prstGeom>
        </p:spPr>
      </p:pic>
      <p:pic>
        <p:nvPicPr>
          <p:cNvPr id="33" name="図 32">
            <a:extLst>
              <a:ext uri="{FF2B5EF4-FFF2-40B4-BE49-F238E27FC236}">
                <a16:creationId xmlns:a16="http://schemas.microsoft.com/office/drawing/2014/main" id="{1F036972-E1F0-B06E-98C2-F8A60C9508E7}"/>
              </a:ext>
            </a:extLst>
          </p:cNvPr>
          <p:cNvPicPr>
            <a:picLocks noChangeAspect="1"/>
          </p:cNvPicPr>
          <p:nvPr/>
        </p:nvPicPr>
        <p:blipFill>
          <a:blip r:embed="rId6"/>
          <a:stretch>
            <a:fillRect/>
          </a:stretch>
        </p:blipFill>
        <p:spPr>
          <a:xfrm>
            <a:off x="11112800" y="30895306"/>
            <a:ext cx="4899079" cy="3033485"/>
          </a:xfrm>
          <a:prstGeom prst="rect">
            <a:avLst/>
          </a:prstGeom>
        </p:spPr>
      </p:pic>
      <p:sp>
        <p:nvSpPr>
          <p:cNvPr id="99" name="テキスト ボックス 98">
            <a:extLst>
              <a:ext uri="{FF2B5EF4-FFF2-40B4-BE49-F238E27FC236}">
                <a16:creationId xmlns:a16="http://schemas.microsoft.com/office/drawing/2014/main" id="{2573B949-40E6-45C5-2305-3C21F6871589}"/>
              </a:ext>
            </a:extLst>
          </p:cNvPr>
          <p:cNvSpPr txBox="1"/>
          <p:nvPr/>
        </p:nvSpPr>
        <p:spPr>
          <a:xfrm>
            <a:off x="17782306" y="33865132"/>
            <a:ext cx="2254143" cy="707886"/>
          </a:xfrm>
          <a:prstGeom prst="rect">
            <a:avLst/>
          </a:prstGeom>
          <a:noFill/>
        </p:spPr>
        <p:txBody>
          <a:bodyPr wrap="none" rtlCol="0">
            <a:spAutoFit/>
          </a:bodyPr>
          <a:lstStyle/>
          <a:p>
            <a:r>
              <a:rPr kumimoji="1" lang="en-US" altLang="ja-JP" sz="4000" dirty="0"/>
              <a:t>IB-AFM f2</a:t>
            </a:r>
            <a:endParaRPr kumimoji="1" lang="ja-JP" altLang="en-US" sz="4000"/>
          </a:p>
        </p:txBody>
      </p:sp>
      <p:sp>
        <p:nvSpPr>
          <p:cNvPr id="102" name="テキスト ボックス 101">
            <a:extLst>
              <a:ext uri="{FF2B5EF4-FFF2-40B4-BE49-F238E27FC236}">
                <a16:creationId xmlns:a16="http://schemas.microsoft.com/office/drawing/2014/main" id="{1E8C572B-F3CE-9F9A-EA16-C238AEBC5874}"/>
              </a:ext>
            </a:extLst>
          </p:cNvPr>
          <p:cNvSpPr txBox="1"/>
          <p:nvPr/>
        </p:nvSpPr>
        <p:spPr>
          <a:xfrm>
            <a:off x="22895745" y="33886309"/>
            <a:ext cx="2254143" cy="707886"/>
          </a:xfrm>
          <a:prstGeom prst="rect">
            <a:avLst/>
          </a:prstGeom>
          <a:noFill/>
        </p:spPr>
        <p:txBody>
          <a:bodyPr wrap="none" rtlCol="0">
            <a:spAutoFit/>
          </a:bodyPr>
          <a:lstStyle/>
          <a:p>
            <a:r>
              <a:rPr kumimoji="1" lang="en-US" altLang="ja-JP" sz="4000" dirty="0"/>
              <a:t>IB-AFM f4</a:t>
            </a:r>
            <a:endParaRPr kumimoji="1" lang="ja-JP" altLang="en-US" sz="4000"/>
          </a:p>
        </p:txBody>
      </p:sp>
      <p:sp>
        <p:nvSpPr>
          <p:cNvPr id="105" name="テキスト ボックス 104">
            <a:extLst>
              <a:ext uri="{FF2B5EF4-FFF2-40B4-BE49-F238E27FC236}">
                <a16:creationId xmlns:a16="http://schemas.microsoft.com/office/drawing/2014/main" id="{FA816127-5E32-EF79-EF40-3CD5274596BE}"/>
              </a:ext>
            </a:extLst>
          </p:cNvPr>
          <p:cNvSpPr txBox="1"/>
          <p:nvPr/>
        </p:nvSpPr>
        <p:spPr>
          <a:xfrm>
            <a:off x="27892693" y="33865132"/>
            <a:ext cx="2513830" cy="707886"/>
          </a:xfrm>
          <a:prstGeom prst="rect">
            <a:avLst/>
          </a:prstGeom>
          <a:noFill/>
        </p:spPr>
        <p:txBody>
          <a:bodyPr wrap="none" rtlCol="0">
            <a:spAutoFit/>
          </a:bodyPr>
          <a:lstStyle/>
          <a:p>
            <a:r>
              <a:rPr kumimoji="1" lang="en-US" altLang="ja-JP" sz="4000" dirty="0"/>
              <a:t>IB-AFM f15</a:t>
            </a:r>
            <a:endParaRPr kumimoji="1" lang="ja-JP" altLang="en-US" sz="4000"/>
          </a:p>
        </p:txBody>
      </p:sp>
      <p:pic>
        <p:nvPicPr>
          <p:cNvPr id="35" name="図 34">
            <a:extLst>
              <a:ext uri="{FF2B5EF4-FFF2-40B4-BE49-F238E27FC236}">
                <a16:creationId xmlns:a16="http://schemas.microsoft.com/office/drawing/2014/main" id="{B35CB252-4D1C-60BC-E784-A01805D69AF5}"/>
              </a:ext>
            </a:extLst>
          </p:cNvPr>
          <p:cNvPicPr>
            <a:picLocks noChangeAspect="1"/>
          </p:cNvPicPr>
          <p:nvPr/>
        </p:nvPicPr>
        <p:blipFill>
          <a:blip r:embed="rId7"/>
          <a:stretch>
            <a:fillRect/>
          </a:stretch>
        </p:blipFill>
        <p:spPr>
          <a:xfrm>
            <a:off x="16198898" y="30955147"/>
            <a:ext cx="4899079" cy="2973644"/>
          </a:xfrm>
          <a:prstGeom prst="rect">
            <a:avLst/>
          </a:prstGeom>
        </p:spPr>
      </p:pic>
      <p:pic>
        <p:nvPicPr>
          <p:cNvPr id="37" name="図 36">
            <a:extLst>
              <a:ext uri="{FF2B5EF4-FFF2-40B4-BE49-F238E27FC236}">
                <a16:creationId xmlns:a16="http://schemas.microsoft.com/office/drawing/2014/main" id="{C55700D7-9E3E-EF5B-BE93-394C818EEA37}"/>
              </a:ext>
            </a:extLst>
          </p:cNvPr>
          <p:cNvPicPr>
            <a:picLocks noChangeAspect="1"/>
          </p:cNvPicPr>
          <p:nvPr/>
        </p:nvPicPr>
        <p:blipFill>
          <a:blip r:embed="rId8"/>
          <a:stretch>
            <a:fillRect/>
          </a:stretch>
        </p:blipFill>
        <p:spPr>
          <a:xfrm>
            <a:off x="21284996" y="30895306"/>
            <a:ext cx="4899079" cy="3033485"/>
          </a:xfrm>
          <a:prstGeom prst="rect">
            <a:avLst/>
          </a:prstGeom>
        </p:spPr>
      </p:pic>
      <p:pic>
        <p:nvPicPr>
          <p:cNvPr id="39" name="図 38">
            <a:extLst>
              <a:ext uri="{FF2B5EF4-FFF2-40B4-BE49-F238E27FC236}">
                <a16:creationId xmlns:a16="http://schemas.microsoft.com/office/drawing/2014/main" id="{C9F723FB-5E95-C308-EDDF-792977F7B057}"/>
              </a:ext>
            </a:extLst>
          </p:cNvPr>
          <p:cNvPicPr>
            <a:picLocks noChangeAspect="1"/>
          </p:cNvPicPr>
          <p:nvPr/>
        </p:nvPicPr>
        <p:blipFill>
          <a:blip r:embed="rId9"/>
          <a:stretch>
            <a:fillRect/>
          </a:stretch>
        </p:blipFill>
        <p:spPr>
          <a:xfrm>
            <a:off x="26371095" y="30895306"/>
            <a:ext cx="4899079" cy="3033485"/>
          </a:xfrm>
          <a:prstGeom prst="rect">
            <a:avLst/>
          </a:prstGeom>
        </p:spPr>
      </p:pic>
      <p:sp>
        <p:nvSpPr>
          <p:cNvPr id="40" name="テキスト ボックス 39">
            <a:extLst>
              <a:ext uri="{FF2B5EF4-FFF2-40B4-BE49-F238E27FC236}">
                <a16:creationId xmlns:a16="http://schemas.microsoft.com/office/drawing/2014/main" id="{F3225A56-EAEC-A0B0-A9F9-6054AAB3A3F2}"/>
              </a:ext>
            </a:extLst>
          </p:cNvPr>
          <p:cNvSpPr txBox="1"/>
          <p:nvPr/>
        </p:nvSpPr>
        <p:spPr>
          <a:xfrm>
            <a:off x="16962014" y="36370889"/>
            <a:ext cx="14457989" cy="5632311"/>
          </a:xfrm>
          <a:prstGeom prst="rect">
            <a:avLst/>
          </a:prstGeom>
          <a:noFill/>
        </p:spPr>
        <p:txBody>
          <a:bodyPr wrap="square" rtlCol="0">
            <a:spAutoFit/>
          </a:bodyPr>
          <a:lstStyle/>
          <a:p>
            <a:r>
              <a:rPr kumimoji="1" lang="en-US" altLang="ja-JP" sz="4000" dirty="0">
                <a:latin typeface="Hiragino Sans W5" panose="020B0400000000000000" pitchFamily="34" charset="-128"/>
                <a:ea typeface="Hiragino Sans W5" panose="020B0400000000000000" pitchFamily="34" charset="-128"/>
              </a:rPr>
              <a:t>PC-CM</a:t>
            </a:r>
            <a:r>
              <a:rPr kumimoji="1" lang="ja-JP" altLang="en-US" sz="4000">
                <a:latin typeface="Hiragino Sans W5" panose="020B0400000000000000" pitchFamily="34" charset="-128"/>
                <a:ea typeface="Hiragino Sans W5" panose="020B0400000000000000" pitchFamily="34" charset="-128"/>
              </a:rPr>
              <a:t>：</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評価回数が限られる場合</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精度が低くてもサロゲートモデルの使用が有効</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評価回数が</a:t>
            </a:r>
            <a:r>
              <a:rPr kumimoji="1" lang="en-US" altLang="ja-JP" sz="4000" dirty="0">
                <a:latin typeface="Hiragino Sans W5" panose="020B0400000000000000" pitchFamily="34" charset="-128"/>
                <a:ea typeface="Hiragino Sans W5" panose="020B0400000000000000" pitchFamily="34" charset="-128"/>
              </a:rPr>
              <a:t>2000</a:t>
            </a:r>
            <a:r>
              <a:rPr kumimoji="1" lang="ja-JP" altLang="en-US" sz="4000">
                <a:latin typeface="Hiragino Sans W5" panose="020B0400000000000000" pitchFamily="34" charset="-128"/>
                <a:ea typeface="Hiragino Sans W5" panose="020B0400000000000000" pitchFamily="34" charset="-128"/>
              </a:rPr>
              <a:t>回程度</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精度</a:t>
            </a:r>
            <a:r>
              <a:rPr kumimoji="1" lang="en-US" altLang="ja-JP" sz="4000" dirty="0">
                <a:latin typeface="Hiragino Sans W5" panose="020B0400000000000000" pitchFamily="34" charset="-128"/>
                <a:ea typeface="Hiragino Sans W5" panose="020B0400000000000000" pitchFamily="34" charset="-128"/>
              </a:rPr>
              <a:t>1.0</a:t>
            </a:r>
            <a:r>
              <a:rPr kumimoji="1" lang="ja-JP" altLang="en-US" sz="4000">
                <a:latin typeface="Hiragino Sans W5" panose="020B0400000000000000" pitchFamily="34" charset="-128"/>
                <a:ea typeface="Hiragino Sans W5" panose="020B0400000000000000" pitchFamily="34" charset="-128"/>
              </a:rPr>
              <a:t>が最も良い探索性能</a:t>
            </a:r>
            <a:endParaRPr kumimoji="1" lang="en-US" altLang="ja-JP" sz="4000" dirty="0">
              <a:latin typeface="Hiragino Sans W5" panose="020B0400000000000000" pitchFamily="34" charset="-128"/>
              <a:ea typeface="Hiragino Sans W5" panose="020B0400000000000000" pitchFamily="34" charset="-128"/>
            </a:endParaRPr>
          </a:p>
          <a:p>
            <a:r>
              <a:rPr kumimoji="1" lang="en-US" altLang="ja-JP" sz="4000" dirty="0">
                <a:latin typeface="Hiragino Sans W5" panose="020B0400000000000000" pitchFamily="34" charset="-128"/>
                <a:ea typeface="Hiragino Sans W5" panose="020B0400000000000000" pitchFamily="34" charset="-128"/>
              </a:rPr>
              <a:t>IB-AFM</a:t>
            </a:r>
            <a:r>
              <a:rPr kumimoji="1" lang="ja-JP" altLang="en-US" sz="4000">
                <a:latin typeface="Hiragino Sans W5" panose="020B0400000000000000" pitchFamily="34" charset="-128"/>
                <a:ea typeface="Hiragino Sans W5" panose="020B0400000000000000" pitchFamily="34" charset="-128"/>
              </a:rPr>
              <a:t>：</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評価回数が限られる場合</a:t>
            </a:r>
            <a:r>
              <a:rPr kumimoji="1" lang="en-US" altLang="ja-JP" sz="4000" dirty="0">
                <a:latin typeface="Hiragino Sans W5" panose="020B0400000000000000" pitchFamily="34" charset="-128"/>
                <a:ea typeface="Hiragino Sans W5" panose="020B0400000000000000" pitchFamily="34" charset="-128"/>
              </a:rPr>
              <a:t>→</a:t>
            </a:r>
            <a:r>
              <a:rPr kumimoji="1" lang="ja-JP" altLang="en-US" sz="4000">
                <a:latin typeface="Hiragino Sans W5" panose="020B0400000000000000" pitchFamily="34" charset="-128"/>
                <a:ea typeface="Hiragino Sans W5" panose="020B0400000000000000" pitchFamily="34" charset="-128"/>
              </a:rPr>
              <a:t>サロゲートモデルの使用が有効</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4000">
                <a:latin typeface="Hiragino Sans W5" panose="020B0400000000000000" pitchFamily="34" charset="-128"/>
                <a:ea typeface="Hiragino Sans W5" panose="020B0400000000000000" pitchFamily="34" charset="-128"/>
              </a:rPr>
              <a:t>評価回数が増加</a:t>
            </a:r>
            <a:r>
              <a:rPr kumimoji="1" lang="en-US" altLang="ja-JP" sz="4000" dirty="0">
                <a:latin typeface="Hiragino Sans W5" panose="020B0400000000000000" pitchFamily="34" charset="-128"/>
                <a:ea typeface="Hiragino Sans W5" panose="020B0400000000000000" pitchFamily="34" charset="-128"/>
              </a:rPr>
              <a:t>→</a:t>
            </a:r>
            <a:r>
              <a:rPr kumimoji="1" lang="en-US" altLang="ja-JP" sz="4000" dirty="0" err="1">
                <a:latin typeface="Hiragino Sans W5" panose="020B0400000000000000" pitchFamily="34" charset="-128"/>
                <a:ea typeface="Hiragino Sans W5" panose="020B0400000000000000" pitchFamily="34" charset="-128"/>
              </a:rPr>
              <a:t>NoS</a:t>
            </a:r>
            <a:r>
              <a:rPr kumimoji="1" lang="ja-JP" altLang="en-US" sz="4000">
                <a:latin typeface="Hiragino Sans W5" panose="020B0400000000000000" pitchFamily="34" charset="-128"/>
                <a:ea typeface="Hiragino Sans W5" panose="020B0400000000000000" pitchFamily="34" charset="-128"/>
              </a:rPr>
              <a:t>の探索性能が向上　</a:t>
            </a:r>
            <a:r>
              <a:rPr kumimoji="1" lang="en-US" altLang="ja-JP" sz="4000" dirty="0">
                <a:latin typeface="Hiragino Sans W5" panose="020B0400000000000000" pitchFamily="34" charset="-128"/>
                <a:ea typeface="Hiragino Sans W5" panose="020B0400000000000000" pitchFamily="34" charset="-128"/>
              </a:rPr>
              <a:t>10</a:t>
            </a:r>
            <a:r>
              <a:rPr kumimoji="1" lang="ja-JP" altLang="en-US" sz="4000">
                <a:latin typeface="Hiragino Sans W5" panose="020B0400000000000000" pitchFamily="34" charset="-128"/>
                <a:ea typeface="Hiragino Sans W5" panose="020B0400000000000000" pitchFamily="34" charset="-128"/>
              </a:rPr>
              <a:t>次元の場合特に精度と探索性能の関係性は小さくなる</a:t>
            </a:r>
            <a:endParaRPr kumimoji="1" lang="en-US" altLang="ja-JP" sz="4000" dirty="0">
              <a:latin typeface="Hiragino Sans W5" panose="020B0400000000000000" pitchFamily="34" charset="-128"/>
              <a:ea typeface="Hiragino Sans W5" panose="020B0400000000000000" pitchFamily="34" charset="-128"/>
            </a:endParaRPr>
          </a:p>
          <a:p>
            <a:endParaRPr kumimoji="1" lang="ja-JP" altLang="en-US" sz="4000"/>
          </a:p>
        </p:txBody>
      </p:sp>
      <p:sp>
        <p:nvSpPr>
          <p:cNvPr id="4" name="テキスト ボックス 3">
            <a:extLst>
              <a:ext uri="{FF2B5EF4-FFF2-40B4-BE49-F238E27FC236}">
                <a16:creationId xmlns:a16="http://schemas.microsoft.com/office/drawing/2014/main" id="{712ED621-199C-F3D3-1529-A060AD6B0921}"/>
              </a:ext>
            </a:extLst>
          </p:cNvPr>
          <p:cNvSpPr txBox="1"/>
          <p:nvPr/>
        </p:nvSpPr>
        <p:spPr>
          <a:xfrm>
            <a:off x="754127" y="22496931"/>
            <a:ext cx="23656958" cy="1384995"/>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パラメータ設定</a:t>
            </a:r>
            <a:endParaRPr kumimoji="1" lang="en-US" altLang="ja-JP" sz="44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4000">
                <a:latin typeface="Hiragino Sans W5" panose="020B0400000000000000" pitchFamily="34" charset="-128"/>
                <a:ea typeface="Hiragino Sans W5" panose="020B0400000000000000" pitchFamily="34" charset="-128"/>
              </a:rPr>
              <a:t>母集団サイズ：</a:t>
            </a:r>
            <a:r>
              <a:rPr kumimoji="1" lang="en-US" altLang="ja-JP" sz="4000" dirty="0">
                <a:latin typeface="Hiragino Sans W5" panose="020B0400000000000000" pitchFamily="34" charset="-128"/>
                <a:ea typeface="Hiragino Sans W5" panose="020B0400000000000000" pitchFamily="34" charset="-128"/>
              </a:rPr>
              <a:t>40, </a:t>
            </a:r>
            <a:r>
              <a:rPr kumimoji="1" lang="ja-JP" altLang="en-US" sz="4000">
                <a:latin typeface="Hiragino Sans W5" panose="020B0400000000000000" pitchFamily="34" charset="-128"/>
                <a:ea typeface="Hiragino Sans W5" panose="020B0400000000000000" pitchFamily="34" charset="-128"/>
              </a:rPr>
              <a:t>交叉率：</a:t>
            </a:r>
            <a:r>
              <a:rPr kumimoji="1" lang="en-US" altLang="ja-JP" sz="4000" dirty="0">
                <a:latin typeface="Hiragino Sans W5" panose="020B0400000000000000" pitchFamily="34" charset="-128"/>
                <a:ea typeface="Hiragino Sans W5" panose="020B0400000000000000" pitchFamily="34" charset="-128"/>
              </a:rPr>
              <a:t>0.7, </a:t>
            </a:r>
            <a:r>
              <a:rPr kumimoji="1" lang="ja-JP" altLang="en-US" sz="4000">
                <a:latin typeface="Hiragino Sans W5" panose="020B0400000000000000" pitchFamily="34" charset="-128"/>
                <a:ea typeface="Hiragino Sans W5" panose="020B0400000000000000" pitchFamily="34" charset="-128"/>
              </a:rPr>
              <a:t>突然変異率：</a:t>
            </a:r>
            <a:r>
              <a:rPr kumimoji="1" lang="en-US" altLang="ja-JP" sz="4000" dirty="0">
                <a:latin typeface="Hiragino Sans W5" panose="020B0400000000000000" pitchFamily="34" charset="-128"/>
                <a:ea typeface="Hiragino Sans W5" panose="020B0400000000000000" pitchFamily="34" charset="-128"/>
              </a:rPr>
              <a:t>0.3, </a:t>
            </a:r>
            <a:r>
              <a:rPr kumimoji="1" lang="ja-JP" altLang="en-US" sz="4000">
                <a:latin typeface="Hiragino Sans W5" panose="020B0400000000000000" pitchFamily="34" charset="-128"/>
                <a:ea typeface="Hiragino Sans W5" panose="020B0400000000000000" pitchFamily="34" charset="-128"/>
              </a:rPr>
              <a:t>最大評価回数：</a:t>
            </a:r>
            <a:r>
              <a:rPr kumimoji="1" lang="en-US" altLang="ja-JP" sz="4000" dirty="0">
                <a:latin typeface="Hiragino Sans W5" panose="020B0400000000000000" pitchFamily="34" charset="-128"/>
                <a:ea typeface="Hiragino Sans W5" panose="020B0400000000000000" pitchFamily="34" charset="-128"/>
              </a:rPr>
              <a:t>2000</a:t>
            </a:r>
          </a:p>
        </p:txBody>
      </p:sp>
      <p:grpSp>
        <p:nvGrpSpPr>
          <p:cNvPr id="41" name="グループ化 40">
            <a:extLst>
              <a:ext uri="{FF2B5EF4-FFF2-40B4-BE49-F238E27FC236}">
                <a16:creationId xmlns:a16="http://schemas.microsoft.com/office/drawing/2014/main" id="{11A37944-103B-8539-D36F-087DC1FFF966}"/>
              </a:ext>
            </a:extLst>
          </p:cNvPr>
          <p:cNvGrpSpPr/>
          <p:nvPr/>
        </p:nvGrpSpPr>
        <p:grpSpPr>
          <a:xfrm>
            <a:off x="12203294" y="9583735"/>
            <a:ext cx="9991898" cy="8541446"/>
            <a:chOff x="11572808" y="9551473"/>
            <a:chExt cx="9991898" cy="8541446"/>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04AE5C0-82A6-2DE9-7E59-A0254E1C2D66}"/>
                    </a:ext>
                  </a:extLst>
                </p:cNvPr>
                <p:cNvSpPr txBox="1"/>
                <p:nvPr/>
              </p:nvSpPr>
              <p:spPr>
                <a:xfrm>
                  <a:off x="11675589" y="10244617"/>
                  <a:ext cx="9889117" cy="7848302"/>
                </a:xfrm>
                <a:prstGeom prst="rect">
                  <a:avLst/>
                </a:prstGeom>
                <a:noFill/>
              </p:spPr>
              <p:txBody>
                <a:bodyPr wrap="none" rtlCol="0">
                  <a:spAutoFit/>
                </a:bodyPr>
                <a:lstStyle/>
                <a:p>
                  <a:pPr marL="742950" indent="-742950">
                    <a:buFont typeface="+mj-lt"/>
                    <a:buAutoNum type="arabicPeriod"/>
                  </a:pPr>
                  <a:r>
                    <a:rPr kumimoji="1" lang="en-US" altLang="ja-JP" sz="3600" dirty="0"/>
                    <a:t>Create the initial sample</a:t>
                  </a:r>
                </a:p>
                <a:p>
                  <a:pPr marL="742950" indent="-742950">
                    <a:buFont typeface="+mj-lt"/>
                    <a:buAutoNum type="arabicPeriod"/>
                  </a:pPr>
                  <a:r>
                    <a:rPr kumimoji="1" lang="en-US" altLang="ja-JP" sz="3600" dirty="0"/>
                    <a:t>Evaluate all individuals in the sample</a:t>
                  </a:r>
                </a:p>
                <a:p>
                  <a:pPr marL="742950" indent="-742950">
                    <a:buFont typeface="+mj-lt"/>
                    <a:buAutoNum type="arabicPeriod"/>
                  </a:pPr>
                  <a:r>
                    <a:rPr kumimoji="1" lang="en-US" altLang="ja-JP" sz="3600" dirty="0"/>
                    <a:t>Select the best </a:t>
                  </a:r>
                  <a14:m>
                    <m:oMath xmlns:m="http://schemas.openxmlformats.org/officeDocument/2006/math">
                      <m:r>
                        <a:rPr kumimoji="1" lang="en-US" altLang="ja-JP" sz="3600" i="1" dirty="0" smtClean="0">
                          <a:latin typeface="Cambria Math" panose="02040503050406030204" pitchFamily="18" charset="0"/>
                        </a:rPr>
                        <m:t>𝑁</m:t>
                      </m:r>
                    </m:oMath>
                  </a14:m>
                  <a:r>
                    <a:rPr kumimoji="1" lang="en-US" altLang="ja-JP" sz="3600" dirty="0"/>
                    <a:t> individual for parent</a:t>
                  </a:r>
                </a:p>
                <a:p>
                  <a:pPr marL="742950" indent="-742950">
                    <a:buFont typeface="+mj-lt"/>
                    <a:buAutoNum type="arabicPeriod"/>
                  </a:pPr>
                  <a:r>
                    <a:rPr kumimoji="1" lang="en-US" altLang="ja-JP" sz="3600" dirty="0"/>
                    <a:t> </a:t>
                  </a:r>
                  <a:r>
                    <a:rPr kumimoji="1" lang="en-US" altLang="ja-JP" sz="3600" b="1" dirty="0"/>
                    <a:t>while</a:t>
                  </a: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oMath>
                  </a14:m>
                  <a:r>
                    <a:rPr kumimoji="1" lang="en-US" altLang="ja-JP" sz="3600" dirty="0"/>
                    <a:t> &lt; </a:t>
                  </a:r>
                  <a14:m>
                    <m:oMath xmlns:m="http://schemas.openxmlformats.org/officeDocument/2006/math">
                      <m:r>
                        <m:rPr>
                          <m:sty m:val="p"/>
                        </m:rPr>
                        <a:rPr kumimoji="1" lang="en-US" altLang="ja-JP" sz="3600" i="1" dirty="0" smtClean="0">
                          <a:latin typeface="Cambria Math" panose="02040503050406030204" pitchFamily="18" charset="0"/>
                        </a:rPr>
                        <m:t>max</m:t>
                      </m:r>
                      <m:r>
                        <a:rPr kumimoji="1" lang="en-US" altLang="ja-JP" sz="3600" i="1" dirty="0" smtClean="0">
                          <a:latin typeface="Cambria Math" panose="02040503050406030204" pitchFamily="18" charset="0"/>
                        </a:rPr>
                        <m:t>⁡</m:t>
                      </m:r>
                      <m:r>
                        <a:rPr kumimoji="1" lang="en-US" altLang="ja-JP" sz="3600" i="1" dirty="0" smtClean="0">
                          <a:latin typeface="Cambria Math" panose="02040503050406030204" pitchFamily="18" charset="0"/>
                        </a:rPr>
                        <m:t>𝐹𝐸</m:t>
                      </m:r>
                    </m:oMath>
                  </a14:m>
                  <a:endParaRPr kumimoji="1" lang="en-US" altLang="ja-JP" sz="3600" dirty="0"/>
                </a:p>
                <a:p>
                  <a:pPr marL="742950" indent="-742950">
                    <a:buFont typeface="+mj-lt"/>
                    <a:buAutoNum type="arabicPeriod"/>
                  </a:pPr>
                  <a:r>
                    <a:rPr kumimoji="1" lang="en-US" altLang="ja-JP" sz="3600" dirty="0"/>
                    <a:t>    Perform crossover and mutation individuals</a:t>
                  </a:r>
                </a:p>
                <a:p>
                  <a:pPr marL="742950" indent="-742950">
                    <a:buFont typeface="+mj-lt"/>
                    <a:buAutoNum type="arabicPeriod"/>
                  </a:pPr>
                  <a:r>
                    <a:rPr kumimoji="1" lang="en-US" altLang="ja-JP" sz="3600" dirty="0"/>
                    <a:t>    </a:t>
                  </a:r>
                  <a:r>
                    <a:rPr kumimoji="1" lang="en-US" altLang="ja-JP" sz="3600" b="1" dirty="0"/>
                    <a:t>for</a:t>
                  </a:r>
                  <a:r>
                    <a:rPr kumimoji="1" lang="en-US" altLang="ja-JP" sz="3600" dirty="0"/>
                    <a:t> each individual</a:t>
                  </a:r>
                </a:p>
                <a:p>
                  <a:pPr marL="742950" indent="-742950">
                    <a:buFont typeface="+mj-lt"/>
                    <a:buAutoNum type="arabicPeriod"/>
                  </a:pPr>
                  <a:r>
                    <a:rPr kumimoji="1" lang="en-US" altLang="ja-JP" sz="3600" dirty="0"/>
                    <a:t>        Find its parent as the reference individual</a:t>
                  </a:r>
                </a:p>
                <a:p>
                  <a:pPr marL="742950" indent="-742950">
                    <a:buFont typeface="+mj-lt"/>
                    <a:buAutoNum type="arabicPeriod"/>
                  </a:pPr>
                  <a:r>
                    <a:rPr kumimoji="1" lang="en-US" altLang="ja-JP" sz="3600" dirty="0"/>
                    <a:t>        Evaluate the offspring</a:t>
                  </a:r>
                </a:p>
                <a:p>
                  <a:pPr marL="742950" indent="-742950">
                    <a:buFont typeface="+mj-lt"/>
                    <a:buAutoNum type="arabicPeriod"/>
                  </a:pPr>
                  <a:r>
                    <a:rPr kumimoji="1" lang="en-US" altLang="ja-JP" sz="3600" dirty="0"/>
                    <a:t>        label = (</a:t>
                  </a:r>
                  <a:r>
                    <a:rPr kumimoji="1" lang="en-US" altLang="ja-JP" sz="3600" dirty="0" err="1"/>
                    <a:t>offspring_fitness</a:t>
                  </a:r>
                  <a:r>
                    <a:rPr kumimoji="1" lang="en-US" altLang="ja-JP" sz="3600" dirty="0"/>
                    <a:t> &lt; </a:t>
                  </a:r>
                  <a:r>
                    <a:rPr kumimoji="1" lang="en-US" altLang="ja-JP" sz="3600" dirty="0" err="1"/>
                    <a:t>parent_fitness</a:t>
                  </a:r>
                  <a:r>
                    <a:rPr kumimoji="1" lang="en-US" altLang="ja-JP" sz="3600" dirty="0"/>
                    <a:t>)</a:t>
                  </a:r>
                </a:p>
                <a:p>
                  <a:pPr marL="742950" indent="-742950">
                    <a:buFont typeface="+mj-lt"/>
                    <a:buAutoNum type="arabicPeriod"/>
                  </a:pPr>
                  <a:r>
                    <a:rPr kumimoji="1" lang="en-US" altLang="ja-JP" sz="3600" dirty="0"/>
                    <a:t>        </a:t>
                  </a:r>
                  <a:r>
                    <a:rPr kumimoji="1" lang="en-US" altLang="ja-JP" sz="3600" b="1" dirty="0"/>
                    <a:t>if</a:t>
                  </a:r>
                  <a:r>
                    <a:rPr kumimoji="1" lang="en-US" altLang="ja-JP" sz="3600" dirty="0"/>
                    <a:t> rand(0,1) &gt; </a:t>
                  </a:r>
                  <a14:m>
                    <m:oMath xmlns:m="http://schemas.openxmlformats.org/officeDocument/2006/math">
                      <m:r>
                        <a:rPr kumimoji="1" lang="en-US" altLang="ja-JP" sz="3600" i="1" dirty="0" smtClean="0">
                          <a:latin typeface="Cambria Math" panose="02040503050406030204" pitchFamily="18" charset="0"/>
                        </a:rPr>
                        <m:t>𝑠𝑝</m:t>
                      </m:r>
                    </m:oMath>
                  </a14:m>
                  <a:endParaRPr kumimoji="1" lang="en-US" altLang="ja-JP" sz="3600" dirty="0"/>
                </a:p>
                <a:p>
                  <a:pPr marL="742950" indent="-742950">
                    <a:buFont typeface="+mj-lt"/>
                    <a:buAutoNum type="arabicPeriod"/>
                  </a:pPr>
                  <a:r>
                    <a:rPr kumimoji="1" lang="en-US" altLang="ja-JP" sz="3600" dirty="0"/>
                    <a:t>            Flip the label</a:t>
                  </a:r>
                </a:p>
                <a:p>
                  <a:pPr marL="742950" indent="-742950">
                    <a:buFont typeface="+mj-lt"/>
                    <a:buAutoNum type="arabicPeriod"/>
                  </a:pPr>
                  <a:r>
                    <a:rPr kumimoji="1" lang="en-US" altLang="ja-JP" sz="3600" dirty="0"/>
                    <a:t>       </a:t>
                  </a:r>
                  <a:r>
                    <a:rPr kumimoji="1" lang="en-US" altLang="ja-JP" sz="3600" b="1" dirty="0"/>
                    <a:t> if </a:t>
                  </a:r>
                  <a:r>
                    <a:rPr kumimoji="1" lang="en-US" altLang="ja-JP" sz="3600" dirty="0"/>
                    <a:t>label is positive</a:t>
                  </a:r>
                </a:p>
                <a:p>
                  <a:pPr marL="742950" indent="-742950">
                    <a:buFont typeface="+mj-lt"/>
                    <a:buAutoNum type="arabicPeriod"/>
                  </a:pP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m:t>
                      </m:r>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+ 1</m:t>
                      </m:r>
                    </m:oMath>
                  </a14:m>
                  <a:endParaRPr kumimoji="1" lang="en-US" altLang="ja-JP" sz="3600" dirty="0"/>
                </a:p>
                <a:p>
                  <a:pPr marL="742950" indent="-742950">
                    <a:buFont typeface="+mj-lt"/>
                    <a:buAutoNum type="arabicPeriod"/>
                  </a:pPr>
                  <a:r>
                    <a:rPr kumimoji="1" lang="en-US" altLang="ja-JP" sz="3600" dirty="0"/>
                    <a:t>           Replace parent with offspring</a:t>
                  </a:r>
                  <a:endParaRPr kumimoji="1" lang="ja-JP" altLang="en-US" sz="3600"/>
                </a:p>
              </p:txBody>
            </p:sp>
          </mc:Choice>
          <mc:Fallback xmlns="">
            <p:sp>
              <p:nvSpPr>
                <p:cNvPr id="3" name="テキスト ボックス 2">
                  <a:extLst>
                    <a:ext uri="{FF2B5EF4-FFF2-40B4-BE49-F238E27FC236}">
                      <a16:creationId xmlns:a16="http://schemas.microsoft.com/office/drawing/2014/main" id="{B04AE5C0-82A6-2DE9-7E59-A0254E1C2D66}"/>
                    </a:ext>
                  </a:extLst>
                </p:cNvPr>
                <p:cNvSpPr txBox="1">
                  <a:spLocks noRot="1" noChangeAspect="1" noMove="1" noResize="1" noEditPoints="1" noAdjustHandles="1" noChangeArrowheads="1" noChangeShapeType="1" noTextEdit="1"/>
                </p:cNvSpPr>
                <p:nvPr/>
              </p:nvSpPr>
              <p:spPr>
                <a:xfrm>
                  <a:off x="11675589" y="10244617"/>
                  <a:ext cx="9889117" cy="7848302"/>
                </a:xfrm>
                <a:prstGeom prst="rect">
                  <a:avLst/>
                </a:prstGeom>
                <a:blipFill>
                  <a:blip r:embed="rId10"/>
                  <a:stretch>
                    <a:fillRect l="-2054" t="-1292" b="-1939"/>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3278130B-E018-0DFD-17D4-4447D366F6A7}"/>
                </a:ext>
              </a:extLst>
            </p:cNvPr>
            <p:cNvSpPr txBox="1"/>
            <p:nvPr/>
          </p:nvSpPr>
          <p:spPr>
            <a:xfrm>
              <a:off x="11572808" y="9551473"/>
              <a:ext cx="9757799"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Algorithm1: PS-CM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grpSp>
        <p:nvGrpSpPr>
          <p:cNvPr id="43" name="グループ化 42">
            <a:extLst>
              <a:ext uri="{FF2B5EF4-FFF2-40B4-BE49-F238E27FC236}">
                <a16:creationId xmlns:a16="http://schemas.microsoft.com/office/drawing/2014/main" id="{6DD95B3C-241A-E64F-7E1B-F5771718983C}"/>
              </a:ext>
            </a:extLst>
          </p:cNvPr>
          <p:cNvGrpSpPr/>
          <p:nvPr/>
        </p:nvGrpSpPr>
        <p:grpSpPr>
          <a:xfrm>
            <a:off x="22031713" y="9599374"/>
            <a:ext cx="9890849" cy="8643967"/>
            <a:chOff x="21532861" y="9546403"/>
            <a:chExt cx="9890849" cy="8643967"/>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4529766-F57F-DF98-CCA6-FD98F4B538B7}"/>
                    </a:ext>
                  </a:extLst>
                </p:cNvPr>
                <p:cNvSpPr txBox="1"/>
                <p:nvPr/>
              </p:nvSpPr>
              <p:spPr>
                <a:xfrm>
                  <a:off x="21636079" y="10342068"/>
                  <a:ext cx="9522222" cy="7848302"/>
                </a:xfrm>
                <a:prstGeom prst="rect">
                  <a:avLst/>
                </a:prstGeom>
                <a:noFill/>
              </p:spPr>
              <p:txBody>
                <a:bodyPr wrap="square" rtlCol="0">
                  <a:spAutoFit/>
                </a:bodyPr>
                <a:lstStyle/>
                <a:p>
                  <a:pPr marL="742950" indent="-742950">
                    <a:buFont typeface="+mj-lt"/>
                    <a:buAutoNum type="arabicPeriod"/>
                  </a:pPr>
                  <a:r>
                    <a:rPr kumimoji="1" lang="en" altLang="ja-JP" sz="3600" dirty="0"/>
                    <a:t>Create the initial sample</a:t>
                  </a:r>
                </a:p>
                <a:p>
                  <a:pPr marL="742950" indent="-742950">
                    <a:buFont typeface="+mj-lt"/>
                    <a:buAutoNum type="arabicPeriod"/>
                  </a:pPr>
                  <a:r>
                    <a:rPr kumimoji="1" lang="en" altLang="ja-JP" sz="3600" dirty="0"/>
                    <a:t>Evaluate all individuals in the sample</a:t>
                  </a:r>
                </a:p>
                <a:p>
                  <a:pPr marL="742950" indent="-742950">
                    <a:buFont typeface="+mj-lt"/>
                    <a:buAutoNum type="arabicPeriod"/>
                  </a:pPr>
                  <a:r>
                    <a:rPr kumimoji="1" lang="en" altLang="ja-JP" sz="3600" dirty="0"/>
                    <a:t>Select the best N individual for parent</a:t>
                  </a:r>
                </a:p>
                <a:p>
                  <a:pPr marL="742950" indent="-742950">
                    <a:buFont typeface="+mj-lt"/>
                    <a:buAutoNum type="arabicPeriod"/>
                  </a:pPr>
                  <a:r>
                    <a:rPr kumimoji="1" lang="en-US" altLang="ja-JP" sz="3600" dirty="0"/>
                    <a:t> </a:t>
                  </a:r>
                  <a:r>
                    <a:rPr kumimoji="1" lang="en" altLang="ja-JP" sz="3600" b="1" dirty="0"/>
                    <a:t>while</a:t>
                  </a:r>
                  <a:r>
                    <a:rPr kumimoji="1" lang="en" altLang="ja-JP" sz="3600" dirty="0"/>
                    <a:t> FE &lt; max FE</a:t>
                  </a:r>
                </a:p>
                <a:p>
                  <a:pPr marL="742950" indent="-742950">
                    <a:buFont typeface="+mj-lt"/>
                    <a:buAutoNum type="arabicPeriod"/>
                  </a:pPr>
                  <a:r>
                    <a:rPr kumimoji="1" lang="en" altLang="ja-JP" sz="3600" dirty="0"/>
                    <a:t>    Perform crossover and mutation individuals</a:t>
                  </a:r>
                </a:p>
                <a:p>
                  <a:pPr marL="742950" indent="-742950">
                    <a:buFont typeface="+mj-lt"/>
                    <a:buAutoNum type="arabicPeriod"/>
                  </a:pPr>
                  <a:r>
                    <a:rPr kumimoji="1" lang="en" altLang="ja-JP" sz="3600" dirty="0"/>
                    <a:t>    Evaluate the offspring</a:t>
                  </a:r>
                </a:p>
                <a:p>
                  <a:pPr marL="742950" indent="-742950">
                    <a:buFont typeface="+mj-lt"/>
                    <a:buAutoNum type="arabicPeriod"/>
                  </a:pPr>
                  <a:r>
                    <a:rPr kumimoji="1" lang="en" altLang="ja-JP" sz="3600" dirty="0"/>
                    <a:t>    Sort parent and offspring</a:t>
                  </a:r>
                </a:p>
                <a:p>
                  <a:pPr marL="1128713" indent="-1128713">
                    <a:buFont typeface="+mj-lt"/>
                    <a:buAutoNum type="arabicPeriod"/>
                  </a:pPr>
                  <a:r>
                    <a:rPr kumimoji="1" lang="en" altLang="ja-JP" sz="3600" dirty="0"/>
                    <a:t>Select </a:t>
                  </a:r>
                  <a14:m>
                    <m:oMath xmlns:m="http://schemas.openxmlformats.org/officeDocument/2006/math">
                      <m:sSub>
                        <m:sSubPr>
                          <m:ctrlPr>
                            <a:rPr kumimoji="1" lang="en" altLang="ja-JP" sz="3600" i="1" dirty="0" smtClean="0">
                              <a:latin typeface="Cambria Math" panose="02040503050406030204" pitchFamily="18" charset="0"/>
                            </a:rPr>
                          </m:ctrlPr>
                        </m:sSubPr>
                        <m:e>
                          <m:r>
                            <a:rPr kumimoji="1" lang="en" altLang="ja-JP" sz="3600" i="1" dirty="0" smtClean="0">
                              <a:latin typeface="Cambria Math" panose="02040503050406030204" pitchFamily="18" charset="0"/>
                            </a:rPr>
                            <m:t>𝑁</m:t>
                          </m:r>
                        </m:e>
                        <m:sub>
                          <m:r>
                            <a:rPr kumimoji="1" lang="en" altLang="ja-JP" sz="3600" i="1" dirty="0" smtClean="0">
                              <a:latin typeface="Cambria Math" panose="02040503050406030204" pitchFamily="18" charset="0"/>
                            </a:rPr>
                            <m:t>𝑟</m:t>
                          </m:r>
                        </m:sub>
                      </m:sSub>
                      <m:r>
                        <a:rPr kumimoji="1" lang="en" altLang="ja-JP" sz="3600" i="1" dirty="0" smtClean="0">
                          <a:latin typeface="Cambria Math" panose="02040503050406030204" pitchFamily="18" charset="0"/>
                        </a:rPr>
                        <m:t> </m:t>
                      </m:r>
                    </m:oMath>
                  </a14:m>
                  <a:r>
                    <a:rPr kumimoji="1" lang="en" altLang="ja-JP" sz="3600" dirty="0"/>
                    <a:t>random individuals from sorted   parent and offspring</a:t>
                  </a:r>
                </a:p>
                <a:p>
                  <a:pPr marL="742950" indent="-742950">
                    <a:buFont typeface="+mj-lt"/>
                    <a:buAutoNum type="arabicPeriod"/>
                  </a:pPr>
                  <a:r>
                    <a:rPr kumimoji="1" lang="en" altLang="ja-JP" sz="3600" dirty="0"/>
                    <a:t>    Randomly insert individuals in </a:t>
                  </a:r>
                  <a14:m>
                    <m:oMath xmlns:m="http://schemas.openxmlformats.org/officeDocument/2006/math">
                      <m:sSub>
                        <m:sSubPr>
                          <m:ctrlPr>
                            <a:rPr kumimoji="1" lang="en" altLang="ja-JP" sz="3600" i="1" dirty="0" smtClean="0">
                              <a:latin typeface="Cambria Math" panose="02040503050406030204" pitchFamily="18" charset="0"/>
                            </a:rPr>
                          </m:ctrlPr>
                        </m:sSubPr>
                        <m:e>
                          <m:r>
                            <a:rPr kumimoji="1" lang="en" altLang="ja-JP" sz="3600" i="1" dirty="0" smtClean="0">
                              <a:latin typeface="Cambria Math" panose="02040503050406030204" pitchFamily="18" charset="0"/>
                            </a:rPr>
                            <m:t>𝑃</m:t>
                          </m:r>
                        </m:e>
                        <m:sub>
                          <m:r>
                            <a:rPr kumimoji="1" lang="en" altLang="ja-JP" sz="3600" i="1" dirty="0" smtClean="0">
                              <a:latin typeface="Cambria Math" panose="02040503050406030204" pitchFamily="18" charset="0"/>
                            </a:rPr>
                            <m:t>𝑟𝑎𝑛𝑑</m:t>
                          </m:r>
                        </m:sub>
                      </m:sSub>
                      <m:r>
                        <a:rPr kumimoji="1" lang="en" altLang="ja-JP" sz="3600" i="1" dirty="0" smtClean="0">
                          <a:latin typeface="Cambria Math" panose="02040503050406030204" pitchFamily="18" charset="0"/>
                        </a:rPr>
                        <m:t> </m:t>
                      </m:r>
                    </m:oMath>
                  </a14:m>
                  <a:r>
                    <a:rPr kumimoji="1" lang="en" altLang="ja-JP" sz="3600" dirty="0"/>
                    <a:t>in</a:t>
                  </a:r>
                  <a:br>
                    <a:rPr kumimoji="1" lang="en" altLang="ja-JP" sz="3600" dirty="0"/>
                  </a:br>
                  <a:r>
                    <a:rPr kumimoji="1" lang="en" altLang="ja-JP" sz="3600" dirty="0"/>
                    <a:t>    random positions</a:t>
                  </a:r>
                </a:p>
                <a:p>
                  <a:pPr marL="742950" indent="-742950">
                    <a:buFont typeface="+mj-lt"/>
                    <a:buAutoNum type="arabicPeriod"/>
                  </a:pPr>
                  <a:r>
                    <a:rPr kumimoji="1" lang="en" altLang="ja-JP" sz="3600" dirty="0"/>
                    <a:t>    </a:t>
                  </a:r>
                  <a14:m>
                    <m:oMath xmlns:m="http://schemas.openxmlformats.org/officeDocument/2006/math">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sSub>
                        <m:sSubPr>
                          <m:ctrlPr>
                            <a:rPr kumimoji="1" lang="en" altLang="ja-JP" sz="3600" i="1" dirty="0" err="1" smtClean="0">
                              <a:latin typeface="Cambria Math" panose="02040503050406030204" pitchFamily="18" charset="0"/>
                            </a:rPr>
                          </m:ctrlPr>
                        </m:sSubPr>
                        <m:e>
                          <m:r>
                            <a:rPr kumimoji="1" lang="en" altLang="ja-JP" sz="3600" i="1" dirty="0" err="1" smtClean="0">
                              <a:latin typeface="Cambria Math" panose="02040503050406030204" pitchFamily="18" charset="0"/>
                            </a:rPr>
                            <m:t>𝑝</m:t>
                          </m:r>
                        </m:e>
                        <m:sub>
                          <m:r>
                            <a:rPr kumimoji="1" lang="en" altLang="ja-JP" sz="3600" i="1" dirty="0" err="1" smtClean="0">
                              <a:latin typeface="Cambria Math" panose="02040503050406030204" pitchFamily="18" charset="0"/>
                            </a:rPr>
                            <m:t>𝑠𝑚</m:t>
                          </m:r>
                        </m:sub>
                      </m:sSub>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ea typeface="Cambria Math" panose="02040503050406030204" pitchFamily="18" charset="0"/>
                        </a:rPr>
                        <m:t>×</m:t>
                      </m:r>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rPr>
                        <m:t>𝑁</m:t>
                      </m:r>
                    </m:oMath>
                  </a14:m>
                  <a:endParaRPr kumimoji="1" lang="en" altLang="ja-JP" sz="3600" dirty="0"/>
                </a:p>
                <a:p>
                  <a:pPr marL="742950" indent="-742950">
                    <a:buFont typeface="+mj-lt"/>
                    <a:buAutoNum type="arabicPeriod"/>
                  </a:pPr>
                  <a:r>
                    <a:rPr kumimoji="1" lang="en" altLang="ja-JP" sz="3600" dirty="0"/>
                    <a:t>    Select the best N individual for next 	  		 	   generation</a:t>
                  </a:r>
                  <a:endParaRPr kumimoji="1" lang="ja-JP" altLang="en-US" sz="3600"/>
                </a:p>
              </p:txBody>
            </p:sp>
          </mc:Choice>
          <mc:Fallback xmlns="">
            <p:sp>
              <p:nvSpPr>
                <p:cNvPr id="7" name="テキスト ボックス 6">
                  <a:extLst>
                    <a:ext uri="{FF2B5EF4-FFF2-40B4-BE49-F238E27FC236}">
                      <a16:creationId xmlns:a16="http://schemas.microsoft.com/office/drawing/2014/main" id="{54529766-F57F-DF98-CCA6-FD98F4B538B7}"/>
                    </a:ext>
                  </a:extLst>
                </p:cNvPr>
                <p:cNvSpPr txBox="1">
                  <a:spLocks noRot="1" noChangeAspect="1" noMove="1" noResize="1" noEditPoints="1" noAdjustHandles="1" noChangeArrowheads="1" noChangeShapeType="1" noTextEdit="1"/>
                </p:cNvSpPr>
                <p:nvPr/>
              </p:nvSpPr>
              <p:spPr>
                <a:xfrm>
                  <a:off x="21636079" y="10342068"/>
                  <a:ext cx="9522222" cy="7848302"/>
                </a:xfrm>
                <a:prstGeom prst="rect">
                  <a:avLst/>
                </a:prstGeom>
                <a:blipFill>
                  <a:blip r:embed="rId11"/>
                  <a:stretch>
                    <a:fillRect l="-1864" t="-1292" r="-799" b="-1939"/>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DD2FE968-8A8A-8EE2-9931-D3685C0FDB0F}"/>
                </a:ext>
              </a:extLst>
            </p:cNvPr>
            <p:cNvSpPr txBox="1"/>
            <p:nvPr/>
          </p:nvSpPr>
          <p:spPr>
            <a:xfrm>
              <a:off x="21532861" y="9546403"/>
              <a:ext cx="9890849"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Algorithm2: IB-AFM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sp>
        <p:nvSpPr>
          <p:cNvPr id="38" name="テキスト ボックス 37">
            <a:extLst>
              <a:ext uri="{FF2B5EF4-FFF2-40B4-BE49-F238E27FC236}">
                <a16:creationId xmlns:a16="http://schemas.microsoft.com/office/drawing/2014/main" id="{314192FE-F12C-6AA9-E798-171608D0CB90}"/>
              </a:ext>
            </a:extLst>
          </p:cNvPr>
          <p:cNvSpPr txBox="1"/>
          <p:nvPr/>
        </p:nvSpPr>
        <p:spPr>
          <a:xfrm>
            <a:off x="19410170" y="34584595"/>
            <a:ext cx="10080004" cy="1323439"/>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fig2:30</a:t>
            </a:r>
            <a:r>
              <a:rPr kumimoji="1" lang="ja-JP" altLang="en-US" sz="4000">
                <a:latin typeface="Hiragino Sans W4" panose="020B0400000000000000" pitchFamily="34" charset="-128"/>
                <a:ea typeface="Hiragino Sans W4" panose="020B0400000000000000" pitchFamily="34" charset="-128"/>
              </a:rPr>
              <a:t>次元で</a:t>
            </a:r>
            <a:r>
              <a:rPr kumimoji="1" lang="en-US" altLang="ja-JP" sz="4000" dirty="0">
                <a:latin typeface="Hiragino Sans W4" panose="020B0400000000000000" pitchFamily="34" charset="-128"/>
                <a:ea typeface="Hiragino Sans W4" panose="020B0400000000000000" pitchFamily="34" charset="-128"/>
              </a:rPr>
              <a:t>IB-AFM</a:t>
            </a:r>
            <a:r>
              <a:rPr kumimoji="1" lang="ja-JP" altLang="en-US" sz="4000">
                <a:latin typeface="Hiragino Sans W4" panose="020B0400000000000000" pitchFamily="34" charset="-128"/>
                <a:ea typeface="Hiragino Sans W4" panose="020B0400000000000000" pitchFamily="34" charset="-128"/>
              </a:rPr>
              <a:t>で探索を行った際の</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ja-JP" altLang="en-US" sz="4000">
                <a:latin typeface="Hiragino Sans W4" panose="020B0400000000000000" pitchFamily="34" charset="-128"/>
                <a:ea typeface="Hiragino Sans W4" panose="020B0400000000000000" pitchFamily="34" charset="-128"/>
              </a:rPr>
              <a:t>目的関数値の最小値との差の推移</a:t>
            </a:r>
          </a:p>
        </p:txBody>
      </p:sp>
    </p:spTree>
    <p:extLst>
      <p:ext uri="{BB962C8B-B14F-4D97-AF65-F5344CB8AC3E}">
        <p14:creationId xmlns:p14="http://schemas.microsoft.com/office/powerpoint/2010/main" val="330495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7A9307BE-B311-DC1C-DA55-205360EE04D6}"/>
              </a:ext>
            </a:extLst>
          </p:cNvPr>
          <p:cNvSpPr txBox="1">
            <a:spLocks/>
          </p:cNvSpPr>
          <p:nvPr/>
        </p:nvSpPr>
        <p:spPr>
          <a:xfrm>
            <a:off x="778670" y="25407277"/>
            <a:ext cx="30829466" cy="16168752"/>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9" name="テキスト ボックス 8">
            <a:extLst>
              <a:ext uri="{FF2B5EF4-FFF2-40B4-BE49-F238E27FC236}">
                <a16:creationId xmlns:a16="http://schemas.microsoft.com/office/drawing/2014/main" id="{38369EDF-6A45-C5C3-D69A-E955FB23217F}"/>
              </a:ext>
            </a:extLst>
          </p:cNvPr>
          <p:cNvSpPr txBox="1"/>
          <p:nvPr/>
        </p:nvSpPr>
        <p:spPr>
          <a:xfrm>
            <a:off x="12172602" y="8479830"/>
            <a:ext cx="19334745" cy="8169954"/>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6" name="テキスト ボックス 5">
            <a:extLst>
              <a:ext uri="{FF2B5EF4-FFF2-40B4-BE49-F238E27FC236}">
                <a16:creationId xmlns:a16="http://schemas.microsoft.com/office/drawing/2014/main" id="{A20F016B-1E6E-7D84-5AAA-EAFEAEC4DDE5}"/>
              </a:ext>
            </a:extLst>
          </p:cNvPr>
          <p:cNvSpPr txBox="1"/>
          <p:nvPr/>
        </p:nvSpPr>
        <p:spPr>
          <a:xfrm>
            <a:off x="767225" y="4292451"/>
            <a:ext cx="30782898" cy="4057226"/>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1" name="テキスト ボックス 10">
            <a:extLst>
              <a:ext uri="{FF2B5EF4-FFF2-40B4-BE49-F238E27FC236}">
                <a16:creationId xmlns:a16="http://schemas.microsoft.com/office/drawing/2014/main" id="{E727DE1D-FBC9-09C2-EC1F-0C3A148DC6AB}"/>
              </a:ext>
            </a:extLst>
          </p:cNvPr>
          <p:cNvSpPr txBox="1"/>
          <p:nvPr/>
        </p:nvSpPr>
        <p:spPr>
          <a:xfrm>
            <a:off x="-23940" y="41993132"/>
            <a:ext cx="32399288" cy="1207505"/>
          </a:xfrm>
          <a:prstGeom prst="rect">
            <a:avLst/>
          </a:prstGeom>
          <a:noFill/>
          <a:ln>
            <a:solidFill>
              <a:schemeClr val="accent1">
                <a:lumMod val="40000"/>
                <a:lumOff val="60000"/>
              </a:schemeClr>
            </a:solidFill>
          </a:ln>
        </p:spPr>
        <p:txBody>
          <a:bodyPr wrap="square" rtlCol="0">
            <a:noAutofit/>
          </a:bodyPr>
          <a:lstStyle/>
          <a:p>
            <a:r>
              <a:rPr lang="en" altLang="ja-JP" sz="2400" dirty="0">
                <a:effectLst/>
                <a:latin typeface="CMR10"/>
              </a:rPr>
              <a:t>[1] Y. </a:t>
            </a:r>
            <a:r>
              <a:rPr lang="en" altLang="ja-JP" sz="2400" dirty="0" err="1">
                <a:effectLst/>
                <a:latin typeface="CMR10"/>
              </a:rPr>
              <a:t>Jin</a:t>
            </a:r>
            <a:r>
              <a:rPr lang="en" altLang="ja-JP" sz="2400" dirty="0">
                <a:effectLst/>
                <a:latin typeface="CMR10"/>
              </a:rPr>
              <a:t>. Surrogate-assisted evolutionary computation: Recent advances and future challenges. </a:t>
            </a:r>
            <a:r>
              <a:rPr lang="en" altLang="ja-JP" sz="2400" dirty="0">
                <a:effectLst/>
                <a:latin typeface="CMTI10"/>
              </a:rPr>
              <a:t>Swarm and Evolutionary Computation</a:t>
            </a:r>
            <a:r>
              <a:rPr lang="en" altLang="ja-JP" sz="2400" dirty="0">
                <a:effectLst/>
                <a:latin typeface="CMR10"/>
              </a:rPr>
              <a:t>, 1(2):61–70, 2011. </a:t>
            </a:r>
            <a:r>
              <a:rPr lang="en" altLang="ja-JP" sz="2400" dirty="0"/>
              <a:t> </a:t>
            </a:r>
            <a:r>
              <a:rPr lang="en" altLang="ja-JP" sz="2400" dirty="0">
                <a:effectLst/>
                <a:latin typeface="CMR10"/>
              </a:rPr>
              <a:t> [2] H. Tong, C. Huang, L. L. </a:t>
            </a:r>
            <a:r>
              <a:rPr lang="en" altLang="ja-JP" sz="2400" dirty="0" err="1">
                <a:effectLst/>
                <a:latin typeface="CMR10"/>
              </a:rPr>
              <a:t>Minku</a:t>
            </a:r>
            <a:r>
              <a:rPr lang="en" altLang="ja-JP" sz="2400" dirty="0">
                <a:effectLst/>
                <a:latin typeface="CMR10"/>
              </a:rPr>
              <a:t>, and X. Yao. Surrogate models in evolutionary single-objective optimization: A new taxonomy and experimental study. </a:t>
            </a:r>
            <a:r>
              <a:rPr lang="en" altLang="ja-JP" sz="2400" dirty="0">
                <a:effectLst/>
                <a:latin typeface="CMTI10"/>
              </a:rPr>
              <a:t>Information Sciences</a:t>
            </a:r>
            <a:r>
              <a:rPr lang="en" altLang="ja-JP" sz="2400" dirty="0">
                <a:effectLst/>
                <a:latin typeface="CMR10"/>
              </a:rPr>
              <a:t>, 562:414–437, 2021. </a:t>
            </a:r>
            <a:r>
              <a:rPr lang="en" altLang="ja-JP" sz="2400" dirty="0"/>
              <a:t>[3] </a:t>
            </a:r>
            <a:r>
              <a:rPr lang="en" altLang="ja-JP" sz="2400" dirty="0">
                <a:effectLst/>
                <a:latin typeface="CMR10"/>
              </a:rPr>
              <a:t>Q. Chen, B. Liu, Q. Zhang, J. J. Liang, P. N. </a:t>
            </a:r>
            <a:r>
              <a:rPr lang="en" altLang="ja-JP" sz="2400" dirty="0" err="1">
                <a:effectLst/>
                <a:latin typeface="CMR10"/>
              </a:rPr>
              <a:t>Suganthan</a:t>
            </a:r>
            <a:r>
              <a:rPr lang="en" altLang="ja-JP" sz="2400" dirty="0">
                <a:effectLst/>
                <a:latin typeface="CMR10"/>
              </a:rPr>
              <a:t>, and B. Qu. Problem definitions and evaluation criteria for </a:t>
            </a:r>
            <a:r>
              <a:rPr lang="en" altLang="ja-JP" sz="2400" dirty="0" err="1">
                <a:effectLst/>
                <a:latin typeface="CMR10"/>
              </a:rPr>
              <a:t>cec</a:t>
            </a:r>
            <a:r>
              <a:rPr lang="en" altLang="ja-JP" sz="2400" dirty="0">
                <a:effectLst/>
                <a:latin typeface="CMR10"/>
              </a:rPr>
              <a:t> 2015 special session on bound constrained single- objective computationally expensive numerical optimization. 2015. </a:t>
            </a:r>
            <a:endParaRPr lang="en" altLang="ja-JP" sz="2400" dirty="0"/>
          </a:p>
        </p:txBody>
      </p:sp>
      <p:sp>
        <p:nvSpPr>
          <p:cNvPr id="12" name="正方形/長方形 11">
            <a:extLst>
              <a:ext uri="{FF2B5EF4-FFF2-40B4-BE49-F238E27FC236}">
                <a16:creationId xmlns:a16="http://schemas.microsoft.com/office/drawing/2014/main" id="{20AC3CF9-0006-0411-B9DA-26F10F7F23ED}"/>
              </a:ext>
            </a:extLst>
          </p:cNvPr>
          <p:cNvSpPr/>
          <p:nvPr/>
        </p:nvSpPr>
        <p:spPr>
          <a:xfrm>
            <a:off x="767225" y="4286217"/>
            <a:ext cx="4495323"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１</a:t>
            </a:r>
            <a:r>
              <a:rPr kumimoji="1" lang="en-US" altLang="ja-JP" sz="6000" b="1" dirty="0">
                <a:solidFill>
                  <a:schemeClr val="bg1"/>
                </a:solidFill>
              </a:rPr>
              <a:t>.</a:t>
            </a:r>
            <a:r>
              <a:rPr kumimoji="1" lang="ja-JP" altLang="en-US" sz="6000" b="1">
                <a:solidFill>
                  <a:schemeClr val="bg1"/>
                </a:solidFill>
              </a:rPr>
              <a:t>はじめ</a:t>
            </a:r>
            <a:r>
              <a:rPr kumimoji="1" lang="ja-JP" altLang="en-US" sz="6000" b="1" dirty="0">
                <a:solidFill>
                  <a:schemeClr val="bg1"/>
                </a:solidFill>
              </a:rPr>
              <a:t>に</a:t>
            </a:r>
          </a:p>
        </p:txBody>
      </p:sp>
      <p:sp>
        <p:nvSpPr>
          <p:cNvPr id="13" name="正方形/長方形 12">
            <a:extLst>
              <a:ext uri="{FF2B5EF4-FFF2-40B4-BE49-F238E27FC236}">
                <a16:creationId xmlns:a16="http://schemas.microsoft.com/office/drawing/2014/main" id="{2D8D8C42-1AB6-B10B-6E5A-6160722A0888}"/>
              </a:ext>
            </a:extLst>
          </p:cNvPr>
          <p:cNvSpPr/>
          <p:nvPr/>
        </p:nvSpPr>
        <p:spPr>
          <a:xfrm>
            <a:off x="825879" y="638264"/>
            <a:ext cx="3927738" cy="3554819"/>
          </a:xfrm>
          <a:prstGeom prst="rect">
            <a:avLst/>
          </a:prstGeom>
          <a:solidFill>
            <a:schemeClr val="bg1"/>
          </a:solid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500" b="1" dirty="0">
                <a:solidFill>
                  <a:schemeClr val="accent5"/>
                </a:solidFill>
              </a:rPr>
              <a:t>024</a:t>
            </a:r>
            <a:endParaRPr kumimoji="1" lang="ja-JP" altLang="en-US" sz="7500" b="1" dirty="0">
              <a:solidFill>
                <a:schemeClr val="accent5"/>
              </a:solidFill>
            </a:endParaRPr>
          </a:p>
        </p:txBody>
      </p:sp>
      <p:sp>
        <p:nvSpPr>
          <p:cNvPr id="14" name="テキスト ボックス 13">
            <a:extLst>
              <a:ext uri="{FF2B5EF4-FFF2-40B4-BE49-F238E27FC236}">
                <a16:creationId xmlns:a16="http://schemas.microsoft.com/office/drawing/2014/main" id="{906724D1-03C3-C7BC-26D7-D4890B27F2CD}"/>
              </a:ext>
            </a:extLst>
          </p:cNvPr>
          <p:cNvSpPr txBox="1"/>
          <p:nvPr/>
        </p:nvSpPr>
        <p:spPr>
          <a:xfrm>
            <a:off x="5303518" y="638264"/>
            <a:ext cx="26269891" cy="3559675"/>
          </a:xfrm>
          <a:prstGeom prst="rect">
            <a:avLst/>
          </a:prstGeom>
          <a:solidFill>
            <a:schemeClr val="accent5"/>
          </a:solidFill>
          <a:ln>
            <a:solidFill>
              <a:schemeClr val="accent5"/>
            </a:solidFill>
          </a:ln>
        </p:spPr>
        <p:txBody>
          <a:bodyPr wrap="square" rtlCol="0">
            <a:noAutofit/>
          </a:bodyPr>
          <a:lstStyle/>
          <a:p>
            <a:pPr algn="ctr"/>
            <a:r>
              <a:rPr lang="ja-JP" altLang="en-US" sz="8000">
                <a:solidFill>
                  <a:schemeClr val="bg1"/>
                </a:solidFill>
                <a:effectLst/>
                <a:latin typeface="Hiragino Sans W5" panose="020B0400000000000000" pitchFamily="34" charset="-128"/>
                <a:ea typeface="Hiragino Sans W5" panose="020B0400000000000000" pitchFamily="34" charset="-128"/>
              </a:rPr>
              <a:t>サロゲート型進化計算における</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ctr"/>
            <a:r>
              <a:rPr lang="ja-JP" altLang="en-US" sz="8000">
                <a:solidFill>
                  <a:schemeClr val="bg1"/>
                </a:solidFill>
                <a:effectLst/>
                <a:latin typeface="Hiragino Sans W5" panose="020B0400000000000000" pitchFamily="34" charset="-128"/>
                <a:ea typeface="Hiragino Sans W5" panose="020B0400000000000000" pitchFamily="34" charset="-128"/>
              </a:rPr>
              <a:t>モデルの推定精度が探索性能に与える影響の分析</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r"/>
            <a:r>
              <a:rPr kumimoji="1" lang="ja-JP" altLang="en-US" sz="5000">
                <a:solidFill>
                  <a:schemeClr val="bg1"/>
                </a:solidFill>
                <a:latin typeface="Calibri" panose="020F0502020204030204" pitchFamily="34" charset="0"/>
              </a:rPr>
              <a:t>塙裕貴</a:t>
            </a:r>
            <a:r>
              <a:rPr kumimoji="1" lang="en-US" altLang="ja-JP" sz="5000" baseline="30000" dirty="0">
                <a:solidFill>
                  <a:schemeClr val="bg1"/>
                </a:solidFill>
                <a:latin typeface="Calibri" panose="020F0502020204030204" pitchFamily="34" charset="0"/>
              </a:rPr>
              <a:t>1</a:t>
            </a:r>
            <a:r>
              <a:rPr kumimoji="1" lang="ja-JP" altLang="en-US" sz="5000">
                <a:solidFill>
                  <a:schemeClr val="bg1"/>
                </a:solidFill>
                <a:latin typeface="Calibri" panose="020F0502020204030204" pitchFamily="34" charset="0"/>
              </a:rPr>
              <a:t>，原田</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智広</a:t>
            </a:r>
            <a:r>
              <a:rPr kumimoji="1" lang="en-US" altLang="ja-JP" sz="5000" baseline="30000" dirty="0">
                <a:solidFill>
                  <a:schemeClr val="bg1"/>
                </a:solidFill>
                <a:latin typeface="Calibri" panose="020F0502020204030204" pitchFamily="34" charset="0"/>
              </a:rPr>
              <a:t>2</a:t>
            </a:r>
            <a:r>
              <a:rPr kumimoji="1" lang="ja-JP" altLang="en-US" sz="5000">
                <a:solidFill>
                  <a:schemeClr val="bg1"/>
                </a:solidFill>
                <a:latin typeface="Calibri" panose="020F0502020204030204" pitchFamily="34" charset="0"/>
              </a:rPr>
              <a:t>，三浦幸也</a:t>
            </a:r>
            <a:r>
              <a:rPr kumimoji="1" lang="en-US" altLang="ja-JP" sz="5000" baseline="30000" dirty="0">
                <a:solidFill>
                  <a:schemeClr val="bg1"/>
                </a:solidFill>
                <a:latin typeface="Calibri" panose="020F0502020204030204" pitchFamily="34" charset="0"/>
              </a:rPr>
              <a:t>1</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　所属：東京都立大学</a:t>
            </a:r>
            <a:r>
              <a:rPr kumimoji="1" lang="en-US" altLang="ja-JP" sz="5000" baseline="30000" dirty="0">
                <a:solidFill>
                  <a:schemeClr val="bg1"/>
                </a:solidFill>
                <a:latin typeface="Calibri" panose="020F0502020204030204" pitchFamily="34" charset="0"/>
              </a:rPr>
              <a:t>1</a:t>
            </a:r>
            <a:r>
              <a:rPr kumimoji="1" lang="ja-JP" altLang="en-US" sz="5000">
                <a:solidFill>
                  <a:schemeClr val="bg1"/>
                </a:solidFill>
                <a:latin typeface="Calibri" panose="020F0502020204030204" pitchFamily="34" charset="0"/>
              </a:rPr>
              <a:t>，埼玉大学</a:t>
            </a:r>
            <a:r>
              <a:rPr kumimoji="1" lang="en-US" altLang="ja-JP" sz="5000" baseline="30000" dirty="0">
                <a:solidFill>
                  <a:schemeClr val="bg1"/>
                </a:solidFill>
                <a:latin typeface="Calibri" panose="020F0502020204030204" pitchFamily="34" charset="0"/>
              </a:rPr>
              <a:t>2</a:t>
            </a:r>
          </a:p>
        </p:txBody>
      </p:sp>
      <p:sp>
        <p:nvSpPr>
          <p:cNvPr id="17" name="テキスト ボックス 16">
            <a:extLst>
              <a:ext uri="{FF2B5EF4-FFF2-40B4-BE49-F238E27FC236}">
                <a16:creationId xmlns:a16="http://schemas.microsoft.com/office/drawing/2014/main" id="{FA1A5DDB-A1D9-2E5B-BD5C-FA61F805E456}"/>
              </a:ext>
            </a:extLst>
          </p:cNvPr>
          <p:cNvSpPr txBox="1">
            <a:spLocks/>
          </p:cNvSpPr>
          <p:nvPr/>
        </p:nvSpPr>
        <p:spPr>
          <a:xfrm>
            <a:off x="742134" y="16745261"/>
            <a:ext cx="30765213" cy="8539152"/>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8" name="正方形/長方形 17">
            <a:extLst>
              <a:ext uri="{FF2B5EF4-FFF2-40B4-BE49-F238E27FC236}">
                <a16:creationId xmlns:a16="http://schemas.microsoft.com/office/drawing/2014/main" id="{B5313C91-4C74-109A-1581-8512EB618D8C}"/>
              </a:ext>
            </a:extLst>
          </p:cNvPr>
          <p:cNvSpPr/>
          <p:nvPr/>
        </p:nvSpPr>
        <p:spPr>
          <a:xfrm>
            <a:off x="12203290" y="8494333"/>
            <a:ext cx="3002239"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３</a:t>
            </a:r>
            <a:r>
              <a:rPr kumimoji="1" lang="en-US" altLang="ja-JP" sz="6000" b="1" dirty="0">
                <a:solidFill>
                  <a:schemeClr val="bg1"/>
                </a:solidFill>
              </a:rPr>
              <a:t>.</a:t>
            </a:r>
            <a:r>
              <a:rPr kumimoji="1" lang="ja-JP" altLang="en-US" sz="6000" b="1" dirty="0">
                <a:solidFill>
                  <a:schemeClr val="bg1"/>
                </a:solidFill>
              </a:rPr>
              <a:t>実験</a:t>
            </a:r>
          </a:p>
        </p:txBody>
      </p:sp>
      <p:sp>
        <p:nvSpPr>
          <p:cNvPr id="19" name="テキスト ボックス 18">
            <a:extLst>
              <a:ext uri="{FF2B5EF4-FFF2-40B4-BE49-F238E27FC236}">
                <a16:creationId xmlns:a16="http://schemas.microsoft.com/office/drawing/2014/main" id="{EF2595A6-6064-0B8F-3892-043814E8CC45}"/>
              </a:ext>
            </a:extLst>
          </p:cNvPr>
          <p:cNvSpPr txBox="1"/>
          <p:nvPr/>
        </p:nvSpPr>
        <p:spPr>
          <a:xfrm>
            <a:off x="779839" y="5312317"/>
            <a:ext cx="23382814" cy="2985433"/>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サロゲート型進化計算</a:t>
            </a:r>
            <a:r>
              <a:rPr kumimoji="1" lang="en-US" altLang="ja-JP" sz="4000" dirty="0">
                <a:latin typeface="Hiragino Sans W5" panose="020B0400000000000000" pitchFamily="34" charset="-128"/>
                <a:ea typeface="Hiragino Sans W5" panose="020B0400000000000000" pitchFamily="34" charset="-128"/>
              </a:rPr>
              <a:t>(SAEA)</a:t>
            </a:r>
            <a:r>
              <a:rPr kumimoji="1" lang="en-US" altLang="ja-JP" sz="4000" baseline="30000" dirty="0">
                <a:latin typeface="Hiragino Sans W5" panose="020B0400000000000000" pitchFamily="34" charset="-128"/>
                <a:ea typeface="Hiragino Sans W5" panose="020B0400000000000000" pitchFamily="34" charset="-128"/>
              </a:rPr>
              <a:t>[1]</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進化計算で最適化を行うとき，目的関数の計算コストが高い場合，計算時間が膨大になる</a:t>
            </a:r>
            <a:endParaRPr kumimoji="1" lang="en-US" altLang="ja-JP" sz="3600" dirty="0">
              <a:latin typeface="Hiragino Sans W5" panose="020B0400000000000000" pitchFamily="34" charset="-128"/>
              <a:ea typeface="Hiragino Sans W5" panose="020B0400000000000000" pitchFamily="34" charset="-128"/>
            </a:endParaRPr>
          </a:p>
          <a:p>
            <a:pPr marL="493713" indent="-493713"/>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機械学習を用いて評価値を推定するサロゲートモデル</a:t>
            </a:r>
            <a:r>
              <a:rPr kumimoji="1" lang="en-US" altLang="ja-JP" sz="3600" dirty="0">
                <a:latin typeface="Hiragino Sans W5" panose="020B0400000000000000" pitchFamily="34" charset="-128"/>
                <a:ea typeface="Hiragino Sans W5" panose="020B0400000000000000" pitchFamily="34" charset="-128"/>
              </a:rPr>
              <a:t>SAEA</a:t>
            </a:r>
            <a:r>
              <a:rPr kumimoji="1" lang="ja-JP" altLang="en-US" sz="3600">
                <a:latin typeface="Hiragino Sans W5" panose="020B0400000000000000" pitchFamily="34" charset="-128"/>
                <a:ea typeface="Hiragino Sans W5" panose="020B0400000000000000" pitchFamily="34" charset="-128"/>
              </a:rPr>
              <a:t>を用いることで計算時間の削減が可能</a:t>
            </a:r>
            <a:endParaRPr kumimoji="1" lang="en-US" altLang="ja-JP" sz="3600" dirty="0">
              <a:latin typeface="Hiragino Sans W5" panose="020B0400000000000000" pitchFamily="34" charset="-128"/>
              <a:ea typeface="Hiragino Sans W5" panose="020B0400000000000000" pitchFamily="34" charset="-128"/>
            </a:endParaRPr>
          </a:p>
          <a:p>
            <a:pPr marL="422275"/>
            <a:r>
              <a:rPr kumimoji="1" lang="ja-JP" altLang="en-US" sz="3600">
                <a:latin typeface="Hiragino Sans W5" panose="020B0400000000000000" pitchFamily="34" charset="-128"/>
                <a:ea typeface="Hiragino Sans W5" panose="020B0400000000000000" pitchFamily="34" charset="-128"/>
              </a:rPr>
              <a:t>サロゲートモデルで評価値が高いと判断される解のみ実評価することで計算時間を削減</a:t>
            </a:r>
            <a:endParaRPr kumimoji="1" lang="en-US" altLang="ja-JP" sz="3600" dirty="0">
              <a:latin typeface="Hiragino Sans W5" panose="020B0400000000000000" pitchFamily="34" charset="-128"/>
              <a:ea typeface="Hiragino Sans W5" panose="020B0400000000000000" pitchFamily="34" charset="-128"/>
            </a:endParaRPr>
          </a:p>
          <a:p>
            <a:pPr marL="611187" indent="-571500">
              <a:buFont typeface="Wingdings" pitchFamily="2" charset="2"/>
              <a:buChar char="Ø"/>
            </a:pPr>
            <a:r>
              <a:rPr kumimoji="1" lang="ja-JP" altLang="en-US" sz="3600">
                <a:latin typeface="Hiragino Sans W5" panose="020B0400000000000000" pitchFamily="34" charset="-128"/>
                <a:ea typeface="Hiragino Sans W5" panose="020B0400000000000000" pitchFamily="34" charset="-128"/>
              </a:rPr>
              <a:t>サロゲートモデルの推定精度が探索性能に与える影響を分析</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20" name="グループ化 19">
            <a:extLst>
              <a:ext uri="{FF2B5EF4-FFF2-40B4-BE49-F238E27FC236}">
                <a16:creationId xmlns:a16="http://schemas.microsoft.com/office/drawing/2014/main" id="{C49A3ECB-EBBD-163A-32F2-56F3C48B2365}"/>
              </a:ext>
            </a:extLst>
          </p:cNvPr>
          <p:cNvGrpSpPr/>
          <p:nvPr/>
        </p:nvGrpSpPr>
        <p:grpSpPr>
          <a:xfrm>
            <a:off x="25017135" y="4391303"/>
            <a:ext cx="6253039" cy="3913958"/>
            <a:chOff x="4996541" y="6531429"/>
            <a:chExt cx="7631211" cy="8174600"/>
          </a:xfrm>
        </p:grpSpPr>
        <p:grpSp>
          <p:nvGrpSpPr>
            <p:cNvPr id="21" name="グループ化 20">
              <a:extLst>
                <a:ext uri="{FF2B5EF4-FFF2-40B4-BE49-F238E27FC236}">
                  <a16:creationId xmlns:a16="http://schemas.microsoft.com/office/drawing/2014/main" id="{0A7EEFDF-61D1-DBCB-08BC-A52C615A451B}"/>
                </a:ext>
              </a:extLst>
            </p:cNvPr>
            <p:cNvGrpSpPr/>
            <p:nvPr/>
          </p:nvGrpSpPr>
          <p:grpSpPr>
            <a:xfrm>
              <a:off x="4996541" y="6531429"/>
              <a:ext cx="4528789" cy="8174600"/>
              <a:chOff x="3801980" y="2695075"/>
              <a:chExt cx="6205716" cy="9071811"/>
            </a:xfrm>
          </p:grpSpPr>
          <p:sp>
            <p:nvSpPr>
              <p:cNvPr id="23" name="角丸四角形 22">
                <a:extLst>
                  <a:ext uri="{FF2B5EF4-FFF2-40B4-BE49-F238E27FC236}">
                    <a16:creationId xmlns:a16="http://schemas.microsoft.com/office/drawing/2014/main" id="{D2E93DF1-B71C-4BC2-D20F-CEFD83D44757}"/>
                  </a:ext>
                </a:extLst>
              </p:cNvPr>
              <p:cNvSpPr/>
              <p:nvPr/>
            </p:nvSpPr>
            <p:spPr>
              <a:xfrm>
                <a:off x="3801980" y="2695075"/>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親個体の生成</a:t>
                </a:r>
              </a:p>
            </p:txBody>
          </p:sp>
          <p:sp>
            <p:nvSpPr>
              <p:cNvPr id="24" name="角丸四角形 23">
                <a:extLst>
                  <a:ext uri="{FF2B5EF4-FFF2-40B4-BE49-F238E27FC236}">
                    <a16:creationId xmlns:a16="http://schemas.microsoft.com/office/drawing/2014/main" id="{FB08616B-C659-CFAA-B712-FC47D01DCE59}"/>
                  </a:ext>
                </a:extLst>
              </p:cNvPr>
              <p:cNvSpPr/>
              <p:nvPr/>
            </p:nvSpPr>
            <p:spPr>
              <a:xfrm>
                <a:off x="3801980" y="5109412"/>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交叉・</a:t>
                </a:r>
                <a:endParaRPr kumimoji="1" lang="en-US" altLang="ja-JP" sz="2800" dirty="0"/>
              </a:p>
              <a:p>
                <a:pPr algn="ctr"/>
                <a:r>
                  <a:rPr kumimoji="1" lang="ja-JP" altLang="en-US" sz="2800"/>
                  <a:t>突然変異</a:t>
                </a:r>
              </a:p>
            </p:txBody>
          </p:sp>
          <p:sp>
            <p:nvSpPr>
              <p:cNvPr id="25" name="角丸四角形 24">
                <a:extLst>
                  <a:ext uri="{FF2B5EF4-FFF2-40B4-BE49-F238E27FC236}">
                    <a16:creationId xmlns:a16="http://schemas.microsoft.com/office/drawing/2014/main" id="{C9D13E4C-ED7E-6E2F-B571-770113DCA727}"/>
                  </a:ext>
                </a:extLst>
              </p:cNvPr>
              <p:cNvSpPr/>
              <p:nvPr/>
            </p:nvSpPr>
            <p:spPr>
              <a:xfrm>
                <a:off x="3801980" y="7523749"/>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解の評価</a:t>
                </a:r>
              </a:p>
            </p:txBody>
          </p:sp>
          <p:sp>
            <p:nvSpPr>
              <p:cNvPr id="26" name="角丸四角形 25">
                <a:extLst>
                  <a:ext uri="{FF2B5EF4-FFF2-40B4-BE49-F238E27FC236}">
                    <a16:creationId xmlns:a16="http://schemas.microsoft.com/office/drawing/2014/main" id="{053BE6E3-26FB-737A-1C94-0243C18C52C6}"/>
                  </a:ext>
                </a:extLst>
              </p:cNvPr>
              <p:cNvSpPr/>
              <p:nvPr/>
            </p:nvSpPr>
            <p:spPr>
              <a:xfrm>
                <a:off x="3801980" y="9938086"/>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次世代</a:t>
                </a:r>
                <a:endParaRPr kumimoji="1" lang="en-US" altLang="ja-JP" sz="2800" dirty="0"/>
              </a:p>
              <a:p>
                <a:pPr algn="ctr"/>
                <a:r>
                  <a:rPr kumimoji="1" lang="ja-JP" altLang="en-US" sz="2800"/>
                  <a:t>選択</a:t>
                </a:r>
              </a:p>
            </p:txBody>
          </p:sp>
          <p:cxnSp>
            <p:nvCxnSpPr>
              <p:cNvPr id="27" name="直線矢印コネクタ 26">
                <a:extLst>
                  <a:ext uri="{FF2B5EF4-FFF2-40B4-BE49-F238E27FC236}">
                    <a16:creationId xmlns:a16="http://schemas.microsoft.com/office/drawing/2014/main" id="{3CF4D308-52FC-0E2A-6958-C9E8F81C6C3D}"/>
                  </a:ext>
                </a:extLst>
              </p:cNvPr>
              <p:cNvCxnSpPr>
                <a:stCxn id="23" idx="2"/>
                <a:endCxn id="24" idx="0"/>
              </p:cNvCxnSpPr>
              <p:nvPr/>
            </p:nvCxnSpPr>
            <p:spPr>
              <a:xfrm>
                <a:off x="6112043" y="4523875"/>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8BF2415-A9DA-A018-32A2-2F5E0F827415}"/>
                  </a:ext>
                </a:extLst>
              </p:cNvPr>
              <p:cNvCxnSpPr>
                <a:stCxn id="24" idx="2"/>
                <a:endCxn id="25" idx="0"/>
              </p:cNvCxnSpPr>
              <p:nvPr/>
            </p:nvCxnSpPr>
            <p:spPr>
              <a:xfrm>
                <a:off x="6112043" y="6938212"/>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52893F1-3752-F9A2-7400-7B704FE1B1CF}"/>
                  </a:ext>
                </a:extLst>
              </p:cNvPr>
              <p:cNvCxnSpPr>
                <a:stCxn id="25" idx="2"/>
                <a:endCxn id="26" idx="0"/>
              </p:cNvCxnSpPr>
              <p:nvPr/>
            </p:nvCxnSpPr>
            <p:spPr>
              <a:xfrm>
                <a:off x="6112043" y="9352549"/>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FD25381E-4877-FC03-8B66-68B918B3C734}"/>
                  </a:ext>
                </a:extLst>
              </p:cNvPr>
              <p:cNvCxnSpPr>
                <a:stCxn id="26" idx="1"/>
                <a:endCxn id="23" idx="1"/>
              </p:cNvCxnSpPr>
              <p:nvPr/>
            </p:nvCxnSpPr>
            <p:spPr>
              <a:xfrm rot="10800000">
                <a:off x="3801980" y="3609476"/>
                <a:ext cx="12700" cy="7243011"/>
              </a:xfrm>
              <a:prstGeom prst="bentConnector3">
                <a:avLst>
                  <a:gd name="adj1" fmla="val 1013684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2016E7E4-3659-625E-5398-5BDB2AFAB97A}"/>
                  </a:ext>
                </a:extLst>
              </p:cNvPr>
              <p:cNvCxnSpPr>
                <a:cxnSpLocks/>
                <a:endCxn id="25" idx="3"/>
              </p:cNvCxnSpPr>
              <p:nvPr/>
            </p:nvCxnSpPr>
            <p:spPr>
              <a:xfrm rot="10800000" flipV="1">
                <a:off x="8422107" y="7222101"/>
                <a:ext cx="1585589" cy="121604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59B1E7E-C647-AD02-74B6-7B877375823A}"/>
                  </a:ext>
                </a:extLst>
              </p:cNvPr>
              <p:cNvCxnSpPr>
                <a:cxnSpLocks/>
              </p:cNvCxnSpPr>
              <p:nvPr/>
            </p:nvCxnSpPr>
            <p:spPr>
              <a:xfrm flipH="1">
                <a:off x="6112043" y="7222101"/>
                <a:ext cx="3895652" cy="27785"/>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92418E8A-FEA3-9063-A289-BC9035FF19E3}"/>
                </a:ext>
              </a:extLst>
            </p:cNvPr>
            <p:cNvSpPr/>
            <p:nvPr/>
          </p:nvSpPr>
          <p:spPr>
            <a:xfrm>
              <a:off x="9525329" y="8435171"/>
              <a:ext cx="3102423" cy="435111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サロゲート</a:t>
              </a:r>
              <a:endParaRPr kumimoji="1" lang="en-US" altLang="ja-JP" sz="2800" dirty="0"/>
            </a:p>
            <a:p>
              <a:pPr algn="ctr"/>
              <a:r>
                <a:rPr kumimoji="1" lang="ja-JP" altLang="en-US" sz="2800"/>
                <a:t>モデル</a:t>
              </a:r>
            </a:p>
          </p:txBody>
        </p:sp>
      </p:grpSp>
      <p:sp>
        <p:nvSpPr>
          <p:cNvPr id="74" name="テキスト ボックス 73">
            <a:extLst>
              <a:ext uri="{FF2B5EF4-FFF2-40B4-BE49-F238E27FC236}">
                <a16:creationId xmlns:a16="http://schemas.microsoft.com/office/drawing/2014/main" id="{CA9D1AEF-DDE1-B34F-F44A-87A56557512F}"/>
              </a:ext>
            </a:extLst>
          </p:cNvPr>
          <p:cNvSpPr txBox="1"/>
          <p:nvPr/>
        </p:nvSpPr>
        <p:spPr>
          <a:xfrm>
            <a:off x="12207971" y="9494425"/>
            <a:ext cx="19296181" cy="3477875"/>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実験方法</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実評価関数を用いて擬似的にサロゲートモデルを表現</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サロゲートモデルの精度を任意の値に設定可</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CEC2015</a:t>
            </a:r>
            <a:r>
              <a:rPr kumimoji="1" lang="ja-JP" altLang="en-US" sz="3600">
                <a:latin typeface="Hiragino Sans W5" panose="020B0400000000000000" pitchFamily="34" charset="-128"/>
                <a:ea typeface="Hiragino Sans W5" panose="020B0400000000000000" pitchFamily="34" charset="-128"/>
              </a:rPr>
              <a:t>のベンチマーク関数を探索</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サロゲートモデルを非使用 </a:t>
            </a:r>
            <a:r>
              <a:rPr kumimoji="1" lang="en-US" altLang="ja-JP" sz="3600" dirty="0">
                <a:latin typeface="Hiragino Sans W5" panose="020B0400000000000000" pitchFamily="34" charset="-128"/>
                <a:ea typeface="Hiragino Sans W5" panose="020B0400000000000000" pitchFamily="34" charset="-128"/>
              </a:rPr>
              <a:t>(</a:t>
            </a:r>
            <a:r>
              <a:rPr kumimoji="1" lang="en-US" altLang="ja-JP" sz="3600" dirty="0" err="1">
                <a:latin typeface="Hiragino Sans W5" panose="020B0400000000000000" pitchFamily="34" charset="-128"/>
                <a:ea typeface="Hiragino Sans W5" panose="020B0400000000000000" pitchFamily="34" charset="-128"/>
              </a:rPr>
              <a:t>NoS</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と異なる精度（</a:t>
            </a:r>
            <a:r>
              <a:rPr kumimoji="1" lang="en-US" altLang="ja-JP" sz="3600" dirty="0">
                <a:latin typeface="Hiragino Sans W5" panose="020B0400000000000000" pitchFamily="34" charset="-128"/>
                <a:ea typeface="Hiragino Sans W5" panose="020B0400000000000000" pitchFamily="34" charset="-128"/>
              </a:rPr>
              <a:t>0.5〜1.0</a:t>
            </a:r>
            <a:r>
              <a:rPr kumimoji="1" lang="ja-JP" altLang="en-US" sz="3600">
                <a:latin typeface="Hiragino Sans W5" panose="020B0400000000000000" pitchFamily="34" charset="-128"/>
                <a:ea typeface="Hiragino Sans W5" panose="020B0400000000000000" pitchFamily="34" charset="-128"/>
              </a:rPr>
              <a:t>で</a:t>
            </a:r>
            <a:r>
              <a:rPr kumimoji="1" lang="en-US" altLang="ja-JP" sz="3600" dirty="0">
                <a:latin typeface="Hiragino Sans W5" panose="020B0400000000000000" pitchFamily="34" charset="-128"/>
                <a:ea typeface="Hiragino Sans W5" panose="020B0400000000000000" pitchFamily="34" charset="-128"/>
              </a:rPr>
              <a:t>0.1</a:t>
            </a:r>
            <a:r>
              <a:rPr kumimoji="1" lang="ja-JP" altLang="en-US" sz="3600">
                <a:latin typeface="Hiragino Sans W5" panose="020B0400000000000000" pitchFamily="34" charset="-128"/>
                <a:ea typeface="Hiragino Sans W5" panose="020B0400000000000000" pitchFamily="34" charset="-128"/>
              </a:rPr>
              <a:t>刻み）のサロゲートモデルを用いる</a:t>
            </a:r>
            <a:r>
              <a:rPr kumimoji="1" lang="en-US" altLang="ja-JP" sz="3600" dirty="0">
                <a:latin typeface="Hiragino Sans W5" panose="020B0400000000000000" pitchFamily="34" charset="-128"/>
                <a:ea typeface="Hiragino Sans W5" panose="020B0400000000000000" pitchFamily="34" charset="-128"/>
              </a:rPr>
              <a:t>SAEA</a:t>
            </a:r>
            <a:r>
              <a:rPr kumimoji="1" lang="ja-JP" altLang="en-US" sz="3600">
                <a:latin typeface="Hiragino Sans W5" panose="020B0400000000000000" pitchFamily="34" charset="-128"/>
                <a:ea typeface="Hiragino Sans W5" panose="020B0400000000000000" pitchFamily="34" charset="-128"/>
              </a:rPr>
              <a:t>の探索を比較</a:t>
            </a:r>
            <a:endParaRPr kumimoji="1" lang="en-US" altLang="ja-JP" sz="3600" dirty="0">
              <a:latin typeface="Hiragino Sans W5" panose="020B0400000000000000" pitchFamily="34" charset="-128"/>
              <a:ea typeface="Hiragino Sans W5" panose="020B0400000000000000" pitchFamily="34" charset="-128"/>
            </a:endParaRPr>
          </a:p>
        </p:txBody>
      </p:sp>
      <p:graphicFrame>
        <p:nvGraphicFramePr>
          <p:cNvPr id="75" name="表 74">
            <a:extLst>
              <a:ext uri="{FF2B5EF4-FFF2-40B4-BE49-F238E27FC236}">
                <a16:creationId xmlns:a16="http://schemas.microsoft.com/office/drawing/2014/main" id="{CB1BE7D1-9CD2-E245-D731-760AC6E089B7}"/>
              </a:ext>
            </a:extLst>
          </p:cNvPr>
          <p:cNvGraphicFramePr>
            <a:graphicFrameLocks noGrp="1"/>
          </p:cNvGraphicFramePr>
          <p:nvPr>
            <p:extLst>
              <p:ext uri="{D42A27DB-BD31-4B8C-83A1-F6EECF244321}">
                <p14:modId xmlns:p14="http://schemas.microsoft.com/office/powerpoint/2010/main" val="1396800665"/>
              </p:ext>
            </p:extLst>
          </p:nvPr>
        </p:nvGraphicFramePr>
        <p:xfrm>
          <a:off x="24450172" y="17011997"/>
          <a:ext cx="7088857" cy="6235328"/>
        </p:xfrm>
        <a:graphic>
          <a:graphicData uri="http://schemas.openxmlformats.org/drawingml/2006/table">
            <a:tbl>
              <a:tblPr firstRow="1" bandRow="1">
                <a:tableStyleId>{69012ECD-51FC-41F1-AA8D-1B2483CD663E}</a:tableStyleId>
              </a:tblPr>
              <a:tblGrid>
                <a:gridCol w="1626813">
                  <a:extLst>
                    <a:ext uri="{9D8B030D-6E8A-4147-A177-3AD203B41FA5}">
                      <a16:colId xmlns:a16="http://schemas.microsoft.com/office/drawing/2014/main" val="1546719091"/>
                    </a:ext>
                  </a:extLst>
                </a:gridCol>
                <a:gridCol w="2985069">
                  <a:extLst>
                    <a:ext uri="{9D8B030D-6E8A-4147-A177-3AD203B41FA5}">
                      <a16:colId xmlns:a16="http://schemas.microsoft.com/office/drawing/2014/main" val="3632348338"/>
                    </a:ext>
                  </a:extLst>
                </a:gridCol>
                <a:gridCol w="2476975">
                  <a:extLst>
                    <a:ext uri="{9D8B030D-6E8A-4147-A177-3AD203B41FA5}">
                      <a16:colId xmlns:a16="http://schemas.microsoft.com/office/drawing/2014/main" val="2635607927"/>
                    </a:ext>
                  </a:extLst>
                </a:gridCol>
              </a:tblGrid>
              <a:tr h="779416">
                <a:tc gridSpan="3">
                  <a:txBody>
                    <a:bodyPr/>
                    <a:lstStyle/>
                    <a:p>
                      <a:pPr algn="ctr"/>
                      <a:r>
                        <a:rPr kumimoji="1" lang="en-US" altLang="ja-JP" sz="4000" b="0" i="0" dirty="0">
                          <a:latin typeface="Hiragino Sans W4" panose="020B0400000000000000" pitchFamily="34" charset="-128"/>
                          <a:ea typeface="Hiragino Sans W4" panose="020B0400000000000000" pitchFamily="34" charset="-128"/>
                        </a:rPr>
                        <a:t>CEC2015</a:t>
                      </a:r>
                      <a:r>
                        <a:rPr kumimoji="1" lang="ja-JP" altLang="en-US" sz="4000" b="0" i="0">
                          <a:latin typeface="Hiragino Sans W4" panose="020B0400000000000000" pitchFamily="34" charset="-128"/>
                          <a:ea typeface="Hiragino Sans W4" panose="020B0400000000000000" pitchFamily="34" charset="-128"/>
                        </a:rPr>
                        <a:t>ベンチマーク</a:t>
                      </a:r>
                      <a:r>
                        <a:rPr kumimoji="1" lang="en-US" altLang="ja-JP" sz="4000" b="0" i="0" baseline="30000" dirty="0">
                          <a:latin typeface="Hiragino Sans W4" panose="020B0400000000000000" pitchFamily="34" charset="-128"/>
                          <a:ea typeface="Hiragino Sans W4" panose="020B0400000000000000" pitchFamily="34" charset="-128"/>
                        </a:rPr>
                        <a:t>[3]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779416">
                <a:tc>
                  <a:txBody>
                    <a:bodyPr/>
                    <a:lstStyle/>
                    <a:p>
                      <a:r>
                        <a:rPr kumimoji="1" lang="ja-JP" altLang="en-US" sz="4000"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sz="4000" b="0" i="0" dirty="0">
                          <a:latin typeface="Hiragino Sans W4" panose="020B0400000000000000" pitchFamily="34" charset="-128"/>
                          <a:ea typeface="Hiragino Sans W4" panose="020B0400000000000000" pitchFamily="34" charset="-128"/>
                        </a:rPr>
                        <a:t>10, 30</a:t>
                      </a:r>
                      <a:endParaRPr kumimoji="1" lang="ja-JP" altLang="en-US" sz="4000"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f2</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f4</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f8</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77" name="正方形/長方形 76">
            <a:extLst>
              <a:ext uri="{FF2B5EF4-FFF2-40B4-BE49-F238E27FC236}">
                <a16:creationId xmlns:a16="http://schemas.microsoft.com/office/drawing/2014/main" id="{1A0AEF92-31D4-F423-813D-1DF12A7F7324}"/>
              </a:ext>
            </a:extLst>
          </p:cNvPr>
          <p:cNvSpPr/>
          <p:nvPr/>
        </p:nvSpPr>
        <p:spPr>
          <a:xfrm>
            <a:off x="806392" y="25407277"/>
            <a:ext cx="5196365"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４</a:t>
            </a:r>
            <a:r>
              <a:rPr kumimoji="1" lang="en-US" altLang="ja-JP" sz="6000" b="1" dirty="0">
                <a:solidFill>
                  <a:schemeClr val="bg1"/>
                </a:solidFill>
              </a:rPr>
              <a:t>.</a:t>
            </a:r>
            <a:r>
              <a:rPr kumimoji="1" lang="ja-JP" altLang="en-US" sz="6000" b="1">
                <a:solidFill>
                  <a:schemeClr val="bg1"/>
                </a:solidFill>
              </a:rPr>
              <a:t>結果・考察</a:t>
            </a:r>
            <a:endParaRPr kumimoji="1" lang="ja-JP" altLang="en-US" sz="6000" b="1" dirty="0">
              <a:solidFill>
                <a:schemeClr val="bg1"/>
              </a:solidFill>
            </a:endParaRPr>
          </a:p>
        </p:txBody>
      </p:sp>
      <p:sp>
        <p:nvSpPr>
          <p:cNvPr id="94" name="テキスト ボックス 93">
            <a:extLst>
              <a:ext uri="{FF2B5EF4-FFF2-40B4-BE49-F238E27FC236}">
                <a16:creationId xmlns:a16="http://schemas.microsoft.com/office/drawing/2014/main" id="{5FEAC673-F3BC-80C6-82C1-1A48AE06C2BF}"/>
              </a:ext>
            </a:extLst>
          </p:cNvPr>
          <p:cNvSpPr txBox="1"/>
          <p:nvPr/>
        </p:nvSpPr>
        <p:spPr>
          <a:xfrm>
            <a:off x="2412401" y="33928791"/>
            <a:ext cx="2085186" cy="707886"/>
          </a:xfrm>
          <a:prstGeom prst="rect">
            <a:avLst/>
          </a:prstGeom>
          <a:noFill/>
        </p:spPr>
        <p:txBody>
          <a:bodyPr wrap="none" rtlCol="0">
            <a:spAutoFit/>
          </a:bodyPr>
          <a:lstStyle/>
          <a:p>
            <a:r>
              <a:rPr kumimoji="1" lang="en-US" altLang="ja-JP" sz="4000" dirty="0"/>
              <a:t>PS-CM f1</a:t>
            </a:r>
            <a:endParaRPr kumimoji="1" lang="ja-JP" altLang="en-US" sz="4000"/>
          </a:p>
        </p:txBody>
      </p:sp>
      <p:sp>
        <p:nvSpPr>
          <p:cNvPr id="95" name="テキスト ボックス 94">
            <a:extLst>
              <a:ext uri="{FF2B5EF4-FFF2-40B4-BE49-F238E27FC236}">
                <a16:creationId xmlns:a16="http://schemas.microsoft.com/office/drawing/2014/main" id="{53E77DB2-8C6B-1A45-AA02-A5ABCE1D19AF}"/>
              </a:ext>
            </a:extLst>
          </p:cNvPr>
          <p:cNvSpPr txBox="1"/>
          <p:nvPr/>
        </p:nvSpPr>
        <p:spPr>
          <a:xfrm>
            <a:off x="7455708" y="33819761"/>
            <a:ext cx="2085186" cy="707886"/>
          </a:xfrm>
          <a:prstGeom prst="rect">
            <a:avLst/>
          </a:prstGeom>
          <a:noFill/>
        </p:spPr>
        <p:txBody>
          <a:bodyPr wrap="none" rtlCol="0">
            <a:spAutoFit/>
          </a:bodyPr>
          <a:lstStyle/>
          <a:p>
            <a:r>
              <a:rPr kumimoji="1" lang="en-US" altLang="ja-JP" sz="4000" dirty="0"/>
              <a:t>PS-CM f4</a:t>
            </a:r>
            <a:endParaRPr kumimoji="1" lang="ja-JP" altLang="en-US" sz="4000"/>
          </a:p>
        </p:txBody>
      </p:sp>
      <p:sp>
        <p:nvSpPr>
          <p:cNvPr id="96" name="テキスト ボックス 95">
            <a:extLst>
              <a:ext uri="{FF2B5EF4-FFF2-40B4-BE49-F238E27FC236}">
                <a16:creationId xmlns:a16="http://schemas.microsoft.com/office/drawing/2014/main" id="{76E45E48-9E89-7C08-DC26-566F60F04FA5}"/>
              </a:ext>
            </a:extLst>
          </p:cNvPr>
          <p:cNvSpPr txBox="1"/>
          <p:nvPr/>
        </p:nvSpPr>
        <p:spPr>
          <a:xfrm>
            <a:off x="12716272" y="33795038"/>
            <a:ext cx="2344873" cy="707886"/>
          </a:xfrm>
          <a:prstGeom prst="rect">
            <a:avLst/>
          </a:prstGeom>
          <a:noFill/>
        </p:spPr>
        <p:txBody>
          <a:bodyPr wrap="none" rtlCol="0">
            <a:spAutoFit/>
          </a:bodyPr>
          <a:lstStyle/>
          <a:p>
            <a:r>
              <a:rPr kumimoji="1" lang="en-US" altLang="ja-JP" sz="4000" dirty="0"/>
              <a:t>PS-CM f15</a:t>
            </a:r>
            <a:endParaRPr kumimoji="1" lang="ja-JP" altLang="en-US" sz="4000"/>
          </a:p>
        </p:txBody>
      </p:sp>
      <p:sp>
        <p:nvSpPr>
          <p:cNvPr id="106" name="テキスト ボックス 105">
            <a:extLst>
              <a:ext uri="{FF2B5EF4-FFF2-40B4-BE49-F238E27FC236}">
                <a16:creationId xmlns:a16="http://schemas.microsoft.com/office/drawing/2014/main" id="{D809AF91-9DF1-319C-2B2C-5C72877F5316}"/>
              </a:ext>
            </a:extLst>
          </p:cNvPr>
          <p:cNvSpPr txBox="1"/>
          <p:nvPr/>
        </p:nvSpPr>
        <p:spPr>
          <a:xfrm>
            <a:off x="742134" y="26444925"/>
            <a:ext cx="15391449" cy="4093428"/>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PS-CM</a:t>
            </a: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単峰性，多峰性，混合の全ての関数形状に対してサロゲートの精度が高いほど探索性能が高い傾向が見られた</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精度が</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0.5</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の場合</a:t>
            </a:r>
            <a:r>
              <a:rPr kumimoji="1" lang="en-US" altLang="ja-JP" sz="36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の探索性能と同等か，劣る性能を示す</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精度</a:t>
            </a:r>
            <a:r>
              <a:rPr kumimoji="1" lang="en-US" altLang="ja-JP" sz="3600" dirty="0">
                <a:latin typeface="Hiragino Sans W5" panose="020B0400000000000000" pitchFamily="34" charset="-128"/>
                <a:ea typeface="Hiragino Sans W5" panose="020B0400000000000000" pitchFamily="34" charset="-128"/>
              </a:rPr>
              <a:t>0.5 →</a:t>
            </a:r>
            <a:r>
              <a:rPr kumimoji="1" lang="ja-JP" altLang="en-US" sz="3600">
                <a:latin typeface="Hiragino Sans W5" panose="020B0400000000000000" pitchFamily="34" charset="-128"/>
                <a:ea typeface="Hiragino Sans W5" panose="020B0400000000000000" pitchFamily="34" charset="-128"/>
              </a:rPr>
              <a:t> 半分の確率で判断を間違う</a:t>
            </a:r>
            <a:r>
              <a:rPr kumimoji="1" lang="en-US" altLang="ja-JP" sz="3600" dirty="0">
                <a:latin typeface="Hiragino Sans W5" panose="020B0400000000000000" pitchFamily="34" charset="-128"/>
                <a:ea typeface="Hiragino Sans W5" panose="020B0400000000000000" pitchFamily="34" charset="-128"/>
              </a:rPr>
              <a:t> →</a:t>
            </a:r>
            <a:r>
              <a:rPr kumimoji="1" lang="ja-JP" altLang="en-US" sz="3600">
                <a:latin typeface="Hiragino Sans W5" panose="020B0400000000000000" pitchFamily="34" charset="-128"/>
                <a:ea typeface="Hiragino Sans W5" panose="020B0400000000000000" pitchFamily="34" charset="-128"/>
              </a:rPr>
              <a:t> </a:t>
            </a:r>
            <a:r>
              <a:rPr kumimoji="1" lang="en-US" altLang="ja-JP" sz="3600" dirty="0" err="1">
                <a:latin typeface="Hiragino Sans W5" panose="020B0400000000000000" pitchFamily="34" charset="-128"/>
                <a:ea typeface="Hiragino Sans W5" panose="020B0400000000000000" pitchFamily="34" charset="-128"/>
              </a:rPr>
              <a:t>NoS</a:t>
            </a:r>
            <a:r>
              <a:rPr kumimoji="1" lang="ja-JP" altLang="en-US" sz="3600">
                <a:latin typeface="Hiragino Sans W5" panose="020B0400000000000000" pitchFamily="34" charset="-128"/>
                <a:ea typeface="Hiragino Sans W5" panose="020B0400000000000000" pitchFamily="34" charset="-128"/>
              </a:rPr>
              <a:t>も生成される子個体がほぼ半数の確率で親よりも優れる可能性があると仮定すると同様の探索になるのではないか</a:t>
            </a:r>
            <a:endParaRPr kumimoji="1" lang="en-US" altLang="ja-JP" sz="3600" dirty="0">
              <a:latin typeface="Hiragino Sans W5" panose="020B0400000000000000" pitchFamily="34" charset="-128"/>
              <a:ea typeface="Hiragino Sans W5" panose="020B0400000000000000" pitchFamily="34" charset="-128"/>
            </a:endParaRPr>
          </a:p>
        </p:txBody>
      </p:sp>
      <p:sp>
        <p:nvSpPr>
          <p:cNvPr id="107" name="テキスト ボックス 106">
            <a:extLst>
              <a:ext uri="{FF2B5EF4-FFF2-40B4-BE49-F238E27FC236}">
                <a16:creationId xmlns:a16="http://schemas.microsoft.com/office/drawing/2014/main" id="{D9F2D4EF-DE2D-6B31-5110-B5D0E78D50EF}"/>
              </a:ext>
            </a:extLst>
          </p:cNvPr>
          <p:cNvSpPr txBox="1"/>
          <p:nvPr/>
        </p:nvSpPr>
        <p:spPr>
          <a:xfrm>
            <a:off x="16201447" y="25926562"/>
            <a:ext cx="15391449" cy="4647426"/>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IB-AFM</a:t>
            </a: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探索過程で発見した最小値が同程度</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精度が高いほど良い値を探索している傾向は見られない</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評価回数が少ない</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精度の低いサロゲートモデルの使用であっても</a:t>
            </a:r>
            <a:r>
              <a:rPr kumimoji="1" lang="en-US" altLang="ja-JP" sz="36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よりも優れた探索性能</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30</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次元では，精度の高いサロゲートの使用モデルの探索性能が高かったが，</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10</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次元では精度の高いサロゲートモデルであってもその傾向が小さくなった（</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Fig. 3)</a:t>
            </a:r>
          </a:p>
        </p:txBody>
      </p:sp>
      <p:sp>
        <p:nvSpPr>
          <p:cNvPr id="73" name="テキスト ボックス 72">
            <a:extLst>
              <a:ext uri="{FF2B5EF4-FFF2-40B4-BE49-F238E27FC236}">
                <a16:creationId xmlns:a16="http://schemas.microsoft.com/office/drawing/2014/main" id="{A16E6338-5CC6-5040-2FDE-16C98665E498}"/>
              </a:ext>
            </a:extLst>
          </p:cNvPr>
          <p:cNvSpPr txBox="1"/>
          <p:nvPr/>
        </p:nvSpPr>
        <p:spPr>
          <a:xfrm>
            <a:off x="3440375" y="34650511"/>
            <a:ext cx="10732426" cy="1323439"/>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 1</a:t>
            </a:r>
            <a:r>
              <a:rPr kumimoji="1" lang="ja-JP" altLang="en-US" sz="4000">
                <a:latin typeface="Hiragino Sans W4" panose="020B0400000000000000" pitchFamily="34" charset="-128"/>
                <a:ea typeface="Hiragino Sans W4" panose="020B0400000000000000" pitchFamily="34" charset="-128"/>
              </a:rPr>
              <a:t>：</a:t>
            </a:r>
            <a:r>
              <a:rPr kumimoji="1" lang="en-US" altLang="ja-JP" sz="4000" dirty="0">
                <a:latin typeface="Hiragino Sans W4" panose="020B0400000000000000" pitchFamily="34" charset="-128"/>
                <a:ea typeface="Hiragino Sans W4" panose="020B0400000000000000" pitchFamily="34" charset="-128"/>
              </a:rPr>
              <a:t>30</a:t>
            </a:r>
            <a:r>
              <a:rPr kumimoji="1" lang="ja-JP" altLang="en-US" sz="4000">
                <a:latin typeface="Hiragino Sans W4" panose="020B0400000000000000" pitchFamily="34" charset="-128"/>
                <a:ea typeface="Hiragino Sans W4" panose="020B0400000000000000" pitchFamily="34" charset="-128"/>
              </a:rPr>
              <a:t>次元で</a:t>
            </a:r>
            <a:r>
              <a:rPr kumimoji="1" lang="en-US" altLang="ja-JP" sz="4000" dirty="0">
                <a:latin typeface="Hiragino Sans W4" panose="020B0400000000000000" pitchFamily="34" charset="-128"/>
                <a:ea typeface="Hiragino Sans W4" panose="020B0400000000000000" pitchFamily="34" charset="-128"/>
              </a:rPr>
              <a:t>PS-CM</a:t>
            </a:r>
            <a:r>
              <a:rPr kumimoji="1" lang="ja-JP" altLang="en-US" sz="4000">
                <a:latin typeface="Hiragino Sans W4" panose="020B0400000000000000" pitchFamily="34" charset="-128"/>
                <a:ea typeface="Hiragino Sans W4" panose="020B0400000000000000" pitchFamily="34" charset="-128"/>
              </a:rPr>
              <a:t>で探索を行った際の</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ja-JP" altLang="en-US" sz="4000">
                <a:latin typeface="Hiragino Sans W4" panose="020B0400000000000000" pitchFamily="34" charset="-128"/>
                <a:ea typeface="Hiragino Sans W4" panose="020B0400000000000000" pitchFamily="34" charset="-128"/>
              </a:rPr>
              <a:t>目的関数値の最小値との差の推移</a:t>
            </a:r>
          </a:p>
        </p:txBody>
      </p:sp>
      <p:sp>
        <p:nvSpPr>
          <p:cNvPr id="78" name="テキスト ボックス 77">
            <a:extLst>
              <a:ext uri="{FF2B5EF4-FFF2-40B4-BE49-F238E27FC236}">
                <a16:creationId xmlns:a16="http://schemas.microsoft.com/office/drawing/2014/main" id="{706DF09F-6C0F-E89C-FFCC-DB137B902DCE}"/>
              </a:ext>
            </a:extLst>
          </p:cNvPr>
          <p:cNvSpPr txBox="1"/>
          <p:nvPr/>
        </p:nvSpPr>
        <p:spPr>
          <a:xfrm>
            <a:off x="3279087" y="39852523"/>
            <a:ext cx="12218409" cy="1323439"/>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 3</a:t>
            </a:r>
            <a:r>
              <a:rPr kumimoji="1" lang="ja-JP" altLang="en-US" sz="4000">
                <a:latin typeface="Hiragino Sans W4" panose="020B0400000000000000" pitchFamily="34" charset="-128"/>
                <a:ea typeface="Hiragino Sans W4" panose="020B0400000000000000" pitchFamily="34" charset="-128"/>
              </a:rPr>
              <a:t>：</a:t>
            </a:r>
            <a:r>
              <a:rPr kumimoji="1" lang="en-US" altLang="ja-JP" sz="4000" dirty="0">
                <a:latin typeface="Hiragino Sans W4" panose="020B0400000000000000" pitchFamily="34" charset="-128"/>
                <a:ea typeface="Hiragino Sans W4" panose="020B0400000000000000" pitchFamily="34" charset="-128"/>
              </a:rPr>
              <a:t>IB-AFM</a:t>
            </a:r>
            <a:r>
              <a:rPr kumimoji="1" lang="ja-JP" altLang="en-US" sz="4000">
                <a:latin typeface="Hiragino Sans W4" panose="020B0400000000000000" pitchFamily="34" charset="-128"/>
                <a:ea typeface="Hiragino Sans W4" panose="020B0400000000000000" pitchFamily="34" charset="-128"/>
              </a:rPr>
              <a:t>におけるサロゲートモデルの精度と</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en-US" altLang="ja-JP" sz="4000" dirty="0">
                <a:latin typeface="Hiragino Sans W4" panose="020B0400000000000000" pitchFamily="34" charset="-128"/>
                <a:ea typeface="Hiragino Sans W4" panose="020B0400000000000000" pitchFamily="34" charset="-128"/>
              </a:rPr>
              <a:t>2000</a:t>
            </a:r>
            <a:r>
              <a:rPr kumimoji="1" lang="ja-JP" altLang="en-US" sz="4000">
                <a:latin typeface="Hiragino Sans W4" panose="020B0400000000000000" pitchFamily="34" charset="-128"/>
                <a:ea typeface="Hiragino Sans W4" panose="020B0400000000000000" pitchFamily="34" charset="-128"/>
              </a:rPr>
              <a:t>回の評価後の目的関数値との相関</a:t>
            </a:r>
          </a:p>
        </p:txBody>
      </p:sp>
      <p:grpSp>
        <p:nvGrpSpPr>
          <p:cNvPr id="45" name="グループ化 44">
            <a:extLst>
              <a:ext uri="{FF2B5EF4-FFF2-40B4-BE49-F238E27FC236}">
                <a16:creationId xmlns:a16="http://schemas.microsoft.com/office/drawing/2014/main" id="{F6E02B71-1FE6-D036-CE26-3D1C7A06F683}"/>
              </a:ext>
            </a:extLst>
          </p:cNvPr>
          <p:cNvGrpSpPr/>
          <p:nvPr/>
        </p:nvGrpSpPr>
        <p:grpSpPr>
          <a:xfrm>
            <a:off x="742135" y="8483655"/>
            <a:ext cx="11430467" cy="8161200"/>
            <a:chOff x="742135" y="8892907"/>
            <a:chExt cx="11430467" cy="8161200"/>
          </a:xfrm>
        </p:grpSpPr>
        <p:sp>
          <p:nvSpPr>
            <p:cNvPr id="10" name="テキスト ボックス 9">
              <a:extLst>
                <a:ext uri="{FF2B5EF4-FFF2-40B4-BE49-F238E27FC236}">
                  <a16:creationId xmlns:a16="http://schemas.microsoft.com/office/drawing/2014/main" id="{311E7C79-B410-B3AA-5220-717ED2CA7D3E}"/>
                </a:ext>
              </a:extLst>
            </p:cNvPr>
            <p:cNvSpPr txBox="1">
              <a:spLocks/>
            </p:cNvSpPr>
            <p:nvPr/>
          </p:nvSpPr>
          <p:spPr>
            <a:xfrm>
              <a:off x="742135" y="8892907"/>
              <a:ext cx="11430467" cy="8161200"/>
            </a:xfrm>
            <a:prstGeom prst="rect">
              <a:avLst/>
            </a:prstGeom>
            <a:noFill/>
            <a:ln>
              <a:solidFill>
                <a:schemeClr val="accent1">
                  <a:lumMod val="40000"/>
                  <a:lumOff val="60000"/>
                </a:schemeClr>
              </a:solidFill>
            </a:ln>
          </p:spPr>
          <p:txBody>
            <a:bodyPr wrap="square" rtlCol="0">
              <a:noAutofit/>
            </a:bodyPr>
            <a:lstStyle/>
            <a:p>
              <a:endParaRPr kumimoji="1" lang="ja-JP" altLang="en-US" sz="4000"/>
            </a:p>
          </p:txBody>
        </p:sp>
        <p:sp>
          <p:nvSpPr>
            <p:cNvPr id="16" name="正方形/長方形 15">
              <a:extLst>
                <a:ext uri="{FF2B5EF4-FFF2-40B4-BE49-F238E27FC236}">
                  <a16:creationId xmlns:a16="http://schemas.microsoft.com/office/drawing/2014/main" id="{416B5C65-7570-D24D-1B93-3CE45A069EF8}"/>
                </a:ext>
              </a:extLst>
            </p:cNvPr>
            <p:cNvSpPr/>
            <p:nvPr/>
          </p:nvSpPr>
          <p:spPr>
            <a:xfrm>
              <a:off x="772823" y="8904890"/>
              <a:ext cx="10241541"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２</a:t>
              </a:r>
              <a:r>
                <a:rPr kumimoji="1" lang="en-US" altLang="ja-JP" sz="6000" b="1" dirty="0">
                  <a:solidFill>
                    <a:schemeClr val="bg1"/>
                  </a:solidFill>
                </a:rPr>
                <a:t>.</a:t>
              </a:r>
              <a:r>
                <a:rPr kumimoji="1" lang="ja-JP" altLang="en-US" sz="6000" b="1">
                  <a:solidFill>
                    <a:schemeClr val="bg1"/>
                  </a:solidFill>
                </a:rPr>
                <a:t>サロゲートモデルの分類</a:t>
              </a:r>
              <a:r>
                <a:rPr kumimoji="1" lang="en-US" altLang="ja-JP" sz="6000" b="1" baseline="30000" dirty="0">
                  <a:solidFill>
                    <a:schemeClr val="bg1"/>
                  </a:solidFill>
                </a:rPr>
                <a:t>[2]</a:t>
              </a:r>
              <a:endParaRPr kumimoji="1" lang="ja-JP" altLang="en-US" sz="6000" baseline="30000" dirty="0">
                <a:solidFill>
                  <a:schemeClr val="bg1"/>
                </a:solidFill>
              </a:endParaRPr>
            </a:p>
          </p:txBody>
        </p:sp>
        <p:sp>
          <p:nvSpPr>
            <p:cNvPr id="46" name="テキスト ボックス 45">
              <a:extLst>
                <a:ext uri="{FF2B5EF4-FFF2-40B4-BE49-F238E27FC236}">
                  <a16:creationId xmlns:a16="http://schemas.microsoft.com/office/drawing/2014/main" id="{AAF41960-B80A-EFD2-E72B-1B30675B46FF}"/>
                </a:ext>
              </a:extLst>
            </p:cNvPr>
            <p:cNvSpPr txBox="1"/>
            <p:nvPr/>
          </p:nvSpPr>
          <p:spPr>
            <a:xfrm>
              <a:off x="772823" y="10004162"/>
              <a:ext cx="10812143" cy="2923877"/>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事前選択ー分類モデル（</a:t>
              </a:r>
              <a:r>
                <a:rPr kumimoji="1" lang="en-US" altLang="ja-JP" sz="4000" dirty="0">
                  <a:latin typeface="Hiragino Sans W5" panose="020B0400000000000000" pitchFamily="34" charset="-128"/>
                  <a:ea typeface="Hiragino Sans W5" panose="020B0400000000000000" pitchFamily="34" charset="-128"/>
                </a:rPr>
                <a:t>PS-CM)</a:t>
              </a: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PS</a:t>
              </a:r>
              <a:r>
                <a:rPr kumimoji="1" lang="ja-JP" altLang="en-US" sz="3600">
                  <a:latin typeface="Hiragino Sans W5" panose="020B0400000000000000" pitchFamily="34" charset="-128"/>
                  <a:ea typeface="Hiragino Sans W5" panose="020B0400000000000000" pitchFamily="34" charset="-128"/>
                </a:rPr>
                <a:t>→生成した子個体を実評価するかをサロゲートを用いて事前に決定するモデル</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本実験ではサロゲートとして分類モデルを用いる</a:t>
              </a:r>
              <a:r>
                <a:rPr kumimoji="1" lang="en-US" altLang="ja-JP" sz="3600" dirty="0">
                  <a:latin typeface="Hiragino Sans W5" panose="020B0400000000000000" pitchFamily="34" charset="-128"/>
                  <a:ea typeface="Hiragino Sans W5" panose="020B0400000000000000" pitchFamily="34" charset="-128"/>
                </a:rPr>
                <a:t>PS</a:t>
              </a:r>
              <a:r>
                <a:rPr kumimoji="1" lang="ja-JP" altLang="en-US" sz="3600">
                  <a:latin typeface="Hiragino Sans W5" panose="020B0400000000000000" pitchFamily="34" charset="-128"/>
                  <a:ea typeface="Hiragino Sans W5" panose="020B0400000000000000" pitchFamily="34" charset="-128"/>
                </a:rPr>
                <a:t>を想定</a:t>
              </a:r>
              <a:endParaRPr kumimoji="1" lang="en-US" altLang="ja-JP" sz="3200" dirty="0">
                <a:latin typeface="Hiragino Sans W5" panose="020B0400000000000000" pitchFamily="34" charset="-128"/>
                <a:ea typeface="Hiragino Sans W5" panose="020B0400000000000000" pitchFamily="34" charset="-128"/>
              </a:endParaRPr>
            </a:p>
          </p:txBody>
        </p:sp>
        <p:sp>
          <p:nvSpPr>
            <p:cNvPr id="2" name="テキスト ボックス 1">
              <a:extLst>
                <a:ext uri="{FF2B5EF4-FFF2-40B4-BE49-F238E27FC236}">
                  <a16:creationId xmlns:a16="http://schemas.microsoft.com/office/drawing/2014/main" id="{2B320BAA-375C-468A-5739-6F1C5D3A059D}"/>
                </a:ext>
              </a:extLst>
            </p:cNvPr>
            <p:cNvSpPr txBox="1"/>
            <p:nvPr/>
          </p:nvSpPr>
          <p:spPr>
            <a:xfrm>
              <a:off x="825879" y="12985657"/>
              <a:ext cx="10812143" cy="3407364"/>
            </a:xfrm>
            <a:prstGeom prst="rect">
              <a:avLst/>
            </a:prstGeom>
            <a:noFill/>
          </p:spPr>
          <p:txBody>
            <a:bodyPr wrap="square" lIns="46800" tIns="0" rIns="0" bIns="0" rtlCol="0">
              <a:no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個体ベースー絶対評価値モデル（</a:t>
              </a:r>
              <a:r>
                <a:rPr kumimoji="1" lang="en-US" altLang="ja-JP" sz="4000" dirty="0">
                  <a:latin typeface="Hiragino Sans W5" panose="020B0400000000000000" pitchFamily="34" charset="-128"/>
                  <a:ea typeface="Hiragino Sans W5" panose="020B0400000000000000" pitchFamily="34" charset="-128"/>
                </a:rPr>
                <a:t>IB-AFM)</a:t>
              </a: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IB→</a:t>
              </a:r>
              <a:r>
                <a:rPr kumimoji="1" lang="ja-JP" altLang="en-US" sz="3600">
                  <a:latin typeface="Hiragino Sans W5" panose="020B0400000000000000" pitchFamily="34" charset="-128"/>
                  <a:ea typeface="Hiragino Sans W5" panose="020B0400000000000000" pitchFamily="34" charset="-128"/>
                </a:rPr>
                <a:t>生成された子個体から評価が優れると推定される一部の個体を実評価，それらの評価に基づいて次世代の集団を選ぶモデル</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本実験ではサロゲートとして絶対評価値モデルを用いる</a:t>
              </a:r>
              <a:r>
                <a:rPr kumimoji="1" lang="en-US" altLang="ja-JP" sz="3600" dirty="0">
                  <a:latin typeface="Hiragino Sans W5" panose="020B0400000000000000" pitchFamily="34" charset="-128"/>
                  <a:ea typeface="Hiragino Sans W5" panose="020B0400000000000000" pitchFamily="34" charset="-128"/>
                </a:rPr>
                <a:t>IB</a:t>
              </a:r>
              <a:r>
                <a:rPr kumimoji="1" lang="ja-JP" altLang="en-US" sz="3600">
                  <a:latin typeface="Hiragino Sans W5" panose="020B0400000000000000" pitchFamily="34" charset="-128"/>
                  <a:ea typeface="Hiragino Sans W5" panose="020B0400000000000000" pitchFamily="34" charset="-128"/>
                </a:rPr>
                <a:t>を想定</a:t>
              </a:r>
              <a:endParaRPr kumimoji="1" lang="en-US" altLang="ja-JP" sz="3600" dirty="0">
                <a:latin typeface="Hiragino Sans W5" panose="020B0400000000000000" pitchFamily="34" charset="-128"/>
                <a:ea typeface="Hiragino Sans W5" panose="020B0400000000000000" pitchFamily="34" charset="-128"/>
              </a:endParaRPr>
            </a:p>
            <a:p>
              <a:endParaRPr kumimoji="1" lang="en-US" altLang="ja-JP" sz="4400" dirty="0">
                <a:latin typeface="Hiragino Sans W5" panose="020B0400000000000000" pitchFamily="34" charset="-128"/>
                <a:ea typeface="Hiragino Sans W5" panose="020B0400000000000000" pitchFamily="34" charset="-128"/>
              </a:endParaRPr>
            </a:p>
          </p:txBody>
        </p:sp>
      </p:grpSp>
      <p:pic>
        <p:nvPicPr>
          <p:cNvPr id="5" name="図 4">
            <a:extLst>
              <a:ext uri="{FF2B5EF4-FFF2-40B4-BE49-F238E27FC236}">
                <a16:creationId xmlns:a16="http://schemas.microsoft.com/office/drawing/2014/main" id="{29961AEF-3417-1149-8FA0-B1BC1A0A83D0}"/>
              </a:ext>
            </a:extLst>
          </p:cNvPr>
          <p:cNvPicPr>
            <a:picLocks noChangeAspect="1"/>
          </p:cNvPicPr>
          <p:nvPr/>
        </p:nvPicPr>
        <p:blipFill>
          <a:blip r:embed="rId3"/>
          <a:stretch>
            <a:fillRect/>
          </a:stretch>
        </p:blipFill>
        <p:spPr>
          <a:xfrm>
            <a:off x="940604" y="30573988"/>
            <a:ext cx="4899079" cy="3354803"/>
          </a:xfrm>
          <a:prstGeom prst="rect">
            <a:avLst/>
          </a:prstGeom>
        </p:spPr>
      </p:pic>
      <p:pic>
        <p:nvPicPr>
          <p:cNvPr id="8" name="図 7">
            <a:extLst>
              <a:ext uri="{FF2B5EF4-FFF2-40B4-BE49-F238E27FC236}">
                <a16:creationId xmlns:a16="http://schemas.microsoft.com/office/drawing/2014/main" id="{F1FB443E-A869-7C34-7E70-D13FF591B58C}"/>
              </a:ext>
            </a:extLst>
          </p:cNvPr>
          <p:cNvPicPr>
            <a:picLocks noChangeAspect="1"/>
          </p:cNvPicPr>
          <p:nvPr/>
        </p:nvPicPr>
        <p:blipFill>
          <a:blip r:embed="rId4"/>
          <a:stretch>
            <a:fillRect/>
          </a:stretch>
        </p:blipFill>
        <p:spPr>
          <a:xfrm>
            <a:off x="6026702" y="30895306"/>
            <a:ext cx="4899079" cy="3033485"/>
          </a:xfrm>
          <a:prstGeom prst="rect">
            <a:avLst/>
          </a:prstGeom>
        </p:spPr>
      </p:pic>
      <p:pic>
        <p:nvPicPr>
          <p:cNvPr id="33" name="図 32">
            <a:extLst>
              <a:ext uri="{FF2B5EF4-FFF2-40B4-BE49-F238E27FC236}">
                <a16:creationId xmlns:a16="http://schemas.microsoft.com/office/drawing/2014/main" id="{1F036972-E1F0-B06E-98C2-F8A60C9508E7}"/>
              </a:ext>
            </a:extLst>
          </p:cNvPr>
          <p:cNvPicPr>
            <a:picLocks noChangeAspect="1"/>
          </p:cNvPicPr>
          <p:nvPr/>
        </p:nvPicPr>
        <p:blipFill>
          <a:blip r:embed="rId5"/>
          <a:stretch>
            <a:fillRect/>
          </a:stretch>
        </p:blipFill>
        <p:spPr>
          <a:xfrm>
            <a:off x="11112800" y="30895306"/>
            <a:ext cx="4899079" cy="3033485"/>
          </a:xfrm>
          <a:prstGeom prst="rect">
            <a:avLst/>
          </a:prstGeom>
        </p:spPr>
      </p:pic>
      <p:sp>
        <p:nvSpPr>
          <p:cNvPr id="99" name="テキスト ボックス 98">
            <a:extLst>
              <a:ext uri="{FF2B5EF4-FFF2-40B4-BE49-F238E27FC236}">
                <a16:creationId xmlns:a16="http://schemas.microsoft.com/office/drawing/2014/main" id="{2573B949-40E6-45C5-2305-3C21F6871589}"/>
              </a:ext>
            </a:extLst>
          </p:cNvPr>
          <p:cNvSpPr txBox="1"/>
          <p:nvPr/>
        </p:nvSpPr>
        <p:spPr>
          <a:xfrm>
            <a:off x="17782306" y="33865132"/>
            <a:ext cx="2254143" cy="707886"/>
          </a:xfrm>
          <a:prstGeom prst="rect">
            <a:avLst/>
          </a:prstGeom>
          <a:noFill/>
        </p:spPr>
        <p:txBody>
          <a:bodyPr wrap="none" rtlCol="0">
            <a:spAutoFit/>
          </a:bodyPr>
          <a:lstStyle/>
          <a:p>
            <a:r>
              <a:rPr kumimoji="1" lang="en-US" altLang="ja-JP" sz="4000" dirty="0"/>
              <a:t>IB-AFM f2</a:t>
            </a:r>
            <a:endParaRPr kumimoji="1" lang="ja-JP" altLang="en-US" sz="4000"/>
          </a:p>
        </p:txBody>
      </p:sp>
      <p:sp>
        <p:nvSpPr>
          <p:cNvPr id="102" name="テキスト ボックス 101">
            <a:extLst>
              <a:ext uri="{FF2B5EF4-FFF2-40B4-BE49-F238E27FC236}">
                <a16:creationId xmlns:a16="http://schemas.microsoft.com/office/drawing/2014/main" id="{1E8C572B-F3CE-9F9A-EA16-C238AEBC5874}"/>
              </a:ext>
            </a:extLst>
          </p:cNvPr>
          <p:cNvSpPr txBox="1"/>
          <p:nvPr/>
        </p:nvSpPr>
        <p:spPr>
          <a:xfrm>
            <a:off x="22895745" y="33886309"/>
            <a:ext cx="2254143" cy="707886"/>
          </a:xfrm>
          <a:prstGeom prst="rect">
            <a:avLst/>
          </a:prstGeom>
          <a:noFill/>
        </p:spPr>
        <p:txBody>
          <a:bodyPr wrap="none" rtlCol="0">
            <a:spAutoFit/>
          </a:bodyPr>
          <a:lstStyle/>
          <a:p>
            <a:r>
              <a:rPr kumimoji="1" lang="en-US" altLang="ja-JP" sz="4000" dirty="0"/>
              <a:t>IB-AFM f4</a:t>
            </a:r>
            <a:endParaRPr kumimoji="1" lang="ja-JP" altLang="en-US" sz="4000"/>
          </a:p>
        </p:txBody>
      </p:sp>
      <p:sp>
        <p:nvSpPr>
          <p:cNvPr id="105" name="テキスト ボックス 104">
            <a:extLst>
              <a:ext uri="{FF2B5EF4-FFF2-40B4-BE49-F238E27FC236}">
                <a16:creationId xmlns:a16="http://schemas.microsoft.com/office/drawing/2014/main" id="{FA816127-5E32-EF79-EF40-3CD5274596BE}"/>
              </a:ext>
            </a:extLst>
          </p:cNvPr>
          <p:cNvSpPr txBox="1"/>
          <p:nvPr/>
        </p:nvSpPr>
        <p:spPr>
          <a:xfrm>
            <a:off x="27892693" y="33865132"/>
            <a:ext cx="2513830" cy="707886"/>
          </a:xfrm>
          <a:prstGeom prst="rect">
            <a:avLst/>
          </a:prstGeom>
          <a:noFill/>
        </p:spPr>
        <p:txBody>
          <a:bodyPr wrap="none" rtlCol="0">
            <a:spAutoFit/>
          </a:bodyPr>
          <a:lstStyle/>
          <a:p>
            <a:r>
              <a:rPr kumimoji="1" lang="en-US" altLang="ja-JP" sz="4000" dirty="0"/>
              <a:t>IB-AFM f15</a:t>
            </a:r>
            <a:endParaRPr kumimoji="1" lang="ja-JP" altLang="en-US" sz="4000"/>
          </a:p>
        </p:txBody>
      </p:sp>
      <p:pic>
        <p:nvPicPr>
          <p:cNvPr id="35" name="図 34">
            <a:extLst>
              <a:ext uri="{FF2B5EF4-FFF2-40B4-BE49-F238E27FC236}">
                <a16:creationId xmlns:a16="http://schemas.microsoft.com/office/drawing/2014/main" id="{B35CB252-4D1C-60BC-E784-A01805D69AF5}"/>
              </a:ext>
            </a:extLst>
          </p:cNvPr>
          <p:cNvPicPr>
            <a:picLocks noChangeAspect="1"/>
          </p:cNvPicPr>
          <p:nvPr/>
        </p:nvPicPr>
        <p:blipFill>
          <a:blip r:embed="rId6"/>
          <a:stretch>
            <a:fillRect/>
          </a:stretch>
        </p:blipFill>
        <p:spPr>
          <a:xfrm>
            <a:off x="16198898" y="30955147"/>
            <a:ext cx="4899079" cy="2973644"/>
          </a:xfrm>
          <a:prstGeom prst="rect">
            <a:avLst/>
          </a:prstGeom>
        </p:spPr>
      </p:pic>
      <p:pic>
        <p:nvPicPr>
          <p:cNvPr id="37" name="図 36">
            <a:extLst>
              <a:ext uri="{FF2B5EF4-FFF2-40B4-BE49-F238E27FC236}">
                <a16:creationId xmlns:a16="http://schemas.microsoft.com/office/drawing/2014/main" id="{C55700D7-9E3E-EF5B-BE93-394C818EEA37}"/>
              </a:ext>
            </a:extLst>
          </p:cNvPr>
          <p:cNvPicPr>
            <a:picLocks noChangeAspect="1"/>
          </p:cNvPicPr>
          <p:nvPr/>
        </p:nvPicPr>
        <p:blipFill>
          <a:blip r:embed="rId7"/>
          <a:stretch>
            <a:fillRect/>
          </a:stretch>
        </p:blipFill>
        <p:spPr>
          <a:xfrm>
            <a:off x="21284996" y="30895306"/>
            <a:ext cx="4899079" cy="3033485"/>
          </a:xfrm>
          <a:prstGeom prst="rect">
            <a:avLst/>
          </a:prstGeom>
        </p:spPr>
      </p:pic>
      <p:pic>
        <p:nvPicPr>
          <p:cNvPr id="39" name="図 38">
            <a:extLst>
              <a:ext uri="{FF2B5EF4-FFF2-40B4-BE49-F238E27FC236}">
                <a16:creationId xmlns:a16="http://schemas.microsoft.com/office/drawing/2014/main" id="{C9F723FB-5E95-C308-EDDF-792977F7B057}"/>
              </a:ext>
            </a:extLst>
          </p:cNvPr>
          <p:cNvPicPr>
            <a:picLocks noChangeAspect="1"/>
          </p:cNvPicPr>
          <p:nvPr/>
        </p:nvPicPr>
        <p:blipFill>
          <a:blip r:embed="rId8"/>
          <a:stretch>
            <a:fillRect/>
          </a:stretch>
        </p:blipFill>
        <p:spPr>
          <a:xfrm>
            <a:off x="26371095" y="30895306"/>
            <a:ext cx="4899079" cy="3033485"/>
          </a:xfrm>
          <a:prstGeom prst="rect">
            <a:avLst/>
          </a:prstGeom>
        </p:spPr>
      </p:pic>
      <p:sp>
        <p:nvSpPr>
          <p:cNvPr id="40" name="テキスト ボックス 39">
            <a:extLst>
              <a:ext uri="{FF2B5EF4-FFF2-40B4-BE49-F238E27FC236}">
                <a16:creationId xmlns:a16="http://schemas.microsoft.com/office/drawing/2014/main" id="{F3225A56-EAEC-A0B0-A9F9-6054AAB3A3F2}"/>
              </a:ext>
            </a:extLst>
          </p:cNvPr>
          <p:cNvSpPr txBox="1"/>
          <p:nvPr/>
        </p:nvSpPr>
        <p:spPr>
          <a:xfrm>
            <a:off x="16962014" y="36370889"/>
            <a:ext cx="14457989" cy="5139869"/>
          </a:xfrm>
          <a:prstGeom prst="rect">
            <a:avLst/>
          </a:prstGeom>
          <a:noFill/>
        </p:spPr>
        <p:txBody>
          <a:bodyPr wrap="square" rtlCol="0">
            <a:spAutoFit/>
          </a:bodyPr>
          <a:lstStyle/>
          <a:p>
            <a:r>
              <a:rPr kumimoji="1" lang="en-US" altLang="ja-JP" sz="3600" dirty="0">
                <a:latin typeface="Hiragino Sans W5" panose="020B0400000000000000" pitchFamily="34" charset="-128"/>
                <a:ea typeface="Hiragino Sans W5" panose="020B0400000000000000" pitchFamily="34" charset="-128"/>
              </a:rPr>
              <a:t>PC-CM</a:t>
            </a:r>
            <a:r>
              <a:rPr kumimoji="1" lang="ja-JP" altLang="en-US" sz="3600">
                <a:latin typeface="Hiragino Sans W5" panose="020B0400000000000000" pitchFamily="34" charset="-128"/>
                <a:ea typeface="Hiragino Sans W5" panose="020B0400000000000000" pitchFamily="34" charset="-128"/>
              </a:rPr>
              <a:t>：</a:t>
            </a:r>
            <a:endParaRPr kumimoji="1" lang="en-US" altLang="ja-JP" sz="36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評価回数が限られる場合</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精度が低くてもサロゲートモデルの使用が有効</a:t>
            </a:r>
            <a:endParaRPr kumimoji="1" lang="en-US" altLang="ja-JP" sz="36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評価回数が</a:t>
            </a:r>
            <a:r>
              <a:rPr kumimoji="1" lang="en-US" altLang="ja-JP" sz="3600" dirty="0">
                <a:latin typeface="Hiragino Sans W5" panose="020B0400000000000000" pitchFamily="34" charset="-128"/>
                <a:ea typeface="Hiragino Sans W5" panose="020B0400000000000000" pitchFamily="34" charset="-128"/>
              </a:rPr>
              <a:t>2000</a:t>
            </a:r>
            <a:r>
              <a:rPr kumimoji="1" lang="ja-JP" altLang="en-US" sz="3600">
                <a:latin typeface="Hiragino Sans W5" panose="020B0400000000000000" pitchFamily="34" charset="-128"/>
                <a:ea typeface="Hiragino Sans W5" panose="020B0400000000000000" pitchFamily="34" charset="-128"/>
              </a:rPr>
              <a:t>回程度</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精度</a:t>
            </a:r>
            <a:r>
              <a:rPr kumimoji="1" lang="en-US" altLang="ja-JP" sz="3600" dirty="0">
                <a:latin typeface="Hiragino Sans W5" panose="020B0400000000000000" pitchFamily="34" charset="-128"/>
                <a:ea typeface="Hiragino Sans W5" panose="020B0400000000000000" pitchFamily="34" charset="-128"/>
              </a:rPr>
              <a:t>1.0</a:t>
            </a:r>
            <a:r>
              <a:rPr kumimoji="1" lang="ja-JP" altLang="en-US" sz="3600">
                <a:latin typeface="Hiragino Sans W5" panose="020B0400000000000000" pitchFamily="34" charset="-128"/>
                <a:ea typeface="Hiragino Sans W5" panose="020B0400000000000000" pitchFamily="34" charset="-128"/>
              </a:rPr>
              <a:t>が最も良い探索性能</a:t>
            </a:r>
            <a:endParaRPr kumimoji="1" lang="en-US" altLang="ja-JP" sz="3600" dirty="0">
              <a:latin typeface="Hiragino Sans W5" panose="020B0400000000000000" pitchFamily="34" charset="-128"/>
              <a:ea typeface="Hiragino Sans W5" panose="020B0400000000000000" pitchFamily="34" charset="-128"/>
            </a:endParaRPr>
          </a:p>
          <a:p>
            <a:r>
              <a:rPr kumimoji="1" lang="en-US" altLang="ja-JP" sz="3600" dirty="0">
                <a:latin typeface="Hiragino Sans W5" panose="020B0400000000000000" pitchFamily="34" charset="-128"/>
                <a:ea typeface="Hiragino Sans W5" panose="020B0400000000000000" pitchFamily="34" charset="-128"/>
              </a:rPr>
              <a:t>IB-AFM</a:t>
            </a:r>
            <a:r>
              <a:rPr kumimoji="1" lang="ja-JP" altLang="en-US" sz="3600">
                <a:latin typeface="Hiragino Sans W5" panose="020B0400000000000000" pitchFamily="34" charset="-128"/>
                <a:ea typeface="Hiragino Sans W5" panose="020B0400000000000000" pitchFamily="34" charset="-128"/>
              </a:rPr>
              <a:t>：</a:t>
            </a:r>
            <a:endParaRPr kumimoji="1" lang="en-US" altLang="ja-JP" sz="36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評価回数が限られる場合</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サロゲートモデルの使用が有効</a:t>
            </a:r>
            <a:endParaRPr kumimoji="1" lang="en-US" altLang="ja-JP" sz="36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評価回数が増加</a:t>
            </a:r>
            <a:r>
              <a:rPr kumimoji="1" lang="en-US" altLang="ja-JP" sz="3600" dirty="0">
                <a:latin typeface="Hiragino Sans W5" panose="020B0400000000000000" pitchFamily="34" charset="-128"/>
                <a:ea typeface="Hiragino Sans W5" panose="020B0400000000000000" pitchFamily="34" charset="-128"/>
              </a:rPr>
              <a:t>→</a:t>
            </a:r>
            <a:r>
              <a:rPr kumimoji="1" lang="en-US" altLang="ja-JP" sz="3600" dirty="0" err="1">
                <a:latin typeface="Hiragino Sans W5" panose="020B0400000000000000" pitchFamily="34" charset="-128"/>
                <a:ea typeface="Hiragino Sans W5" panose="020B0400000000000000" pitchFamily="34" charset="-128"/>
              </a:rPr>
              <a:t>NoS</a:t>
            </a:r>
            <a:r>
              <a:rPr kumimoji="1" lang="ja-JP" altLang="en-US" sz="3600">
                <a:latin typeface="Hiragino Sans W5" panose="020B0400000000000000" pitchFamily="34" charset="-128"/>
                <a:ea typeface="Hiragino Sans W5" panose="020B0400000000000000" pitchFamily="34" charset="-128"/>
              </a:rPr>
              <a:t>の探索性能が向上　</a:t>
            </a:r>
            <a:r>
              <a:rPr kumimoji="1" lang="en-US" altLang="ja-JP" sz="3600" dirty="0">
                <a:latin typeface="Hiragino Sans W5" panose="020B0400000000000000" pitchFamily="34" charset="-128"/>
                <a:ea typeface="Hiragino Sans W5" panose="020B0400000000000000" pitchFamily="34" charset="-128"/>
              </a:rPr>
              <a:t>10</a:t>
            </a:r>
            <a:r>
              <a:rPr kumimoji="1" lang="ja-JP" altLang="en-US" sz="3600">
                <a:latin typeface="Hiragino Sans W5" panose="020B0400000000000000" pitchFamily="34" charset="-128"/>
                <a:ea typeface="Hiragino Sans W5" panose="020B0400000000000000" pitchFamily="34" charset="-128"/>
              </a:rPr>
              <a:t>次元の場合特に精度と探索性能の関係性は小さくなる</a:t>
            </a:r>
            <a:endParaRPr kumimoji="1" lang="en-US" altLang="ja-JP" sz="3600" dirty="0">
              <a:latin typeface="Hiragino Sans W5" panose="020B0400000000000000" pitchFamily="34" charset="-128"/>
              <a:ea typeface="Hiragino Sans W5" panose="020B0400000000000000" pitchFamily="34" charset="-128"/>
            </a:endParaRPr>
          </a:p>
          <a:p>
            <a:endParaRPr kumimoji="1" lang="ja-JP" altLang="en-US" sz="4000"/>
          </a:p>
        </p:txBody>
      </p:sp>
      <p:sp>
        <p:nvSpPr>
          <p:cNvPr id="4" name="テキスト ボックス 3">
            <a:extLst>
              <a:ext uri="{FF2B5EF4-FFF2-40B4-BE49-F238E27FC236}">
                <a16:creationId xmlns:a16="http://schemas.microsoft.com/office/drawing/2014/main" id="{712ED621-199C-F3D3-1529-A060AD6B0921}"/>
              </a:ext>
            </a:extLst>
          </p:cNvPr>
          <p:cNvSpPr txBox="1"/>
          <p:nvPr/>
        </p:nvSpPr>
        <p:spPr>
          <a:xfrm>
            <a:off x="12172603" y="12852372"/>
            <a:ext cx="9112393" cy="707886"/>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パラメータ設定</a:t>
            </a:r>
            <a:r>
              <a:rPr kumimoji="1" lang="en-US" altLang="ja-JP" sz="4000" baseline="30000" dirty="0">
                <a:latin typeface="Hiragino Sans W5" panose="020B0400000000000000" pitchFamily="34" charset="-128"/>
                <a:ea typeface="Hiragino Sans W5" panose="020B0400000000000000" pitchFamily="34" charset="-128"/>
              </a:rPr>
              <a:t>[4]</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41" name="グループ化 40">
            <a:extLst>
              <a:ext uri="{FF2B5EF4-FFF2-40B4-BE49-F238E27FC236}">
                <a16:creationId xmlns:a16="http://schemas.microsoft.com/office/drawing/2014/main" id="{11A37944-103B-8539-D36F-087DC1FFF966}"/>
              </a:ext>
            </a:extLst>
          </p:cNvPr>
          <p:cNvGrpSpPr/>
          <p:nvPr/>
        </p:nvGrpSpPr>
        <p:grpSpPr>
          <a:xfrm>
            <a:off x="1110203" y="16745261"/>
            <a:ext cx="9952343" cy="8541446"/>
            <a:chOff x="11572808" y="9551473"/>
            <a:chExt cx="9757799" cy="8541446"/>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04AE5C0-82A6-2DE9-7E59-A0254E1C2D66}"/>
                    </a:ext>
                  </a:extLst>
                </p:cNvPr>
                <p:cNvSpPr txBox="1"/>
                <p:nvPr/>
              </p:nvSpPr>
              <p:spPr>
                <a:xfrm>
                  <a:off x="11675589" y="10244617"/>
                  <a:ext cx="9467919" cy="7848302"/>
                </a:xfrm>
                <a:prstGeom prst="rect">
                  <a:avLst/>
                </a:prstGeom>
                <a:noFill/>
              </p:spPr>
              <p:txBody>
                <a:bodyPr wrap="none" rtlCol="0">
                  <a:spAutoFit/>
                </a:bodyPr>
                <a:lstStyle/>
                <a:p>
                  <a:pPr marL="742950" indent="-742950">
                    <a:buFont typeface="+mj-lt"/>
                    <a:buAutoNum type="arabicPeriod"/>
                  </a:pPr>
                  <a:r>
                    <a:rPr kumimoji="1" lang="en-US" altLang="ja-JP" sz="3600" dirty="0"/>
                    <a:t>Create the initial sample</a:t>
                  </a:r>
                </a:p>
                <a:p>
                  <a:pPr marL="742950" indent="-742950">
                    <a:buFont typeface="+mj-lt"/>
                    <a:buAutoNum type="arabicPeriod"/>
                  </a:pPr>
                  <a:r>
                    <a:rPr kumimoji="1" lang="en-US" altLang="ja-JP" sz="3600" dirty="0"/>
                    <a:t>Evaluate all individuals in the sample</a:t>
                  </a:r>
                </a:p>
                <a:p>
                  <a:pPr marL="742950" indent="-742950">
                    <a:buFont typeface="+mj-lt"/>
                    <a:buAutoNum type="arabicPeriod"/>
                  </a:pPr>
                  <a:r>
                    <a:rPr kumimoji="1" lang="en-US" altLang="ja-JP" sz="3600" dirty="0"/>
                    <a:t>Select the best </a:t>
                  </a:r>
                  <a14:m>
                    <m:oMath xmlns:m="http://schemas.openxmlformats.org/officeDocument/2006/math">
                      <m:r>
                        <a:rPr kumimoji="1" lang="en-US" altLang="ja-JP" sz="3600" i="1" dirty="0" smtClean="0">
                          <a:latin typeface="Cambria Math" panose="02040503050406030204" pitchFamily="18" charset="0"/>
                        </a:rPr>
                        <m:t>𝑁</m:t>
                      </m:r>
                    </m:oMath>
                  </a14:m>
                  <a:r>
                    <a:rPr kumimoji="1" lang="en-US" altLang="ja-JP" sz="3600" dirty="0"/>
                    <a:t> individual for parent</a:t>
                  </a:r>
                </a:p>
                <a:p>
                  <a:pPr marL="742950" indent="-742950">
                    <a:buFont typeface="+mj-lt"/>
                    <a:buAutoNum type="arabicPeriod"/>
                  </a:pPr>
                  <a:r>
                    <a:rPr kumimoji="1" lang="en-US" altLang="ja-JP" sz="3600" dirty="0"/>
                    <a:t> </a:t>
                  </a:r>
                  <a:r>
                    <a:rPr kumimoji="1" lang="en-US" altLang="ja-JP" sz="3600" b="1" dirty="0"/>
                    <a:t>while</a:t>
                  </a: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oMath>
                  </a14:m>
                  <a:r>
                    <a:rPr kumimoji="1" lang="en-US" altLang="ja-JP" sz="3600" dirty="0"/>
                    <a:t> &lt; </a:t>
                  </a:r>
                  <a14:m>
                    <m:oMath xmlns:m="http://schemas.openxmlformats.org/officeDocument/2006/math">
                      <m:r>
                        <m:rPr>
                          <m:sty m:val="p"/>
                        </m:rPr>
                        <a:rPr kumimoji="1" lang="en-US" altLang="ja-JP" sz="3600" i="1" dirty="0" smtClean="0">
                          <a:latin typeface="Cambria Math" panose="02040503050406030204" pitchFamily="18" charset="0"/>
                        </a:rPr>
                        <m:t>max</m:t>
                      </m:r>
                      <m:r>
                        <a:rPr kumimoji="1" lang="en-US" altLang="ja-JP" sz="3600" i="1" dirty="0" smtClean="0">
                          <a:latin typeface="Cambria Math" panose="02040503050406030204" pitchFamily="18" charset="0"/>
                        </a:rPr>
                        <m:t>⁡</m:t>
                      </m:r>
                      <m:r>
                        <a:rPr kumimoji="1" lang="en-US" altLang="ja-JP" sz="3600" i="1" dirty="0" smtClean="0">
                          <a:latin typeface="Cambria Math" panose="02040503050406030204" pitchFamily="18" charset="0"/>
                        </a:rPr>
                        <m:t>𝐹𝐸</m:t>
                      </m:r>
                    </m:oMath>
                  </a14:m>
                  <a:endParaRPr kumimoji="1" lang="en-US" altLang="ja-JP" sz="3600" dirty="0"/>
                </a:p>
                <a:p>
                  <a:pPr marL="742950" indent="-742950">
                    <a:buFont typeface="+mj-lt"/>
                    <a:buAutoNum type="arabicPeriod"/>
                  </a:pPr>
                  <a:r>
                    <a:rPr kumimoji="1" lang="en-US" altLang="ja-JP" sz="3600" dirty="0"/>
                    <a:t>    Perform crossover and mutation individuals</a:t>
                  </a:r>
                </a:p>
                <a:p>
                  <a:pPr marL="742950" indent="-742950">
                    <a:buFont typeface="+mj-lt"/>
                    <a:buAutoNum type="arabicPeriod"/>
                  </a:pPr>
                  <a:r>
                    <a:rPr kumimoji="1" lang="en-US" altLang="ja-JP" sz="3600" dirty="0"/>
                    <a:t>    </a:t>
                  </a:r>
                  <a:r>
                    <a:rPr kumimoji="1" lang="en-US" altLang="ja-JP" sz="3600" b="1" dirty="0"/>
                    <a:t>for</a:t>
                  </a:r>
                  <a:r>
                    <a:rPr kumimoji="1" lang="en-US" altLang="ja-JP" sz="3600" dirty="0"/>
                    <a:t> each individual</a:t>
                  </a:r>
                </a:p>
                <a:p>
                  <a:pPr marL="742950" indent="-742950">
                    <a:buFont typeface="+mj-lt"/>
                    <a:buAutoNum type="arabicPeriod"/>
                  </a:pPr>
                  <a:r>
                    <a:rPr kumimoji="1" lang="en-US" altLang="ja-JP" sz="3600" dirty="0"/>
                    <a:t>        Find its parent as the reference individual</a:t>
                  </a:r>
                </a:p>
                <a:p>
                  <a:pPr marL="742950" indent="-742950">
                    <a:buFont typeface="+mj-lt"/>
                    <a:buAutoNum type="arabicPeriod"/>
                  </a:pPr>
                  <a:r>
                    <a:rPr kumimoji="1" lang="en-US" altLang="ja-JP" sz="3600" dirty="0"/>
                    <a:t>        </a:t>
                  </a:r>
                  <a:r>
                    <a:rPr kumimoji="1" lang="en-US" altLang="ja-JP" sz="3600" dirty="0">
                      <a:highlight>
                        <a:srgbClr val="FFFF00"/>
                      </a:highlight>
                    </a:rPr>
                    <a:t>Evaluate the offspring</a:t>
                  </a:r>
                </a:p>
                <a:p>
                  <a:pPr marL="742950" indent="-742950">
                    <a:buFont typeface="+mj-lt"/>
                    <a:buAutoNum type="arabicPeriod"/>
                  </a:pPr>
                  <a:r>
                    <a:rPr kumimoji="1" lang="en-US" altLang="ja-JP" sz="3600" dirty="0"/>
                    <a:t>        </a:t>
                  </a:r>
                  <a:r>
                    <a:rPr kumimoji="1" lang="en-US" altLang="ja-JP" sz="3600" dirty="0">
                      <a:highlight>
                        <a:srgbClr val="FFFF00"/>
                      </a:highlight>
                    </a:rPr>
                    <a:t>label = (</a:t>
                  </a:r>
                  <a:r>
                    <a:rPr kumimoji="1" lang="en-US" altLang="ja-JP" sz="3600" dirty="0" err="1">
                      <a:highlight>
                        <a:srgbClr val="FFFF00"/>
                      </a:highlight>
                    </a:rPr>
                    <a:t>offspring_fitness</a:t>
                  </a:r>
                  <a:r>
                    <a:rPr kumimoji="1" lang="en-US" altLang="ja-JP" sz="3600" dirty="0">
                      <a:highlight>
                        <a:srgbClr val="FFFF00"/>
                      </a:highlight>
                    </a:rPr>
                    <a:t> &lt; </a:t>
                  </a:r>
                  <a:r>
                    <a:rPr kumimoji="1" lang="en-US" altLang="ja-JP" sz="3600" dirty="0" err="1">
                      <a:highlight>
                        <a:srgbClr val="FFFF00"/>
                      </a:highlight>
                    </a:rPr>
                    <a:t>parent_fitness</a:t>
                  </a:r>
                  <a:r>
                    <a:rPr kumimoji="1" lang="en-US" altLang="ja-JP" sz="3600" dirty="0">
                      <a:highlight>
                        <a:srgbClr val="FFFF00"/>
                      </a:highlight>
                    </a:rPr>
                    <a:t>)</a:t>
                  </a:r>
                </a:p>
                <a:p>
                  <a:pPr marL="742950" indent="-742950">
                    <a:buFont typeface="+mj-lt"/>
                    <a:buAutoNum type="arabicPeriod"/>
                  </a:pPr>
                  <a:r>
                    <a:rPr kumimoji="1" lang="en-US" altLang="ja-JP" sz="3600" dirty="0"/>
                    <a:t>        </a:t>
                  </a:r>
                  <a:r>
                    <a:rPr kumimoji="1" lang="en-US" altLang="ja-JP" sz="3600" b="1" dirty="0">
                      <a:highlight>
                        <a:srgbClr val="FFFF00"/>
                      </a:highlight>
                    </a:rPr>
                    <a:t>if</a:t>
                  </a:r>
                  <a:r>
                    <a:rPr kumimoji="1" lang="en-US" altLang="ja-JP" sz="3600" dirty="0">
                      <a:highlight>
                        <a:srgbClr val="FFFF00"/>
                      </a:highlight>
                    </a:rPr>
                    <a:t> rand(0,1) &gt; </a:t>
                  </a:r>
                  <a14:m>
                    <m:oMath xmlns:m="http://schemas.openxmlformats.org/officeDocument/2006/math">
                      <m:r>
                        <a:rPr kumimoji="1" lang="en-US" altLang="ja-JP" sz="3600" i="1" dirty="0" smtClean="0">
                          <a:highlight>
                            <a:srgbClr val="FFFF00"/>
                          </a:highlight>
                          <a:latin typeface="Cambria Math" panose="02040503050406030204" pitchFamily="18" charset="0"/>
                        </a:rPr>
                        <m:t>𝑠𝑝</m:t>
                      </m:r>
                    </m:oMath>
                  </a14:m>
                  <a:endParaRPr kumimoji="1" lang="en-US" altLang="ja-JP" sz="3600" dirty="0">
                    <a:highlight>
                      <a:srgbClr val="FFFF00"/>
                    </a:highlight>
                  </a:endParaRPr>
                </a:p>
                <a:p>
                  <a:pPr marL="742950" indent="-742950">
                    <a:buFont typeface="+mj-lt"/>
                    <a:buAutoNum type="arabicPeriod"/>
                  </a:pPr>
                  <a:r>
                    <a:rPr kumimoji="1" lang="en-US" altLang="ja-JP" sz="3600" dirty="0"/>
                    <a:t>        </a:t>
                  </a:r>
                  <a:r>
                    <a:rPr kumimoji="1" lang="en-US" altLang="ja-JP" sz="3600" dirty="0">
                      <a:highlight>
                        <a:srgbClr val="FFFF00"/>
                      </a:highlight>
                    </a:rPr>
                    <a:t>    Flip the label</a:t>
                  </a:r>
                </a:p>
                <a:p>
                  <a:pPr marL="742950" indent="-742950">
                    <a:buFont typeface="+mj-lt"/>
                    <a:buAutoNum type="arabicPeriod"/>
                  </a:pPr>
                  <a:r>
                    <a:rPr kumimoji="1" lang="en-US" altLang="ja-JP" sz="3600" dirty="0"/>
                    <a:t>       </a:t>
                  </a:r>
                  <a:r>
                    <a:rPr kumimoji="1" lang="en-US" altLang="ja-JP" sz="3600" b="1" dirty="0"/>
                    <a:t> if </a:t>
                  </a:r>
                  <a:r>
                    <a:rPr kumimoji="1" lang="en-US" altLang="ja-JP" sz="3600" dirty="0"/>
                    <a:t>label is positive</a:t>
                  </a:r>
                </a:p>
                <a:p>
                  <a:pPr marL="742950" indent="-742950">
                    <a:buFont typeface="+mj-lt"/>
                    <a:buAutoNum type="arabicPeriod"/>
                  </a:pP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m:t>
                      </m:r>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+ 1</m:t>
                      </m:r>
                    </m:oMath>
                  </a14:m>
                  <a:endParaRPr kumimoji="1" lang="en-US" altLang="ja-JP" sz="3600" dirty="0"/>
                </a:p>
                <a:p>
                  <a:pPr marL="742950" indent="-742950">
                    <a:buFont typeface="+mj-lt"/>
                    <a:buAutoNum type="arabicPeriod"/>
                  </a:pPr>
                  <a:r>
                    <a:rPr kumimoji="1" lang="en-US" altLang="ja-JP" sz="3600" dirty="0"/>
                    <a:t>           Replace parent with offspring</a:t>
                  </a:r>
                  <a:endParaRPr kumimoji="1" lang="ja-JP" altLang="en-US" sz="3600"/>
                </a:p>
              </p:txBody>
            </p:sp>
          </mc:Choice>
          <mc:Fallback xmlns="">
            <p:sp>
              <p:nvSpPr>
                <p:cNvPr id="3" name="テキスト ボックス 2">
                  <a:extLst>
                    <a:ext uri="{FF2B5EF4-FFF2-40B4-BE49-F238E27FC236}">
                      <a16:creationId xmlns:a16="http://schemas.microsoft.com/office/drawing/2014/main" id="{B04AE5C0-82A6-2DE9-7E59-A0254E1C2D66}"/>
                    </a:ext>
                  </a:extLst>
                </p:cNvPr>
                <p:cNvSpPr txBox="1">
                  <a:spLocks noRot="1" noChangeAspect="1" noMove="1" noResize="1" noEditPoints="1" noAdjustHandles="1" noChangeArrowheads="1" noChangeShapeType="1" noTextEdit="1"/>
                </p:cNvSpPr>
                <p:nvPr/>
              </p:nvSpPr>
              <p:spPr>
                <a:xfrm>
                  <a:off x="11675589" y="10244617"/>
                  <a:ext cx="9467919" cy="7848302"/>
                </a:xfrm>
                <a:prstGeom prst="rect">
                  <a:avLst/>
                </a:prstGeom>
                <a:blipFill>
                  <a:blip r:embed="rId11"/>
                  <a:stretch>
                    <a:fillRect l="-1971" t="-1292" r="-1051" b="-21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3278130B-E018-0DFD-17D4-4447D366F6A7}"/>
                </a:ext>
              </a:extLst>
            </p:cNvPr>
            <p:cNvSpPr txBox="1"/>
            <p:nvPr/>
          </p:nvSpPr>
          <p:spPr>
            <a:xfrm>
              <a:off x="11572808" y="9551473"/>
              <a:ext cx="9757799"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 1: PS-CM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grpSp>
        <p:nvGrpSpPr>
          <p:cNvPr id="43" name="グループ化 42">
            <a:extLst>
              <a:ext uri="{FF2B5EF4-FFF2-40B4-BE49-F238E27FC236}">
                <a16:creationId xmlns:a16="http://schemas.microsoft.com/office/drawing/2014/main" id="{6DD95B3C-241A-E64F-7E1B-F5771718983C}"/>
              </a:ext>
            </a:extLst>
          </p:cNvPr>
          <p:cNvGrpSpPr/>
          <p:nvPr/>
        </p:nvGrpSpPr>
        <p:grpSpPr>
          <a:xfrm>
            <a:off x="11301311" y="16761774"/>
            <a:ext cx="13347775" cy="6981974"/>
            <a:chOff x="21532861" y="9546403"/>
            <a:chExt cx="9625440" cy="6981974"/>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4529766-F57F-DF98-CCA6-FD98F4B538B7}"/>
                    </a:ext>
                  </a:extLst>
                </p:cNvPr>
                <p:cNvSpPr txBox="1"/>
                <p:nvPr/>
              </p:nvSpPr>
              <p:spPr>
                <a:xfrm>
                  <a:off x="21636079" y="10342068"/>
                  <a:ext cx="9522222" cy="6186309"/>
                </a:xfrm>
                <a:prstGeom prst="rect">
                  <a:avLst/>
                </a:prstGeom>
                <a:noFill/>
              </p:spPr>
              <p:txBody>
                <a:bodyPr wrap="square" rtlCol="0">
                  <a:spAutoFit/>
                </a:bodyPr>
                <a:lstStyle/>
                <a:p>
                  <a:pPr marL="742950" indent="-742950">
                    <a:buFont typeface="+mj-lt"/>
                    <a:buAutoNum type="arabicPeriod"/>
                  </a:pPr>
                  <a:r>
                    <a:rPr kumimoji="1" lang="en" altLang="ja-JP" sz="3600" dirty="0"/>
                    <a:t>Create the initial sample</a:t>
                  </a:r>
                </a:p>
                <a:p>
                  <a:pPr marL="742950" indent="-742950">
                    <a:buFont typeface="+mj-lt"/>
                    <a:buAutoNum type="arabicPeriod"/>
                  </a:pPr>
                  <a:r>
                    <a:rPr kumimoji="1" lang="en" altLang="ja-JP" sz="3600" dirty="0"/>
                    <a:t>Evaluate all individuals in the sample</a:t>
                  </a:r>
                </a:p>
                <a:p>
                  <a:pPr marL="742950" indent="-742950">
                    <a:buFont typeface="+mj-lt"/>
                    <a:buAutoNum type="arabicPeriod"/>
                  </a:pPr>
                  <a:r>
                    <a:rPr kumimoji="1" lang="en" altLang="ja-JP" sz="3600" dirty="0"/>
                    <a:t>Select the best N individual for parent</a:t>
                  </a:r>
                </a:p>
                <a:p>
                  <a:pPr marL="742950" indent="-742950">
                    <a:buFont typeface="+mj-lt"/>
                    <a:buAutoNum type="arabicPeriod"/>
                  </a:pPr>
                  <a:r>
                    <a:rPr kumimoji="1" lang="en-US" altLang="ja-JP" sz="3600" dirty="0"/>
                    <a:t> </a:t>
                  </a:r>
                  <a:r>
                    <a:rPr kumimoji="1" lang="en" altLang="ja-JP" sz="3600" b="1" dirty="0"/>
                    <a:t>while</a:t>
                  </a:r>
                  <a:r>
                    <a:rPr kumimoji="1" lang="en" altLang="ja-JP" sz="3600" dirty="0"/>
                    <a:t> FE &lt; max FE</a:t>
                  </a:r>
                </a:p>
                <a:p>
                  <a:pPr marL="742950" indent="-742950">
                    <a:buFont typeface="+mj-lt"/>
                    <a:buAutoNum type="arabicPeriod"/>
                  </a:pPr>
                  <a:r>
                    <a:rPr kumimoji="1" lang="en" altLang="ja-JP" sz="3600" dirty="0"/>
                    <a:t>    Perform crossover and mutation individuals</a:t>
                  </a:r>
                </a:p>
                <a:p>
                  <a:pPr marL="742950" indent="-742950">
                    <a:buFont typeface="+mj-lt"/>
                    <a:buAutoNum type="arabicPeriod"/>
                  </a:pPr>
                  <a:r>
                    <a:rPr kumimoji="1" lang="en" altLang="ja-JP" sz="3600" dirty="0"/>
                    <a:t>    Evaluate the offspring</a:t>
                  </a:r>
                </a:p>
                <a:p>
                  <a:pPr marL="742950" indent="-742950">
                    <a:buFont typeface="+mj-lt"/>
                    <a:buAutoNum type="arabicPeriod"/>
                  </a:pPr>
                  <a:r>
                    <a:rPr kumimoji="1" lang="en" altLang="ja-JP" sz="3600" dirty="0"/>
                    <a:t>    Sort parent and offspring</a:t>
                  </a:r>
                </a:p>
                <a:p>
                  <a:pPr marL="1128713" indent="-1128713">
                    <a:buFont typeface="+mj-lt"/>
                    <a:buAutoNum type="arabicPeriod"/>
                  </a:pPr>
                  <a:r>
                    <a:rPr kumimoji="1" lang="en" altLang="ja-JP" sz="3600" dirty="0">
                      <a:highlight>
                        <a:srgbClr val="FFFF00"/>
                      </a:highlight>
                    </a:rPr>
                    <a:t>Select </a:t>
                  </a:r>
                  <a14:m>
                    <m:oMath xmlns:m="http://schemas.openxmlformats.org/officeDocument/2006/math">
                      <m:sSub>
                        <m:sSubPr>
                          <m:ctrlPr>
                            <a:rPr kumimoji="1" lang="en" altLang="ja-JP" sz="3600" i="1" dirty="0" smtClean="0">
                              <a:highlight>
                                <a:srgbClr val="FFFF00"/>
                              </a:highlight>
                              <a:latin typeface="Cambria Math" panose="02040503050406030204" pitchFamily="18" charset="0"/>
                            </a:rPr>
                          </m:ctrlPr>
                        </m:sSubPr>
                        <m:e>
                          <m:r>
                            <a:rPr kumimoji="1" lang="en" altLang="ja-JP" sz="3600" i="1" dirty="0" smtClean="0">
                              <a:highlight>
                                <a:srgbClr val="FFFF00"/>
                              </a:highlight>
                              <a:latin typeface="Cambria Math" panose="02040503050406030204" pitchFamily="18" charset="0"/>
                            </a:rPr>
                            <m:t>𝑁</m:t>
                          </m:r>
                        </m:e>
                        <m:sub>
                          <m:r>
                            <a:rPr kumimoji="1" lang="en" altLang="ja-JP" sz="3600" i="1" dirty="0" smtClean="0">
                              <a:highlight>
                                <a:srgbClr val="FFFF00"/>
                              </a:highlight>
                              <a:latin typeface="Cambria Math" panose="02040503050406030204" pitchFamily="18" charset="0"/>
                            </a:rPr>
                            <m:t>𝑟</m:t>
                          </m:r>
                        </m:sub>
                      </m:sSub>
                      <m:r>
                        <a:rPr kumimoji="1" lang="en" altLang="ja-JP" sz="3600" i="1" dirty="0" smtClean="0">
                          <a:highlight>
                            <a:srgbClr val="FFFF00"/>
                          </a:highlight>
                          <a:latin typeface="Cambria Math" panose="02040503050406030204" pitchFamily="18" charset="0"/>
                        </a:rPr>
                        <m:t> </m:t>
                      </m:r>
                    </m:oMath>
                  </a14:m>
                  <a:r>
                    <a:rPr kumimoji="1" lang="en" altLang="ja-JP" sz="3600" dirty="0">
                      <a:highlight>
                        <a:srgbClr val="FFFF00"/>
                      </a:highlight>
                    </a:rPr>
                    <a:t>random individuals from sorted parent and offspring</a:t>
                  </a:r>
                </a:p>
                <a:p>
                  <a:pPr marL="742950" indent="-742950">
                    <a:buFont typeface="+mj-lt"/>
                    <a:buAutoNum type="arabicPeriod"/>
                  </a:pPr>
                  <a:r>
                    <a:rPr kumimoji="1" lang="en" altLang="ja-JP" sz="3600" dirty="0"/>
                    <a:t>    </a:t>
                  </a:r>
                  <a:r>
                    <a:rPr kumimoji="1" lang="en" altLang="ja-JP" sz="3600" dirty="0">
                      <a:highlight>
                        <a:srgbClr val="FFFF00"/>
                      </a:highlight>
                    </a:rPr>
                    <a:t>Randomly insert individuals in </a:t>
                  </a:r>
                  <a14:m>
                    <m:oMath xmlns:m="http://schemas.openxmlformats.org/officeDocument/2006/math">
                      <m:sSub>
                        <m:sSubPr>
                          <m:ctrlPr>
                            <a:rPr kumimoji="1" lang="en" altLang="ja-JP" sz="3600" i="1" dirty="0" smtClean="0">
                              <a:highlight>
                                <a:srgbClr val="FFFF00"/>
                              </a:highlight>
                              <a:latin typeface="Cambria Math" panose="02040503050406030204" pitchFamily="18" charset="0"/>
                            </a:rPr>
                          </m:ctrlPr>
                        </m:sSubPr>
                        <m:e>
                          <m:r>
                            <a:rPr kumimoji="1" lang="en" altLang="ja-JP" sz="3600" i="1" dirty="0" smtClean="0">
                              <a:highlight>
                                <a:srgbClr val="FFFF00"/>
                              </a:highlight>
                              <a:latin typeface="Cambria Math" panose="02040503050406030204" pitchFamily="18" charset="0"/>
                            </a:rPr>
                            <m:t>𝑃</m:t>
                          </m:r>
                        </m:e>
                        <m:sub>
                          <m:r>
                            <a:rPr kumimoji="1" lang="en" altLang="ja-JP" sz="3600" i="1" dirty="0" smtClean="0">
                              <a:highlight>
                                <a:srgbClr val="FFFF00"/>
                              </a:highlight>
                              <a:latin typeface="Cambria Math" panose="02040503050406030204" pitchFamily="18" charset="0"/>
                            </a:rPr>
                            <m:t>𝑟𝑎𝑛𝑑</m:t>
                          </m:r>
                        </m:sub>
                      </m:sSub>
                      <m:r>
                        <a:rPr kumimoji="1" lang="en" altLang="ja-JP" sz="3600" i="1" dirty="0" smtClean="0">
                          <a:highlight>
                            <a:srgbClr val="FFFF00"/>
                          </a:highlight>
                          <a:latin typeface="Cambria Math" panose="02040503050406030204" pitchFamily="18" charset="0"/>
                        </a:rPr>
                        <m:t> </m:t>
                      </m:r>
                    </m:oMath>
                  </a14:m>
                  <a:r>
                    <a:rPr kumimoji="1" lang="en" altLang="ja-JP" sz="3600" dirty="0">
                      <a:highlight>
                        <a:srgbClr val="FFFF00"/>
                      </a:highlight>
                    </a:rPr>
                    <a:t>in random positions</a:t>
                  </a:r>
                </a:p>
                <a:p>
                  <a:pPr marL="742950" indent="-742950">
                    <a:buFont typeface="+mj-lt"/>
                    <a:buAutoNum type="arabicPeriod"/>
                  </a:pPr>
                  <a:r>
                    <a:rPr kumimoji="1" lang="en" altLang="ja-JP" sz="3600" dirty="0"/>
                    <a:t>    </a:t>
                  </a:r>
                  <a14:m>
                    <m:oMath xmlns:m="http://schemas.openxmlformats.org/officeDocument/2006/math">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sSub>
                        <m:sSubPr>
                          <m:ctrlPr>
                            <a:rPr kumimoji="1" lang="en" altLang="ja-JP" sz="3600" i="1" dirty="0" err="1" smtClean="0">
                              <a:latin typeface="Cambria Math" panose="02040503050406030204" pitchFamily="18" charset="0"/>
                            </a:rPr>
                          </m:ctrlPr>
                        </m:sSubPr>
                        <m:e>
                          <m:r>
                            <a:rPr kumimoji="1" lang="en" altLang="ja-JP" sz="3600" i="1" dirty="0" err="1" smtClean="0">
                              <a:latin typeface="Cambria Math" panose="02040503050406030204" pitchFamily="18" charset="0"/>
                            </a:rPr>
                            <m:t>𝑝</m:t>
                          </m:r>
                        </m:e>
                        <m:sub>
                          <m:r>
                            <a:rPr kumimoji="1" lang="en" altLang="ja-JP" sz="3600" i="1" dirty="0" err="1" smtClean="0">
                              <a:latin typeface="Cambria Math" panose="02040503050406030204" pitchFamily="18" charset="0"/>
                            </a:rPr>
                            <m:t>𝑠𝑚</m:t>
                          </m:r>
                        </m:sub>
                      </m:sSub>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ea typeface="Cambria Math" panose="02040503050406030204" pitchFamily="18" charset="0"/>
                        </a:rPr>
                        <m:t>×</m:t>
                      </m:r>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rPr>
                        <m:t>𝑁</m:t>
                      </m:r>
                    </m:oMath>
                  </a14:m>
                  <a:endParaRPr kumimoji="1" lang="en" altLang="ja-JP" sz="3600" dirty="0"/>
                </a:p>
                <a:p>
                  <a:pPr marL="742950" indent="-742950">
                    <a:buFont typeface="+mj-lt"/>
                    <a:buAutoNum type="arabicPeriod"/>
                  </a:pPr>
                  <a:r>
                    <a:rPr kumimoji="1" lang="en" altLang="ja-JP" sz="3600" dirty="0"/>
                    <a:t>    Select the best N individual for next generation</a:t>
                  </a:r>
                  <a:endParaRPr kumimoji="1" lang="ja-JP" altLang="en-US" sz="3600"/>
                </a:p>
              </p:txBody>
            </p:sp>
          </mc:Choice>
          <mc:Fallback xmlns="">
            <p:sp>
              <p:nvSpPr>
                <p:cNvPr id="7" name="テキスト ボックス 6">
                  <a:extLst>
                    <a:ext uri="{FF2B5EF4-FFF2-40B4-BE49-F238E27FC236}">
                      <a16:creationId xmlns:a16="http://schemas.microsoft.com/office/drawing/2014/main" id="{54529766-F57F-DF98-CCA6-FD98F4B538B7}"/>
                    </a:ext>
                  </a:extLst>
                </p:cNvPr>
                <p:cNvSpPr txBox="1">
                  <a:spLocks noRot="1" noChangeAspect="1" noMove="1" noResize="1" noEditPoints="1" noAdjustHandles="1" noChangeArrowheads="1" noChangeShapeType="1" noTextEdit="1"/>
                </p:cNvSpPr>
                <p:nvPr/>
              </p:nvSpPr>
              <p:spPr>
                <a:xfrm>
                  <a:off x="21636079" y="10342068"/>
                  <a:ext cx="9522222" cy="6186309"/>
                </a:xfrm>
                <a:prstGeom prst="rect">
                  <a:avLst/>
                </a:prstGeom>
                <a:blipFill>
                  <a:blip r:embed="rId12"/>
                  <a:stretch>
                    <a:fillRect l="-1345" t="-1639" b="-3074"/>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DD2FE968-8A8A-8EE2-9931-D3685C0FDB0F}"/>
                </a:ext>
              </a:extLst>
            </p:cNvPr>
            <p:cNvSpPr txBox="1"/>
            <p:nvPr/>
          </p:nvSpPr>
          <p:spPr>
            <a:xfrm>
              <a:off x="21532861" y="9546403"/>
              <a:ext cx="7256246"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 2: IB-AFM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sp>
        <p:nvSpPr>
          <p:cNvPr id="38" name="テキスト ボックス 37">
            <a:extLst>
              <a:ext uri="{FF2B5EF4-FFF2-40B4-BE49-F238E27FC236}">
                <a16:creationId xmlns:a16="http://schemas.microsoft.com/office/drawing/2014/main" id="{314192FE-F12C-6AA9-E798-171608D0CB90}"/>
              </a:ext>
            </a:extLst>
          </p:cNvPr>
          <p:cNvSpPr txBox="1"/>
          <p:nvPr/>
        </p:nvSpPr>
        <p:spPr>
          <a:xfrm>
            <a:off x="19022245" y="34584595"/>
            <a:ext cx="10855857" cy="1323439"/>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 2</a:t>
            </a:r>
            <a:r>
              <a:rPr kumimoji="1" lang="ja-JP" altLang="en-US" sz="4000">
                <a:latin typeface="Hiragino Sans W4" panose="020B0400000000000000" pitchFamily="34" charset="-128"/>
                <a:ea typeface="Hiragino Sans W4" panose="020B0400000000000000" pitchFamily="34" charset="-128"/>
              </a:rPr>
              <a:t>：</a:t>
            </a:r>
            <a:r>
              <a:rPr kumimoji="1" lang="en-US" altLang="ja-JP" sz="4000" dirty="0">
                <a:latin typeface="Hiragino Sans W4" panose="020B0400000000000000" pitchFamily="34" charset="-128"/>
                <a:ea typeface="Hiragino Sans W4" panose="020B0400000000000000" pitchFamily="34" charset="-128"/>
              </a:rPr>
              <a:t>30</a:t>
            </a:r>
            <a:r>
              <a:rPr kumimoji="1" lang="ja-JP" altLang="en-US" sz="4000">
                <a:latin typeface="Hiragino Sans W4" panose="020B0400000000000000" pitchFamily="34" charset="-128"/>
                <a:ea typeface="Hiragino Sans W4" panose="020B0400000000000000" pitchFamily="34" charset="-128"/>
              </a:rPr>
              <a:t>次元で</a:t>
            </a:r>
            <a:r>
              <a:rPr kumimoji="1" lang="en-US" altLang="ja-JP" sz="4000" dirty="0">
                <a:latin typeface="Hiragino Sans W4" panose="020B0400000000000000" pitchFamily="34" charset="-128"/>
                <a:ea typeface="Hiragino Sans W4" panose="020B0400000000000000" pitchFamily="34" charset="-128"/>
              </a:rPr>
              <a:t>IB-AFM</a:t>
            </a:r>
            <a:r>
              <a:rPr kumimoji="1" lang="ja-JP" altLang="en-US" sz="4000">
                <a:latin typeface="Hiragino Sans W4" panose="020B0400000000000000" pitchFamily="34" charset="-128"/>
                <a:ea typeface="Hiragino Sans W4" panose="020B0400000000000000" pitchFamily="34" charset="-128"/>
              </a:rPr>
              <a:t>で探索を行った際の</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ja-JP" altLang="en-US" sz="4000">
                <a:latin typeface="Hiragino Sans W4" panose="020B0400000000000000" pitchFamily="34" charset="-128"/>
                <a:ea typeface="Hiragino Sans W4" panose="020B0400000000000000" pitchFamily="34" charset="-128"/>
              </a:rPr>
              <a:t>目的関数値の最小値との差の推移</a:t>
            </a:r>
          </a:p>
        </p:txBody>
      </p:sp>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E09F2CC6-E23F-F160-2A46-D0B70D9C743E}"/>
                  </a:ext>
                </a:extLst>
              </p:cNvPr>
              <p:cNvGraphicFramePr>
                <a:graphicFrameLocks noGrp="1"/>
              </p:cNvGraphicFramePr>
              <p:nvPr>
                <p:extLst>
                  <p:ext uri="{D42A27DB-BD31-4B8C-83A1-F6EECF244321}">
                    <p14:modId xmlns:p14="http://schemas.microsoft.com/office/powerpoint/2010/main" val="1521826641"/>
                  </p:ext>
                </p:extLst>
              </p:nvPr>
            </p:nvGraphicFramePr>
            <p:xfrm>
              <a:off x="12551854" y="13594027"/>
              <a:ext cx="18608413" cy="2926080"/>
            </p:xfrm>
            <a:graphic>
              <a:graphicData uri="http://schemas.openxmlformats.org/drawingml/2006/table">
                <a:tbl>
                  <a:tblPr firstRow="1" bandRow="1">
                    <a:tableStyleId>{5C22544A-7EE6-4342-B048-85BDC9FD1C3A}</a:tableStyleId>
                  </a:tblPr>
                  <a:tblGrid>
                    <a:gridCol w="2542111">
                      <a:extLst>
                        <a:ext uri="{9D8B030D-6E8A-4147-A177-3AD203B41FA5}">
                          <a16:colId xmlns:a16="http://schemas.microsoft.com/office/drawing/2014/main" val="2272893198"/>
                        </a:ext>
                      </a:extLst>
                    </a:gridCol>
                    <a:gridCol w="1576552">
                      <a:extLst>
                        <a:ext uri="{9D8B030D-6E8A-4147-A177-3AD203B41FA5}">
                          <a16:colId xmlns:a16="http://schemas.microsoft.com/office/drawing/2014/main" val="3473713788"/>
                        </a:ext>
                      </a:extLst>
                    </a:gridCol>
                    <a:gridCol w="2617076">
                      <a:extLst>
                        <a:ext uri="{9D8B030D-6E8A-4147-A177-3AD203B41FA5}">
                          <a16:colId xmlns:a16="http://schemas.microsoft.com/office/drawing/2014/main" val="3938407530"/>
                        </a:ext>
                      </a:extLst>
                    </a:gridCol>
                    <a:gridCol w="1702676">
                      <a:extLst>
                        <a:ext uri="{9D8B030D-6E8A-4147-A177-3AD203B41FA5}">
                          <a16:colId xmlns:a16="http://schemas.microsoft.com/office/drawing/2014/main" val="3599587922"/>
                        </a:ext>
                      </a:extLst>
                    </a:gridCol>
                    <a:gridCol w="3090041">
                      <a:extLst>
                        <a:ext uri="{9D8B030D-6E8A-4147-A177-3AD203B41FA5}">
                          <a16:colId xmlns:a16="http://schemas.microsoft.com/office/drawing/2014/main" val="2227890860"/>
                        </a:ext>
                      </a:extLst>
                    </a:gridCol>
                    <a:gridCol w="2490952">
                      <a:extLst>
                        <a:ext uri="{9D8B030D-6E8A-4147-A177-3AD203B41FA5}">
                          <a16:colId xmlns:a16="http://schemas.microsoft.com/office/drawing/2014/main" val="3878757744"/>
                        </a:ext>
                      </a:extLst>
                    </a:gridCol>
                    <a:gridCol w="2963917">
                      <a:extLst>
                        <a:ext uri="{9D8B030D-6E8A-4147-A177-3AD203B41FA5}">
                          <a16:colId xmlns:a16="http://schemas.microsoft.com/office/drawing/2014/main" val="2106140595"/>
                        </a:ext>
                      </a:extLst>
                    </a:gridCol>
                    <a:gridCol w="1625088">
                      <a:extLst>
                        <a:ext uri="{9D8B030D-6E8A-4147-A177-3AD203B41FA5}">
                          <a16:colId xmlns:a16="http://schemas.microsoft.com/office/drawing/2014/main" val="2274696652"/>
                        </a:ext>
                      </a:extLst>
                    </a:gridCol>
                  </a:tblGrid>
                  <a:tr h="301117">
                    <a:tc>
                      <a:txBody>
                        <a:bodyPr/>
                        <a:lstStyle/>
                        <a:p>
                          <a:r>
                            <a:rPr kumimoji="1" lang="ja-JP" altLang="en-US" sz="3600"/>
                            <a:t>初期</a:t>
                          </a:r>
                          <a:endParaRPr kumimoji="1" lang="en-US" altLang="ja-JP" sz="3600" dirty="0"/>
                        </a:p>
                        <a:p>
                          <a:r>
                            <a:rPr kumimoji="1" lang="ja-JP" altLang="en-US" sz="3600"/>
                            <a:t>サンプル数</a:t>
                          </a:r>
                        </a:p>
                      </a:txBody>
                      <a:tcPr anchor="b"/>
                    </a:tc>
                    <a:tc>
                      <a:txBody>
                        <a:bodyPr/>
                        <a:lstStyle/>
                        <a:p>
                          <a:r>
                            <a:rPr kumimoji="1" lang="ja-JP" altLang="en-US" sz="3600"/>
                            <a:t>母集団</a:t>
                          </a:r>
                          <a:endParaRPr kumimoji="1" lang="en-US" altLang="ja-JP" sz="3600" dirty="0"/>
                        </a:p>
                        <a:p>
                          <a:r>
                            <a:rPr kumimoji="1" lang="ja-JP" altLang="en-US" sz="3600"/>
                            <a:t>サイズ</a:t>
                          </a:r>
                        </a:p>
                      </a:txBody>
                      <a:tcPr anchor="b"/>
                    </a:tc>
                    <a:tc>
                      <a:txBody>
                        <a:bodyPr/>
                        <a:lstStyle/>
                        <a:p>
                          <a:r>
                            <a:rPr kumimoji="1" lang="ja-JP" altLang="en-US" sz="3600"/>
                            <a:t>交叉方法</a:t>
                          </a:r>
                        </a:p>
                      </a:txBody>
                      <a:tcPr anchor="b"/>
                    </a:tc>
                    <a:tc>
                      <a:txBody>
                        <a:bodyPr/>
                        <a:lstStyle/>
                        <a:p>
                          <a:r>
                            <a:rPr kumimoji="1" lang="ja-JP" altLang="en-US" sz="3600"/>
                            <a:t>交叉率</a:t>
                          </a:r>
                        </a:p>
                      </a:txBody>
                      <a:tcPr anchor="b"/>
                    </a:tc>
                    <a:tc>
                      <a:txBody>
                        <a:bodyPr/>
                        <a:lstStyle/>
                        <a:p>
                          <a:r>
                            <a:rPr kumimoji="1" lang="ja-JP" altLang="en-US" sz="3600"/>
                            <a:t>突然変異方法</a:t>
                          </a:r>
                        </a:p>
                      </a:txBody>
                      <a:tcPr anchor="b"/>
                    </a:tc>
                    <a:tc>
                      <a:txBody>
                        <a:bodyPr/>
                        <a:lstStyle/>
                        <a:p>
                          <a:r>
                            <a:rPr kumimoji="1" lang="ja-JP" altLang="en-US" sz="3600"/>
                            <a:t>突然変異率</a:t>
                          </a:r>
                        </a:p>
                      </a:txBody>
                      <a:tcPr anchor="b"/>
                    </a:tc>
                    <a:tc>
                      <a:txBody>
                        <a:bodyPr/>
                        <a:lstStyle/>
                        <a:p>
                          <a:r>
                            <a:rPr kumimoji="1" lang="ja-JP" altLang="en-US" sz="3600"/>
                            <a:t>最大評価回数</a:t>
                          </a:r>
                        </a:p>
                      </a:txBody>
                      <a:tcPr anchor="b"/>
                    </a:tc>
                    <a:tc>
                      <a:txBody>
                        <a:bodyPr/>
                        <a:lstStyle/>
                        <a:p>
                          <a:r>
                            <a:rPr kumimoji="1" lang="ja-JP" altLang="en-US" sz="3600"/>
                            <a:t>試行数</a:t>
                          </a:r>
                        </a:p>
                      </a:txBody>
                      <a:tcPr anchor="b"/>
                    </a:tc>
                    <a:extLst>
                      <a:ext uri="{0D108BD9-81ED-4DB2-BD59-A6C34878D82A}">
                        <a16:rowId xmlns:a16="http://schemas.microsoft.com/office/drawing/2014/main" val="2767189719"/>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5</m:t>
                                </m:r>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次元数</m:t>
                                </m:r>
                              </m:oMath>
                            </m:oMathPara>
                          </a14:m>
                          <a:endParaRPr kumimoji="1" lang="ja-JP" altLang="en-US" sz="3600"/>
                        </a:p>
                      </a:txBody>
                      <a:tcPr anchor="b"/>
                    </a:tc>
                    <a:tc>
                      <a:txBody>
                        <a:bodyPr/>
                        <a:lstStyle/>
                        <a:p>
                          <a:r>
                            <a:rPr kumimoji="1" lang="en-US" altLang="ja-JP" sz="3600" dirty="0"/>
                            <a:t>40</a:t>
                          </a:r>
                          <a:endParaRPr kumimoji="1" lang="ja-JP" altLang="en-US" sz="3600"/>
                        </a:p>
                      </a:txBody>
                      <a:tcPr anchor="b"/>
                    </a:tc>
                    <a:tc>
                      <a:txBody>
                        <a:bodyPr/>
                        <a:lstStyle/>
                        <a:p>
                          <a:r>
                            <a:rPr kumimoji="1" lang="en-US" altLang="ja-JP" sz="3600" dirty="0"/>
                            <a:t>Extended intermediate crossover</a:t>
                          </a:r>
                          <a:endParaRPr kumimoji="1" lang="ja-JP" altLang="en-US" sz="3600"/>
                        </a:p>
                      </a:txBody>
                      <a:tcPr anchor="b"/>
                    </a:tc>
                    <a:tc>
                      <a:txBody>
                        <a:bodyPr/>
                        <a:lstStyle/>
                        <a:p>
                          <a:r>
                            <a:rPr kumimoji="1" lang="en-US" altLang="ja-JP" sz="3600" dirty="0"/>
                            <a:t>0.7</a:t>
                          </a:r>
                          <a:endParaRPr kumimoji="1" lang="ja-JP" altLang="en-US" sz="3600"/>
                        </a:p>
                      </a:txBody>
                      <a:tcPr anchor="b"/>
                    </a:tc>
                    <a:tc>
                      <a:txBody>
                        <a:bodyPr/>
                        <a:lstStyle/>
                        <a:p>
                          <a:r>
                            <a:rPr kumimoji="1" lang="ja-JP" altLang="en-US" sz="3600"/>
                            <a:t>一様突然変異</a:t>
                          </a:r>
                        </a:p>
                      </a:txBody>
                      <a:tcPr anchor="b"/>
                    </a:tc>
                    <a:tc>
                      <a:txBody>
                        <a:bodyPr/>
                        <a:lstStyle/>
                        <a:p>
                          <a:r>
                            <a:rPr kumimoji="1" lang="en-US" altLang="ja-JP" sz="3600" dirty="0"/>
                            <a:t>0.3</a:t>
                          </a:r>
                          <a:endParaRPr kumimoji="1" lang="ja-JP" altLang="en-US" sz="3600"/>
                        </a:p>
                      </a:txBody>
                      <a:tcPr anchor="b"/>
                    </a:tc>
                    <a:tc>
                      <a:txBody>
                        <a:bodyPr/>
                        <a:lstStyle/>
                        <a:p>
                          <a:r>
                            <a:rPr kumimoji="1" lang="en-US" altLang="ja-JP" sz="3600" dirty="0"/>
                            <a:t>2000</a:t>
                          </a:r>
                          <a:endParaRPr kumimoji="1" lang="ja-JP" altLang="en-US" sz="3600"/>
                        </a:p>
                      </a:txBody>
                      <a:tcPr anchor="b"/>
                    </a:tc>
                    <a:tc>
                      <a:txBody>
                        <a:bodyPr/>
                        <a:lstStyle/>
                        <a:p>
                          <a:r>
                            <a:rPr kumimoji="1" lang="en-US" altLang="ja-JP" sz="3600" dirty="0"/>
                            <a:t>20</a:t>
                          </a:r>
                          <a:endParaRPr kumimoji="1" lang="ja-JP" altLang="en-US" sz="3600"/>
                        </a:p>
                      </a:txBody>
                      <a:tcPr anchor="b"/>
                    </a:tc>
                    <a:extLst>
                      <a:ext uri="{0D108BD9-81ED-4DB2-BD59-A6C34878D82A}">
                        <a16:rowId xmlns:a16="http://schemas.microsoft.com/office/drawing/2014/main" val="756307749"/>
                      </a:ext>
                    </a:extLst>
                  </a:tr>
                </a:tbl>
              </a:graphicData>
            </a:graphic>
          </p:graphicFrame>
        </mc:Choice>
        <mc:Fallback xmlns="">
          <p:graphicFrame>
            <p:nvGraphicFramePr>
              <p:cNvPr id="15" name="表 14">
                <a:extLst>
                  <a:ext uri="{FF2B5EF4-FFF2-40B4-BE49-F238E27FC236}">
                    <a16:creationId xmlns:a16="http://schemas.microsoft.com/office/drawing/2014/main" id="{E09F2CC6-E23F-F160-2A46-D0B70D9C743E}"/>
                  </a:ext>
                </a:extLst>
              </p:cNvPr>
              <p:cNvGraphicFramePr>
                <a:graphicFrameLocks noGrp="1"/>
              </p:cNvGraphicFramePr>
              <p:nvPr>
                <p:extLst>
                  <p:ext uri="{D42A27DB-BD31-4B8C-83A1-F6EECF244321}">
                    <p14:modId xmlns:p14="http://schemas.microsoft.com/office/powerpoint/2010/main" val="1521826641"/>
                  </p:ext>
                </p:extLst>
              </p:nvPr>
            </p:nvGraphicFramePr>
            <p:xfrm>
              <a:off x="12551854" y="13594027"/>
              <a:ext cx="18608413" cy="2926080"/>
            </p:xfrm>
            <a:graphic>
              <a:graphicData uri="http://schemas.openxmlformats.org/drawingml/2006/table">
                <a:tbl>
                  <a:tblPr firstRow="1" bandRow="1">
                    <a:tableStyleId>{5C22544A-7EE6-4342-B048-85BDC9FD1C3A}</a:tableStyleId>
                  </a:tblPr>
                  <a:tblGrid>
                    <a:gridCol w="2542111">
                      <a:extLst>
                        <a:ext uri="{9D8B030D-6E8A-4147-A177-3AD203B41FA5}">
                          <a16:colId xmlns:a16="http://schemas.microsoft.com/office/drawing/2014/main" val="2272893198"/>
                        </a:ext>
                      </a:extLst>
                    </a:gridCol>
                    <a:gridCol w="1576552">
                      <a:extLst>
                        <a:ext uri="{9D8B030D-6E8A-4147-A177-3AD203B41FA5}">
                          <a16:colId xmlns:a16="http://schemas.microsoft.com/office/drawing/2014/main" val="3473713788"/>
                        </a:ext>
                      </a:extLst>
                    </a:gridCol>
                    <a:gridCol w="2617076">
                      <a:extLst>
                        <a:ext uri="{9D8B030D-6E8A-4147-A177-3AD203B41FA5}">
                          <a16:colId xmlns:a16="http://schemas.microsoft.com/office/drawing/2014/main" val="3938407530"/>
                        </a:ext>
                      </a:extLst>
                    </a:gridCol>
                    <a:gridCol w="1702676">
                      <a:extLst>
                        <a:ext uri="{9D8B030D-6E8A-4147-A177-3AD203B41FA5}">
                          <a16:colId xmlns:a16="http://schemas.microsoft.com/office/drawing/2014/main" val="3599587922"/>
                        </a:ext>
                      </a:extLst>
                    </a:gridCol>
                    <a:gridCol w="3090041">
                      <a:extLst>
                        <a:ext uri="{9D8B030D-6E8A-4147-A177-3AD203B41FA5}">
                          <a16:colId xmlns:a16="http://schemas.microsoft.com/office/drawing/2014/main" val="2227890860"/>
                        </a:ext>
                      </a:extLst>
                    </a:gridCol>
                    <a:gridCol w="2490952">
                      <a:extLst>
                        <a:ext uri="{9D8B030D-6E8A-4147-A177-3AD203B41FA5}">
                          <a16:colId xmlns:a16="http://schemas.microsoft.com/office/drawing/2014/main" val="3878757744"/>
                        </a:ext>
                      </a:extLst>
                    </a:gridCol>
                    <a:gridCol w="2963917">
                      <a:extLst>
                        <a:ext uri="{9D8B030D-6E8A-4147-A177-3AD203B41FA5}">
                          <a16:colId xmlns:a16="http://schemas.microsoft.com/office/drawing/2014/main" val="2106140595"/>
                        </a:ext>
                      </a:extLst>
                    </a:gridCol>
                    <a:gridCol w="1625088">
                      <a:extLst>
                        <a:ext uri="{9D8B030D-6E8A-4147-A177-3AD203B41FA5}">
                          <a16:colId xmlns:a16="http://schemas.microsoft.com/office/drawing/2014/main" val="2274696652"/>
                        </a:ext>
                      </a:extLst>
                    </a:gridCol>
                  </a:tblGrid>
                  <a:tr h="1188720">
                    <a:tc>
                      <a:txBody>
                        <a:bodyPr/>
                        <a:lstStyle/>
                        <a:p>
                          <a:r>
                            <a:rPr kumimoji="1" lang="ja-JP" altLang="en-US" sz="3600"/>
                            <a:t>初期</a:t>
                          </a:r>
                          <a:endParaRPr kumimoji="1" lang="en-US" altLang="ja-JP" sz="3600" dirty="0"/>
                        </a:p>
                        <a:p>
                          <a:r>
                            <a:rPr kumimoji="1" lang="ja-JP" altLang="en-US" sz="3600"/>
                            <a:t>サンプル数</a:t>
                          </a:r>
                        </a:p>
                      </a:txBody>
                      <a:tcPr anchor="b"/>
                    </a:tc>
                    <a:tc>
                      <a:txBody>
                        <a:bodyPr/>
                        <a:lstStyle/>
                        <a:p>
                          <a:r>
                            <a:rPr kumimoji="1" lang="ja-JP" altLang="en-US" sz="3600"/>
                            <a:t>母集団</a:t>
                          </a:r>
                          <a:endParaRPr kumimoji="1" lang="en-US" altLang="ja-JP" sz="3600" dirty="0"/>
                        </a:p>
                        <a:p>
                          <a:r>
                            <a:rPr kumimoji="1" lang="ja-JP" altLang="en-US" sz="3600"/>
                            <a:t>サイズ</a:t>
                          </a:r>
                        </a:p>
                      </a:txBody>
                      <a:tcPr anchor="b"/>
                    </a:tc>
                    <a:tc>
                      <a:txBody>
                        <a:bodyPr/>
                        <a:lstStyle/>
                        <a:p>
                          <a:r>
                            <a:rPr kumimoji="1" lang="ja-JP" altLang="en-US" sz="3600"/>
                            <a:t>交叉方法</a:t>
                          </a:r>
                        </a:p>
                      </a:txBody>
                      <a:tcPr anchor="b"/>
                    </a:tc>
                    <a:tc>
                      <a:txBody>
                        <a:bodyPr/>
                        <a:lstStyle/>
                        <a:p>
                          <a:r>
                            <a:rPr kumimoji="1" lang="ja-JP" altLang="en-US" sz="3600"/>
                            <a:t>交叉率</a:t>
                          </a:r>
                        </a:p>
                      </a:txBody>
                      <a:tcPr anchor="b"/>
                    </a:tc>
                    <a:tc>
                      <a:txBody>
                        <a:bodyPr/>
                        <a:lstStyle/>
                        <a:p>
                          <a:r>
                            <a:rPr kumimoji="1" lang="ja-JP" altLang="en-US" sz="3600"/>
                            <a:t>突然変異方法</a:t>
                          </a:r>
                        </a:p>
                      </a:txBody>
                      <a:tcPr anchor="b"/>
                    </a:tc>
                    <a:tc>
                      <a:txBody>
                        <a:bodyPr/>
                        <a:lstStyle/>
                        <a:p>
                          <a:r>
                            <a:rPr kumimoji="1" lang="ja-JP" altLang="en-US" sz="3600"/>
                            <a:t>突然変異率</a:t>
                          </a:r>
                        </a:p>
                      </a:txBody>
                      <a:tcPr anchor="b"/>
                    </a:tc>
                    <a:tc>
                      <a:txBody>
                        <a:bodyPr/>
                        <a:lstStyle/>
                        <a:p>
                          <a:r>
                            <a:rPr kumimoji="1" lang="ja-JP" altLang="en-US" sz="3600"/>
                            <a:t>最大評価回数</a:t>
                          </a:r>
                        </a:p>
                      </a:txBody>
                      <a:tcPr anchor="b"/>
                    </a:tc>
                    <a:tc>
                      <a:txBody>
                        <a:bodyPr/>
                        <a:lstStyle/>
                        <a:p>
                          <a:r>
                            <a:rPr kumimoji="1" lang="ja-JP" altLang="en-US" sz="3600"/>
                            <a:t>試行数</a:t>
                          </a:r>
                        </a:p>
                      </a:txBody>
                      <a:tcPr anchor="b"/>
                    </a:tc>
                    <a:extLst>
                      <a:ext uri="{0D108BD9-81ED-4DB2-BD59-A6C34878D82A}">
                        <a16:rowId xmlns:a16="http://schemas.microsoft.com/office/drawing/2014/main" val="2767189719"/>
                      </a:ext>
                    </a:extLst>
                  </a:tr>
                  <a:tr h="1737360">
                    <a:tc>
                      <a:txBody>
                        <a:bodyPr/>
                        <a:lstStyle/>
                        <a:p>
                          <a:endParaRPr lang="ja-JP"/>
                        </a:p>
                      </a:txBody>
                      <a:tcPr anchor="b">
                        <a:blipFill>
                          <a:blip r:embed="rId13"/>
                          <a:stretch>
                            <a:fillRect l="-500" t="-73723" r="-634000" b="-13869"/>
                          </a:stretch>
                        </a:blipFill>
                      </a:tcPr>
                    </a:tc>
                    <a:tc>
                      <a:txBody>
                        <a:bodyPr/>
                        <a:lstStyle/>
                        <a:p>
                          <a:r>
                            <a:rPr kumimoji="1" lang="en-US" altLang="ja-JP" sz="3600" dirty="0"/>
                            <a:t>40</a:t>
                          </a:r>
                          <a:endParaRPr kumimoji="1" lang="ja-JP" altLang="en-US" sz="3600"/>
                        </a:p>
                      </a:txBody>
                      <a:tcPr anchor="b"/>
                    </a:tc>
                    <a:tc>
                      <a:txBody>
                        <a:bodyPr/>
                        <a:lstStyle/>
                        <a:p>
                          <a:r>
                            <a:rPr kumimoji="1" lang="en-US" altLang="ja-JP" sz="3600" dirty="0"/>
                            <a:t>Extended intermediate crossover</a:t>
                          </a:r>
                          <a:endParaRPr kumimoji="1" lang="ja-JP" altLang="en-US" sz="3600"/>
                        </a:p>
                      </a:txBody>
                      <a:tcPr anchor="b"/>
                    </a:tc>
                    <a:tc>
                      <a:txBody>
                        <a:bodyPr/>
                        <a:lstStyle/>
                        <a:p>
                          <a:r>
                            <a:rPr kumimoji="1" lang="en-US" altLang="ja-JP" sz="3600" dirty="0"/>
                            <a:t>0.7</a:t>
                          </a:r>
                          <a:endParaRPr kumimoji="1" lang="ja-JP" altLang="en-US" sz="3600"/>
                        </a:p>
                      </a:txBody>
                      <a:tcPr anchor="b"/>
                    </a:tc>
                    <a:tc>
                      <a:txBody>
                        <a:bodyPr/>
                        <a:lstStyle/>
                        <a:p>
                          <a:r>
                            <a:rPr kumimoji="1" lang="ja-JP" altLang="en-US" sz="3600"/>
                            <a:t>一様突然変異</a:t>
                          </a:r>
                        </a:p>
                      </a:txBody>
                      <a:tcPr anchor="b"/>
                    </a:tc>
                    <a:tc>
                      <a:txBody>
                        <a:bodyPr/>
                        <a:lstStyle/>
                        <a:p>
                          <a:r>
                            <a:rPr kumimoji="1" lang="en-US" altLang="ja-JP" sz="3600" dirty="0"/>
                            <a:t>0.3</a:t>
                          </a:r>
                          <a:endParaRPr kumimoji="1" lang="ja-JP" altLang="en-US" sz="3600"/>
                        </a:p>
                      </a:txBody>
                      <a:tcPr anchor="b"/>
                    </a:tc>
                    <a:tc>
                      <a:txBody>
                        <a:bodyPr/>
                        <a:lstStyle/>
                        <a:p>
                          <a:r>
                            <a:rPr kumimoji="1" lang="en-US" altLang="ja-JP" sz="3600" dirty="0"/>
                            <a:t>2000</a:t>
                          </a:r>
                          <a:endParaRPr kumimoji="1" lang="ja-JP" altLang="en-US" sz="3600"/>
                        </a:p>
                      </a:txBody>
                      <a:tcPr anchor="b"/>
                    </a:tc>
                    <a:tc>
                      <a:txBody>
                        <a:bodyPr/>
                        <a:lstStyle/>
                        <a:p>
                          <a:r>
                            <a:rPr kumimoji="1" lang="en-US" altLang="ja-JP" sz="3600" dirty="0"/>
                            <a:t>20</a:t>
                          </a:r>
                          <a:endParaRPr kumimoji="1" lang="ja-JP" altLang="en-US" sz="3600"/>
                        </a:p>
                      </a:txBody>
                      <a:tcPr anchor="b"/>
                    </a:tc>
                    <a:extLst>
                      <a:ext uri="{0D108BD9-81ED-4DB2-BD59-A6C34878D82A}">
                        <a16:rowId xmlns:a16="http://schemas.microsoft.com/office/drawing/2014/main" val="756307749"/>
                      </a:ext>
                    </a:extLst>
                  </a:tr>
                </a:tbl>
              </a:graphicData>
            </a:graphic>
          </p:graphicFrame>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F5F11F9-CCDF-AC87-DA7B-D5807C9771A0}"/>
                  </a:ext>
                </a:extLst>
              </p:cNvPr>
              <p:cNvSpPr txBox="1"/>
              <p:nvPr/>
            </p:nvSpPr>
            <p:spPr>
              <a:xfrm>
                <a:off x="19934558" y="23952423"/>
                <a:ext cx="11787586" cy="1200329"/>
              </a:xfrm>
              <a:prstGeom prst="rect">
                <a:avLst/>
              </a:prstGeom>
              <a:noFill/>
            </p:spPr>
            <p:txBody>
              <a:bodyPr wrap="none" rtlCol="0">
                <a:spAutoFit/>
              </a:bodyPr>
              <a:lstStyle/>
              <a:p>
                <a14:m>
                  <m:oMath xmlns:m="http://schemas.openxmlformats.org/officeDocument/2006/math">
                    <m:r>
                      <a:rPr kumimoji="1" lang="en-US" altLang="ja-JP" sz="3600" i="1" dirty="0" smtClean="0">
                        <a:latin typeface="Cambria Math" panose="02040503050406030204" pitchFamily="18" charset="0"/>
                        <a:ea typeface="Hiragino Sans W4" panose="020B0400000000000000" pitchFamily="34" charset="-128"/>
                      </a:rPr>
                      <m:t>𝑠𝑝</m:t>
                    </m:r>
                  </m:oMath>
                </a14:m>
                <a:r>
                  <a:rPr kumimoji="1" lang="ja-JP" altLang="en-US" sz="3600">
                    <a:latin typeface="Hiragino Sans W4" panose="020B0400000000000000" pitchFamily="34" charset="-128"/>
                    <a:ea typeface="Hiragino Sans W4" panose="020B0400000000000000" pitchFamily="34" charset="-128"/>
                  </a:rPr>
                  <a:t>：サロゲートの精度，</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𝑁</m:t>
                        </m:r>
                      </m:e>
                      <m:sub>
                        <m:r>
                          <a:rPr kumimoji="1" lang="en-US" altLang="ja-JP" sz="3600" i="1" dirty="0" smtClean="0">
                            <a:latin typeface="Cambria Math" panose="02040503050406030204" pitchFamily="18" charset="0"/>
                            <a:ea typeface="Hiragino Sans W4" panose="020B0400000000000000" pitchFamily="34" charset="-128"/>
                          </a:rPr>
                          <m:t>𝑟</m:t>
                        </m:r>
                      </m:sub>
                    </m:sSub>
                  </m:oMath>
                </a14:m>
                <a:r>
                  <a:rPr kumimoji="1" lang="ja-JP" altLang="en-US" sz="3600">
                    <a:latin typeface="Hiragino Sans W4" panose="020B0400000000000000" pitchFamily="34" charset="-128"/>
                    <a:ea typeface="Hiragino Sans W4" panose="020B0400000000000000" pitchFamily="34" charset="-128"/>
                  </a:rPr>
                  <a:t>：ランダムに選ぶ個体の数，</a:t>
                </a:r>
                <a:endParaRPr kumimoji="1" lang="en-US" altLang="ja-JP" sz="3600" dirty="0">
                  <a:latin typeface="Hiragino Sans W4" panose="020B0400000000000000" pitchFamily="34" charset="-128"/>
                  <a:ea typeface="Hiragino Sans W4" panose="020B0400000000000000" pitchFamily="34" charset="-128"/>
                </a:endParaRPr>
              </a:p>
              <a:p>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𝑃</m:t>
                        </m:r>
                      </m:e>
                      <m:sub>
                        <m:r>
                          <a:rPr kumimoji="1" lang="en-US" altLang="ja-JP" sz="3600" i="1" dirty="0" smtClean="0">
                            <a:latin typeface="Cambria Math" panose="02040503050406030204" pitchFamily="18" charset="0"/>
                            <a:ea typeface="Hiragino Sans W4" panose="020B0400000000000000" pitchFamily="34" charset="-128"/>
                          </a:rPr>
                          <m:t>𝑟𝑎𝑛𝑑</m:t>
                        </m:r>
                      </m:sub>
                    </m:sSub>
                  </m:oMath>
                </a14:m>
                <a:r>
                  <a:rPr kumimoji="1" lang="ja-JP" altLang="en-US" sz="3600">
                    <a:latin typeface="Hiragino Sans W4" panose="020B0400000000000000" pitchFamily="34" charset="-128"/>
                    <a:ea typeface="Hiragino Sans W4" panose="020B0400000000000000" pitchFamily="34" charset="-128"/>
                  </a:rPr>
                  <a:t>：ランダムに</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𝑁</m:t>
                        </m:r>
                      </m:e>
                      <m:sub>
                        <m:r>
                          <a:rPr kumimoji="1" lang="en-US" altLang="ja-JP" sz="3600" i="1" dirty="0" smtClean="0">
                            <a:latin typeface="Cambria Math" panose="02040503050406030204" pitchFamily="18" charset="0"/>
                            <a:ea typeface="Hiragino Sans W4" panose="020B0400000000000000" pitchFamily="34" charset="-128"/>
                          </a:rPr>
                          <m:t>𝑟</m:t>
                        </m:r>
                      </m:sub>
                    </m:sSub>
                  </m:oMath>
                </a14:m>
                <a:r>
                  <a:rPr kumimoji="1" lang="ja-JP" altLang="en-US" sz="3600">
                    <a:latin typeface="Hiragino Sans W4" panose="020B0400000000000000" pitchFamily="34" charset="-128"/>
                    <a:ea typeface="Hiragino Sans W4" panose="020B0400000000000000" pitchFamily="34" charset="-128"/>
                  </a:rPr>
                  <a:t>個の個体が抜かれた後の集団</a:t>
                </a:r>
                <a:endParaRPr kumimoji="1" lang="en-US" altLang="ja-JP" sz="3600" dirty="0">
                  <a:latin typeface="Hiragino Sans W4" panose="020B0400000000000000" pitchFamily="34" charset="-128"/>
                  <a:ea typeface="Hiragino Sans W4" panose="020B0400000000000000" pitchFamily="34" charset="-128"/>
                </a:endParaRPr>
              </a:p>
            </p:txBody>
          </p:sp>
        </mc:Choice>
        <mc:Fallback xmlns="">
          <p:sp>
            <p:nvSpPr>
              <p:cNvPr id="48" name="テキスト ボックス 47">
                <a:extLst>
                  <a:ext uri="{FF2B5EF4-FFF2-40B4-BE49-F238E27FC236}">
                    <a16:creationId xmlns:a16="http://schemas.microsoft.com/office/drawing/2014/main" id="{CF5F11F9-CCDF-AC87-DA7B-D5807C9771A0}"/>
                  </a:ext>
                </a:extLst>
              </p:cNvPr>
              <p:cNvSpPr txBox="1">
                <a:spLocks noRot="1" noChangeAspect="1" noMove="1" noResize="1" noEditPoints="1" noAdjustHandles="1" noChangeArrowheads="1" noChangeShapeType="1" noTextEdit="1"/>
              </p:cNvSpPr>
              <p:nvPr/>
            </p:nvSpPr>
            <p:spPr>
              <a:xfrm>
                <a:off x="19934558" y="23952423"/>
                <a:ext cx="11787586" cy="1200329"/>
              </a:xfrm>
              <a:prstGeom prst="rect">
                <a:avLst/>
              </a:prstGeom>
              <a:blipFill>
                <a:blip r:embed="rId14"/>
                <a:stretch>
                  <a:fillRect l="-538" t="-7292" r="-646" b="-17708"/>
                </a:stretch>
              </a:blipFill>
            </p:spPr>
            <p:txBody>
              <a:bodyPr/>
              <a:lstStyle/>
              <a:p>
                <a:r>
                  <a:rPr lang="ja-JP" altLang="en-US">
                    <a:noFill/>
                  </a:rPr>
                  <a:t> </a:t>
                </a:r>
              </a:p>
            </p:txBody>
          </p:sp>
        </mc:Fallback>
      </mc:AlternateContent>
      <p:graphicFrame>
        <p:nvGraphicFramePr>
          <p:cNvPr id="47" name="表 46">
            <a:extLst>
              <a:ext uri="{FF2B5EF4-FFF2-40B4-BE49-F238E27FC236}">
                <a16:creationId xmlns:a16="http://schemas.microsoft.com/office/drawing/2014/main" id="{8078738F-AD32-5B60-5196-2C68A8CFAFDC}"/>
              </a:ext>
            </a:extLst>
          </p:cNvPr>
          <p:cNvGraphicFramePr>
            <a:graphicFrameLocks noGrp="1"/>
          </p:cNvGraphicFramePr>
          <p:nvPr>
            <p:extLst>
              <p:ext uri="{D42A27DB-BD31-4B8C-83A1-F6EECF244321}">
                <p14:modId xmlns:p14="http://schemas.microsoft.com/office/powerpoint/2010/main" val="1370354345"/>
              </p:ext>
            </p:extLst>
          </p:nvPr>
        </p:nvGraphicFramePr>
        <p:xfrm>
          <a:off x="1559553" y="37077638"/>
          <a:ext cx="14621579" cy="2103120"/>
        </p:xfrm>
        <a:graphic>
          <a:graphicData uri="http://schemas.openxmlformats.org/drawingml/2006/table">
            <a:tbl>
              <a:tblPr firstRow="1" bandRow="1">
                <a:tableStyleId>{5C22544A-7EE6-4342-B048-85BDC9FD1C3A}</a:tableStyleId>
              </a:tblPr>
              <a:tblGrid>
                <a:gridCol w="2088797">
                  <a:extLst>
                    <a:ext uri="{9D8B030D-6E8A-4147-A177-3AD203B41FA5}">
                      <a16:colId xmlns:a16="http://schemas.microsoft.com/office/drawing/2014/main" val="3950364990"/>
                    </a:ext>
                  </a:extLst>
                </a:gridCol>
                <a:gridCol w="2088797">
                  <a:extLst>
                    <a:ext uri="{9D8B030D-6E8A-4147-A177-3AD203B41FA5}">
                      <a16:colId xmlns:a16="http://schemas.microsoft.com/office/drawing/2014/main" val="1257505076"/>
                    </a:ext>
                  </a:extLst>
                </a:gridCol>
                <a:gridCol w="2088797">
                  <a:extLst>
                    <a:ext uri="{9D8B030D-6E8A-4147-A177-3AD203B41FA5}">
                      <a16:colId xmlns:a16="http://schemas.microsoft.com/office/drawing/2014/main" val="1513359929"/>
                    </a:ext>
                  </a:extLst>
                </a:gridCol>
                <a:gridCol w="2088797">
                  <a:extLst>
                    <a:ext uri="{9D8B030D-6E8A-4147-A177-3AD203B41FA5}">
                      <a16:colId xmlns:a16="http://schemas.microsoft.com/office/drawing/2014/main" val="3378946573"/>
                    </a:ext>
                  </a:extLst>
                </a:gridCol>
                <a:gridCol w="2088797">
                  <a:extLst>
                    <a:ext uri="{9D8B030D-6E8A-4147-A177-3AD203B41FA5}">
                      <a16:colId xmlns:a16="http://schemas.microsoft.com/office/drawing/2014/main" val="3477259409"/>
                    </a:ext>
                  </a:extLst>
                </a:gridCol>
                <a:gridCol w="2088797">
                  <a:extLst>
                    <a:ext uri="{9D8B030D-6E8A-4147-A177-3AD203B41FA5}">
                      <a16:colId xmlns:a16="http://schemas.microsoft.com/office/drawing/2014/main" val="1127916239"/>
                    </a:ext>
                  </a:extLst>
                </a:gridCol>
                <a:gridCol w="2088797">
                  <a:extLst>
                    <a:ext uri="{9D8B030D-6E8A-4147-A177-3AD203B41FA5}">
                      <a16:colId xmlns:a16="http://schemas.microsoft.com/office/drawing/2014/main" val="1854287633"/>
                    </a:ext>
                  </a:extLst>
                </a:gridCol>
              </a:tblGrid>
              <a:tr h="370840">
                <a:tc>
                  <a:txBody>
                    <a:bodyPr/>
                    <a:lstStyle/>
                    <a:p>
                      <a:endParaRPr kumimoji="1" lang="ja-JP" altLang="en-US" sz="4000"/>
                    </a:p>
                  </a:txBody>
                  <a:tcPr/>
                </a:tc>
                <a:tc>
                  <a:txBody>
                    <a:bodyPr/>
                    <a:lstStyle/>
                    <a:p>
                      <a:r>
                        <a:rPr kumimoji="1" lang="en-US" altLang="ja-JP" sz="4000" dirty="0"/>
                        <a:t>f1</a:t>
                      </a:r>
                      <a:endParaRPr kumimoji="1" lang="ja-JP" altLang="en-US" sz="4000"/>
                    </a:p>
                  </a:txBody>
                  <a:tcPr/>
                </a:tc>
                <a:tc>
                  <a:txBody>
                    <a:bodyPr/>
                    <a:lstStyle/>
                    <a:p>
                      <a:r>
                        <a:rPr kumimoji="1" lang="en-US" altLang="ja-JP" sz="4000" dirty="0"/>
                        <a:t>f2</a:t>
                      </a:r>
                      <a:endParaRPr kumimoji="1" lang="ja-JP" altLang="en-US" sz="4000"/>
                    </a:p>
                  </a:txBody>
                  <a:tcPr/>
                </a:tc>
                <a:tc>
                  <a:txBody>
                    <a:bodyPr/>
                    <a:lstStyle/>
                    <a:p>
                      <a:r>
                        <a:rPr kumimoji="1" lang="en-US" altLang="ja-JP" sz="4000" dirty="0"/>
                        <a:t>f4</a:t>
                      </a:r>
                      <a:endParaRPr kumimoji="1" lang="ja-JP" altLang="en-US" sz="4000"/>
                    </a:p>
                  </a:txBody>
                  <a:tcPr/>
                </a:tc>
                <a:tc>
                  <a:txBody>
                    <a:bodyPr/>
                    <a:lstStyle/>
                    <a:p>
                      <a:r>
                        <a:rPr kumimoji="1" lang="en-US" altLang="ja-JP" sz="4000" dirty="0"/>
                        <a:t>f8</a:t>
                      </a:r>
                      <a:endParaRPr kumimoji="1" lang="ja-JP" altLang="en-US" sz="4000"/>
                    </a:p>
                  </a:txBody>
                  <a:tcPr/>
                </a:tc>
                <a:tc>
                  <a:txBody>
                    <a:bodyPr/>
                    <a:lstStyle/>
                    <a:p>
                      <a:r>
                        <a:rPr kumimoji="1" lang="en-US" altLang="ja-JP" sz="4000" dirty="0"/>
                        <a:t>f13</a:t>
                      </a:r>
                      <a:endParaRPr kumimoji="1" lang="ja-JP" altLang="en-US" sz="4000"/>
                    </a:p>
                  </a:txBody>
                  <a:tcPr/>
                </a:tc>
                <a:tc>
                  <a:txBody>
                    <a:bodyPr/>
                    <a:lstStyle/>
                    <a:p>
                      <a:r>
                        <a:rPr kumimoji="1" lang="en-US" altLang="ja-JP" sz="4000" dirty="0"/>
                        <a:t>f15</a:t>
                      </a:r>
                      <a:endParaRPr kumimoji="1" lang="ja-JP" altLang="en-US" sz="4000"/>
                    </a:p>
                  </a:txBody>
                  <a:tcPr/>
                </a:tc>
                <a:extLst>
                  <a:ext uri="{0D108BD9-81ED-4DB2-BD59-A6C34878D82A}">
                    <a16:rowId xmlns:a16="http://schemas.microsoft.com/office/drawing/2014/main" val="3623717711"/>
                  </a:ext>
                </a:extLst>
              </a:tr>
              <a:tr h="370840">
                <a:tc>
                  <a:txBody>
                    <a:bodyPr/>
                    <a:lstStyle/>
                    <a:p>
                      <a:r>
                        <a:rPr kumimoji="1" lang="en-US" altLang="ja-JP" sz="4000" dirty="0"/>
                        <a:t>10</a:t>
                      </a:r>
                      <a:r>
                        <a:rPr kumimoji="1" lang="ja-JP" altLang="en-US" sz="4000"/>
                        <a:t>次元</a:t>
                      </a:r>
                    </a:p>
                  </a:txBody>
                  <a:tcP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-0.60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0.74</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-0.98</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0.37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-0.92</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-0.63</a:t>
                      </a:r>
                    </a:p>
                  </a:txBody>
                  <a:tcPr marL="9525" marR="9525" marT="9525" marB="0" anchor="ctr"/>
                </a:tc>
                <a:extLst>
                  <a:ext uri="{0D108BD9-81ED-4DB2-BD59-A6C34878D82A}">
                    <a16:rowId xmlns:a16="http://schemas.microsoft.com/office/drawing/2014/main" val="3281541605"/>
                  </a:ext>
                </a:extLst>
              </a:tr>
              <a:tr h="370840">
                <a:tc>
                  <a:txBody>
                    <a:bodyPr/>
                    <a:lstStyle/>
                    <a:p>
                      <a:r>
                        <a:rPr kumimoji="1" lang="en-US" altLang="ja-JP" sz="4000" dirty="0"/>
                        <a:t>30</a:t>
                      </a:r>
                      <a:r>
                        <a:rPr kumimoji="1" lang="ja-JP" altLang="en-US" sz="4000"/>
                        <a:t>次元</a:t>
                      </a:r>
                    </a:p>
                  </a:txBody>
                  <a:tcP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-0.96</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0.58</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-0.96</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-0.93</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-0.98</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-0.98</a:t>
                      </a:r>
                    </a:p>
                  </a:txBody>
                  <a:tcPr marL="9525" marR="9525" marT="9525" marB="0" anchor="ctr"/>
                </a:tc>
                <a:extLst>
                  <a:ext uri="{0D108BD9-81ED-4DB2-BD59-A6C34878D82A}">
                    <a16:rowId xmlns:a16="http://schemas.microsoft.com/office/drawing/2014/main" val="640185632"/>
                  </a:ext>
                </a:extLst>
              </a:tr>
            </a:tbl>
          </a:graphicData>
        </a:graphic>
      </p:graphicFrame>
    </p:spTree>
    <p:extLst>
      <p:ext uri="{BB962C8B-B14F-4D97-AF65-F5344CB8AC3E}">
        <p14:creationId xmlns:p14="http://schemas.microsoft.com/office/powerpoint/2010/main" val="315187637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B9E19271-E159-C7EC-EA7E-76042B6340BD}"/>
              </a:ext>
            </a:extLst>
          </p:cNvPr>
          <p:cNvSpPr/>
          <p:nvPr/>
        </p:nvSpPr>
        <p:spPr>
          <a:xfrm>
            <a:off x="12061740" y="20657849"/>
            <a:ext cx="12000407" cy="223389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0ECC41C-B5C8-DA73-5A2A-0BDA0AF7613A}"/>
              </a:ext>
            </a:extLst>
          </p:cNvPr>
          <p:cNvSpPr/>
          <p:nvPr/>
        </p:nvSpPr>
        <p:spPr>
          <a:xfrm>
            <a:off x="1214292" y="21663415"/>
            <a:ext cx="10086278" cy="2253368"/>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L 字 41">
            <a:extLst>
              <a:ext uri="{FF2B5EF4-FFF2-40B4-BE49-F238E27FC236}">
                <a16:creationId xmlns:a16="http://schemas.microsoft.com/office/drawing/2014/main" id="{A867B150-B80E-9F97-812F-AC0B534C5475}"/>
              </a:ext>
            </a:extLst>
          </p:cNvPr>
          <p:cNvSpPr/>
          <p:nvPr/>
        </p:nvSpPr>
        <p:spPr>
          <a:xfrm flipH="1">
            <a:off x="766483" y="8819437"/>
            <a:ext cx="30852966" cy="16825502"/>
          </a:xfrm>
          <a:prstGeom prst="corner">
            <a:avLst>
              <a:gd name="adj1" fmla="val 51124"/>
              <a:gd name="adj2" fmla="val 114986"/>
            </a:avLst>
          </a:prstGeom>
          <a:no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7A9307BE-B311-DC1C-DA55-205360EE04D6}"/>
              </a:ext>
            </a:extLst>
          </p:cNvPr>
          <p:cNvSpPr txBox="1">
            <a:spLocks/>
          </p:cNvSpPr>
          <p:nvPr/>
        </p:nvSpPr>
        <p:spPr>
          <a:xfrm>
            <a:off x="777931" y="25750629"/>
            <a:ext cx="30829466" cy="16168752"/>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6" name="テキスト ボックス 5">
            <a:extLst>
              <a:ext uri="{FF2B5EF4-FFF2-40B4-BE49-F238E27FC236}">
                <a16:creationId xmlns:a16="http://schemas.microsoft.com/office/drawing/2014/main" id="{A20F016B-1E6E-7D84-5AAA-EAFEAEC4DDE5}"/>
              </a:ext>
            </a:extLst>
          </p:cNvPr>
          <p:cNvSpPr txBox="1"/>
          <p:nvPr/>
        </p:nvSpPr>
        <p:spPr>
          <a:xfrm>
            <a:off x="741395" y="4251070"/>
            <a:ext cx="30832014" cy="4418625"/>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1" name="テキスト ボックス 10">
            <a:extLst>
              <a:ext uri="{FF2B5EF4-FFF2-40B4-BE49-F238E27FC236}">
                <a16:creationId xmlns:a16="http://schemas.microsoft.com/office/drawing/2014/main" id="{E727DE1D-FBC9-09C2-EC1F-0C3A148DC6AB}"/>
              </a:ext>
            </a:extLst>
          </p:cNvPr>
          <p:cNvSpPr txBox="1"/>
          <p:nvPr/>
        </p:nvSpPr>
        <p:spPr>
          <a:xfrm>
            <a:off x="-23940" y="41993132"/>
            <a:ext cx="32399288" cy="1207505"/>
          </a:xfrm>
          <a:prstGeom prst="rect">
            <a:avLst/>
          </a:prstGeom>
          <a:noFill/>
          <a:ln>
            <a:solidFill>
              <a:schemeClr val="accent1">
                <a:lumMod val="40000"/>
                <a:lumOff val="60000"/>
              </a:schemeClr>
            </a:solidFill>
          </a:ln>
        </p:spPr>
        <p:txBody>
          <a:bodyPr wrap="square" rtlCol="0">
            <a:noAutofit/>
          </a:bodyPr>
          <a:lstStyle/>
          <a:p>
            <a:r>
              <a:rPr lang="en" altLang="ja-JP" sz="2400" dirty="0">
                <a:effectLst/>
                <a:latin typeface="CMR10"/>
              </a:rPr>
              <a:t>[1] Y. </a:t>
            </a:r>
            <a:r>
              <a:rPr lang="en" altLang="ja-JP" sz="2400" dirty="0" err="1">
                <a:effectLst/>
                <a:latin typeface="CMR10"/>
              </a:rPr>
              <a:t>Jin</a:t>
            </a:r>
            <a:r>
              <a:rPr lang="en" altLang="ja-JP" sz="2400" dirty="0">
                <a:effectLst/>
                <a:latin typeface="CMR10"/>
              </a:rPr>
              <a:t>. Surrogate-assisted evolutionary computation: Recent advances and future challenges. </a:t>
            </a:r>
            <a:r>
              <a:rPr lang="en" altLang="ja-JP" sz="2400" dirty="0">
                <a:effectLst/>
                <a:latin typeface="CMTI10"/>
              </a:rPr>
              <a:t>Swarm and Evolutionary Computation</a:t>
            </a:r>
            <a:r>
              <a:rPr lang="en" altLang="ja-JP" sz="2400" dirty="0">
                <a:effectLst/>
                <a:latin typeface="CMR10"/>
              </a:rPr>
              <a:t>, 1(2):61–70, 2011. </a:t>
            </a:r>
            <a:r>
              <a:rPr lang="en" altLang="ja-JP" sz="2400" dirty="0"/>
              <a:t> </a:t>
            </a:r>
            <a:r>
              <a:rPr lang="en" altLang="ja-JP" sz="2400" dirty="0">
                <a:effectLst/>
                <a:latin typeface="CMR10"/>
              </a:rPr>
              <a:t> [2] H. Tong, C. Huang, L. L. </a:t>
            </a:r>
            <a:r>
              <a:rPr lang="en" altLang="ja-JP" sz="2400" dirty="0" err="1">
                <a:effectLst/>
                <a:latin typeface="CMR10"/>
              </a:rPr>
              <a:t>Minku</a:t>
            </a:r>
            <a:r>
              <a:rPr lang="en" altLang="ja-JP" sz="2400" dirty="0">
                <a:effectLst/>
                <a:latin typeface="CMR10"/>
              </a:rPr>
              <a:t>, and X. Yao. Surrogate models in evolutionary single-objective optimization: A new taxonomy and experimental study. </a:t>
            </a:r>
            <a:r>
              <a:rPr lang="en" altLang="ja-JP" sz="2400" dirty="0">
                <a:effectLst/>
                <a:latin typeface="CMTI10"/>
              </a:rPr>
              <a:t>Information Sciences</a:t>
            </a:r>
            <a:r>
              <a:rPr lang="en" altLang="ja-JP" sz="2400" dirty="0">
                <a:effectLst/>
                <a:latin typeface="CMR10"/>
              </a:rPr>
              <a:t>, 562:414–437, 2021. </a:t>
            </a:r>
            <a:r>
              <a:rPr lang="en" altLang="ja-JP" sz="2400" dirty="0"/>
              <a:t>[3] </a:t>
            </a:r>
            <a:r>
              <a:rPr lang="en" altLang="ja-JP" sz="2400" dirty="0">
                <a:effectLst/>
                <a:latin typeface="CMR10"/>
              </a:rPr>
              <a:t>Q. Chen, B. Liu, Q. Zhang, J. J. Liang, P. N. </a:t>
            </a:r>
            <a:r>
              <a:rPr lang="en" altLang="ja-JP" sz="2400" dirty="0" err="1">
                <a:effectLst/>
                <a:latin typeface="CMR10"/>
              </a:rPr>
              <a:t>Suganthan</a:t>
            </a:r>
            <a:r>
              <a:rPr lang="en" altLang="ja-JP" sz="2400" dirty="0">
                <a:effectLst/>
                <a:latin typeface="CMR10"/>
              </a:rPr>
              <a:t>, and B. Qu. Problem definitions and evaluation criteria for </a:t>
            </a:r>
            <a:r>
              <a:rPr lang="en" altLang="ja-JP" sz="2400" dirty="0" err="1">
                <a:effectLst/>
                <a:latin typeface="CMR10"/>
              </a:rPr>
              <a:t>cec</a:t>
            </a:r>
            <a:r>
              <a:rPr lang="en" altLang="ja-JP" sz="2400" dirty="0">
                <a:effectLst/>
                <a:latin typeface="CMR10"/>
              </a:rPr>
              <a:t> 2015 special session on bound constrained single- objective computationally expensive numerical optimization. 2015. </a:t>
            </a:r>
            <a:endParaRPr lang="en" altLang="ja-JP" sz="2400" dirty="0"/>
          </a:p>
        </p:txBody>
      </p:sp>
      <p:sp>
        <p:nvSpPr>
          <p:cNvPr id="12" name="正方形/長方形 11">
            <a:extLst>
              <a:ext uri="{FF2B5EF4-FFF2-40B4-BE49-F238E27FC236}">
                <a16:creationId xmlns:a16="http://schemas.microsoft.com/office/drawing/2014/main" id="{20AC3CF9-0006-0411-B9DA-26F10F7F23ED}"/>
              </a:ext>
            </a:extLst>
          </p:cNvPr>
          <p:cNvSpPr/>
          <p:nvPr/>
        </p:nvSpPr>
        <p:spPr>
          <a:xfrm>
            <a:off x="767225" y="4286217"/>
            <a:ext cx="4495323"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１</a:t>
            </a:r>
            <a:r>
              <a:rPr kumimoji="1" lang="en-US" altLang="ja-JP" sz="6000" b="1" dirty="0">
                <a:solidFill>
                  <a:schemeClr val="bg1"/>
                </a:solidFill>
              </a:rPr>
              <a:t>.</a:t>
            </a:r>
            <a:r>
              <a:rPr kumimoji="1" lang="ja-JP" altLang="en-US" sz="6000" b="1">
                <a:solidFill>
                  <a:schemeClr val="bg1"/>
                </a:solidFill>
              </a:rPr>
              <a:t>はじめ</a:t>
            </a:r>
            <a:r>
              <a:rPr kumimoji="1" lang="ja-JP" altLang="en-US" sz="6000" b="1" dirty="0">
                <a:solidFill>
                  <a:schemeClr val="bg1"/>
                </a:solidFill>
              </a:rPr>
              <a:t>に</a:t>
            </a:r>
          </a:p>
        </p:txBody>
      </p:sp>
      <p:sp>
        <p:nvSpPr>
          <p:cNvPr id="13" name="正方形/長方形 12">
            <a:extLst>
              <a:ext uri="{FF2B5EF4-FFF2-40B4-BE49-F238E27FC236}">
                <a16:creationId xmlns:a16="http://schemas.microsoft.com/office/drawing/2014/main" id="{2D8D8C42-1AB6-B10B-6E5A-6160722A0888}"/>
              </a:ext>
            </a:extLst>
          </p:cNvPr>
          <p:cNvSpPr/>
          <p:nvPr/>
        </p:nvSpPr>
        <p:spPr>
          <a:xfrm>
            <a:off x="825879" y="638264"/>
            <a:ext cx="3927738" cy="3554819"/>
          </a:xfrm>
          <a:prstGeom prst="rect">
            <a:avLst/>
          </a:prstGeom>
          <a:solidFill>
            <a:schemeClr val="bg1"/>
          </a:solid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500" b="1" dirty="0">
                <a:solidFill>
                  <a:schemeClr val="accent5"/>
                </a:solidFill>
              </a:rPr>
              <a:t>P2-01</a:t>
            </a:r>
            <a:endParaRPr kumimoji="1" lang="ja-JP" altLang="en-US" sz="7500" b="1" dirty="0">
              <a:solidFill>
                <a:schemeClr val="accent5"/>
              </a:solidFill>
            </a:endParaRPr>
          </a:p>
        </p:txBody>
      </p:sp>
      <p:sp>
        <p:nvSpPr>
          <p:cNvPr id="14" name="テキスト ボックス 13">
            <a:extLst>
              <a:ext uri="{FF2B5EF4-FFF2-40B4-BE49-F238E27FC236}">
                <a16:creationId xmlns:a16="http://schemas.microsoft.com/office/drawing/2014/main" id="{906724D1-03C3-C7BC-26D7-D4890B27F2CD}"/>
              </a:ext>
            </a:extLst>
          </p:cNvPr>
          <p:cNvSpPr txBox="1"/>
          <p:nvPr/>
        </p:nvSpPr>
        <p:spPr>
          <a:xfrm>
            <a:off x="5303518" y="638264"/>
            <a:ext cx="26269891" cy="3559675"/>
          </a:xfrm>
          <a:prstGeom prst="rect">
            <a:avLst/>
          </a:prstGeom>
          <a:solidFill>
            <a:schemeClr val="accent5"/>
          </a:solidFill>
          <a:ln>
            <a:solidFill>
              <a:schemeClr val="accent5"/>
            </a:solidFill>
          </a:ln>
        </p:spPr>
        <p:txBody>
          <a:bodyPr wrap="square" rtlCol="0">
            <a:noAutofit/>
          </a:bodyPr>
          <a:lstStyle/>
          <a:p>
            <a:pPr algn="ctr"/>
            <a:r>
              <a:rPr lang="ja-JP" altLang="en-US" sz="8000">
                <a:solidFill>
                  <a:schemeClr val="bg1"/>
                </a:solidFill>
                <a:effectLst/>
                <a:latin typeface="Hiragino Sans W5" panose="020B0400000000000000" pitchFamily="34" charset="-128"/>
                <a:ea typeface="Hiragino Sans W5" panose="020B0400000000000000" pitchFamily="34" charset="-128"/>
              </a:rPr>
              <a:t>サロゲート型進化計算における</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ctr"/>
            <a:r>
              <a:rPr lang="ja-JP" altLang="en-US" sz="8000">
                <a:solidFill>
                  <a:schemeClr val="bg1"/>
                </a:solidFill>
                <a:effectLst/>
                <a:latin typeface="Hiragino Sans W5" panose="020B0400000000000000" pitchFamily="34" charset="-128"/>
                <a:ea typeface="Hiragino Sans W5" panose="020B0400000000000000" pitchFamily="34" charset="-128"/>
              </a:rPr>
              <a:t>モデルの推定精度が探索性能に与える影響の分析</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r"/>
            <a:r>
              <a:rPr kumimoji="1" lang="ja-JP" altLang="en-US" sz="5000">
                <a:solidFill>
                  <a:schemeClr val="bg1"/>
                </a:solidFill>
                <a:latin typeface="Calibri" panose="020F0502020204030204" pitchFamily="34" charset="0"/>
              </a:rPr>
              <a:t>塙裕貴</a:t>
            </a:r>
            <a:r>
              <a:rPr kumimoji="1" lang="en-US" altLang="ja-JP" sz="5000" baseline="30000" dirty="0">
                <a:solidFill>
                  <a:schemeClr val="bg1"/>
                </a:solidFill>
                <a:latin typeface="Calibri" panose="020F0502020204030204" pitchFamily="34" charset="0"/>
              </a:rPr>
              <a:t>1</a:t>
            </a:r>
            <a:r>
              <a:rPr kumimoji="1" lang="ja-JP" altLang="en-US" sz="5000">
                <a:solidFill>
                  <a:schemeClr val="bg1"/>
                </a:solidFill>
                <a:latin typeface="Calibri" panose="020F0502020204030204" pitchFamily="34" charset="0"/>
              </a:rPr>
              <a:t>，原田智広</a:t>
            </a:r>
            <a:r>
              <a:rPr kumimoji="1" lang="en-US" altLang="ja-JP" sz="5000" baseline="30000" dirty="0">
                <a:solidFill>
                  <a:schemeClr val="bg1"/>
                </a:solidFill>
                <a:latin typeface="Calibri" panose="020F0502020204030204" pitchFamily="34" charset="0"/>
              </a:rPr>
              <a:t>2</a:t>
            </a:r>
            <a:r>
              <a:rPr kumimoji="1" lang="ja-JP" altLang="en-US" sz="5000">
                <a:solidFill>
                  <a:schemeClr val="bg1"/>
                </a:solidFill>
                <a:latin typeface="Calibri" panose="020F0502020204030204" pitchFamily="34" charset="0"/>
              </a:rPr>
              <a:t>，三浦幸也</a:t>
            </a:r>
            <a:r>
              <a:rPr kumimoji="1" lang="en-US" altLang="ja-JP" sz="5000" baseline="30000" dirty="0">
                <a:solidFill>
                  <a:schemeClr val="bg1"/>
                </a:solidFill>
                <a:latin typeface="Calibri" panose="020F0502020204030204" pitchFamily="34" charset="0"/>
              </a:rPr>
              <a:t>1</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　所属：</a:t>
            </a:r>
            <a:r>
              <a:rPr kumimoji="1" lang="en-US" altLang="ja-JP" sz="5000" baseline="30000" dirty="0">
                <a:solidFill>
                  <a:schemeClr val="bg1"/>
                </a:solidFill>
                <a:latin typeface="Calibri" panose="020F0502020204030204" pitchFamily="34" charset="0"/>
              </a:rPr>
              <a:t>1</a:t>
            </a:r>
            <a:r>
              <a:rPr kumimoji="1" lang="ja-JP" altLang="en-US" sz="5000">
                <a:solidFill>
                  <a:schemeClr val="bg1"/>
                </a:solidFill>
                <a:latin typeface="Calibri" panose="020F0502020204030204" pitchFamily="34" charset="0"/>
              </a:rPr>
              <a:t>東京都立大学，</a:t>
            </a:r>
            <a:r>
              <a:rPr kumimoji="1" lang="en-US" altLang="ja-JP" sz="5000" baseline="30000" dirty="0">
                <a:solidFill>
                  <a:schemeClr val="bg1"/>
                </a:solidFill>
                <a:latin typeface="Calibri" panose="020F0502020204030204" pitchFamily="34" charset="0"/>
              </a:rPr>
              <a:t>2</a:t>
            </a:r>
            <a:r>
              <a:rPr kumimoji="1" lang="ja-JP" altLang="en-US" sz="5000">
                <a:solidFill>
                  <a:schemeClr val="bg1"/>
                </a:solidFill>
                <a:latin typeface="Calibri" panose="020F0502020204030204" pitchFamily="34" charset="0"/>
              </a:rPr>
              <a:t>埼玉大学</a:t>
            </a:r>
            <a:endParaRPr kumimoji="1" lang="en-US" altLang="ja-JP" sz="5000" baseline="30000" dirty="0">
              <a:solidFill>
                <a:schemeClr val="bg1"/>
              </a:solidFill>
              <a:latin typeface="Calibri" panose="020F0502020204030204" pitchFamily="34" charset="0"/>
            </a:endParaRPr>
          </a:p>
        </p:txBody>
      </p:sp>
      <p:sp>
        <p:nvSpPr>
          <p:cNvPr id="18" name="正方形/長方形 17">
            <a:extLst>
              <a:ext uri="{FF2B5EF4-FFF2-40B4-BE49-F238E27FC236}">
                <a16:creationId xmlns:a16="http://schemas.microsoft.com/office/drawing/2014/main" id="{B5313C91-4C74-109A-1581-8512EB618D8C}"/>
              </a:ext>
            </a:extLst>
          </p:cNvPr>
          <p:cNvSpPr/>
          <p:nvPr/>
        </p:nvSpPr>
        <p:spPr>
          <a:xfrm>
            <a:off x="12202549" y="8833940"/>
            <a:ext cx="3002239"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３</a:t>
            </a:r>
            <a:r>
              <a:rPr kumimoji="1" lang="en-US" altLang="ja-JP" sz="6000" b="1" dirty="0">
                <a:solidFill>
                  <a:schemeClr val="bg1"/>
                </a:solidFill>
              </a:rPr>
              <a:t>.</a:t>
            </a:r>
            <a:r>
              <a:rPr kumimoji="1" lang="ja-JP" altLang="en-US" sz="6000" b="1" dirty="0">
                <a:solidFill>
                  <a:schemeClr val="bg1"/>
                </a:solidFill>
              </a:rPr>
              <a:t>実験</a:t>
            </a:r>
          </a:p>
        </p:txBody>
      </p:sp>
      <p:sp>
        <p:nvSpPr>
          <p:cNvPr id="19" name="テキスト ボックス 18">
            <a:extLst>
              <a:ext uri="{FF2B5EF4-FFF2-40B4-BE49-F238E27FC236}">
                <a16:creationId xmlns:a16="http://schemas.microsoft.com/office/drawing/2014/main" id="{EF2595A6-6064-0B8F-3892-043814E8CC45}"/>
              </a:ext>
            </a:extLst>
          </p:cNvPr>
          <p:cNvSpPr txBox="1"/>
          <p:nvPr/>
        </p:nvSpPr>
        <p:spPr>
          <a:xfrm>
            <a:off x="779839" y="5312317"/>
            <a:ext cx="23382814" cy="3539430"/>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サロゲート型進化計算</a:t>
            </a:r>
            <a:r>
              <a:rPr kumimoji="1" lang="en-US" altLang="ja-JP" sz="4000" dirty="0">
                <a:latin typeface="Hiragino Sans W5" panose="020B0400000000000000" pitchFamily="34" charset="-128"/>
                <a:ea typeface="Hiragino Sans W5" panose="020B0400000000000000" pitchFamily="34" charset="-128"/>
              </a:rPr>
              <a:t>(SAEA)</a:t>
            </a:r>
            <a:r>
              <a:rPr kumimoji="1" lang="en-US" altLang="ja-JP" sz="4000" baseline="30000" dirty="0">
                <a:latin typeface="Hiragino Sans W5" panose="020B0400000000000000" pitchFamily="34" charset="-128"/>
                <a:ea typeface="Hiragino Sans W5" panose="020B0400000000000000" pitchFamily="34" charset="-128"/>
              </a:rPr>
              <a:t>[1]</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進化計算を用いる最適化では，目的関数の計算コストが高い場合に，計算時間が膨大になる</a:t>
            </a:r>
            <a:endParaRPr kumimoji="1" lang="en-US" altLang="ja-JP" sz="3600" dirty="0">
              <a:latin typeface="Hiragino Sans W5" panose="020B0400000000000000" pitchFamily="34" charset="-128"/>
              <a:ea typeface="Hiragino Sans W5" panose="020B0400000000000000" pitchFamily="34" charset="-128"/>
            </a:endParaRPr>
          </a:p>
          <a:p>
            <a:pPr marL="493713" indent="-493713"/>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機械学習を用いて評価値を推定するサロゲートモデル</a:t>
            </a:r>
            <a:r>
              <a:rPr kumimoji="1" lang="en-US" altLang="ja-JP" sz="3600" dirty="0">
                <a:latin typeface="Hiragino Sans W5" panose="020B0400000000000000" pitchFamily="34" charset="-128"/>
                <a:ea typeface="Hiragino Sans W5" panose="020B0400000000000000" pitchFamily="34" charset="-128"/>
              </a:rPr>
              <a:t>SAEA</a:t>
            </a:r>
            <a:r>
              <a:rPr kumimoji="1" lang="ja-JP" altLang="en-US" sz="3600">
                <a:latin typeface="Hiragino Sans W5" panose="020B0400000000000000" pitchFamily="34" charset="-128"/>
                <a:ea typeface="Hiragino Sans W5" panose="020B0400000000000000" pitchFamily="34" charset="-128"/>
              </a:rPr>
              <a:t>を用いることで計算時間の削減が可能</a:t>
            </a:r>
            <a:endParaRPr kumimoji="1" lang="en-US" altLang="ja-JP" sz="3600" dirty="0">
              <a:latin typeface="Hiragino Sans W5" panose="020B0400000000000000" pitchFamily="34" charset="-128"/>
              <a:ea typeface="Hiragino Sans W5" panose="020B0400000000000000" pitchFamily="34" charset="-128"/>
            </a:endParaRPr>
          </a:p>
          <a:p>
            <a:pPr marL="422275"/>
            <a:r>
              <a:rPr kumimoji="1" lang="ja-JP" altLang="en-US" sz="3600">
                <a:latin typeface="Hiragino Sans W5" panose="020B0400000000000000" pitchFamily="34" charset="-128"/>
                <a:ea typeface="Hiragino Sans W5" panose="020B0400000000000000" pitchFamily="34" charset="-128"/>
              </a:rPr>
              <a:t>サロゲートモデルで評価値が高いと判断される解のみ実評価することで計算時間を削減</a:t>
            </a:r>
            <a:endParaRPr kumimoji="1" lang="en-US" altLang="ja-JP" sz="3600" dirty="0">
              <a:latin typeface="Hiragino Sans W5" panose="020B0400000000000000" pitchFamily="34" charset="-128"/>
              <a:ea typeface="Hiragino Sans W5" panose="020B0400000000000000" pitchFamily="34" charset="-128"/>
            </a:endParaRPr>
          </a:p>
          <a:p>
            <a:pPr marL="422275"/>
            <a:r>
              <a:rPr kumimoji="1" lang="ja-JP" altLang="en-US" sz="3600">
                <a:latin typeface="Hiragino Sans W5" panose="020B0400000000000000" pitchFamily="34" charset="-128"/>
                <a:ea typeface="Hiragino Sans W5" panose="020B0400000000000000" pitchFamily="34" charset="-128"/>
              </a:rPr>
              <a:t>サロゲートモデルの精度が低いことで探索における多様性に良い影響を与える可能性がある</a:t>
            </a:r>
            <a:endParaRPr kumimoji="1" lang="en-US" altLang="ja-JP" sz="3600" dirty="0">
              <a:latin typeface="Hiragino Sans W5" panose="020B0400000000000000" pitchFamily="34" charset="-128"/>
              <a:ea typeface="Hiragino Sans W5" panose="020B0400000000000000" pitchFamily="34" charset="-128"/>
            </a:endParaRPr>
          </a:p>
          <a:p>
            <a:pPr marL="39687"/>
            <a:r>
              <a:rPr kumimoji="1" lang="ja-JP" altLang="en-US" sz="3600">
                <a:latin typeface="Hiragino Sans W5" panose="020B0400000000000000" pitchFamily="34" charset="-128"/>
                <a:ea typeface="Hiragino Sans W5" panose="020B0400000000000000" pitchFamily="34" charset="-128"/>
              </a:rPr>
              <a:t>研究目的：サロゲートモデルの推定制度が探索性能に与える影響の分析</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20" name="グループ化 19">
            <a:extLst>
              <a:ext uri="{FF2B5EF4-FFF2-40B4-BE49-F238E27FC236}">
                <a16:creationId xmlns:a16="http://schemas.microsoft.com/office/drawing/2014/main" id="{C49A3ECB-EBBD-163A-32F2-56F3C48B2365}"/>
              </a:ext>
            </a:extLst>
          </p:cNvPr>
          <p:cNvGrpSpPr/>
          <p:nvPr/>
        </p:nvGrpSpPr>
        <p:grpSpPr>
          <a:xfrm>
            <a:off x="22566857" y="4564768"/>
            <a:ext cx="8419227" cy="4015234"/>
            <a:chOff x="4996541" y="6531429"/>
            <a:chExt cx="10274827" cy="8386123"/>
          </a:xfrm>
        </p:grpSpPr>
        <p:grpSp>
          <p:nvGrpSpPr>
            <p:cNvPr id="21" name="グループ化 20">
              <a:extLst>
                <a:ext uri="{FF2B5EF4-FFF2-40B4-BE49-F238E27FC236}">
                  <a16:creationId xmlns:a16="http://schemas.microsoft.com/office/drawing/2014/main" id="{0A7EEFDF-61D1-DBCB-08BC-A52C615A451B}"/>
                </a:ext>
              </a:extLst>
            </p:cNvPr>
            <p:cNvGrpSpPr/>
            <p:nvPr/>
          </p:nvGrpSpPr>
          <p:grpSpPr>
            <a:xfrm>
              <a:off x="4996541" y="6531429"/>
              <a:ext cx="4528789" cy="8174600"/>
              <a:chOff x="3801980" y="2695075"/>
              <a:chExt cx="6205716" cy="9071811"/>
            </a:xfrm>
          </p:grpSpPr>
          <p:sp>
            <p:nvSpPr>
              <p:cNvPr id="23" name="角丸四角形 22">
                <a:extLst>
                  <a:ext uri="{FF2B5EF4-FFF2-40B4-BE49-F238E27FC236}">
                    <a16:creationId xmlns:a16="http://schemas.microsoft.com/office/drawing/2014/main" id="{D2E93DF1-B71C-4BC2-D20F-CEFD83D44757}"/>
                  </a:ext>
                </a:extLst>
              </p:cNvPr>
              <p:cNvSpPr/>
              <p:nvPr/>
            </p:nvSpPr>
            <p:spPr>
              <a:xfrm>
                <a:off x="3801980" y="2695075"/>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親個体の生成</a:t>
                </a:r>
              </a:p>
            </p:txBody>
          </p:sp>
          <p:sp>
            <p:nvSpPr>
              <p:cNvPr id="24" name="角丸四角形 23">
                <a:extLst>
                  <a:ext uri="{FF2B5EF4-FFF2-40B4-BE49-F238E27FC236}">
                    <a16:creationId xmlns:a16="http://schemas.microsoft.com/office/drawing/2014/main" id="{FB08616B-C659-CFAA-B712-FC47D01DCE59}"/>
                  </a:ext>
                </a:extLst>
              </p:cNvPr>
              <p:cNvSpPr/>
              <p:nvPr/>
            </p:nvSpPr>
            <p:spPr>
              <a:xfrm>
                <a:off x="3801980" y="5109412"/>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交叉・</a:t>
                </a:r>
                <a:endParaRPr kumimoji="1" lang="en-US" altLang="ja-JP" sz="2800" dirty="0"/>
              </a:p>
              <a:p>
                <a:pPr algn="ctr"/>
                <a:r>
                  <a:rPr kumimoji="1" lang="ja-JP" altLang="en-US" sz="2800"/>
                  <a:t>突然変異</a:t>
                </a:r>
              </a:p>
            </p:txBody>
          </p:sp>
          <p:sp>
            <p:nvSpPr>
              <p:cNvPr id="25" name="角丸四角形 24">
                <a:extLst>
                  <a:ext uri="{FF2B5EF4-FFF2-40B4-BE49-F238E27FC236}">
                    <a16:creationId xmlns:a16="http://schemas.microsoft.com/office/drawing/2014/main" id="{C9D13E4C-ED7E-6E2F-B571-770113DCA727}"/>
                  </a:ext>
                </a:extLst>
              </p:cNvPr>
              <p:cNvSpPr/>
              <p:nvPr/>
            </p:nvSpPr>
            <p:spPr>
              <a:xfrm>
                <a:off x="3801980" y="7523749"/>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解の評価</a:t>
                </a:r>
              </a:p>
            </p:txBody>
          </p:sp>
          <p:sp>
            <p:nvSpPr>
              <p:cNvPr id="26" name="角丸四角形 25">
                <a:extLst>
                  <a:ext uri="{FF2B5EF4-FFF2-40B4-BE49-F238E27FC236}">
                    <a16:creationId xmlns:a16="http://schemas.microsoft.com/office/drawing/2014/main" id="{053BE6E3-26FB-737A-1C94-0243C18C52C6}"/>
                  </a:ext>
                </a:extLst>
              </p:cNvPr>
              <p:cNvSpPr/>
              <p:nvPr/>
            </p:nvSpPr>
            <p:spPr>
              <a:xfrm>
                <a:off x="3801980" y="9938086"/>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次世代</a:t>
                </a:r>
                <a:endParaRPr kumimoji="1" lang="en-US" altLang="ja-JP" sz="2800" dirty="0"/>
              </a:p>
              <a:p>
                <a:pPr algn="ctr"/>
                <a:r>
                  <a:rPr kumimoji="1" lang="ja-JP" altLang="en-US" sz="2800"/>
                  <a:t>選択</a:t>
                </a:r>
              </a:p>
            </p:txBody>
          </p:sp>
          <p:cxnSp>
            <p:nvCxnSpPr>
              <p:cNvPr id="27" name="直線矢印コネクタ 26">
                <a:extLst>
                  <a:ext uri="{FF2B5EF4-FFF2-40B4-BE49-F238E27FC236}">
                    <a16:creationId xmlns:a16="http://schemas.microsoft.com/office/drawing/2014/main" id="{3CF4D308-52FC-0E2A-6958-C9E8F81C6C3D}"/>
                  </a:ext>
                </a:extLst>
              </p:cNvPr>
              <p:cNvCxnSpPr>
                <a:stCxn id="23" idx="2"/>
                <a:endCxn id="24" idx="0"/>
              </p:cNvCxnSpPr>
              <p:nvPr/>
            </p:nvCxnSpPr>
            <p:spPr>
              <a:xfrm>
                <a:off x="6112043" y="4523875"/>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8BF2415-A9DA-A018-32A2-2F5E0F827415}"/>
                  </a:ext>
                </a:extLst>
              </p:cNvPr>
              <p:cNvCxnSpPr>
                <a:stCxn id="24" idx="2"/>
                <a:endCxn id="25" idx="0"/>
              </p:cNvCxnSpPr>
              <p:nvPr/>
            </p:nvCxnSpPr>
            <p:spPr>
              <a:xfrm>
                <a:off x="6112043" y="6938212"/>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52893F1-3752-F9A2-7400-7B704FE1B1CF}"/>
                  </a:ext>
                </a:extLst>
              </p:cNvPr>
              <p:cNvCxnSpPr>
                <a:stCxn id="25" idx="2"/>
                <a:endCxn id="26" idx="0"/>
              </p:cNvCxnSpPr>
              <p:nvPr/>
            </p:nvCxnSpPr>
            <p:spPr>
              <a:xfrm>
                <a:off x="6112043" y="9352549"/>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FD25381E-4877-FC03-8B66-68B918B3C734}"/>
                  </a:ext>
                </a:extLst>
              </p:cNvPr>
              <p:cNvCxnSpPr>
                <a:stCxn id="26" idx="1"/>
                <a:endCxn id="23" idx="1"/>
              </p:cNvCxnSpPr>
              <p:nvPr/>
            </p:nvCxnSpPr>
            <p:spPr>
              <a:xfrm rot="10800000">
                <a:off x="3801980" y="3609476"/>
                <a:ext cx="12700" cy="7243011"/>
              </a:xfrm>
              <a:prstGeom prst="bentConnector3">
                <a:avLst>
                  <a:gd name="adj1" fmla="val 1013684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2016E7E4-3659-625E-5398-5BDB2AFAB97A}"/>
                  </a:ext>
                </a:extLst>
              </p:cNvPr>
              <p:cNvCxnSpPr>
                <a:cxnSpLocks/>
                <a:endCxn id="25" idx="3"/>
              </p:cNvCxnSpPr>
              <p:nvPr/>
            </p:nvCxnSpPr>
            <p:spPr>
              <a:xfrm rot="10800000" flipV="1">
                <a:off x="8422107" y="7222101"/>
                <a:ext cx="1585589" cy="121604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59B1E7E-C647-AD02-74B6-7B877375823A}"/>
                  </a:ext>
                </a:extLst>
              </p:cNvPr>
              <p:cNvCxnSpPr>
                <a:cxnSpLocks/>
              </p:cNvCxnSpPr>
              <p:nvPr/>
            </p:nvCxnSpPr>
            <p:spPr>
              <a:xfrm flipH="1">
                <a:off x="6112043" y="7222101"/>
                <a:ext cx="3895652" cy="27785"/>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92418E8A-FEA3-9063-A289-BC9035FF19E3}"/>
                </a:ext>
              </a:extLst>
            </p:cNvPr>
            <p:cNvSpPr/>
            <p:nvPr/>
          </p:nvSpPr>
          <p:spPr>
            <a:xfrm>
              <a:off x="9525328" y="7071815"/>
              <a:ext cx="5746040" cy="784573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grpSp>
      <p:sp>
        <p:nvSpPr>
          <p:cNvPr id="74" name="テキスト ボックス 73">
            <a:extLst>
              <a:ext uri="{FF2B5EF4-FFF2-40B4-BE49-F238E27FC236}">
                <a16:creationId xmlns:a16="http://schemas.microsoft.com/office/drawing/2014/main" id="{CA9D1AEF-DDE1-B34F-F44A-87A56557512F}"/>
              </a:ext>
            </a:extLst>
          </p:cNvPr>
          <p:cNvSpPr txBox="1"/>
          <p:nvPr/>
        </p:nvSpPr>
        <p:spPr>
          <a:xfrm>
            <a:off x="12295976" y="9882122"/>
            <a:ext cx="19296181" cy="3477875"/>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実験方法</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実評価関数を用いて擬似的にサロゲートモデルを表現</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サロゲートモデルの精度を任意の値に設定可</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CEC2015</a:t>
            </a:r>
            <a:r>
              <a:rPr kumimoji="1" lang="ja-JP" altLang="en-US" sz="3600">
                <a:latin typeface="Hiragino Sans W5" panose="020B0400000000000000" pitchFamily="34" charset="-128"/>
                <a:ea typeface="Hiragino Sans W5" panose="020B0400000000000000" pitchFamily="34" charset="-128"/>
              </a:rPr>
              <a:t>のベンチマーク関数を探索</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サロゲートモデルを非使用 </a:t>
            </a:r>
            <a:r>
              <a:rPr kumimoji="1" lang="en-US" altLang="ja-JP" sz="3600" dirty="0">
                <a:latin typeface="Hiragino Sans W5" panose="020B0400000000000000" pitchFamily="34" charset="-128"/>
                <a:ea typeface="Hiragino Sans W5" panose="020B0400000000000000" pitchFamily="34" charset="-128"/>
              </a:rPr>
              <a:t>(</a:t>
            </a:r>
            <a:r>
              <a:rPr kumimoji="1" lang="en-US" altLang="ja-JP" sz="3600" dirty="0" err="1">
                <a:latin typeface="Hiragino Sans W5" panose="020B0400000000000000" pitchFamily="34" charset="-128"/>
                <a:ea typeface="Hiragino Sans W5" panose="020B0400000000000000" pitchFamily="34" charset="-128"/>
              </a:rPr>
              <a:t>NoS</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と異なる精度（</a:t>
            </a:r>
            <a:r>
              <a:rPr kumimoji="1" lang="en-US" altLang="ja-JP" sz="3600" dirty="0">
                <a:latin typeface="Hiragino Sans W5" panose="020B0400000000000000" pitchFamily="34" charset="-128"/>
                <a:ea typeface="Hiragino Sans W5" panose="020B0400000000000000" pitchFamily="34" charset="-128"/>
              </a:rPr>
              <a:t>0.5〜1.0</a:t>
            </a:r>
            <a:r>
              <a:rPr kumimoji="1" lang="ja-JP" altLang="en-US" sz="3600">
                <a:latin typeface="Hiragino Sans W5" panose="020B0400000000000000" pitchFamily="34" charset="-128"/>
                <a:ea typeface="Hiragino Sans W5" panose="020B0400000000000000" pitchFamily="34" charset="-128"/>
              </a:rPr>
              <a:t>で</a:t>
            </a:r>
            <a:r>
              <a:rPr kumimoji="1" lang="en-US" altLang="ja-JP" sz="3600" dirty="0">
                <a:latin typeface="Hiragino Sans W5" panose="020B0400000000000000" pitchFamily="34" charset="-128"/>
                <a:ea typeface="Hiragino Sans W5" panose="020B0400000000000000" pitchFamily="34" charset="-128"/>
              </a:rPr>
              <a:t>0.1</a:t>
            </a:r>
            <a:r>
              <a:rPr kumimoji="1" lang="ja-JP" altLang="en-US" sz="3600">
                <a:latin typeface="Hiragino Sans W5" panose="020B0400000000000000" pitchFamily="34" charset="-128"/>
                <a:ea typeface="Hiragino Sans W5" panose="020B0400000000000000" pitchFamily="34" charset="-128"/>
              </a:rPr>
              <a:t>刻み）のサロゲートモデルを用いる</a:t>
            </a:r>
            <a:r>
              <a:rPr kumimoji="1" lang="en-US" altLang="ja-JP" sz="3600" dirty="0">
                <a:latin typeface="Hiragino Sans W5" panose="020B0400000000000000" pitchFamily="34" charset="-128"/>
                <a:ea typeface="Hiragino Sans W5" panose="020B0400000000000000" pitchFamily="34" charset="-128"/>
              </a:rPr>
              <a:t>SAEA</a:t>
            </a:r>
            <a:r>
              <a:rPr kumimoji="1" lang="ja-JP" altLang="en-US" sz="3600">
                <a:latin typeface="Hiragino Sans W5" panose="020B0400000000000000" pitchFamily="34" charset="-128"/>
                <a:ea typeface="Hiragino Sans W5" panose="020B0400000000000000" pitchFamily="34" charset="-128"/>
              </a:rPr>
              <a:t>の探索を比較</a:t>
            </a:r>
            <a:endParaRPr kumimoji="1" lang="en-US" altLang="ja-JP" sz="3600" dirty="0">
              <a:latin typeface="Hiragino Sans W5" panose="020B0400000000000000" pitchFamily="34" charset="-128"/>
              <a:ea typeface="Hiragino Sans W5" panose="020B0400000000000000" pitchFamily="34" charset="-128"/>
            </a:endParaRPr>
          </a:p>
        </p:txBody>
      </p:sp>
      <p:graphicFrame>
        <p:nvGraphicFramePr>
          <p:cNvPr id="75" name="表 74">
            <a:extLst>
              <a:ext uri="{FF2B5EF4-FFF2-40B4-BE49-F238E27FC236}">
                <a16:creationId xmlns:a16="http://schemas.microsoft.com/office/drawing/2014/main" id="{CB1BE7D1-9CD2-E245-D731-760AC6E089B7}"/>
              </a:ext>
            </a:extLst>
          </p:cNvPr>
          <p:cNvGraphicFramePr>
            <a:graphicFrameLocks noGrp="1"/>
          </p:cNvGraphicFramePr>
          <p:nvPr>
            <p:extLst>
              <p:ext uri="{D42A27DB-BD31-4B8C-83A1-F6EECF244321}">
                <p14:modId xmlns:p14="http://schemas.microsoft.com/office/powerpoint/2010/main" val="2815998250"/>
              </p:ext>
            </p:extLst>
          </p:nvPr>
        </p:nvGraphicFramePr>
        <p:xfrm>
          <a:off x="24449431" y="17351604"/>
          <a:ext cx="7088857" cy="6235328"/>
        </p:xfrm>
        <a:graphic>
          <a:graphicData uri="http://schemas.openxmlformats.org/drawingml/2006/table">
            <a:tbl>
              <a:tblPr firstRow="1" bandRow="1">
                <a:tableStyleId>{69012ECD-51FC-41F1-AA8D-1B2483CD663E}</a:tableStyleId>
              </a:tblPr>
              <a:tblGrid>
                <a:gridCol w="1626813">
                  <a:extLst>
                    <a:ext uri="{9D8B030D-6E8A-4147-A177-3AD203B41FA5}">
                      <a16:colId xmlns:a16="http://schemas.microsoft.com/office/drawing/2014/main" val="1546719091"/>
                    </a:ext>
                  </a:extLst>
                </a:gridCol>
                <a:gridCol w="2985069">
                  <a:extLst>
                    <a:ext uri="{9D8B030D-6E8A-4147-A177-3AD203B41FA5}">
                      <a16:colId xmlns:a16="http://schemas.microsoft.com/office/drawing/2014/main" val="3632348338"/>
                    </a:ext>
                  </a:extLst>
                </a:gridCol>
                <a:gridCol w="2476975">
                  <a:extLst>
                    <a:ext uri="{9D8B030D-6E8A-4147-A177-3AD203B41FA5}">
                      <a16:colId xmlns:a16="http://schemas.microsoft.com/office/drawing/2014/main" val="2635607927"/>
                    </a:ext>
                  </a:extLst>
                </a:gridCol>
              </a:tblGrid>
              <a:tr h="779416">
                <a:tc gridSpan="3">
                  <a:txBody>
                    <a:bodyPr/>
                    <a:lstStyle/>
                    <a:p>
                      <a:pPr algn="ctr"/>
                      <a:r>
                        <a:rPr kumimoji="1" lang="en-US" altLang="ja-JP" sz="4000" b="0" i="0" dirty="0">
                          <a:latin typeface="Hiragino Sans W4" panose="020B0400000000000000" pitchFamily="34" charset="-128"/>
                          <a:ea typeface="Hiragino Sans W4" panose="020B0400000000000000" pitchFamily="34" charset="-128"/>
                        </a:rPr>
                        <a:t>CEC2015</a:t>
                      </a:r>
                      <a:r>
                        <a:rPr kumimoji="1" lang="ja-JP" altLang="en-US" sz="4000" b="0" i="0">
                          <a:latin typeface="Hiragino Sans W4" panose="020B0400000000000000" pitchFamily="34" charset="-128"/>
                          <a:ea typeface="Hiragino Sans W4" panose="020B0400000000000000" pitchFamily="34" charset="-128"/>
                        </a:rPr>
                        <a:t>ベンチマーク</a:t>
                      </a:r>
                      <a:r>
                        <a:rPr kumimoji="1" lang="en-US" altLang="ja-JP" sz="4000" b="0" i="0" baseline="30000" dirty="0">
                          <a:latin typeface="Hiragino Sans W4" panose="020B0400000000000000" pitchFamily="34" charset="-128"/>
                          <a:ea typeface="Hiragino Sans W4" panose="020B0400000000000000" pitchFamily="34" charset="-128"/>
                        </a:rPr>
                        <a:t>[3]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779416">
                <a:tc>
                  <a:txBody>
                    <a:bodyPr/>
                    <a:lstStyle/>
                    <a:p>
                      <a:r>
                        <a:rPr kumimoji="1" lang="ja-JP" altLang="en-US" sz="4000"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sz="4000" b="0" i="0" dirty="0">
                          <a:latin typeface="Hiragino Sans W4" panose="020B0400000000000000" pitchFamily="34" charset="-128"/>
                          <a:ea typeface="Hiragino Sans W4" panose="020B0400000000000000" pitchFamily="34" charset="-128"/>
                        </a:rPr>
                        <a:t>10, 30</a:t>
                      </a:r>
                      <a:endParaRPr kumimoji="1" lang="ja-JP" altLang="en-US" sz="4000"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f2</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f4</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f8</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77" name="正方形/長方形 76">
            <a:extLst>
              <a:ext uri="{FF2B5EF4-FFF2-40B4-BE49-F238E27FC236}">
                <a16:creationId xmlns:a16="http://schemas.microsoft.com/office/drawing/2014/main" id="{1A0AEF92-31D4-F423-813D-1DF12A7F7324}"/>
              </a:ext>
            </a:extLst>
          </p:cNvPr>
          <p:cNvSpPr/>
          <p:nvPr/>
        </p:nvSpPr>
        <p:spPr>
          <a:xfrm>
            <a:off x="805653" y="25750629"/>
            <a:ext cx="5196365"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４</a:t>
            </a:r>
            <a:r>
              <a:rPr kumimoji="1" lang="en-US" altLang="ja-JP" sz="6000" b="1" dirty="0">
                <a:solidFill>
                  <a:schemeClr val="bg1"/>
                </a:solidFill>
              </a:rPr>
              <a:t>.</a:t>
            </a:r>
            <a:r>
              <a:rPr kumimoji="1" lang="ja-JP" altLang="en-US" sz="6000" b="1">
                <a:solidFill>
                  <a:schemeClr val="bg1"/>
                </a:solidFill>
              </a:rPr>
              <a:t>結果・考察</a:t>
            </a:r>
            <a:endParaRPr kumimoji="1" lang="ja-JP" altLang="en-US" sz="6000" b="1" dirty="0">
              <a:solidFill>
                <a:schemeClr val="bg1"/>
              </a:solidFill>
            </a:endParaRPr>
          </a:p>
        </p:txBody>
      </p:sp>
      <p:sp>
        <p:nvSpPr>
          <p:cNvPr id="94" name="テキスト ボックス 93">
            <a:extLst>
              <a:ext uri="{FF2B5EF4-FFF2-40B4-BE49-F238E27FC236}">
                <a16:creationId xmlns:a16="http://schemas.microsoft.com/office/drawing/2014/main" id="{5FEAC673-F3BC-80C6-82C1-1A48AE06C2BF}"/>
              </a:ext>
            </a:extLst>
          </p:cNvPr>
          <p:cNvSpPr txBox="1"/>
          <p:nvPr/>
        </p:nvSpPr>
        <p:spPr>
          <a:xfrm>
            <a:off x="2411662" y="34272143"/>
            <a:ext cx="2085186" cy="707886"/>
          </a:xfrm>
          <a:prstGeom prst="rect">
            <a:avLst/>
          </a:prstGeom>
          <a:noFill/>
        </p:spPr>
        <p:txBody>
          <a:bodyPr wrap="none" rtlCol="0">
            <a:spAutoFit/>
          </a:bodyPr>
          <a:lstStyle/>
          <a:p>
            <a:r>
              <a:rPr kumimoji="1" lang="en-US" altLang="ja-JP" sz="4000" dirty="0"/>
              <a:t>PS-CM f1</a:t>
            </a:r>
            <a:endParaRPr kumimoji="1" lang="ja-JP" altLang="en-US" sz="4000"/>
          </a:p>
        </p:txBody>
      </p:sp>
      <p:sp>
        <p:nvSpPr>
          <p:cNvPr id="95" name="テキスト ボックス 94">
            <a:extLst>
              <a:ext uri="{FF2B5EF4-FFF2-40B4-BE49-F238E27FC236}">
                <a16:creationId xmlns:a16="http://schemas.microsoft.com/office/drawing/2014/main" id="{53E77DB2-8C6B-1A45-AA02-A5ABCE1D19AF}"/>
              </a:ext>
            </a:extLst>
          </p:cNvPr>
          <p:cNvSpPr txBox="1"/>
          <p:nvPr/>
        </p:nvSpPr>
        <p:spPr>
          <a:xfrm>
            <a:off x="7454969" y="34163113"/>
            <a:ext cx="2085186" cy="707886"/>
          </a:xfrm>
          <a:prstGeom prst="rect">
            <a:avLst/>
          </a:prstGeom>
          <a:noFill/>
        </p:spPr>
        <p:txBody>
          <a:bodyPr wrap="none" rtlCol="0">
            <a:spAutoFit/>
          </a:bodyPr>
          <a:lstStyle/>
          <a:p>
            <a:r>
              <a:rPr kumimoji="1" lang="en-US" altLang="ja-JP" sz="4000" dirty="0"/>
              <a:t>PS-CM f4</a:t>
            </a:r>
            <a:endParaRPr kumimoji="1" lang="ja-JP" altLang="en-US" sz="4000"/>
          </a:p>
        </p:txBody>
      </p:sp>
      <p:sp>
        <p:nvSpPr>
          <p:cNvPr id="96" name="テキスト ボックス 95">
            <a:extLst>
              <a:ext uri="{FF2B5EF4-FFF2-40B4-BE49-F238E27FC236}">
                <a16:creationId xmlns:a16="http://schemas.microsoft.com/office/drawing/2014/main" id="{76E45E48-9E89-7C08-DC26-566F60F04FA5}"/>
              </a:ext>
            </a:extLst>
          </p:cNvPr>
          <p:cNvSpPr txBox="1"/>
          <p:nvPr/>
        </p:nvSpPr>
        <p:spPr>
          <a:xfrm>
            <a:off x="12715533" y="34138390"/>
            <a:ext cx="2344873" cy="707886"/>
          </a:xfrm>
          <a:prstGeom prst="rect">
            <a:avLst/>
          </a:prstGeom>
          <a:noFill/>
        </p:spPr>
        <p:txBody>
          <a:bodyPr wrap="none" rtlCol="0">
            <a:spAutoFit/>
          </a:bodyPr>
          <a:lstStyle/>
          <a:p>
            <a:r>
              <a:rPr kumimoji="1" lang="en-US" altLang="ja-JP" sz="4000" dirty="0"/>
              <a:t>PS-CM f15</a:t>
            </a:r>
            <a:endParaRPr kumimoji="1" lang="ja-JP" altLang="en-US" sz="4000"/>
          </a:p>
        </p:txBody>
      </p:sp>
      <p:sp>
        <p:nvSpPr>
          <p:cNvPr id="106" name="テキスト ボックス 105">
            <a:extLst>
              <a:ext uri="{FF2B5EF4-FFF2-40B4-BE49-F238E27FC236}">
                <a16:creationId xmlns:a16="http://schemas.microsoft.com/office/drawing/2014/main" id="{D809AF91-9DF1-319C-2B2C-5C72877F5316}"/>
              </a:ext>
            </a:extLst>
          </p:cNvPr>
          <p:cNvSpPr txBox="1"/>
          <p:nvPr/>
        </p:nvSpPr>
        <p:spPr>
          <a:xfrm>
            <a:off x="741395" y="26788277"/>
            <a:ext cx="15391449" cy="4093428"/>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PS-CM</a:t>
            </a: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単峰性，多峰性，混合の全ての関数形状に対してサロゲートの精度が高いほど探索性能が高い傾向が見られた</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精度が</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0.5</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の場合</a:t>
            </a:r>
            <a:r>
              <a:rPr kumimoji="1" lang="en-US" altLang="ja-JP" sz="36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の探索性能と同等か，劣る性能を示す</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精度</a:t>
            </a:r>
            <a:r>
              <a:rPr kumimoji="1" lang="en-US" altLang="ja-JP" sz="3600" dirty="0">
                <a:latin typeface="Hiragino Sans W5" panose="020B0400000000000000" pitchFamily="34" charset="-128"/>
                <a:ea typeface="Hiragino Sans W5" panose="020B0400000000000000" pitchFamily="34" charset="-128"/>
              </a:rPr>
              <a:t>0.5 →</a:t>
            </a:r>
            <a:r>
              <a:rPr kumimoji="1" lang="ja-JP" altLang="en-US" sz="3600">
                <a:latin typeface="Hiragino Sans W5" panose="020B0400000000000000" pitchFamily="34" charset="-128"/>
                <a:ea typeface="Hiragino Sans W5" panose="020B0400000000000000" pitchFamily="34" charset="-128"/>
              </a:rPr>
              <a:t> 半分の確率で予測を間違う</a:t>
            </a:r>
            <a:r>
              <a:rPr kumimoji="1" lang="en-US" altLang="ja-JP" sz="3600" dirty="0">
                <a:latin typeface="Hiragino Sans W5" panose="020B0400000000000000" pitchFamily="34" charset="-128"/>
                <a:ea typeface="Hiragino Sans W5" panose="020B0400000000000000" pitchFamily="34" charset="-128"/>
              </a:rPr>
              <a:t> →</a:t>
            </a:r>
            <a:r>
              <a:rPr kumimoji="1" lang="ja-JP" altLang="en-US" sz="3600">
                <a:latin typeface="Hiragino Sans W5" panose="020B0400000000000000" pitchFamily="34" charset="-128"/>
                <a:ea typeface="Hiragino Sans W5" panose="020B0400000000000000" pitchFamily="34" charset="-128"/>
              </a:rPr>
              <a:t> </a:t>
            </a:r>
            <a:r>
              <a:rPr kumimoji="1" lang="en-US" altLang="ja-JP" sz="3600" dirty="0" err="1">
                <a:latin typeface="Hiragino Sans W5" panose="020B0400000000000000" pitchFamily="34" charset="-128"/>
                <a:ea typeface="Hiragino Sans W5" panose="020B0400000000000000" pitchFamily="34" charset="-128"/>
              </a:rPr>
              <a:t>NoS</a:t>
            </a:r>
            <a:r>
              <a:rPr kumimoji="1" lang="ja-JP" altLang="en-US" sz="3600">
                <a:latin typeface="Hiragino Sans W5" panose="020B0400000000000000" pitchFamily="34" charset="-128"/>
                <a:ea typeface="Hiragino Sans W5" panose="020B0400000000000000" pitchFamily="34" charset="-128"/>
              </a:rPr>
              <a:t>も生成される子個体がほぼ半数の確率で親よりも優れる可能性があると仮定すると同様の探索になるのではないか</a:t>
            </a:r>
            <a:endParaRPr kumimoji="1" lang="en-US" altLang="ja-JP" sz="3600" dirty="0">
              <a:latin typeface="Hiragino Sans W5" panose="020B0400000000000000" pitchFamily="34" charset="-128"/>
              <a:ea typeface="Hiragino Sans W5" panose="020B0400000000000000" pitchFamily="34" charset="-128"/>
            </a:endParaRPr>
          </a:p>
        </p:txBody>
      </p:sp>
      <p:sp>
        <p:nvSpPr>
          <p:cNvPr id="107" name="テキスト ボックス 106">
            <a:extLst>
              <a:ext uri="{FF2B5EF4-FFF2-40B4-BE49-F238E27FC236}">
                <a16:creationId xmlns:a16="http://schemas.microsoft.com/office/drawing/2014/main" id="{D9F2D4EF-DE2D-6B31-5110-B5D0E78D50EF}"/>
              </a:ext>
            </a:extLst>
          </p:cNvPr>
          <p:cNvSpPr txBox="1"/>
          <p:nvPr/>
        </p:nvSpPr>
        <p:spPr>
          <a:xfrm>
            <a:off x="16200708" y="26269914"/>
            <a:ext cx="15391449" cy="4647426"/>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IB-AFM</a:t>
            </a: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探索過程で発見した最小値が同程度</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精度が高いほど良い値を探索している傾向は見られない</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評価回数が少ない</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精度の低いサロゲートモデルの使用であっても</a:t>
            </a:r>
            <a:r>
              <a:rPr kumimoji="1" lang="en-US" altLang="ja-JP" sz="36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よりも優れた探索性能</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30</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次元では，精度の高いサロゲートの使用モデルの探索性能が高かったが，</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10</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次元では精度の高いサロゲートモデルであってもその傾向が小さくなった（</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Fig. 3)</a:t>
            </a:r>
          </a:p>
        </p:txBody>
      </p:sp>
      <p:sp>
        <p:nvSpPr>
          <p:cNvPr id="73" name="テキスト ボックス 72">
            <a:extLst>
              <a:ext uri="{FF2B5EF4-FFF2-40B4-BE49-F238E27FC236}">
                <a16:creationId xmlns:a16="http://schemas.microsoft.com/office/drawing/2014/main" id="{A16E6338-5CC6-5040-2FDE-16C98665E498}"/>
              </a:ext>
            </a:extLst>
          </p:cNvPr>
          <p:cNvSpPr txBox="1"/>
          <p:nvPr/>
        </p:nvSpPr>
        <p:spPr>
          <a:xfrm>
            <a:off x="3439636" y="34993863"/>
            <a:ext cx="10732426" cy="1323439"/>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 1</a:t>
            </a:r>
            <a:r>
              <a:rPr kumimoji="1" lang="ja-JP" altLang="en-US" sz="4000">
                <a:latin typeface="Hiragino Sans W4" panose="020B0400000000000000" pitchFamily="34" charset="-128"/>
                <a:ea typeface="Hiragino Sans W4" panose="020B0400000000000000" pitchFamily="34" charset="-128"/>
              </a:rPr>
              <a:t>：</a:t>
            </a:r>
            <a:r>
              <a:rPr kumimoji="1" lang="en-US" altLang="ja-JP" sz="4000" dirty="0">
                <a:latin typeface="Hiragino Sans W4" panose="020B0400000000000000" pitchFamily="34" charset="-128"/>
                <a:ea typeface="Hiragino Sans W4" panose="020B0400000000000000" pitchFamily="34" charset="-128"/>
              </a:rPr>
              <a:t>30</a:t>
            </a:r>
            <a:r>
              <a:rPr kumimoji="1" lang="ja-JP" altLang="en-US" sz="4000">
                <a:latin typeface="Hiragino Sans W4" panose="020B0400000000000000" pitchFamily="34" charset="-128"/>
                <a:ea typeface="Hiragino Sans W4" panose="020B0400000000000000" pitchFamily="34" charset="-128"/>
              </a:rPr>
              <a:t>次元で</a:t>
            </a:r>
            <a:r>
              <a:rPr kumimoji="1" lang="en-US" altLang="ja-JP" sz="4000" dirty="0">
                <a:latin typeface="Hiragino Sans W4" panose="020B0400000000000000" pitchFamily="34" charset="-128"/>
                <a:ea typeface="Hiragino Sans W4" panose="020B0400000000000000" pitchFamily="34" charset="-128"/>
              </a:rPr>
              <a:t>PS-CM</a:t>
            </a:r>
            <a:r>
              <a:rPr kumimoji="1" lang="ja-JP" altLang="en-US" sz="4000">
                <a:latin typeface="Hiragino Sans W4" panose="020B0400000000000000" pitchFamily="34" charset="-128"/>
                <a:ea typeface="Hiragino Sans W4" panose="020B0400000000000000" pitchFamily="34" charset="-128"/>
              </a:rPr>
              <a:t>で探索を行った際の</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ja-JP" altLang="en-US" sz="4000">
                <a:latin typeface="Hiragino Sans W4" panose="020B0400000000000000" pitchFamily="34" charset="-128"/>
                <a:ea typeface="Hiragino Sans W4" panose="020B0400000000000000" pitchFamily="34" charset="-128"/>
              </a:rPr>
              <a:t>目的関数値の最小値との差の推移</a:t>
            </a:r>
          </a:p>
        </p:txBody>
      </p:sp>
      <p:sp>
        <p:nvSpPr>
          <p:cNvPr id="78" name="テキスト ボックス 77">
            <a:extLst>
              <a:ext uri="{FF2B5EF4-FFF2-40B4-BE49-F238E27FC236}">
                <a16:creationId xmlns:a16="http://schemas.microsoft.com/office/drawing/2014/main" id="{706DF09F-6C0F-E89C-FFCC-DB137B902DCE}"/>
              </a:ext>
            </a:extLst>
          </p:cNvPr>
          <p:cNvSpPr txBox="1"/>
          <p:nvPr/>
        </p:nvSpPr>
        <p:spPr>
          <a:xfrm>
            <a:off x="1227308" y="40195875"/>
            <a:ext cx="16320493" cy="1323439"/>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 3</a:t>
            </a:r>
            <a:r>
              <a:rPr kumimoji="1" lang="ja-JP" altLang="en-US" sz="4000">
                <a:latin typeface="Hiragino Sans W4" panose="020B0400000000000000" pitchFamily="34" charset="-128"/>
                <a:ea typeface="Hiragino Sans W4" panose="020B0400000000000000" pitchFamily="34" charset="-128"/>
              </a:rPr>
              <a:t>：サロゲートモデルの精度と</a:t>
            </a:r>
            <a:r>
              <a:rPr kumimoji="1" lang="en-US" altLang="ja-JP" sz="4000" dirty="0">
                <a:latin typeface="Hiragino Sans W4" panose="020B0400000000000000" pitchFamily="34" charset="-128"/>
                <a:ea typeface="Hiragino Sans W4" panose="020B0400000000000000" pitchFamily="34" charset="-128"/>
              </a:rPr>
              <a:t>2000</a:t>
            </a:r>
            <a:r>
              <a:rPr kumimoji="1" lang="ja-JP" altLang="en-US" sz="4000">
                <a:latin typeface="Hiragino Sans W4" panose="020B0400000000000000" pitchFamily="34" charset="-128"/>
                <a:ea typeface="Hiragino Sans W4" panose="020B0400000000000000" pitchFamily="34" charset="-128"/>
              </a:rPr>
              <a:t>回の評価後の目的関数値との</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ja-JP" altLang="en-US" sz="4000">
                <a:latin typeface="Hiragino Sans W4" panose="020B0400000000000000" pitchFamily="34" charset="-128"/>
                <a:ea typeface="Hiragino Sans W4" panose="020B0400000000000000" pitchFamily="34" charset="-128"/>
              </a:rPr>
              <a:t>ケンドールの順位相関係数</a:t>
            </a:r>
          </a:p>
        </p:txBody>
      </p:sp>
      <p:grpSp>
        <p:nvGrpSpPr>
          <p:cNvPr id="45" name="グループ化 44">
            <a:extLst>
              <a:ext uri="{FF2B5EF4-FFF2-40B4-BE49-F238E27FC236}">
                <a16:creationId xmlns:a16="http://schemas.microsoft.com/office/drawing/2014/main" id="{F6E02B71-1FE6-D036-CE26-3D1C7A06F683}"/>
              </a:ext>
            </a:extLst>
          </p:cNvPr>
          <p:cNvGrpSpPr/>
          <p:nvPr/>
        </p:nvGrpSpPr>
        <p:grpSpPr>
          <a:xfrm>
            <a:off x="741395" y="8823262"/>
            <a:ext cx="11240760" cy="8052931"/>
            <a:chOff x="742136" y="8892907"/>
            <a:chExt cx="11240760" cy="8052931"/>
          </a:xfrm>
        </p:grpSpPr>
        <p:sp>
          <p:nvSpPr>
            <p:cNvPr id="10" name="テキスト ボックス 9">
              <a:extLst>
                <a:ext uri="{FF2B5EF4-FFF2-40B4-BE49-F238E27FC236}">
                  <a16:creationId xmlns:a16="http://schemas.microsoft.com/office/drawing/2014/main" id="{311E7C79-B410-B3AA-5220-717ED2CA7D3E}"/>
                </a:ext>
              </a:extLst>
            </p:cNvPr>
            <p:cNvSpPr txBox="1">
              <a:spLocks/>
            </p:cNvSpPr>
            <p:nvPr/>
          </p:nvSpPr>
          <p:spPr>
            <a:xfrm>
              <a:off x="742136" y="8892907"/>
              <a:ext cx="11240760" cy="8052931"/>
            </a:xfrm>
            <a:prstGeom prst="rect">
              <a:avLst/>
            </a:prstGeom>
            <a:noFill/>
            <a:ln>
              <a:solidFill>
                <a:schemeClr val="accent1">
                  <a:lumMod val="40000"/>
                  <a:lumOff val="60000"/>
                </a:schemeClr>
              </a:solidFill>
            </a:ln>
          </p:spPr>
          <p:txBody>
            <a:bodyPr wrap="square" rtlCol="0">
              <a:noAutofit/>
            </a:bodyPr>
            <a:lstStyle/>
            <a:p>
              <a:endParaRPr kumimoji="1" lang="ja-JP" altLang="en-US" sz="4000"/>
            </a:p>
          </p:txBody>
        </p:sp>
        <p:sp>
          <p:nvSpPr>
            <p:cNvPr id="16" name="正方形/長方形 15">
              <a:extLst>
                <a:ext uri="{FF2B5EF4-FFF2-40B4-BE49-F238E27FC236}">
                  <a16:creationId xmlns:a16="http://schemas.microsoft.com/office/drawing/2014/main" id="{416B5C65-7570-D24D-1B93-3CE45A069EF8}"/>
                </a:ext>
              </a:extLst>
            </p:cNvPr>
            <p:cNvSpPr/>
            <p:nvPr/>
          </p:nvSpPr>
          <p:spPr>
            <a:xfrm>
              <a:off x="772823" y="8904890"/>
              <a:ext cx="10241541"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２</a:t>
              </a:r>
              <a:r>
                <a:rPr kumimoji="1" lang="en-US" altLang="ja-JP" sz="6000" b="1" dirty="0">
                  <a:solidFill>
                    <a:schemeClr val="bg1"/>
                  </a:solidFill>
                </a:rPr>
                <a:t>.</a:t>
              </a:r>
              <a:r>
                <a:rPr kumimoji="1" lang="ja-JP" altLang="en-US" sz="6000" b="1">
                  <a:solidFill>
                    <a:schemeClr val="bg1"/>
                  </a:solidFill>
                </a:rPr>
                <a:t>サロゲートモデルの分類</a:t>
              </a:r>
              <a:r>
                <a:rPr kumimoji="1" lang="en-US" altLang="ja-JP" sz="6000" b="1" baseline="30000" dirty="0">
                  <a:solidFill>
                    <a:schemeClr val="bg1"/>
                  </a:solidFill>
                </a:rPr>
                <a:t>[2]</a:t>
              </a:r>
              <a:endParaRPr kumimoji="1" lang="ja-JP" altLang="en-US" sz="6000" baseline="30000" dirty="0">
                <a:solidFill>
                  <a:schemeClr val="bg1"/>
                </a:solidFill>
              </a:endParaRPr>
            </a:p>
          </p:txBody>
        </p:sp>
        <p:sp>
          <p:nvSpPr>
            <p:cNvPr id="46" name="テキスト ボックス 45">
              <a:extLst>
                <a:ext uri="{FF2B5EF4-FFF2-40B4-BE49-F238E27FC236}">
                  <a16:creationId xmlns:a16="http://schemas.microsoft.com/office/drawing/2014/main" id="{AAF41960-B80A-EFD2-E72B-1B30675B46FF}"/>
                </a:ext>
              </a:extLst>
            </p:cNvPr>
            <p:cNvSpPr txBox="1"/>
            <p:nvPr/>
          </p:nvSpPr>
          <p:spPr>
            <a:xfrm>
              <a:off x="772823" y="10004162"/>
              <a:ext cx="10812143" cy="2985433"/>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400">
                  <a:latin typeface="Hiragino Sans W5" panose="020B0400000000000000" pitchFamily="34" charset="-128"/>
                  <a:ea typeface="Hiragino Sans W5" panose="020B0400000000000000" pitchFamily="34" charset="-128"/>
                </a:rPr>
                <a:t>事前選択</a:t>
              </a:r>
              <a:r>
                <a:rPr kumimoji="1" lang="en-US" altLang="ja-JP" sz="4400" dirty="0">
                  <a:latin typeface="Hiragino Sans W5" panose="020B0400000000000000" pitchFamily="34" charset="-128"/>
                  <a:ea typeface="Hiragino Sans W5" panose="020B0400000000000000" pitchFamily="34" charset="-128"/>
                </a:rPr>
                <a:t> (Pre-selection: PS)</a:t>
              </a: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生成した子個体を実評価するかをサロゲートを用いて事前に決定するモデル</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実験ではサロゲートとして分類モデルを用いる</a:t>
              </a:r>
              <a:r>
                <a:rPr kumimoji="1" lang="en-US" altLang="ja-JP" sz="3600" dirty="0">
                  <a:latin typeface="Hiragino Sans W5" panose="020B0400000000000000" pitchFamily="34" charset="-128"/>
                  <a:ea typeface="Hiragino Sans W5" panose="020B0400000000000000" pitchFamily="34" charset="-128"/>
                </a:rPr>
                <a:t>PS (PS-CM)</a:t>
              </a:r>
              <a:r>
                <a:rPr kumimoji="1" lang="ja-JP" altLang="en-US" sz="3600">
                  <a:latin typeface="Hiragino Sans W5" panose="020B0400000000000000" pitchFamily="34" charset="-128"/>
                  <a:ea typeface="Hiragino Sans W5" panose="020B0400000000000000" pitchFamily="34" charset="-128"/>
                </a:rPr>
                <a:t>を想定</a:t>
              </a:r>
              <a:endParaRPr kumimoji="1" lang="en-US" altLang="ja-JP" sz="3600" dirty="0">
                <a:latin typeface="Hiragino Sans W5" panose="020B0400000000000000" pitchFamily="34" charset="-128"/>
                <a:ea typeface="Hiragino Sans W5" panose="020B0400000000000000" pitchFamily="34" charset="-128"/>
              </a:endParaRPr>
            </a:p>
          </p:txBody>
        </p:sp>
        <p:sp>
          <p:nvSpPr>
            <p:cNvPr id="2" name="テキスト ボックス 1">
              <a:extLst>
                <a:ext uri="{FF2B5EF4-FFF2-40B4-BE49-F238E27FC236}">
                  <a16:creationId xmlns:a16="http://schemas.microsoft.com/office/drawing/2014/main" id="{2B320BAA-375C-468A-5739-6F1C5D3A059D}"/>
                </a:ext>
              </a:extLst>
            </p:cNvPr>
            <p:cNvSpPr txBox="1"/>
            <p:nvPr/>
          </p:nvSpPr>
          <p:spPr>
            <a:xfrm>
              <a:off x="825879" y="12985657"/>
              <a:ext cx="10812143" cy="3407364"/>
            </a:xfrm>
            <a:prstGeom prst="rect">
              <a:avLst/>
            </a:prstGeom>
            <a:noFill/>
          </p:spPr>
          <p:txBody>
            <a:bodyPr wrap="square" lIns="46800" tIns="0" rIns="0" bIns="0" rtlCol="0">
              <a:no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個体ベース（</a:t>
              </a:r>
              <a:r>
                <a:rPr kumimoji="1" lang="en-US" altLang="ja-JP" sz="4000" dirty="0">
                  <a:latin typeface="Hiragino Sans W5" panose="020B0400000000000000" pitchFamily="34" charset="-128"/>
                  <a:ea typeface="Hiragino Sans W5" panose="020B0400000000000000" pitchFamily="34" charset="-128"/>
                </a:rPr>
                <a:t>Individual base: IB)</a:t>
              </a: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生成された子個体から評価が優れると推定される一部の個体を実評価，それらの評価に基づいて次世代の集団を選ぶモデル</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実験ではサロゲートとして絶対評価値モデルを用いる</a:t>
              </a:r>
              <a:r>
                <a:rPr kumimoji="1" lang="en-US" altLang="ja-JP" sz="3600" dirty="0">
                  <a:latin typeface="Hiragino Sans W5" panose="020B0400000000000000" pitchFamily="34" charset="-128"/>
                  <a:ea typeface="Hiragino Sans W5" panose="020B0400000000000000" pitchFamily="34" charset="-128"/>
                </a:rPr>
                <a:t>IB(IB-AFM)</a:t>
              </a:r>
              <a:r>
                <a:rPr kumimoji="1" lang="ja-JP" altLang="en-US" sz="3600">
                  <a:latin typeface="Hiragino Sans W5" panose="020B0400000000000000" pitchFamily="34" charset="-128"/>
                  <a:ea typeface="Hiragino Sans W5" panose="020B0400000000000000" pitchFamily="34" charset="-128"/>
                </a:rPr>
                <a:t>を想定</a:t>
              </a:r>
              <a:endParaRPr kumimoji="1" lang="en-US" altLang="ja-JP" sz="3600" dirty="0">
                <a:latin typeface="Hiragino Sans W5" panose="020B0400000000000000" pitchFamily="34" charset="-128"/>
                <a:ea typeface="Hiragino Sans W5" panose="020B0400000000000000" pitchFamily="34" charset="-128"/>
              </a:endParaRPr>
            </a:p>
            <a:p>
              <a:endParaRPr kumimoji="1" lang="en-US" altLang="ja-JP" sz="4400" dirty="0">
                <a:latin typeface="Hiragino Sans W5" panose="020B0400000000000000" pitchFamily="34" charset="-128"/>
                <a:ea typeface="Hiragino Sans W5" panose="020B0400000000000000" pitchFamily="34" charset="-128"/>
              </a:endParaRPr>
            </a:p>
          </p:txBody>
        </p:sp>
      </p:grpSp>
      <p:pic>
        <p:nvPicPr>
          <p:cNvPr id="5" name="図 4">
            <a:extLst>
              <a:ext uri="{FF2B5EF4-FFF2-40B4-BE49-F238E27FC236}">
                <a16:creationId xmlns:a16="http://schemas.microsoft.com/office/drawing/2014/main" id="{29961AEF-3417-1149-8FA0-B1BC1A0A83D0}"/>
              </a:ext>
            </a:extLst>
          </p:cNvPr>
          <p:cNvPicPr>
            <a:picLocks noChangeAspect="1"/>
          </p:cNvPicPr>
          <p:nvPr/>
        </p:nvPicPr>
        <p:blipFill>
          <a:blip r:embed="rId3"/>
          <a:stretch>
            <a:fillRect/>
          </a:stretch>
        </p:blipFill>
        <p:spPr>
          <a:xfrm>
            <a:off x="939865" y="30917340"/>
            <a:ext cx="4899079" cy="3354803"/>
          </a:xfrm>
          <a:prstGeom prst="rect">
            <a:avLst/>
          </a:prstGeom>
        </p:spPr>
      </p:pic>
      <p:pic>
        <p:nvPicPr>
          <p:cNvPr id="8" name="図 7">
            <a:extLst>
              <a:ext uri="{FF2B5EF4-FFF2-40B4-BE49-F238E27FC236}">
                <a16:creationId xmlns:a16="http://schemas.microsoft.com/office/drawing/2014/main" id="{F1FB443E-A869-7C34-7E70-D13FF591B58C}"/>
              </a:ext>
            </a:extLst>
          </p:cNvPr>
          <p:cNvPicPr>
            <a:picLocks noChangeAspect="1"/>
          </p:cNvPicPr>
          <p:nvPr/>
        </p:nvPicPr>
        <p:blipFill>
          <a:blip r:embed="rId4"/>
          <a:stretch>
            <a:fillRect/>
          </a:stretch>
        </p:blipFill>
        <p:spPr>
          <a:xfrm>
            <a:off x="6025963" y="31238658"/>
            <a:ext cx="4899079" cy="3033485"/>
          </a:xfrm>
          <a:prstGeom prst="rect">
            <a:avLst/>
          </a:prstGeom>
        </p:spPr>
      </p:pic>
      <p:pic>
        <p:nvPicPr>
          <p:cNvPr id="33" name="図 32">
            <a:extLst>
              <a:ext uri="{FF2B5EF4-FFF2-40B4-BE49-F238E27FC236}">
                <a16:creationId xmlns:a16="http://schemas.microsoft.com/office/drawing/2014/main" id="{1F036972-E1F0-B06E-98C2-F8A60C9508E7}"/>
              </a:ext>
            </a:extLst>
          </p:cNvPr>
          <p:cNvPicPr>
            <a:picLocks noChangeAspect="1"/>
          </p:cNvPicPr>
          <p:nvPr/>
        </p:nvPicPr>
        <p:blipFill>
          <a:blip r:embed="rId5"/>
          <a:stretch>
            <a:fillRect/>
          </a:stretch>
        </p:blipFill>
        <p:spPr>
          <a:xfrm>
            <a:off x="11112061" y="31238658"/>
            <a:ext cx="4899079" cy="3033485"/>
          </a:xfrm>
          <a:prstGeom prst="rect">
            <a:avLst/>
          </a:prstGeom>
        </p:spPr>
      </p:pic>
      <p:sp>
        <p:nvSpPr>
          <p:cNvPr id="99" name="テキスト ボックス 98">
            <a:extLst>
              <a:ext uri="{FF2B5EF4-FFF2-40B4-BE49-F238E27FC236}">
                <a16:creationId xmlns:a16="http://schemas.microsoft.com/office/drawing/2014/main" id="{2573B949-40E6-45C5-2305-3C21F6871589}"/>
              </a:ext>
            </a:extLst>
          </p:cNvPr>
          <p:cNvSpPr txBox="1"/>
          <p:nvPr/>
        </p:nvSpPr>
        <p:spPr>
          <a:xfrm>
            <a:off x="17781567" y="34208484"/>
            <a:ext cx="2254143" cy="707886"/>
          </a:xfrm>
          <a:prstGeom prst="rect">
            <a:avLst/>
          </a:prstGeom>
          <a:noFill/>
        </p:spPr>
        <p:txBody>
          <a:bodyPr wrap="none" rtlCol="0">
            <a:spAutoFit/>
          </a:bodyPr>
          <a:lstStyle/>
          <a:p>
            <a:r>
              <a:rPr kumimoji="1" lang="en-US" altLang="ja-JP" sz="4000" dirty="0"/>
              <a:t>IB-AFM f2</a:t>
            </a:r>
            <a:endParaRPr kumimoji="1" lang="ja-JP" altLang="en-US" sz="4000"/>
          </a:p>
        </p:txBody>
      </p:sp>
      <p:sp>
        <p:nvSpPr>
          <p:cNvPr id="102" name="テキスト ボックス 101">
            <a:extLst>
              <a:ext uri="{FF2B5EF4-FFF2-40B4-BE49-F238E27FC236}">
                <a16:creationId xmlns:a16="http://schemas.microsoft.com/office/drawing/2014/main" id="{1E8C572B-F3CE-9F9A-EA16-C238AEBC5874}"/>
              </a:ext>
            </a:extLst>
          </p:cNvPr>
          <p:cNvSpPr txBox="1"/>
          <p:nvPr/>
        </p:nvSpPr>
        <p:spPr>
          <a:xfrm>
            <a:off x="22895006" y="34229661"/>
            <a:ext cx="2254143" cy="707886"/>
          </a:xfrm>
          <a:prstGeom prst="rect">
            <a:avLst/>
          </a:prstGeom>
          <a:noFill/>
        </p:spPr>
        <p:txBody>
          <a:bodyPr wrap="none" rtlCol="0">
            <a:spAutoFit/>
          </a:bodyPr>
          <a:lstStyle/>
          <a:p>
            <a:r>
              <a:rPr kumimoji="1" lang="en-US" altLang="ja-JP" sz="4000" dirty="0"/>
              <a:t>IB-AFM f4</a:t>
            </a:r>
            <a:endParaRPr kumimoji="1" lang="ja-JP" altLang="en-US" sz="4000"/>
          </a:p>
        </p:txBody>
      </p:sp>
      <p:sp>
        <p:nvSpPr>
          <p:cNvPr id="105" name="テキスト ボックス 104">
            <a:extLst>
              <a:ext uri="{FF2B5EF4-FFF2-40B4-BE49-F238E27FC236}">
                <a16:creationId xmlns:a16="http://schemas.microsoft.com/office/drawing/2014/main" id="{FA816127-5E32-EF79-EF40-3CD5274596BE}"/>
              </a:ext>
            </a:extLst>
          </p:cNvPr>
          <p:cNvSpPr txBox="1"/>
          <p:nvPr/>
        </p:nvSpPr>
        <p:spPr>
          <a:xfrm>
            <a:off x="27891954" y="34208484"/>
            <a:ext cx="2513830" cy="707886"/>
          </a:xfrm>
          <a:prstGeom prst="rect">
            <a:avLst/>
          </a:prstGeom>
          <a:noFill/>
        </p:spPr>
        <p:txBody>
          <a:bodyPr wrap="none" rtlCol="0">
            <a:spAutoFit/>
          </a:bodyPr>
          <a:lstStyle/>
          <a:p>
            <a:r>
              <a:rPr kumimoji="1" lang="en-US" altLang="ja-JP" sz="4000" dirty="0"/>
              <a:t>IB-AFM f15</a:t>
            </a:r>
            <a:endParaRPr kumimoji="1" lang="ja-JP" altLang="en-US" sz="4000"/>
          </a:p>
        </p:txBody>
      </p:sp>
      <p:pic>
        <p:nvPicPr>
          <p:cNvPr id="35" name="図 34">
            <a:extLst>
              <a:ext uri="{FF2B5EF4-FFF2-40B4-BE49-F238E27FC236}">
                <a16:creationId xmlns:a16="http://schemas.microsoft.com/office/drawing/2014/main" id="{B35CB252-4D1C-60BC-E784-A01805D69AF5}"/>
              </a:ext>
            </a:extLst>
          </p:cNvPr>
          <p:cNvPicPr>
            <a:picLocks noChangeAspect="1"/>
          </p:cNvPicPr>
          <p:nvPr/>
        </p:nvPicPr>
        <p:blipFill>
          <a:blip r:embed="rId6"/>
          <a:stretch>
            <a:fillRect/>
          </a:stretch>
        </p:blipFill>
        <p:spPr>
          <a:xfrm>
            <a:off x="16198159" y="31298499"/>
            <a:ext cx="4899079" cy="2973644"/>
          </a:xfrm>
          <a:prstGeom prst="rect">
            <a:avLst/>
          </a:prstGeom>
        </p:spPr>
      </p:pic>
      <p:pic>
        <p:nvPicPr>
          <p:cNvPr id="37" name="図 36">
            <a:extLst>
              <a:ext uri="{FF2B5EF4-FFF2-40B4-BE49-F238E27FC236}">
                <a16:creationId xmlns:a16="http://schemas.microsoft.com/office/drawing/2014/main" id="{C55700D7-9E3E-EF5B-BE93-394C818EEA37}"/>
              </a:ext>
            </a:extLst>
          </p:cNvPr>
          <p:cNvPicPr>
            <a:picLocks noChangeAspect="1"/>
          </p:cNvPicPr>
          <p:nvPr/>
        </p:nvPicPr>
        <p:blipFill>
          <a:blip r:embed="rId7"/>
          <a:stretch>
            <a:fillRect/>
          </a:stretch>
        </p:blipFill>
        <p:spPr>
          <a:xfrm>
            <a:off x="21284257" y="31238658"/>
            <a:ext cx="4899079" cy="3033485"/>
          </a:xfrm>
          <a:prstGeom prst="rect">
            <a:avLst/>
          </a:prstGeom>
        </p:spPr>
      </p:pic>
      <p:pic>
        <p:nvPicPr>
          <p:cNvPr id="39" name="図 38">
            <a:extLst>
              <a:ext uri="{FF2B5EF4-FFF2-40B4-BE49-F238E27FC236}">
                <a16:creationId xmlns:a16="http://schemas.microsoft.com/office/drawing/2014/main" id="{C9F723FB-5E95-C308-EDDF-792977F7B057}"/>
              </a:ext>
            </a:extLst>
          </p:cNvPr>
          <p:cNvPicPr>
            <a:picLocks noChangeAspect="1"/>
          </p:cNvPicPr>
          <p:nvPr/>
        </p:nvPicPr>
        <p:blipFill>
          <a:blip r:embed="rId8"/>
          <a:stretch>
            <a:fillRect/>
          </a:stretch>
        </p:blipFill>
        <p:spPr>
          <a:xfrm>
            <a:off x="26370356" y="31238658"/>
            <a:ext cx="4899079" cy="3033485"/>
          </a:xfrm>
          <a:prstGeom prst="rect">
            <a:avLst/>
          </a:prstGeom>
        </p:spPr>
      </p:pic>
      <p:sp>
        <p:nvSpPr>
          <p:cNvPr id="40" name="テキスト ボックス 39">
            <a:extLst>
              <a:ext uri="{FF2B5EF4-FFF2-40B4-BE49-F238E27FC236}">
                <a16:creationId xmlns:a16="http://schemas.microsoft.com/office/drawing/2014/main" id="{F3225A56-EAEC-A0B0-A9F9-6054AAB3A3F2}"/>
              </a:ext>
            </a:extLst>
          </p:cNvPr>
          <p:cNvSpPr txBox="1"/>
          <p:nvPr/>
        </p:nvSpPr>
        <p:spPr>
          <a:xfrm>
            <a:off x="19285003" y="36747620"/>
            <a:ext cx="12218410" cy="5693866"/>
          </a:xfrm>
          <a:prstGeom prst="rect">
            <a:avLst/>
          </a:prstGeom>
          <a:noFill/>
        </p:spPr>
        <p:txBody>
          <a:bodyPr wrap="square" rtlCol="0">
            <a:spAutoFit/>
          </a:bodyPr>
          <a:lstStyle/>
          <a:p>
            <a:r>
              <a:rPr kumimoji="1" lang="en-US" altLang="ja-JP" sz="3600" dirty="0">
                <a:latin typeface="Hiragino Sans W5" panose="020B0400000000000000" pitchFamily="34" charset="-128"/>
                <a:ea typeface="Hiragino Sans W5" panose="020B0400000000000000" pitchFamily="34" charset="-128"/>
              </a:rPr>
              <a:t>PC-CM</a:t>
            </a:r>
            <a:r>
              <a:rPr kumimoji="1" lang="ja-JP" altLang="en-US" sz="3600">
                <a:latin typeface="Hiragino Sans W5" panose="020B0400000000000000" pitchFamily="34" charset="-128"/>
                <a:ea typeface="Hiragino Sans W5" panose="020B0400000000000000" pitchFamily="34" charset="-128"/>
              </a:rPr>
              <a:t>：</a:t>
            </a:r>
            <a:endParaRPr kumimoji="1" lang="en-US" altLang="ja-JP" sz="36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評価回数が限られる場合</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精度が低くてもサロゲートモデルの使用が有効</a:t>
            </a:r>
            <a:endParaRPr kumimoji="1" lang="en-US" altLang="ja-JP" sz="36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推定精度が高いほど探索性能が高い</a:t>
            </a:r>
            <a:endParaRPr kumimoji="1" lang="en-US" altLang="ja-JP" sz="3600" dirty="0">
              <a:latin typeface="Hiragino Sans W5" panose="020B0400000000000000" pitchFamily="34" charset="-128"/>
              <a:ea typeface="Hiragino Sans W5" panose="020B0400000000000000" pitchFamily="34" charset="-128"/>
            </a:endParaRPr>
          </a:p>
          <a:p>
            <a:r>
              <a:rPr kumimoji="1" lang="en-US" altLang="ja-JP" sz="3600" dirty="0">
                <a:latin typeface="Hiragino Sans W5" panose="020B0400000000000000" pitchFamily="34" charset="-128"/>
                <a:ea typeface="Hiragino Sans W5" panose="020B0400000000000000" pitchFamily="34" charset="-128"/>
              </a:rPr>
              <a:t>IB-AFM</a:t>
            </a:r>
            <a:r>
              <a:rPr kumimoji="1" lang="ja-JP" altLang="en-US" sz="3600">
                <a:latin typeface="Hiragino Sans W5" panose="020B0400000000000000" pitchFamily="34" charset="-128"/>
                <a:ea typeface="Hiragino Sans W5" panose="020B0400000000000000" pitchFamily="34" charset="-128"/>
              </a:rPr>
              <a:t>：</a:t>
            </a:r>
            <a:endParaRPr kumimoji="1" lang="en-US" altLang="ja-JP" sz="36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評価回数が限られる場合</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サロゲートモデルの使用が有効</a:t>
            </a:r>
            <a:endParaRPr kumimoji="1" lang="en-US" altLang="ja-JP" sz="36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評価回数が増加</a:t>
            </a:r>
            <a:r>
              <a:rPr kumimoji="1" lang="en-US" altLang="ja-JP" sz="3600" dirty="0">
                <a:latin typeface="Hiragino Sans W5" panose="020B0400000000000000" pitchFamily="34" charset="-128"/>
                <a:ea typeface="Hiragino Sans W5" panose="020B0400000000000000" pitchFamily="34" charset="-128"/>
              </a:rPr>
              <a:t>→</a:t>
            </a:r>
            <a:r>
              <a:rPr kumimoji="1" lang="en-US" altLang="ja-JP" sz="3600" dirty="0" err="1">
                <a:latin typeface="Hiragino Sans W5" panose="020B0400000000000000" pitchFamily="34" charset="-128"/>
                <a:ea typeface="Hiragino Sans W5" panose="020B0400000000000000" pitchFamily="34" charset="-128"/>
              </a:rPr>
              <a:t>NoS</a:t>
            </a:r>
            <a:r>
              <a:rPr kumimoji="1" lang="ja-JP" altLang="en-US" sz="3600">
                <a:latin typeface="Hiragino Sans W5" panose="020B0400000000000000" pitchFamily="34" charset="-128"/>
                <a:ea typeface="Hiragino Sans W5" panose="020B0400000000000000" pitchFamily="34" charset="-128"/>
              </a:rPr>
              <a:t>の探索性能が向上　</a:t>
            </a:r>
            <a:endParaRPr kumimoji="1" lang="en-US" altLang="ja-JP" sz="3600" dirty="0">
              <a:latin typeface="Hiragino Sans W5" panose="020B0400000000000000" pitchFamily="34" charset="-128"/>
              <a:ea typeface="Hiragino Sans W5" panose="020B0400000000000000" pitchFamily="34" charset="-128"/>
            </a:endParaRPr>
          </a:p>
          <a:p>
            <a:r>
              <a:rPr kumimoji="1" lang="en-US" altLang="ja-JP" sz="3600" dirty="0">
                <a:latin typeface="Hiragino Sans W5" panose="020B0400000000000000" pitchFamily="34" charset="-128"/>
                <a:ea typeface="Hiragino Sans W5" panose="020B0400000000000000" pitchFamily="34" charset="-128"/>
              </a:rPr>
              <a:t>10</a:t>
            </a:r>
            <a:r>
              <a:rPr kumimoji="1" lang="ja-JP" altLang="en-US" sz="3600">
                <a:latin typeface="Hiragino Sans W5" panose="020B0400000000000000" pitchFamily="34" charset="-128"/>
                <a:ea typeface="Hiragino Sans W5" panose="020B0400000000000000" pitchFamily="34" charset="-128"/>
              </a:rPr>
              <a:t>次元の場合特に精度が高いほど探索性能が向上する傾向は見られなくなる</a:t>
            </a:r>
            <a:endParaRPr kumimoji="1" lang="en-US" altLang="ja-JP" sz="3600" dirty="0">
              <a:latin typeface="Hiragino Sans W5" panose="020B0400000000000000" pitchFamily="34" charset="-128"/>
              <a:ea typeface="Hiragino Sans W5" panose="020B0400000000000000" pitchFamily="34" charset="-128"/>
            </a:endParaRPr>
          </a:p>
          <a:p>
            <a:endParaRPr kumimoji="1" lang="ja-JP" altLang="en-US" sz="4000"/>
          </a:p>
        </p:txBody>
      </p:sp>
      <p:sp>
        <p:nvSpPr>
          <p:cNvPr id="4" name="テキスト ボックス 3">
            <a:extLst>
              <a:ext uri="{FF2B5EF4-FFF2-40B4-BE49-F238E27FC236}">
                <a16:creationId xmlns:a16="http://schemas.microsoft.com/office/drawing/2014/main" id="{712ED621-199C-F3D3-1529-A060AD6B0921}"/>
              </a:ext>
            </a:extLst>
          </p:cNvPr>
          <p:cNvSpPr txBox="1"/>
          <p:nvPr/>
        </p:nvSpPr>
        <p:spPr>
          <a:xfrm>
            <a:off x="12171862" y="13191979"/>
            <a:ext cx="9112393" cy="707886"/>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パラメータ設定</a:t>
            </a:r>
            <a:r>
              <a:rPr kumimoji="1" lang="en-US" altLang="ja-JP" sz="4000" baseline="30000" dirty="0">
                <a:latin typeface="Hiragino Sans W5" panose="020B0400000000000000" pitchFamily="34" charset="-128"/>
                <a:ea typeface="Hiragino Sans W5" panose="020B0400000000000000" pitchFamily="34" charset="-128"/>
              </a:rPr>
              <a:t>[4]</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41" name="グループ化 40">
            <a:extLst>
              <a:ext uri="{FF2B5EF4-FFF2-40B4-BE49-F238E27FC236}">
                <a16:creationId xmlns:a16="http://schemas.microsoft.com/office/drawing/2014/main" id="{11A37944-103B-8539-D36F-087DC1FFF966}"/>
              </a:ext>
            </a:extLst>
          </p:cNvPr>
          <p:cNvGrpSpPr/>
          <p:nvPr/>
        </p:nvGrpSpPr>
        <p:grpSpPr>
          <a:xfrm>
            <a:off x="1109462" y="17084868"/>
            <a:ext cx="10273448" cy="8541446"/>
            <a:chOff x="11572808" y="9551473"/>
            <a:chExt cx="10072627" cy="8541446"/>
          </a:xfrm>
        </p:grpSpPr>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04AE5C0-82A6-2DE9-7E59-A0254E1C2D66}"/>
                    </a:ext>
                  </a:extLst>
                </p:cNvPr>
                <p:cNvSpPr txBox="1"/>
                <p:nvPr/>
              </p:nvSpPr>
              <p:spPr>
                <a:xfrm>
                  <a:off x="11675589" y="10244617"/>
                  <a:ext cx="9969846" cy="7848302"/>
                </a:xfrm>
                <a:prstGeom prst="rect">
                  <a:avLst/>
                </a:prstGeom>
                <a:noFill/>
              </p:spPr>
              <p:txBody>
                <a:bodyPr wrap="none" rtlCol="0">
                  <a:spAutoFit/>
                </a:bodyPr>
                <a:lstStyle/>
                <a:p>
                  <a:pPr marL="742950" indent="-742950">
                    <a:buFont typeface="+mj-lt"/>
                    <a:buAutoNum type="arabicPeriod"/>
                  </a:pPr>
                  <a:r>
                    <a:rPr kumimoji="1" lang="en-US" altLang="ja-JP" sz="3600" dirty="0"/>
                    <a:t>Create the initial sample</a:t>
                  </a:r>
                </a:p>
                <a:p>
                  <a:pPr marL="742950" indent="-742950">
                    <a:buFont typeface="+mj-lt"/>
                    <a:buAutoNum type="arabicPeriod"/>
                  </a:pPr>
                  <a:r>
                    <a:rPr kumimoji="1" lang="en-US" altLang="ja-JP" sz="3600" dirty="0"/>
                    <a:t>Evaluate all individuals in the sample</a:t>
                  </a:r>
                </a:p>
                <a:p>
                  <a:pPr marL="742950" indent="-742950">
                    <a:buFont typeface="+mj-lt"/>
                    <a:buAutoNum type="arabicPeriod"/>
                  </a:pPr>
                  <a:r>
                    <a:rPr kumimoji="1" lang="en-US" altLang="ja-JP" sz="3600" dirty="0"/>
                    <a:t>Select the best </a:t>
                  </a:r>
                  <a14:m>
                    <m:oMath xmlns:m="http://schemas.openxmlformats.org/officeDocument/2006/math">
                      <m:r>
                        <a:rPr kumimoji="1" lang="en-US" altLang="ja-JP" sz="3600" i="1" dirty="0" smtClean="0">
                          <a:latin typeface="Cambria Math" panose="02040503050406030204" pitchFamily="18" charset="0"/>
                        </a:rPr>
                        <m:t>𝑁</m:t>
                      </m:r>
                    </m:oMath>
                  </a14:m>
                  <a:r>
                    <a:rPr kumimoji="1" lang="en-US" altLang="ja-JP" sz="3600" dirty="0"/>
                    <a:t> individual for parent</a:t>
                  </a:r>
                </a:p>
                <a:p>
                  <a:pPr marL="742950" indent="-742950">
                    <a:buFont typeface="+mj-lt"/>
                    <a:buAutoNum type="arabicPeriod"/>
                  </a:pPr>
                  <a:r>
                    <a:rPr kumimoji="1" lang="en-US" altLang="ja-JP" sz="3600" dirty="0"/>
                    <a:t> </a:t>
                  </a:r>
                  <a:r>
                    <a:rPr kumimoji="1" lang="en-US" altLang="ja-JP" sz="3600" b="1" dirty="0"/>
                    <a:t>while</a:t>
                  </a: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oMath>
                  </a14:m>
                  <a:r>
                    <a:rPr kumimoji="1" lang="en-US" altLang="ja-JP" sz="3600" dirty="0"/>
                    <a:t> &lt; </a:t>
                  </a:r>
                  <a14:m>
                    <m:oMath xmlns:m="http://schemas.openxmlformats.org/officeDocument/2006/math">
                      <m:r>
                        <m:rPr>
                          <m:sty m:val="p"/>
                        </m:rPr>
                        <a:rPr kumimoji="1" lang="en-US" altLang="ja-JP" sz="3600" i="1" dirty="0" smtClean="0">
                          <a:latin typeface="Cambria Math" panose="02040503050406030204" pitchFamily="18" charset="0"/>
                        </a:rPr>
                        <m:t>max</m:t>
                      </m:r>
                      <m:r>
                        <a:rPr kumimoji="1" lang="en-US" altLang="ja-JP" sz="3600" i="1" dirty="0" smtClean="0">
                          <a:latin typeface="Cambria Math" panose="02040503050406030204" pitchFamily="18" charset="0"/>
                        </a:rPr>
                        <m:t>⁡</m:t>
                      </m:r>
                      <m:r>
                        <a:rPr kumimoji="1" lang="en-US" altLang="ja-JP" sz="3600" i="1" dirty="0" smtClean="0">
                          <a:latin typeface="Cambria Math" panose="02040503050406030204" pitchFamily="18" charset="0"/>
                        </a:rPr>
                        <m:t>𝐹𝐸</m:t>
                      </m:r>
                    </m:oMath>
                  </a14:m>
                  <a:endParaRPr kumimoji="1" lang="en-US" altLang="ja-JP" sz="3600" dirty="0"/>
                </a:p>
                <a:p>
                  <a:pPr marL="742950" indent="-742950">
                    <a:buFont typeface="+mj-lt"/>
                    <a:buAutoNum type="arabicPeriod"/>
                  </a:pPr>
                  <a:r>
                    <a:rPr kumimoji="1" lang="en-US" altLang="ja-JP" sz="3600" dirty="0"/>
                    <a:t> 	   </a:t>
                  </a:r>
                  <a:r>
                    <a:rPr lang="en" altLang="ja-JP" sz="3600" b="0" i="0" u="none" strike="noStrike" dirty="0">
                      <a:solidFill>
                        <a:srgbClr val="374151"/>
                      </a:solidFill>
                      <a:effectLst/>
                      <a:latin typeface="Söhne"/>
                    </a:rPr>
                    <a:t>Perform crossover and mutation on individuals</a:t>
                  </a:r>
                  <a:endParaRPr kumimoji="1" lang="en-US" altLang="ja-JP" sz="3600" dirty="0"/>
                </a:p>
                <a:p>
                  <a:pPr marL="742950" indent="-742950">
                    <a:buFont typeface="+mj-lt"/>
                    <a:buAutoNum type="arabicPeriod"/>
                  </a:pPr>
                  <a:r>
                    <a:rPr kumimoji="1" lang="en-US" altLang="ja-JP" sz="3600" dirty="0"/>
                    <a:t>    </a:t>
                  </a:r>
                  <a:r>
                    <a:rPr kumimoji="1" lang="en-US" altLang="ja-JP" sz="3600" b="1" dirty="0"/>
                    <a:t>for</a:t>
                  </a:r>
                  <a:r>
                    <a:rPr kumimoji="1" lang="en-US" altLang="ja-JP" sz="3600" dirty="0"/>
                    <a:t> each individual</a:t>
                  </a:r>
                </a:p>
                <a:p>
                  <a:pPr marL="742950" indent="-742950">
                    <a:buFont typeface="+mj-lt"/>
                    <a:buAutoNum type="arabicPeriod"/>
                  </a:pPr>
                  <a:r>
                    <a:rPr kumimoji="1" lang="en-US" altLang="ja-JP" sz="3600" dirty="0"/>
                    <a:t>        Find its parent as the reference individual</a:t>
                  </a:r>
                </a:p>
                <a:p>
                  <a:pPr marL="742950" indent="-742950">
                    <a:buFont typeface="+mj-lt"/>
                    <a:buAutoNum type="arabicPeriod"/>
                  </a:pPr>
                  <a:r>
                    <a:rPr kumimoji="1" lang="en-US" altLang="ja-JP" sz="3600" dirty="0"/>
                    <a:t>        Evaluate the offspring</a:t>
                  </a:r>
                </a:p>
                <a:p>
                  <a:pPr marL="742950" indent="-742950">
                    <a:buFont typeface="+mj-lt"/>
                    <a:buAutoNum type="arabicPeriod"/>
                  </a:pPr>
                  <a:r>
                    <a:rPr kumimoji="1" lang="en-US" altLang="ja-JP" sz="3600" dirty="0"/>
                    <a:t>        label = (</a:t>
                  </a:r>
                  <a:r>
                    <a:rPr kumimoji="1" lang="en-US" altLang="ja-JP" sz="3600" dirty="0" err="1"/>
                    <a:t>offspring_fitness</a:t>
                  </a:r>
                  <a:r>
                    <a:rPr kumimoji="1" lang="en-US" altLang="ja-JP" sz="3600" dirty="0"/>
                    <a:t> &lt; </a:t>
                  </a:r>
                  <a:r>
                    <a:rPr kumimoji="1" lang="en-US" altLang="ja-JP" sz="3600" dirty="0" err="1"/>
                    <a:t>parent_fitness</a:t>
                  </a:r>
                  <a:r>
                    <a:rPr kumimoji="1" lang="en-US" altLang="ja-JP" sz="3600" dirty="0"/>
                    <a:t>)</a:t>
                  </a:r>
                </a:p>
                <a:p>
                  <a:pPr marL="742950" indent="-742950">
                    <a:buFont typeface="+mj-lt"/>
                    <a:buAutoNum type="arabicPeriod"/>
                  </a:pPr>
                  <a:r>
                    <a:rPr kumimoji="1" lang="en-US" altLang="ja-JP" sz="3600" dirty="0"/>
                    <a:t>        </a:t>
                  </a:r>
                  <a:r>
                    <a:rPr kumimoji="1" lang="en-US" altLang="ja-JP" sz="3600" b="1" dirty="0"/>
                    <a:t>if</a:t>
                  </a:r>
                  <a:r>
                    <a:rPr kumimoji="1" lang="en-US" altLang="ja-JP" sz="3600" dirty="0"/>
                    <a:t> rand(0,1) &gt; </a:t>
                  </a:r>
                  <a14:m>
                    <m:oMath xmlns:m="http://schemas.openxmlformats.org/officeDocument/2006/math">
                      <m:r>
                        <a:rPr kumimoji="1" lang="en-US" altLang="ja-JP" sz="3600" i="1" dirty="0" smtClean="0">
                          <a:latin typeface="Cambria Math" panose="02040503050406030204" pitchFamily="18" charset="0"/>
                        </a:rPr>
                        <m:t>𝑠𝑝</m:t>
                      </m:r>
                    </m:oMath>
                  </a14:m>
                  <a:endParaRPr kumimoji="1" lang="en-US" altLang="ja-JP" sz="3600" dirty="0"/>
                </a:p>
                <a:p>
                  <a:pPr marL="742950" indent="-742950">
                    <a:buFont typeface="+mj-lt"/>
                    <a:buAutoNum type="arabicPeriod"/>
                  </a:pPr>
                  <a:r>
                    <a:rPr kumimoji="1" lang="en-US" altLang="ja-JP" sz="3600" dirty="0"/>
                    <a:t>            Flip the label</a:t>
                  </a:r>
                </a:p>
                <a:p>
                  <a:pPr marL="742950" indent="-742950">
                    <a:buFont typeface="+mj-lt"/>
                    <a:buAutoNum type="arabicPeriod"/>
                  </a:pPr>
                  <a:r>
                    <a:rPr kumimoji="1" lang="en-US" altLang="ja-JP" sz="3600" dirty="0"/>
                    <a:t>       </a:t>
                  </a:r>
                  <a:r>
                    <a:rPr kumimoji="1" lang="en-US" altLang="ja-JP" sz="3600" b="1" dirty="0"/>
                    <a:t> if </a:t>
                  </a:r>
                  <a:r>
                    <a:rPr kumimoji="1" lang="en-US" altLang="ja-JP" sz="3600" dirty="0"/>
                    <a:t>label is positive</a:t>
                  </a:r>
                </a:p>
                <a:p>
                  <a:pPr marL="742950" indent="-742950">
                    <a:buFont typeface="+mj-lt"/>
                    <a:buAutoNum type="arabicPeriod"/>
                  </a:pP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m:t>
                      </m:r>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+ 1</m:t>
                      </m:r>
                    </m:oMath>
                  </a14:m>
                  <a:endParaRPr kumimoji="1" lang="en-US" altLang="ja-JP" sz="3600" dirty="0"/>
                </a:p>
                <a:p>
                  <a:pPr marL="742950" indent="-742950">
                    <a:buFont typeface="+mj-lt"/>
                    <a:buAutoNum type="arabicPeriod"/>
                  </a:pPr>
                  <a:r>
                    <a:rPr kumimoji="1" lang="en-US" altLang="ja-JP" sz="3600" dirty="0"/>
                    <a:t>           Replace parent with offspring</a:t>
                  </a:r>
                  <a:endParaRPr kumimoji="1" lang="ja-JP" altLang="en-US" sz="3600"/>
                </a:p>
              </p:txBody>
            </p:sp>
          </mc:Choice>
          <mc:Fallback>
            <p:sp>
              <p:nvSpPr>
                <p:cNvPr id="3" name="テキスト ボックス 2">
                  <a:extLst>
                    <a:ext uri="{FF2B5EF4-FFF2-40B4-BE49-F238E27FC236}">
                      <a16:creationId xmlns:a16="http://schemas.microsoft.com/office/drawing/2014/main" id="{B04AE5C0-82A6-2DE9-7E59-A0254E1C2D66}"/>
                    </a:ext>
                  </a:extLst>
                </p:cNvPr>
                <p:cNvSpPr txBox="1">
                  <a:spLocks noRot="1" noChangeAspect="1" noMove="1" noResize="1" noEditPoints="1" noAdjustHandles="1" noChangeArrowheads="1" noChangeShapeType="1" noTextEdit="1"/>
                </p:cNvSpPr>
                <p:nvPr/>
              </p:nvSpPr>
              <p:spPr>
                <a:xfrm>
                  <a:off x="11675589" y="10244617"/>
                  <a:ext cx="9969846" cy="7848302"/>
                </a:xfrm>
                <a:prstGeom prst="rect">
                  <a:avLst/>
                </a:prstGeom>
                <a:blipFill>
                  <a:blip r:embed="rId9"/>
                  <a:stretch>
                    <a:fillRect l="-1870" t="-1131" r="-748" b="-21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3278130B-E018-0DFD-17D4-4447D366F6A7}"/>
                </a:ext>
              </a:extLst>
            </p:cNvPr>
            <p:cNvSpPr txBox="1"/>
            <p:nvPr/>
          </p:nvSpPr>
          <p:spPr>
            <a:xfrm>
              <a:off x="11572808" y="9551473"/>
              <a:ext cx="9757799"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 1: PS-CM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grpSp>
        <p:nvGrpSpPr>
          <p:cNvPr id="43" name="グループ化 42">
            <a:extLst>
              <a:ext uri="{FF2B5EF4-FFF2-40B4-BE49-F238E27FC236}">
                <a16:creationId xmlns:a16="http://schemas.microsoft.com/office/drawing/2014/main" id="{6DD95B3C-241A-E64F-7E1B-F5771718983C}"/>
              </a:ext>
            </a:extLst>
          </p:cNvPr>
          <p:cNvGrpSpPr/>
          <p:nvPr/>
        </p:nvGrpSpPr>
        <p:grpSpPr>
          <a:xfrm>
            <a:off x="11946393" y="17099149"/>
            <a:ext cx="12136948" cy="7535972"/>
            <a:chOff x="21532861" y="9546403"/>
            <a:chExt cx="8752280" cy="7535972"/>
          </a:xfrm>
        </p:grpSpPr>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54529766-F57F-DF98-CCA6-FD98F4B538B7}"/>
                    </a:ext>
                  </a:extLst>
                </p:cNvPr>
                <p:cNvSpPr txBox="1"/>
                <p:nvPr/>
              </p:nvSpPr>
              <p:spPr>
                <a:xfrm>
                  <a:off x="21636080" y="10342068"/>
                  <a:ext cx="8649061" cy="6740307"/>
                </a:xfrm>
                <a:prstGeom prst="rect">
                  <a:avLst/>
                </a:prstGeom>
                <a:noFill/>
              </p:spPr>
              <p:txBody>
                <a:bodyPr wrap="square" rtlCol="0">
                  <a:spAutoFit/>
                </a:bodyPr>
                <a:lstStyle/>
                <a:p>
                  <a:pPr marL="742950" indent="-742950">
                    <a:buFont typeface="+mj-lt"/>
                    <a:buAutoNum type="arabicPeriod"/>
                  </a:pPr>
                  <a:r>
                    <a:rPr kumimoji="1" lang="en" altLang="ja-JP" sz="3600" dirty="0"/>
                    <a:t>Create the initial sample</a:t>
                  </a:r>
                </a:p>
                <a:p>
                  <a:pPr marL="742950" indent="-742950">
                    <a:buFont typeface="+mj-lt"/>
                    <a:buAutoNum type="arabicPeriod"/>
                  </a:pPr>
                  <a:r>
                    <a:rPr kumimoji="1" lang="en" altLang="ja-JP" sz="3600" dirty="0"/>
                    <a:t>Evaluate all individuals in the sample</a:t>
                  </a:r>
                </a:p>
                <a:p>
                  <a:pPr marL="742950" indent="-742950">
                    <a:buFont typeface="+mj-lt"/>
                    <a:buAutoNum type="arabicPeriod"/>
                  </a:pPr>
                  <a:r>
                    <a:rPr kumimoji="1" lang="en" altLang="ja-JP" sz="3600" dirty="0"/>
                    <a:t>Select the best </a:t>
                  </a:r>
                  <a14:m>
                    <m:oMath xmlns:m="http://schemas.openxmlformats.org/officeDocument/2006/math">
                      <m:r>
                        <a:rPr kumimoji="1" lang="en" altLang="ja-JP" sz="3600" i="1" dirty="0" smtClean="0">
                          <a:latin typeface="Cambria Math" panose="02040503050406030204" pitchFamily="18" charset="0"/>
                        </a:rPr>
                        <m:t>𝑁</m:t>
                      </m:r>
                    </m:oMath>
                  </a14:m>
                  <a:r>
                    <a:rPr kumimoji="1" lang="en" altLang="ja-JP" sz="3600" dirty="0"/>
                    <a:t> individual for parent</a:t>
                  </a:r>
                </a:p>
                <a:p>
                  <a:pPr marL="742950" indent="-742950">
                    <a:buFont typeface="+mj-lt"/>
                    <a:buAutoNum type="arabicPeriod"/>
                  </a:pPr>
                  <a:r>
                    <a:rPr kumimoji="1" lang="en-US" altLang="ja-JP" sz="3600" dirty="0"/>
                    <a:t> </a:t>
                  </a:r>
                  <a:r>
                    <a:rPr kumimoji="1" lang="en" altLang="ja-JP" sz="3600" b="1" dirty="0"/>
                    <a:t>while</a:t>
                  </a:r>
                  <a:r>
                    <a:rPr kumimoji="1" lang="en" altLang="ja-JP" sz="3600" dirty="0"/>
                    <a:t> </a:t>
                  </a:r>
                  <a14:m>
                    <m:oMath xmlns:m="http://schemas.openxmlformats.org/officeDocument/2006/math">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&lt; </m:t>
                      </m:r>
                      <m:r>
                        <m:rPr>
                          <m:sty m:val="p"/>
                        </m:rPr>
                        <a:rPr kumimoji="1" lang="en" altLang="ja-JP" sz="3600" i="1" dirty="0">
                          <a:latin typeface="Cambria Math" panose="02040503050406030204" pitchFamily="18" charset="0"/>
                        </a:rPr>
                        <m:t>max</m:t>
                      </m:r>
                      <m:r>
                        <a:rPr kumimoji="1" lang="en" altLang="ja-JP" sz="3600" i="1" dirty="0">
                          <a:latin typeface="Cambria Math" panose="02040503050406030204" pitchFamily="18" charset="0"/>
                        </a:rPr>
                        <m:t>⁡</m:t>
                      </m:r>
                      <m:r>
                        <a:rPr kumimoji="1" lang="en" altLang="ja-JP" sz="3600" i="1" dirty="0">
                          <a:latin typeface="Cambria Math" panose="02040503050406030204" pitchFamily="18" charset="0"/>
                        </a:rPr>
                        <m:t>𝐹𝐸</m:t>
                      </m:r>
                    </m:oMath>
                  </a14:m>
                  <a:endParaRPr kumimoji="1" lang="en" altLang="ja-JP" sz="3600" dirty="0"/>
                </a:p>
                <a:p>
                  <a:pPr marL="742950" indent="-742950">
                    <a:buFont typeface="+mj-lt"/>
                    <a:buAutoNum type="arabicPeriod"/>
                  </a:pPr>
                  <a:r>
                    <a:rPr kumimoji="1" lang="en" altLang="ja-JP" sz="3600" dirty="0"/>
                    <a:t>    Perform crossover and mutation on individuals</a:t>
                  </a:r>
                </a:p>
                <a:p>
                  <a:pPr marL="742950" indent="-742950">
                    <a:buFont typeface="+mj-lt"/>
                    <a:buAutoNum type="arabicPeriod"/>
                  </a:pPr>
                  <a:r>
                    <a:rPr kumimoji="1" lang="en" altLang="ja-JP" sz="3600" dirty="0"/>
                    <a:t>    Evaluate the offspring</a:t>
                  </a:r>
                </a:p>
                <a:p>
                  <a:pPr marL="742950" indent="-742950">
                    <a:buFont typeface="+mj-lt"/>
                    <a:buAutoNum type="arabicPeriod"/>
                  </a:pPr>
                  <a:r>
                    <a:rPr kumimoji="1" lang="en" altLang="ja-JP" sz="3600" dirty="0"/>
                    <a:t>    Sort parent and offspring</a:t>
                  </a:r>
                </a:p>
                <a:p>
                  <a:pPr marL="1128713" indent="-1128713">
                    <a:buFont typeface="+mj-lt"/>
                    <a:buAutoNum type="arabicPeriod"/>
                  </a:pPr>
                  <a:r>
                    <a:rPr kumimoji="1" lang="en" altLang="ja-JP" sz="3600" dirty="0"/>
                    <a:t>Select </a:t>
                  </a:r>
                  <a14:m>
                    <m:oMath xmlns:m="http://schemas.openxmlformats.org/officeDocument/2006/math">
                      <m: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𝑠𝑝</m:t>
                      </m:r>
                      <m:r>
                        <a:rPr kumimoji="1" lang="en-US" altLang="ja-JP" sz="3600" b="0" i="1" smtClean="0">
                          <a:latin typeface="Cambria Math" panose="02040503050406030204" pitchFamily="18" charset="0"/>
                          <a:ea typeface="Cambria Math" panose="02040503050406030204" pitchFamily="18" charset="0"/>
                        </a:rPr>
                        <m:t>) </m:t>
                      </m:r>
                    </m:oMath>
                  </a14:m>
                  <a:r>
                    <a:rPr kumimoji="1" lang="en" altLang="ja-JP" sz="3600" dirty="0"/>
                    <a:t>random individuals from sorted parent and offspring</a:t>
                  </a:r>
                </a:p>
                <a:p>
                  <a:pPr marL="742950" indent="-742950">
                    <a:buFont typeface="+mj-lt"/>
                    <a:buAutoNum type="arabicPeriod"/>
                  </a:pPr>
                  <a:r>
                    <a:rPr kumimoji="1" lang="en" altLang="ja-JP" sz="3600" dirty="0"/>
                    <a:t>    Randomly insert individuals in </a:t>
                  </a:r>
                  <a14:m>
                    <m:oMath xmlns:m="http://schemas.openxmlformats.org/officeDocument/2006/math">
                      <m:sSub>
                        <m:sSubPr>
                          <m:ctrlPr>
                            <a:rPr kumimoji="1" lang="en" altLang="ja-JP" sz="3600" i="1" dirty="0" smtClean="0">
                              <a:latin typeface="Cambria Math" panose="02040503050406030204" pitchFamily="18" charset="0"/>
                            </a:rPr>
                          </m:ctrlPr>
                        </m:sSubPr>
                        <m:e>
                          <m:r>
                            <a:rPr kumimoji="1" lang="en" altLang="ja-JP" sz="3600" i="1" dirty="0" smtClean="0">
                              <a:latin typeface="Cambria Math" panose="02040503050406030204" pitchFamily="18" charset="0"/>
                            </a:rPr>
                            <m:t>𝑃</m:t>
                          </m:r>
                        </m:e>
                        <m:sub>
                          <m:r>
                            <a:rPr kumimoji="1" lang="en" altLang="ja-JP" sz="3600" i="1" dirty="0" smtClean="0">
                              <a:latin typeface="Cambria Math" panose="02040503050406030204" pitchFamily="18" charset="0"/>
                            </a:rPr>
                            <m:t>𝑟𝑎𝑛𝑑</m:t>
                          </m:r>
                        </m:sub>
                      </m:sSub>
                      <m:r>
                        <a:rPr kumimoji="1" lang="en" altLang="ja-JP" sz="3600" i="1" dirty="0" smtClean="0">
                          <a:latin typeface="Cambria Math" panose="02040503050406030204" pitchFamily="18" charset="0"/>
                        </a:rPr>
                        <m:t> </m:t>
                      </m:r>
                    </m:oMath>
                  </a14:m>
                  <a:r>
                    <a:rPr kumimoji="1" lang="en" altLang="ja-JP" sz="3600" dirty="0"/>
                    <a:t>in random positions</a:t>
                  </a:r>
                </a:p>
                <a:p>
                  <a:pPr marL="742950" indent="-742950">
                    <a:buFont typeface="+mj-lt"/>
                    <a:buAutoNum type="arabicPeriod"/>
                  </a:pPr>
                  <a:r>
                    <a:rPr kumimoji="1" lang="en" altLang="ja-JP" sz="3600" dirty="0"/>
                    <a:t>    </a:t>
                  </a:r>
                  <a14:m>
                    <m:oMath xmlns:m="http://schemas.openxmlformats.org/officeDocument/2006/math">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sSub>
                        <m:sSubPr>
                          <m:ctrlPr>
                            <a:rPr kumimoji="1" lang="en" altLang="ja-JP" sz="3600" i="1" dirty="0" err="1" smtClean="0">
                              <a:latin typeface="Cambria Math" panose="02040503050406030204" pitchFamily="18" charset="0"/>
                            </a:rPr>
                          </m:ctrlPr>
                        </m:sSubPr>
                        <m:e>
                          <m:r>
                            <a:rPr kumimoji="1" lang="en" altLang="ja-JP" sz="3600" i="1" dirty="0" err="1" smtClean="0">
                              <a:latin typeface="Cambria Math" panose="02040503050406030204" pitchFamily="18" charset="0"/>
                            </a:rPr>
                            <m:t>𝑝</m:t>
                          </m:r>
                        </m:e>
                        <m:sub>
                          <m:r>
                            <a:rPr kumimoji="1" lang="en" altLang="ja-JP" sz="3600" i="1" dirty="0" err="1" smtClean="0">
                              <a:latin typeface="Cambria Math" panose="02040503050406030204" pitchFamily="18" charset="0"/>
                            </a:rPr>
                            <m:t>𝑠𝑚</m:t>
                          </m:r>
                        </m:sub>
                      </m:sSub>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ea typeface="Cambria Math" panose="02040503050406030204" pitchFamily="18" charset="0"/>
                        </a:rPr>
                        <m:t>×</m:t>
                      </m:r>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rPr>
                        <m:t>𝑁</m:t>
                      </m:r>
                    </m:oMath>
                  </a14:m>
                  <a:endParaRPr kumimoji="1" lang="en" altLang="ja-JP" sz="3600" dirty="0"/>
                </a:p>
                <a:p>
                  <a:pPr marL="742950" indent="-742950">
                    <a:buFont typeface="+mj-lt"/>
                    <a:buAutoNum type="arabicPeriod"/>
                  </a:pPr>
                  <a:r>
                    <a:rPr kumimoji="1" lang="en" altLang="ja-JP" sz="3600" dirty="0"/>
                    <a:t>    Select the best </a:t>
                  </a:r>
                  <a14:m>
                    <m:oMath xmlns:m="http://schemas.openxmlformats.org/officeDocument/2006/math">
                      <m:r>
                        <a:rPr kumimoji="1" lang="en" altLang="ja-JP" sz="3600" i="1" dirty="0" smtClean="0">
                          <a:latin typeface="Cambria Math" panose="02040503050406030204" pitchFamily="18" charset="0"/>
                        </a:rPr>
                        <m:t>𝑁</m:t>
                      </m:r>
                    </m:oMath>
                  </a14:m>
                  <a:r>
                    <a:rPr kumimoji="1" lang="en" altLang="ja-JP" sz="3600" dirty="0"/>
                    <a:t> individual for next generation</a:t>
                  </a:r>
                  <a:endParaRPr kumimoji="1" lang="ja-JP" altLang="en-US" sz="3600"/>
                </a:p>
              </p:txBody>
            </p:sp>
          </mc:Choice>
          <mc:Fallback>
            <p:sp>
              <p:nvSpPr>
                <p:cNvPr id="7" name="テキスト ボックス 6">
                  <a:extLst>
                    <a:ext uri="{FF2B5EF4-FFF2-40B4-BE49-F238E27FC236}">
                      <a16:creationId xmlns:a16="http://schemas.microsoft.com/office/drawing/2014/main" id="{54529766-F57F-DF98-CCA6-FD98F4B538B7}"/>
                    </a:ext>
                  </a:extLst>
                </p:cNvPr>
                <p:cNvSpPr txBox="1">
                  <a:spLocks noRot="1" noChangeAspect="1" noMove="1" noResize="1" noEditPoints="1" noAdjustHandles="1" noChangeArrowheads="1" noChangeShapeType="1" noTextEdit="1"/>
                </p:cNvSpPr>
                <p:nvPr/>
              </p:nvSpPr>
              <p:spPr>
                <a:xfrm>
                  <a:off x="21636080" y="10342068"/>
                  <a:ext cx="8649061" cy="6740307"/>
                </a:xfrm>
                <a:prstGeom prst="rect">
                  <a:avLst/>
                </a:prstGeom>
                <a:blipFill>
                  <a:blip r:embed="rId10"/>
                  <a:stretch>
                    <a:fillRect l="-1586" t="-1507" r="-529" b="-2825"/>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DD2FE968-8A8A-8EE2-9931-D3685C0FDB0F}"/>
                </a:ext>
              </a:extLst>
            </p:cNvPr>
            <p:cNvSpPr txBox="1"/>
            <p:nvPr/>
          </p:nvSpPr>
          <p:spPr>
            <a:xfrm>
              <a:off x="21532861" y="9546403"/>
              <a:ext cx="7256246"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 2: IB-AFM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sp>
        <p:nvSpPr>
          <p:cNvPr id="38" name="テキスト ボックス 37">
            <a:extLst>
              <a:ext uri="{FF2B5EF4-FFF2-40B4-BE49-F238E27FC236}">
                <a16:creationId xmlns:a16="http://schemas.microsoft.com/office/drawing/2014/main" id="{314192FE-F12C-6AA9-E798-171608D0CB90}"/>
              </a:ext>
            </a:extLst>
          </p:cNvPr>
          <p:cNvSpPr txBox="1"/>
          <p:nvPr/>
        </p:nvSpPr>
        <p:spPr>
          <a:xfrm>
            <a:off x="19021506" y="34927947"/>
            <a:ext cx="10855857" cy="1323439"/>
          </a:xfrm>
          <a:prstGeom prst="rect">
            <a:avLst/>
          </a:prstGeom>
          <a:noFill/>
        </p:spPr>
        <p:txBody>
          <a:bodyPr wrap="none" rtlCol="0">
            <a:spAutoFit/>
          </a:bodyPr>
          <a:lstStyle/>
          <a:p>
            <a:pPr algn="ctr"/>
            <a:r>
              <a:rPr kumimoji="1" lang="en-US" altLang="ja-JP" sz="4000" dirty="0">
                <a:latin typeface="Hiragino Sans W4" panose="020B0400000000000000" pitchFamily="34" charset="-128"/>
                <a:ea typeface="Hiragino Sans W4" panose="020B0400000000000000" pitchFamily="34" charset="-128"/>
              </a:rPr>
              <a:t>Fig. 2</a:t>
            </a:r>
            <a:r>
              <a:rPr kumimoji="1" lang="ja-JP" altLang="en-US" sz="4000">
                <a:latin typeface="Hiragino Sans W4" panose="020B0400000000000000" pitchFamily="34" charset="-128"/>
                <a:ea typeface="Hiragino Sans W4" panose="020B0400000000000000" pitchFamily="34" charset="-128"/>
              </a:rPr>
              <a:t>：</a:t>
            </a:r>
            <a:r>
              <a:rPr kumimoji="1" lang="en-US" altLang="ja-JP" sz="4000" dirty="0">
                <a:latin typeface="Hiragino Sans W4" panose="020B0400000000000000" pitchFamily="34" charset="-128"/>
                <a:ea typeface="Hiragino Sans W4" panose="020B0400000000000000" pitchFamily="34" charset="-128"/>
              </a:rPr>
              <a:t>30</a:t>
            </a:r>
            <a:r>
              <a:rPr kumimoji="1" lang="ja-JP" altLang="en-US" sz="4000">
                <a:latin typeface="Hiragino Sans W4" panose="020B0400000000000000" pitchFamily="34" charset="-128"/>
                <a:ea typeface="Hiragino Sans W4" panose="020B0400000000000000" pitchFamily="34" charset="-128"/>
              </a:rPr>
              <a:t>次元で</a:t>
            </a:r>
            <a:r>
              <a:rPr kumimoji="1" lang="en-US" altLang="ja-JP" sz="4000" dirty="0">
                <a:latin typeface="Hiragino Sans W4" panose="020B0400000000000000" pitchFamily="34" charset="-128"/>
                <a:ea typeface="Hiragino Sans W4" panose="020B0400000000000000" pitchFamily="34" charset="-128"/>
              </a:rPr>
              <a:t>IB-AFM</a:t>
            </a:r>
            <a:r>
              <a:rPr kumimoji="1" lang="ja-JP" altLang="en-US" sz="4000">
                <a:latin typeface="Hiragino Sans W4" panose="020B0400000000000000" pitchFamily="34" charset="-128"/>
                <a:ea typeface="Hiragino Sans W4" panose="020B0400000000000000" pitchFamily="34" charset="-128"/>
              </a:rPr>
              <a:t>で探索を行った際の</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ja-JP" altLang="en-US" sz="4000">
                <a:latin typeface="Hiragino Sans W4" panose="020B0400000000000000" pitchFamily="34" charset="-128"/>
                <a:ea typeface="Hiragino Sans W4" panose="020B0400000000000000" pitchFamily="34" charset="-128"/>
              </a:rPr>
              <a:t>目的関数値の最小値との差の推移</a:t>
            </a:r>
          </a:p>
        </p:txBody>
      </p:sp>
      <mc:AlternateContent xmlns:mc="http://schemas.openxmlformats.org/markup-compatibility/2006">
        <mc:Choice xmlns:a14="http://schemas.microsoft.com/office/drawing/2010/main" Requires="a14">
          <p:graphicFrame>
            <p:nvGraphicFramePr>
              <p:cNvPr id="15" name="表 14">
                <a:extLst>
                  <a:ext uri="{FF2B5EF4-FFF2-40B4-BE49-F238E27FC236}">
                    <a16:creationId xmlns:a16="http://schemas.microsoft.com/office/drawing/2014/main" id="{E09F2CC6-E23F-F160-2A46-D0B70D9C743E}"/>
                  </a:ext>
                </a:extLst>
              </p:cNvPr>
              <p:cNvGraphicFramePr>
                <a:graphicFrameLocks noGrp="1"/>
              </p:cNvGraphicFramePr>
              <p:nvPr>
                <p:extLst>
                  <p:ext uri="{D42A27DB-BD31-4B8C-83A1-F6EECF244321}">
                    <p14:modId xmlns:p14="http://schemas.microsoft.com/office/powerpoint/2010/main" val="4164325603"/>
                  </p:ext>
                </p:extLst>
              </p:nvPr>
            </p:nvGraphicFramePr>
            <p:xfrm>
              <a:off x="12551113" y="13933634"/>
              <a:ext cx="18608413" cy="2926080"/>
            </p:xfrm>
            <a:graphic>
              <a:graphicData uri="http://schemas.openxmlformats.org/drawingml/2006/table">
                <a:tbl>
                  <a:tblPr firstRow="1" bandRow="1">
                    <a:tableStyleId>{5C22544A-7EE6-4342-B048-85BDC9FD1C3A}</a:tableStyleId>
                  </a:tblPr>
                  <a:tblGrid>
                    <a:gridCol w="2542111">
                      <a:extLst>
                        <a:ext uri="{9D8B030D-6E8A-4147-A177-3AD203B41FA5}">
                          <a16:colId xmlns:a16="http://schemas.microsoft.com/office/drawing/2014/main" val="2272893198"/>
                        </a:ext>
                      </a:extLst>
                    </a:gridCol>
                    <a:gridCol w="1576552">
                      <a:extLst>
                        <a:ext uri="{9D8B030D-6E8A-4147-A177-3AD203B41FA5}">
                          <a16:colId xmlns:a16="http://schemas.microsoft.com/office/drawing/2014/main" val="3473713788"/>
                        </a:ext>
                      </a:extLst>
                    </a:gridCol>
                    <a:gridCol w="2617076">
                      <a:extLst>
                        <a:ext uri="{9D8B030D-6E8A-4147-A177-3AD203B41FA5}">
                          <a16:colId xmlns:a16="http://schemas.microsoft.com/office/drawing/2014/main" val="3938407530"/>
                        </a:ext>
                      </a:extLst>
                    </a:gridCol>
                    <a:gridCol w="1702676">
                      <a:extLst>
                        <a:ext uri="{9D8B030D-6E8A-4147-A177-3AD203B41FA5}">
                          <a16:colId xmlns:a16="http://schemas.microsoft.com/office/drawing/2014/main" val="3599587922"/>
                        </a:ext>
                      </a:extLst>
                    </a:gridCol>
                    <a:gridCol w="3090041">
                      <a:extLst>
                        <a:ext uri="{9D8B030D-6E8A-4147-A177-3AD203B41FA5}">
                          <a16:colId xmlns:a16="http://schemas.microsoft.com/office/drawing/2014/main" val="2227890860"/>
                        </a:ext>
                      </a:extLst>
                    </a:gridCol>
                    <a:gridCol w="2490952">
                      <a:extLst>
                        <a:ext uri="{9D8B030D-6E8A-4147-A177-3AD203B41FA5}">
                          <a16:colId xmlns:a16="http://schemas.microsoft.com/office/drawing/2014/main" val="3878757744"/>
                        </a:ext>
                      </a:extLst>
                    </a:gridCol>
                    <a:gridCol w="2963917">
                      <a:extLst>
                        <a:ext uri="{9D8B030D-6E8A-4147-A177-3AD203B41FA5}">
                          <a16:colId xmlns:a16="http://schemas.microsoft.com/office/drawing/2014/main" val="2106140595"/>
                        </a:ext>
                      </a:extLst>
                    </a:gridCol>
                    <a:gridCol w="1625088">
                      <a:extLst>
                        <a:ext uri="{9D8B030D-6E8A-4147-A177-3AD203B41FA5}">
                          <a16:colId xmlns:a16="http://schemas.microsoft.com/office/drawing/2014/main" val="2274696652"/>
                        </a:ext>
                      </a:extLst>
                    </a:gridCol>
                  </a:tblGrid>
                  <a:tr h="301117">
                    <a:tc>
                      <a:txBody>
                        <a:bodyPr/>
                        <a:lstStyle/>
                        <a:p>
                          <a:r>
                            <a:rPr kumimoji="1" lang="ja-JP" altLang="en-US" sz="3600"/>
                            <a:t>初期</a:t>
                          </a:r>
                          <a:endParaRPr kumimoji="1" lang="en-US" altLang="ja-JP" sz="3600" dirty="0"/>
                        </a:p>
                        <a:p>
                          <a:r>
                            <a:rPr kumimoji="1" lang="ja-JP" altLang="en-US" sz="3600"/>
                            <a:t>サンプル数</a:t>
                          </a:r>
                        </a:p>
                      </a:txBody>
                      <a:tcPr anchor="b"/>
                    </a:tc>
                    <a:tc>
                      <a:txBody>
                        <a:bodyPr/>
                        <a:lstStyle/>
                        <a:p>
                          <a:r>
                            <a:rPr kumimoji="1" lang="ja-JP" altLang="en-US" sz="3600"/>
                            <a:t>母集団</a:t>
                          </a:r>
                          <a:endParaRPr kumimoji="1" lang="en-US" altLang="ja-JP" sz="3600" dirty="0"/>
                        </a:p>
                        <a:p>
                          <a:r>
                            <a:rPr kumimoji="1" lang="ja-JP" altLang="en-US" sz="3600"/>
                            <a:t>サイズ</a:t>
                          </a:r>
                        </a:p>
                      </a:txBody>
                      <a:tcPr anchor="b"/>
                    </a:tc>
                    <a:tc>
                      <a:txBody>
                        <a:bodyPr/>
                        <a:lstStyle/>
                        <a:p>
                          <a:r>
                            <a:rPr kumimoji="1" lang="ja-JP" altLang="en-US" sz="3600"/>
                            <a:t>交叉方法</a:t>
                          </a:r>
                        </a:p>
                      </a:txBody>
                      <a:tcPr anchor="b"/>
                    </a:tc>
                    <a:tc>
                      <a:txBody>
                        <a:bodyPr/>
                        <a:lstStyle/>
                        <a:p>
                          <a:r>
                            <a:rPr kumimoji="1" lang="ja-JP" altLang="en-US" sz="3600"/>
                            <a:t>交叉率</a:t>
                          </a:r>
                        </a:p>
                      </a:txBody>
                      <a:tcPr anchor="b"/>
                    </a:tc>
                    <a:tc>
                      <a:txBody>
                        <a:bodyPr/>
                        <a:lstStyle/>
                        <a:p>
                          <a:r>
                            <a:rPr kumimoji="1" lang="ja-JP" altLang="en-US" sz="3600"/>
                            <a:t>突然変異方法</a:t>
                          </a:r>
                        </a:p>
                      </a:txBody>
                      <a:tcPr anchor="b"/>
                    </a:tc>
                    <a:tc>
                      <a:txBody>
                        <a:bodyPr/>
                        <a:lstStyle/>
                        <a:p>
                          <a:r>
                            <a:rPr kumimoji="1" lang="ja-JP" altLang="en-US" sz="3600"/>
                            <a:t>突然変異率</a:t>
                          </a:r>
                        </a:p>
                      </a:txBody>
                      <a:tcPr anchor="b"/>
                    </a:tc>
                    <a:tc>
                      <a:txBody>
                        <a:bodyPr/>
                        <a:lstStyle/>
                        <a:p>
                          <a:r>
                            <a:rPr kumimoji="1" lang="ja-JP" altLang="en-US" sz="3600"/>
                            <a:t>最大評価回数</a:t>
                          </a:r>
                        </a:p>
                      </a:txBody>
                      <a:tcPr anchor="b"/>
                    </a:tc>
                    <a:tc>
                      <a:txBody>
                        <a:bodyPr/>
                        <a:lstStyle/>
                        <a:p>
                          <a:r>
                            <a:rPr kumimoji="1" lang="ja-JP" altLang="en-US" sz="3600"/>
                            <a:t>試行数</a:t>
                          </a:r>
                        </a:p>
                      </a:txBody>
                      <a:tcPr anchor="b"/>
                    </a:tc>
                    <a:extLst>
                      <a:ext uri="{0D108BD9-81ED-4DB2-BD59-A6C34878D82A}">
                        <a16:rowId xmlns:a16="http://schemas.microsoft.com/office/drawing/2014/main" val="2767189719"/>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5</m:t>
                                </m:r>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次元数</m:t>
                                </m:r>
                              </m:oMath>
                            </m:oMathPara>
                          </a14:m>
                          <a:endParaRPr kumimoji="1" lang="ja-JP" altLang="en-US" sz="3600"/>
                        </a:p>
                      </a:txBody>
                      <a:tcPr anchor="b"/>
                    </a:tc>
                    <a:tc>
                      <a:txBody>
                        <a:bodyPr/>
                        <a:lstStyle/>
                        <a:p>
                          <a:r>
                            <a:rPr kumimoji="1" lang="en-US" altLang="ja-JP" sz="3600" dirty="0"/>
                            <a:t>40</a:t>
                          </a:r>
                          <a:endParaRPr kumimoji="1" lang="ja-JP" altLang="en-US" sz="3600"/>
                        </a:p>
                      </a:txBody>
                      <a:tcPr anchor="b"/>
                    </a:tc>
                    <a:tc>
                      <a:txBody>
                        <a:bodyPr/>
                        <a:lstStyle/>
                        <a:p>
                          <a:r>
                            <a:rPr kumimoji="1" lang="en-US" altLang="ja-JP" sz="3600" dirty="0"/>
                            <a:t>Extended intermediate crossover</a:t>
                          </a:r>
                          <a:endParaRPr kumimoji="1" lang="ja-JP" altLang="en-US" sz="3600"/>
                        </a:p>
                      </a:txBody>
                      <a:tcPr anchor="b"/>
                    </a:tc>
                    <a:tc>
                      <a:txBody>
                        <a:bodyPr/>
                        <a:lstStyle/>
                        <a:p>
                          <a:r>
                            <a:rPr kumimoji="1" lang="en-US" altLang="ja-JP" sz="3600" dirty="0"/>
                            <a:t>0.7</a:t>
                          </a:r>
                          <a:endParaRPr kumimoji="1" lang="ja-JP" altLang="en-US" sz="3600"/>
                        </a:p>
                      </a:txBody>
                      <a:tcPr anchor="b"/>
                    </a:tc>
                    <a:tc>
                      <a:txBody>
                        <a:bodyPr/>
                        <a:lstStyle/>
                        <a:p>
                          <a:r>
                            <a:rPr kumimoji="1" lang="ja-JP" altLang="en-US" sz="3600"/>
                            <a:t>一様突然変異</a:t>
                          </a:r>
                        </a:p>
                      </a:txBody>
                      <a:tcPr anchor="b"/>
                    </a:tc>
                    <a:tc>
                      <a:txBody>
                        <a:bodyPr/>
                        <a:lstStyle/>
                        <a:p>
                          <a:r>
                            <a:rPr kumimoji="1" lang="en-US" altLang="ja-JP" sz="3600" dirty="0"/>
                            <a:t>0.3</a:t>
                          </a:r>
                          <a:endParaRPr kumimoji="1" lang="ja-JP" altLang="en-US" sz="3600"/>
                        </a:p>
                      </a:txBody>
                      <a:tcPr anchor="b"/>
                    </a:tc>
                    <a:tc>
                      <a:txBody>
                        <a:bodyPr/>
                        <a:lstStyle/>
                        <a:p>
                          <a:r>
                            <a:rPr kumimoji="1" lang="en-US" altLang="ja-JP" sz="3600" dirty="0"/>
                            <a:t>2000</a:t>
                          </a:r>
                          <a:endParaRPr kumimoji="1" lang="ja-JP" altLang="en-US" sz="3600"/>
                        </a:p>
                      </a:txBody>
                      <a:tcPr anchor="b"/>
                    </a:tc>
                    <a:tc>
                      <a:txBody>
                        <a:bodyPr/>
                        <a:lstStyle/>
                        <a:p>
                          <a:r>
                            <a:rPr kumimoji="1" lang="en-US" altLang="ja-JP" sz="3600" dirty="0"/>
                            <a:t>20</a:t>
                          </a:r>
                          <a:endParaRPr kumimoji="1" lang="ja-JP" altLang="en-US" sz="3600"/>
                        </a:p>
                      </a:txBody>
                      <a:tcPr anchor="b"/>
                    </a:tc>
                    <a:extLst>
                      <a:ext uri="{0D108BD9-81ED-4DB2-BD59-A6C34878D82A}">
                        <a16:rowId xmlns:a16="http://schemas.microsoft.com/office/drawing/2014/main" val="756307749"/>
                      </a:ext>
                    </a:extLst>
                  </a:tr>
                </a:tbl>
              </a:graphicData>
            </a:graphic>
          </p:graphicFrame>
        </mc:Choice>
        <mc:Fallback>
          <p:graphicFrame>
            <p:nvGraphicFramePr>
              <p:cNvPr id="15" name="表 14">
                <a:extLst>
                  <a:ext uri="{FF2B5EF4-FFF2-40B4-BE49-F238E27FC236}">
                    <a16:creationId xmlns:a16="http://schemas.microsoft.com/office/drawing/2014/main" id="{E09F2CC6-E23F-F160-2A46-D0B70D9C743E}"/>
                  </a:ext>
                </a:extLst>
              </p:cNvPr>
              <p:cNvGraphicFramePr>
                <a:graphicFrameLocks noGrp="1"/>
              </p:cNvGraphicFramePr>
              <p:nvPr>
                <p:extLst>
                  <p:ext uri="{D42A27DB-BD31-4B8C-83A1-F6EECF244321}">
                    <p14:modId xmlns:p14="http://schemas.microsoft.com/office/powerpoint/2010/main" val="4164325603"/>
                  </p:ext>
                </p:extLst>
              </p:nvPr>
            </p:nvGraphicFramePr>
            <p:xfrm>
              <a:off x="12551113" y="13933634"/>
              <a:ext cx="18608413" cy="2926080"/>
            </p:xfrm>
            <a:graphic>
              <a:graphicData uri="http://schemas.openxmlformats.org/drawingml/2006/table">
                <a:tbl>
                  <a:tblPr firstRow="1" bandRow="1">
                    <a:tableStyleId>{5C22544A-7EE6-4342-B048-85BDC9FD1C3A}</a:tableStyleId>
                  </a:tblPr>
                  <a:tblGrid>
                    <a:gridCol w="2542111">
                      <a:extLst>
                        <a:ext uri="{9D8B030D-6E8A-4147-A177-3AD203B41FA5}">
                          <a16:colId xmlns:a16="http://schemas.microsoft.com/office/drawing/2014/main" val="2272893198"/>
                        </a:ext>
                      </a:extLst>
                    </a:gridCol>
                    <a:gridCol w="1576552">
                      <a:extLst>
                        <a:ext uri="{9D8B030D-6E8A-4147-A177-3AD203B41FA5}">
                          <a16:colId xmlns:a16="http://schemas.microsoft.com/office/drawing/2014/main" val="3473713788"/>
                        </a:ext>
                      </a:extLst>
                    </a:gridCol>
                    <a:gridCol w="2617076">
                      <a:extLst>
                        <a:ext uri="{9D8B030D-6E8A-4147-A177-3AD203B41FA5}">
                          <a16:colId xmlns:a16="http://schemas.microsoft.com/office/drawing/2014/main" val="3938407530"/>
                        </a:ext>
                      </a:extLst>
                    </a:gridCol>
                    <a:gridCol w="1702676">
                      <a:extLst>
                        <a:ext uri="{9D8B030D-6E8A-4147-A177-3AD203B41FA5}">
                          <a16:colId xmlns:a16="http://schemas.microsoft.com/office/drawing/2014/main" val="3599587922"/>
                        </a:ext>
                      </a:extLst>
                    </a:gridCol>
                    <a:gridCol w="3090041">
                      <a:extLst>
                        <a:ext uri="{9D8B030D-6E8A-4147-A177-3AD203B41FA5}">
                          <a16:colId xmlns:a16="http://schemas.microsoft.com/office/drawing/2014/main" val="2227890860"/>
                        </a:ext>
                      </a:extLst>
                    </a:gridCol>
                    <a:gridCol w="2490952">
                      <a:extLst>
                        <a:ext uri="{9D8B030D-6E8A-4147-A177-3AD203B41FA5}">
                          <a16:colId xmlns:a16="http://schemas.microsoft.com/office/drawing/2014/main" val="3878757744"/>
                        </a:ext>
                      </a:extLst>
                    </a:gridCol>
                    <a:gridCol w="2963917">
                      <a:extLst>
                        <a:ext uri="{9D8B030D-6E8A-4147-A177-3AD203B41FA5}">
                          <a16:colId xmlns:a16="http://schemas.microsoft.com/office/drawing/2014/main" val="2106140595"/>
                        </a:ext>
                      </a:extLst>
                    </a:gridCol>
                    <a:gridCol w="1625088">
                      <a:extLst>
                        <a:ext uri="{9D8B030D-6E8A-4147-A177-3AD203B41FA5}">
                          <a16:colId xmlns:a16="http://schemas.microsoft.com/office/drawing/2014/main" val="2274696652"/>
                        </a:ext>
                      </a:extLst>
                    </a:gridCol>
                  </a:tblGrid>
                  <a:tr h="1188720">
                    <a:tc>
                      <a:txBody>
                        <a:bodyPr/>
                        <a:lstStyle/>
                        <a:p>
                          <a:r>
                            <a:rPr kumimoji="1" lang="ja-JP" altLang="en-US" sz="3600"/>
                            <a:t>初期</a:t>
                          </a:r>
                          <a:endParaRPr kumimoji="1" lang="en-US" altLang="ja-JP" sz="3600" dirty="0"/>
                        </a:p>
                        <a:p>
                          <a:r>
                            <a:rPr kumimoji="1" lang="ja-JP" altLang="en-US" sz="3600"/>
                            <a:t>サンプル数</a:t>
                          </a:r>
                        </a:p>
                      </a:txBody>
                      <a:tcPr anchor="b"/>
                    </a:tc>
                    <a:tc>
                      <a:txBody>
                        <a:bodyPr/>
                        <a:lstStyle/>
                        <a:p>
                          <a:r>
                            <a:rPr kumimoji="1" lang="ja-JP" altLang="en-US" sz="3600"/>
                            <a:t>母集団</a:t>
                          </a:r>
                          <a:endParaRPr kumimoji="1" lang="en-US" altLang="ja-JP" sz="3600" dirty="0"/>
                        </a:p>
                        <a:p>
                          <a:r>
                            <a:rPr kumimoji="1" lang="ja-JP" altLang="en-US" sz="3600"/>
                            <a:t>サイズ</a:t>
                          </a:r>
                        </a:p>
                      </a:txBody>
                      <a:tcPr anchor="b"/>
                    </a:tc>
                    <a:tc>
                      <a:txBody>
                        <a:bodyPr/>
                        <a:lstStyle/>
                        <a:p>
                          <a:r>
                            <a:rPr kumimoji="1" lang="ja-JP" altLang="en-US" sz="3600"/>
                            <a:t>交叉方法</a:t>
                          </a:r>
                        </a:p>
                      </a:txBody>
                      <a:tcPr anchor="b"/>
                    </a:tc>
                    <a:tc>
                      <a:txBody>
                        <a:bodyPr/>
                        <a:lstStyle/>
                        <a:p>
                          <a:r>
                            <a:rPr kumimoji="1" lang="ja-JP" altLang="en-US" sz="3600"/>
                            <a:t>交叉率</a:t>
                          </a:r>
                        </a:p>
                      </a:txBody>
                      <a:tcPr anchor="b"/>
                    </a:tc>
                    <a:tc>
                      <a:txBody>
                        <a:bodyPr/>
                        <a:lstStyle/>
                        <a:p>
                          <a:r>
                            <a:rPr kumimoji="1" lang="ja-JP" altLang="en-US" sz="3600"/>
                            <a:t>突然変異方法</a:t>
                          </a:r>
                        </a:p>
                      </a:txBody>
                      <a:tcPr anchor="b"/>
                    </a:tc>
                    <a:tc>
                      <a:txBody>
                        <a:bodyPr/>
                        <a:lstStyle/>
                        <a:p>
                          <a:r>
                            <a:rPr kumimoji="1" lang="ja-JP" altLang="en-US" sz="3600"/>
                            <a:t>突然変異率</a:t>
                          </a:r>
                        </a:p>
                      </a:txBody>
                      <a:tcPr anchor="b"/>
                    </a:tc>
                    <a:tc>
                      <a:txBody>
                        <a:bodyPr/>
                        <a:lstStyle/>
                        <a:p>
                          <a:r>
                            <a:rPr kumimoji="1" lang="ja-JP" altLang="en-US" sz="3600"/>
                            <a:t>最大評価回数</a:t>
                          </a:r>
                        </a:p>
                      </a:txBody>
                      <a:tcPr anchor="b"/>
                    </a:tc>
                    <a:tc>
                      <a:txBody>
                        <a:bodyPr/>
                        <a:lstStyle/>
                        <a:p>
                          <a:r>
                            <a:rPr kumimoji="1" lang="ja-JP" altLang="en-US" sz="3600"/>
                            <a:t>試行数</a:t>
                          </a:r>
                        </a:p>
                      </a:txBody>
                      <a:tcPr anchor="b"/>
                    </a:tc>
                    <a:extLst>
                      <a:ext uri="{0D108BD9-81ED-4DB2-BD59-A6C34878D82A}">
                        <a16:rowId xmlns:a16="http://schemas.microsoft.com/office/drawing/2014/main" val="2767189719"/>
                      </a:ext>
                    </a:extLst>
                  </a:tr>
                  <a:tr h="1737360">
                    <a:tc>
                      <a:txBody>
                        <a:bodyPr/>
                        <a:lstStyle/>
                        <a:p>
                          <a:endParaRPr lang="ja-JP"/>
                        </a:p>
                      </a:txBody>
                      <a:tcPr anchor="b">
                        <a:blipFill>
                          <a:blip r:embed="rId11"/>
                          <a:stretch>
                            <a:fillRect l="-500" t="-74453" r="-634000" b="-13869"/>
                          </a:stretch>
                        </a:blipFill>
                      </a:tcPr>
                    </a:tc>
                    <a:tc>
                      <a:txBody>
                        <a:bodyPr/>
                        <a:lstStyle/>
                        <a:p>
                          <a:r>
                            <a:rPr kumimoji="1" lang="en-US" altLang="ja-JP" sz="3600" dirty="0"/>
                            <a:t>40</a:t>
                          </a:r>
                          <a:endParaRPr kumimoji="1" lang="ja-JP" altLang="en-US" sz="3600"/>
                        </a:p>
                      </a:txBody>
                      <a:tcPr anchor="b"/>
                    </a:tc>
                    <a:tc>
                      <a:txBody>
                        <a:bodyPr/>
                        <a:lstStyle/>
                        <a:p>
                          <a:r>
                            <a:rPr kumimoji="1" lang="en-US" altLang="ja-JP" sz="3600" dirty="0"/>
                            <a:t>Extended intermediate crossover</a:t>
                          </a:r>
                          <a:endParaRPr kumimoji="1" lang="ja-JP" altLang="en-US" sz="3600"/>
                        </a:p>
                      </a:txBody>
                      <a:tcPr anchor="b"/>
                    </a:tc>
                    <a:tc>
                      <a:txBody>
                        <a:bodyPr/>
                        <a:lstStyle/>
                        <a:p>
                          <a:r>
                            <a:rPr kumimoji="1" lang="en-US" altLang="ja-JP" sz="3600" dirty="0"/>
                            <a:t>0.7</a:t>
                          </a:r>
                          <a:endParaRPr kumimoji="1" lang="ja-JP" altLang="en-US" sz="3600"/>
                        </a:p>
                      </a:txBody>
                      <a:tcPr anchor="b"/>
                    </a:tc>
                    <a:tc>
                      <a:txBody>
                        <a:bodyPr/>
                        <a:lstStyle/>
                        <a:p>
                          <a:r>
                            <a:rPr kumimoji="1" lang="ja-JP" altLang="en-US" sz="3600"/>
                            <a:t>一様突然変異</a:t>
                          </a:r>
                        </a:p>
                      </a:txBody>
                      <a:tcPr anchor="b"/>
                    </a:tc>
                    <a:tc>
                      <a:txBody>
                        <a:bodyPr/>
                        <a:lstStyle/>
                        <a:p>
                          <a:r>
                            <a:rPr kumimoji="1" lang="en-US" altLang="ja-JP" sz="3600" dirty="0"/>
                            <a:t>0.3</a:t>
                          </a:r>
                          <a:endParaRPr kumimoji="1" lang="ja-JP" altLang="en-US" sz="3600"/>
                        </a:p>
                      </a:txBody>
                      <a:tcPr anchor="b"/>
                    </a:tc>
                    <a:tc>
                      <a:txBody>
                        <a:bodyPr/>
                        <a:lstStyle/>
                        <a:p>
                          <a:r>
                            <a:rPr kumimoji="1" lang="en-US" altLang="ja-JP" sz="3600" dirty="0"/>
                            <a:t>2000</a:t>
                          </a:r>
                          <a:endParaRPr kumimoji="1" lang="ja-JP" altLang="en-US" sz="3600"/>
                        </a:p>
                      </a:txBody>
                      <a:tcPr anchor="b"/>
                    </a:tc>
                    <a:tc>
                      <a:txBody>
                        <a:bodyPr/>
                        <a:lstStyle/>
                        <a:p>
                          <a:r>
                            <a:rPr kumimoji="1" lang="en-US" altLang="ja-JP" sz="3600" dirty="0"/>
                            <a:t>20</a:t>
                          </a:r>
                          <a:endParaRPr kumimoji="1" lang="ja-JP" altLang="en-US" sz="3600"/>
                        </a:p>
                      </a:txBody>
                      <a:tcPr anchor="b"/>
                    </a:tc>
                    <a:extLst>
                      <a:ext uri="{0D108BD9-81ED-4DB2-BD59-A6C34878D82A}">
                        <a16:rowId xmlns:a16="http://schemas.microsoft.com/office/drawing/2014/main" val="756307749"/>
                      </a:ext>
                    </a:extLst>
                  </a:tr>
                </a:tbl>
              </a:graphicData>
            </a:graphic>
          </p:graphicFrame>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CF5F11F9-CCDF-AC87-DA7B-D5807C9771A0}"/>
                  </a:ext>
                </a:extLst>
              </p:cNvPr>
              <p:cNvSpPr txBox="1"/>
              <p:nvPr/>
            </p:nvSpPr>
            <p:spPr>
              <a:xfrm>
                <a:off x="15856242" y="24580362"/>
                <a:ext cx="15647169" cy="646331"/>
              </a:xfrm>
              <a:prstGeom prst="rect">
                <a:avLst/>
              </a:prstGeom>
              <a:noFill/>
            </p:spPr>
            <p:txBody>
              <a:bodyPr wrap="none" rtlCol="0">
                <a:spAutoFit/>
              </a:bodyPr>
              <a:lstStyle/>
              <a:p>
                <a14:m>
                  <m:oMath xmlns:m="http://schemas.openxmlformats.org/officeDocument/2006/math">
                    <m:r>
                      <a:rPr kumimoji="1" lang="en-US" altLang="ja-JP" sz="3600" i="1" dirty="0" smtClean="0">
                        <a:latin typeface="Cambria Math" panose="02040503050406030204" pitchFamily="18" charset="0"/>
                        <a:ea typeface="Hiragino Sans W4" panose="020B0400000000000000" pitchFamily="34" charset="-128"/>
                      </a:rPr>
                      <m:t>𝑠𝑝</m:t>
                    </m:r>
                  </m:oMath>
                </a14:m>
                <a:r>
                  <a:rPr kumimoji="1" lang="ja-JP" altLang="en-US" sz="3600">
                    <a:latin typeface="Hiragino Sans W4" panose="020B0400000000000000" pitchFamily="34" charset="-128"/>
                    <a:ea typeface="Hiragino Sans W4" panose="020B0400000000000000" pitchFamily="34" charset="-128"/>
                  </a:rPr>
                  <a:t>：サロゲートの精度，</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𝑃</m:t>
                        </m:r>
                      </m:e>
                      <m:sub>
                        <m:r>
                          <a:rPr kumimoji="1" lang="en-US" altLang="ja-JP" sz="3600" i="1" dirty="0" smtClean="0">
                            <a:latin typeface="Cambria Math" panose="02040503050406030204" pitchFamily="18" charset="0"/>
                            <a:ea typeface="Hiragino Sans W4" panose="020B0400000000000000" pitchFamily="34" charset="-128"/>
                          </a:rPr>
                          <m:t>𝑟𝑎𝑛𝑑</m:t>
                        </m:r>
                      </m:sub>
                    </m:sSub>
                  </m:oMath>
                </a14:m>
                <a:r>
                  <a:rPr kumimoji="1" lang="ja-JP" altLang="en-US" sz="3600">
                    <a:latin typeface="Hiragino Sans W4" panose="020B0400000000000000" pitchFamily="34" charset="-128"/>
                    <a:ea typeface="Hiragino Sans W4" panose="020B0400000000000000" pitchFamily="34" charset="-128"/>
                  </a:rPr>
                  <a:t>：ランダムに</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𝑁</m:t>
                        </m:r>
                      </m:e>
                      <m:sub>
                        <m:r>
                          <a:rPr kumimoji="1" lang="en-US" altLang="ja-JP" sz="3600" i="1" dirty="0" smtClean="0">
                            <a:latin typeface="Cambria Math" panose="02040503050406030204" pitchFamily="18" charset="0"/>
                            <a:ea typeface="Hiragino Sans W4" panose="020B0400000000000000" pitchFamily="34" charset="-128"/>
                          </a:rPr>
                          <m:t>𝑟</m:t>
                        </m:r>
                      </m:sub>
                    </m:sSub>
                  </m:oMath>
                </a14:m>
                <a:r>
                  <a:rPr kumimoji="1" lang="ja-JP" altLang="en-US" sz="3600">
                    <a:latin typeface="Hiragino Sans W4" panose="020B0400000000000000" pitchFamily="34" charset="-128"/>
                    <a:ea typeface="Hiragino Sans W4" panose="020B0400000000000000" pitchFamily="34" charset="-128"/>
                  </a:rPr>
                  <a:t>個の個体が抜かれた後の集団</a:t>
                </a:r>
                <a:endParaRPr kumimoji="1" lang="en-US" altLang="ja-JP" sz="3600" dirty="0">
                  <a:latin typeface="Hiragino Sans W4" panose="020B0400000000000000" pitchFamily="34" charset="-128"/>
                  <a:ea typeface="Hiragino Sans W4" panose="020B0400000000000000" pitchFamily="34" charset="-128"/>
                </a:endParaRPr>
              </a:p>
            </p:txBody>
          </p:sp>
        </mc:Choice>
        <mc:Fallback>
          <p:sp>
            <p:nvSpPr>
              <p:cNvPr id="48" name="テキスト ボックス 47">
                <a:extLst>
                  <a:ext uri="{FF2B5EF4-FFF2-40B4-BE49-F238E27FC236}">
                    <a16:creationId xmlns:a16="http://schemas.microsoft.com/office/drawing/2014/main" id="{CF5F11F9-CCDF-AC87-DA7B-D5807C9771A0}"/>
                  </a:ext>
                </a:extLst>
              </p:cNvPr>
              <p:cNvSpPr txBox="1">
                <a:spLocks noRot="1" noChangeAspect="1" noMove="1" noResize="1" noEditPoints="1" noAdjustHandles="1" noChangeArrowheads="1" noChangeShapeType="1" noTextEdit="1"/>
              </p:cNvSpPr>
              <p:nvPr/>
            </p:nvSpPr>
            <p:spPr>
              <a:xfrm>
                <a:off x="15856242" y="24580362"/>
                <a:ext cx="15647169" cy="646331"/>
              </a:xfrm>
              <a:prstGeom prst="rect">
                <a:avLst/>
              </a:prstGeom>
              <a:blipFill>
                <a:blip r:embed="rId12"/>
                <a:stretch>
                  <a:fillRect l="-406" t="-13462" r="-243" b="-34615"/>
                </a:stretch>
              </a:blipFill>
            </p:spPr>
            <p:txBody>
              <a:bodyPr/>
              <a:lstStyle/>
              <a:p>
                <a:r>
                  <a:rPr lang="ja-JP" altLang="en-US">
                    <a:noFill/>
                  </a:rPr>
                  <a:t> </a:t>
                </a:r>
              </a:p>
            </p:txBody>
          </p:sp>
        </mc:Fallback>
      </mc:AlternateContent>
      <p:graphicFrame>
        <p:nvGraphicFramePr>
          <p:cNvPr id="47" name="表 46">
            <a:extLst>
              <a:ext uri="{FF2B5EF4-FFF2-40B4-BE49-F238E27FC236}">
                <a16:creationId xmlns:a16="http://schemas.microsoft.com/office/drawing/2014/main" id="{8078738F-AD32-5B60-5196-2C68A8CFAFDC}"/>
              </a:ext>
            </a:extLst>
          </p:cNvPr>
          <p:cNvGraphicFramePr>
            <a:graphicFrameLocks noGrp="1"/>
          </p:cNvGraphicFramePr>
          <p:nvPr>
            <p:extLst>
              <p:ext uri="{D42A27DB-BD31-4B8C-83A1-F6EECF244321}">
                <p14:modId xmlns:p14="http://schemas.microsoft.com/office/powerpoint/2010/main" val="320932142"/>
              </p:ext>
            </p:extLst>
          </p:nvPr>
        </p:nvGraphicFramePr>
        <p:xfrm>
          <a:off x="2229367" y="36437872"/>
          <a:ext cx="14621576" cy="3505200"/>
        </p:xfrm>
        <a:graphic>
          <a:graphicData uri="http://schemas.openxmlformats.org/drawingml/2006/table">
            <a:tbl>
              <a:tblPr firstRow="1" bandRow="1">
                <a:tableStyleId>{5C22544A-7EE6-4342-B048-85BDC9FD1C3A}</a:tableStyleId>
              </a:tblPr>
              <a:tblGrid>
                <a:gridCol w="1827697">
                  <a:extLst>
                    <a:ext uri="{9D8B030D-6E8A-4147-A177-3AD203B41FA5}">
                      <a16:colId xmlns:a16="http://schemas.microsoft.com/office/drawing/2014/main" val="3944286928"/>
                    </a:ext>
                  </a:extLst>
                </a:gridCol>
                <a:gridCol w="1827697">
                  <a:extLst>
                    <a:ext uri="{9D8B030D-6E8A-4147-A177-3AD203B41FA5}">
                      <a16:colId xmlns:a16="http://schemas.microsoft.com/office/drawing/2014/main" val="3950364990"/>
                    </a:ext>
                  </a:extLst>
                </a:gridCol>
                <a:gridCol w="1827697">
                  <a:extLst>
                    <a:ext uri="{9D8B030D-6E8A-4147-A177-3AD203B41FA5}">
                      <a16:colId xmlns:a16="http://schemas.microsoft.com/office/drawing/2014/main" val="1257505076"/>
                    </a:ext>
                  </a:extLst>
                </a:gridCol>
                <a:gridCol w="1827697">
                  <a:extLst>
                    <a:ext uri="{9D8B030D-6E8A-4147-A177-3AD203B41FA5}">
                      <a16:colId xmlns:a16="http://schemas.microsoft.com/office/drawing/2014/main" val="1513359929"/>
                    </a:ext>
                  </a:extLst>
                </a:gridCol>
                <a:gridCol w="1827697">
                  <a:extLst>
                    <a:ext uri="{9D8B030D-6E8A-4147-A177-3AD203B41FA5}">
                      <a16:colId xmlns:a16="http://schemas.microsoft.com/office/drawing/2014/main" val="3378946573"/>
                    </a:ext>
                  </a:extLst>
                </a:gridCol>
                <a:gridCol w="1827697">
                  <a:extLst>
                    <a:ext uri="{9D8B030D-6E8A-4147-A177-3AD203B41FA5}">
                      <a16:colId xmlns:a16="http://schemas.microsoft.com/office/drawing/2014/main" val="3477259409"/>
                    </a:ext>
                  </a:extLst>
                </a:gridCol>
                <a:gridCol w="1827697">
                  <a:extLst>
                    <a:ext uri="{9D8B030D-6E8A-4147-A177-3AD203B41FA5}">
                      <a16:colId xmlns:a16="http://schemas.microsoft.com/office/drawing/2014/main" val="1127916239"/>
                    </a:ext>
                  </a:extLst>
                </a:gridCol>
                <a:gridCol w="1827697">
                  <a:extLst>
                    <a:ext uri="{9D8B030D-6E8A-4147-A177-3AD203B41FA5}">
                      <a16:colId xmlns:a16="http://schemas.microsoft.com/office/drawing/2014/main" val="1854287633"/>
                    </a:ext>
                  </a:extLst>
                </a:gridCol>
              </a:tblGrid>
              <a:tr h="370840">
                <a:tc>
                  <a:txBody>
                    <a:bodyPr/>
                    <a:lstStyle/>
                    <a:p>
                      <a:endParaRPr kumimoji="1" lang="ja-JP" altLang="en-US" sz="4000"/>
                    </a:p>
                  </a:txBody>
                  <a:tcPr anchor="ctr"/>
                </a:tc>
                <a:tc>
                  <a:txBody>
                    <a:bodyPr/>
                    <a:lstStyle/>
                    <a:p>
                      <a:endParaRPr kumimoji="1" lang="ja-JP" altLang="en-US" sz="4000"/>
                    </a:p>
                  </a:txBody>
                  <a:tcPr anchor="ctr"/>
                </a:tc>
                <a:tc>
                  <a:txBody>
                    <a:bodyPr/>
                    <a:lstStyle/>
                    <a:p>
                      <a:r>
                        <a:rPr kumimoji="1" lang="en-US" altLang="ja-JP" sz="4000" dirty="0"/>
                        <a:t>f1</a:t>
                      </a:r>
                      <a:endParaRPr kumimoji="1" lang="ja-JP" altLang="en-US" sz="4000"/>
                    </a:p>
                  </a:txBody>
                  <a:tcPr anchor="ctr"/>
                </a:tc>
                <a:tc>
                  <a:txBody>
                    <a:bodyPr/>
                    <a:lstStyle/>
                    <a:p>
                      <a:r>
                        <a:rPr kumimoji="1" lang="en-US" altLang="ja-JP" sz="4000" dirty="0"/>
                        <a:t>f2</a:t>
                      </a:r>
                      <a:endParaRPr kumimoji="1" lang="ja-JP" altLang="en-US" sz="4000"/>
                    </a:p>
                  </a:txBody>
                  <a:tcPr anchor="ctr"/>
                </a:tc>
                <a:tc>
                  <a:txBody>
                    <a:bodyPr/>
                    <a:lstStyle/>
                    <a:p>
                      <a:r>
                        <a:rPr kumimoji="1" lang="en-US" altLang="ja-JP" sz="4000" dirty="0"/>
                        <a:t>f4</a:t>
                      </a:r>
                      <a:endParaRPr kumimoji="1" lang="ja-JP" altLang="en-US" sz="4000"/>
                    </a:p>
                  </a:txBody>
                  <a:tcPr anchor="ctr"/>
                </a:tc>
                <a:tc>
                  <a:txBody>
                    <a:bodyPr/>
                    <a:lstStyle/>
                    <a:p>
                      <a:r>
                        <a:rPr kumimoji="1" lang="en-US" altLang="ja-JP" sz="4000" dirty="0"/>
                        <a:t>f8</a:t>
                      </a:r>
                      <a:endParaRPr kumimoji="1" lang="ja-JP" altLang="en-US" sz="4000"/>
                    </a:p>
                  </a:txBody>
                  <a:tcPr anchor="ctr"/>
                </a:tc>
                <a:tc>
                  <a:txBody>
                    <a:bodyPr/>
                    <a:lstStyle/>
                    <a:p>
                      <a:r>
                        <a:rPr kumimoji="1" lang="en-US" altLang="ja-JP" sz="4000" dirty="0"/>
                        <a:t>f13</a:t>
                      </a:r>
                      <a:endParaRPr kumimoji="1" lang="ja-JP" altLang="en-US" sz="4000"/>
                    </a:p>
                  </a:txBody>
                  <a:tcPr anchor="ctr"/>
                </a:tc>
                <a:tc>
                  <a:txBody>
                    <a:bodyPr/>
                    <a:lstStyle/>
                    <a:p>
                      <a:r>
                        <a:rPr kumimoji="1" lang="en-US" altLang="ja-JP" sz="4000" dirty="0"/>
                        <a:t>f15</a:t>
                      </a:r>
                      <a:endParaRPr kumimoji="1" lang="ja-JP" altLang="en-US" sz="4000"/>
                    </a:p>
                  </a:txBody>
                  <a:tcPr anchor="ctr"/>
                </a:tc>
                <a:extLst>
                  <a:ext uri="{0D108BD9-81ED-4DB2-BD59-A6C34878D82A}">
                    <a16:rowId xmlns:a16="http://schemas.microsoft.com/office/drawing/2014/main" val="3623717711"/>
                  </a:ext>
                </a:extLst>
              </a:tr>
              <a:tr h="370840">
                <a:tc rowSpan="2">
                  <a:txBody>
                    <a:bodyPr/>
                    <a:lstStyle/>
                    <a:p>
                      <a:r>
                        <a:rPr kumimoji="1" lang="en-US" altLang="ja-JP" sz="4000" dirty="0"/>
                        <a:t>PS-CM</a:t>
                      </a:r>
                      <a:endParaRPr kumimoji="1" lang="ja-JP" altLang="en-US" sz="4000"/>
                    </a:p>
                  </a:txBody>
                  <a:tcPr anchor="ctr"/>
                </a:tc>
                <a:tc>
                  <a:txBody>
                    <a:bodyPr/>
                    <a:lstStyle/>
                    <a:p>
                      <a:r>
                        <a:rPr kumimoji="1" lang="en-US" altLang="ja-JP" sz="4000" dirty="0"/>
                        <a:t>10</a:t>
                      </a:r>
                      <a:r>
                        <a:rPr kumimoji="1" lang="ja-JP" altLang="en-US" sz="4000"/>
                        <a:t>次元</a:t>
                      </a:r>
                    </a:p>
                  </a:txBody>
                  <a:tcPr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extLst>
                  <a:ext uri="{0D108BD9-81ED-4DB2-BD59-A6C34878D82A}">
                    <a16:rowId xmlns:a16="http://schemas.microsoft.com/office/drawing/2014/main" val="3281541605"/>
                  </a:ext>
                </a:extLst>
              </a:tr>
              <a:tr h="370840">
                <a:tc vMerge="1">
                  <a:txBody>
                    <a:bodyPr/>
                    <a:lstStyle/>
                    <a:p>
                      <a:endParaRPr kumimoji="1" lang="ja-JP" altLang="en-US" sz="4000"/>
                    </a:p>
                  </a:txBody>
                  <a:tcPr/>
                </a:tc>
                <a:tc>
                  <a:txBody>
                    <a:bodyPr/>
                    <a:lstStyle/>
                    <a:p>
                      <a:r>
                        <a:rPr kumimoji="1" lang="en-US" altLang="ja-JP" sz="4000" dirty="0"/>
                        <a:t>30</a:t>
                      </a:r>
                      <a:r>
                        <a:rPr kumimoji="1" lang="ja-JP" altLang="en-US" sz="4000"/>
                        <a:t>次元</a:t>
                      </a:r>
                    </a:p>
                  </a:txBody>
                  <a:tcPr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extLst>
                  <a:ext uri="{0D108BD9-81ED-4DB2-BD59-A6C34878D82A}">
                    <a16:rowId xmlns:a16="http://schemas.microsoft.com/office/drawing/2014/main" val="640185632"/>
                  </a:ext>
                </a:extLst>
              </a:tr>
              <a:tr h="370840">
                <a:tc rowSpan="2">
                  <a:txBody>
                    <a:bodyPr/>
                    <a:lstStyle/>
                    <a:p>
                      <a:r>
                        <a:rPr kumimoji="1" lang="en-US" altLang="ja-JP" sz="4000" dirty="0"/>
                        <a:t>IB-AFM</a:t>
                      </a:r>
                      <a:endParaRPr kumimoji="1" lang="ja-JP" altLang="en-US" sz="4000"/>
                    </a:p>
                  </a:txBody>
                  <a:tcPr anchor="ctr"/>
                </a:tc>
                <a:tc>
                  <a:txBody>
                    <a:bodyPr/>
                    <a:lstStyle/>
                    <a:p>
                      <a:r>
                        <a:rPr kumimoji="1" lang="en-US" altLang="ja-JP" sz="4000" dirty="0"/>
                        <a:t>10</a:t>
                      </a:r>
                      <a:r>
                        <a:rPr kumimoji="1" lang="ja-JP" altLang="en-US" sz="4000"/>
                        <a:t>次元</a:t>
                      </a:r>
                    </a:p>
                  </a:txBody>
                  <a:tcPr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0.6</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-0.47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-0.2</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0.87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0.47</a:t>
                      </a:r>
                    </a:p>
                  </a:txBody>
                  <a:tcPr marL="9525" marR="9525" marT="9525" marB="0" anchor="ctr"/>
                </a:tc>
                <a:extLst>
                  <a:ext uri="{0D108BD9-81ED-4DB2-BD59-A6C34878D82A}">
                    <a16:rowId xmlns:a16="http://schemas.microsoft.com/office/drawing/2014/main" val="4225186082"/>
                  </a:ext>
                </a:extLst>
              </a:tr>
              <a:tr h="370840">
                <a:tc vMerge="1">
                  <a:txBody>
                    <a:bodyPr/>
                    <a:lstStyle/>
                    <a:p>
                      <a:endParaRPr kumimoji="1" lang="ja-JP" altLang="en-US" sz="4000"/>
                    </a:p>
                  </a:txBody>
                  <a:tcPr/>
                </a:tc>
                <a:tc>
                  <a:txBody>
                    <a:bodyPr/>
                    <a:lstStyle/>
                    <a:p>
                      <a:r>
                        <a:rPr kumimoji="1" lang="en-US" altLang="ja-JP" sz="4000" dirty="0"/>
                        <a:t>30</a:t>
                      </a:r>
                      <a:r>
                        <a:rPr kumimoji="1" lang="ja-JP" altLang="en-US" sz="4000"/>
                        <a:t>次元</a:t>
                      </a:r>
                    </a:p>
                  </a:txBody>
                  <a:tcPr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-0.47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0.87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extLst>
                  <a:ext uri="{0D108BD9-81ED-4DB2-BD59-A6C34878D82A}">
                    <a16:rowId xmlns:a16="http://schemas.microsoft.com/office/drawing/2014/main" val="93211253"/>
                  </a:ext>
                </a:extLst>
              </a:tr>
            </a:tbl>
          </a:graphicData>
        </a:graphic>
      </p:graphicFrame>
      <p:sp>
        <p:nvSpPr>
          <p:cNvPr id="52" name="フリーフォーム 51">
            <a:extLst>
              <a:ext uri="{FF2B5EF4-FFF2-40B4-BE49-F238E27FC236}">
                <a16:creationId xmlns:a16="http://schemas.microsoft.com/office/drawing/2014/main" id="{F9EDC047-DB79-5A2F-6BFB-22FB6917F193}"/>
              </a:ext>
            </a:extLst>
          </p:cNvPr>
          <p:cNvSpPr/>
          <p:nvPr/>
        </p:nvSpPr>
        <p:spPr>
          <a:xfrm>
            <a:off x="27224933" y="5648495"/>
            <a:ext cx="2310063" cy="2334126"/>
          </a:xfrm>
          <a:custGeom>
            <a:avLst/>
            <a:gdLst>
              <a:gd name="connsiteX0" fmla="*/ 0 w 2310063"/>
              <a:gd name="connsiteY0" fmla="*/ 481263 h 2334126"/>
              <a:gd name="connsiteX1" fmla="*/ 120316 w 2310063"/>
              <a:gd name="connsiteY1" fmla="*/ 1323473 h 2334126"/>
              <a:gd name="connsiteX2" fmla="*/ 649705 w 2310063"/>
              <a:gd name="connsiteY2" fmla="*/ 1034715 h 2334126"/>
              <a:gd name="connsiteX3" fmla="*/ 1058779 w 2310063"/>
              <a:gd name="connsiteY3" fmla="*/ 2334126 h 2334126"/>
              <a:gd name="connsiteX4" fmla="*/ 1443790 w 2310063"/>
              <a:gd name="connsiteY4" fmla="*/ 1034715 h 2334126"/>
              <a:gd name="connsiteX5" fmla="*/ 2069432 w 2310063"/>
              <a:gd name="connsiteY5" fmla="*/ 1708484 h 2334126"/>
              <a:gd name="connsiteX6" fmla="*/ 2310063 w 2310063"/>
              <a:gd name="connsiteY6" fmla="*/ 0 h 233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0063" h="2334126">
                <a:moveTo>
                  <a:pt x="0" y="481263"/>
                </a:moveTo>
                <a:cubicBezTo>
                  <a:pt x="6016" y="856247"/>
                  <a:pt x="12032" y="1231231"/>
                  <a:pt x="120316" y="1323473"/>
                </a:cubicBezTo>
                <a:cubicBezTo>
                  <a:pt x="228600" y="1415715"/>
                  <a:pt x="493295" y="866273"/>
                  <a:pt x="649705" y="1034715"/>
                </a:cubicBezTo>
                <a:cubicBezTo>
                  <a:pt x="806116" y="1203157"/>
                  <a:pt x="926432" y="2334126"/>
                  <a:pt x="1058779" y="2334126"/>
                </a:cubicBezTo>
                <a:cubicBezTo>
                  <a:pt x="1191126" y="2334126"/>
                  <a:pt x="1275348" y="1138989"/>
                  <a:pt x="1443790" y="1034715"/>
                </a:cubicBezTo>
                <a:cubicBezTo>
                  <a:pt x="1612232" y="930441"/>
                  <a:pt x="1925053" y="1880936"/>
                  <a:pt x="2069432" y="1708484"/>
                </a:cubicBezTo>
                <a:cubicBezTo>
                  <a:pt x="2213811" y="1536032"/>
                  <a:pt x="2261937" y="768016"/>
                  <a:pt x="2310063" y="0"/>
                </a:cubicBez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a:extLst>
              <a:ext uri="{FF2B5EF4-FFF2-40B4-BE49-F238E27FC236}">
                <a16:creationId xmlns:a16="http://schemas.microsoft.com/office/drawing/2014/main" id="{50396E1F-E4CC-0FB3-FB2C-05B30575814B}"/>
              </a:ext>
            </a:extLst>
          </p:cNvPr>
          <p:cNvSpPr/>
          <p:nvPr/>
        </p:nvSpPr>
        <p:spPr>
          <a:xfrm>
            <a:off x="27084174" y="5890296"/>
            <a:ext cx="2598821" cy="1756666"/>
          </a:xfrm>
          <a:custGeom>
            <a:avLst/>
            <a:gdLst>
              <a:gd name="connsiteX0" fmla="*/ 0 w 2598821"/>
              <a:gd name="connsiteY0" fmla="*/ 48126 h 1756666"/>
              <a:gd name="connsiteX1" fmla="*/ 1227221 w 2598821"/>
              <a:gd name="connsiteY1" fmla="*/ 1756611 h 1756666"/>
              <a:gd name="connsiteX2" fmla="*/ 2598821 w 2598821"/>
              <a:gd name="connsiteY2" fmla="*/ 0 h 1756666"/>
            </a:gdLst>
            <a:ahLst/>
            <a:cxnLst>
              <a:cxn ang="0">
                <a:pos x="connsiteX0" y="connsiteY0"/>
              </a:cxn>
              <a:cxn ang="0">
                <a:pos x="connsiteX1" y="connsiteY1"/>
              </a:cxn>
              <a:cxn ang="0">
                <a:pos x="connsiteX2" y="connsiteY2"/>
              </a:cxn>
            </a:cxnLst>
            <a:rect l="l" t="t" r="r" b="b"/>
            <a:pathLst>
              <a:path w="2598821" h="1756666">
                <a:moveTo>
                  <a:pt x="0" y="48126"/>
                </a:moveTo>
                <a:cubicBezTo>
                  <a:pt x="397042" y="906379"/>
                  <a:pt x="794084" y="1764632"/>
                  <a:pt x="1227221" y="1756611"/>
                </a:cubicBezTo>
                <a:cubicBezTo>
                  <a:pt x="1660358" y="1748590"/>
                  <a:pt x="2330116" y="457200"/>
                  <a:pt x="2598821" y="0"/>
                </a:cubicBezTo>
              </a:path>
            </a:pathLst>
          </a:custGeom>
          <a:ln w="28575">
            <a:solidFill>
              <a:schemeClr val="accent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ln>
                <a:solidFill>
                  <a:schemeClr val="accent1"/>
                </a:solidFill>
              </a:ln>
              <a:solidFill>
                <a:schemeClr val="accent1"/>
              </a:solidFill>
            </a:endParaRPr>
          </a:p>
        </p:txBody>
      </p:sp>
      <p:sp>
        <p:nvSpPr>
          <p:cNvPr id="54" name="テキスト ボックス 53">
            <a:extLst>
              <a:ext uri="{FF2B5EF4-FFF2-40B4-BE49-F238E27FC236}">
                <a16:creationId xmlns:a16="http://schemas.microsoft.com/office/drawing/2014/main" id="{A96AEA5B-4AF4-A137-2553-37D764F2FEF5}"/>
              </a:ext>
            </a:extLst>
          </p:cNvPr>
          <p:cNvSpPr txBox="1"/>
          <p:nvPr/>
        </p:nvSpPr>
        <p:spPr>
          <a:xfrm>
            <a:off x="29049109" y="7588263"/>
            <a:ext cx="1415772" cy="461665"/>
          </a:xfrm>
          <a:prstGeom prst="rect">
            <a:avLst/>
          </a:prstGeom>
          <a:noFill/>
        </p:spPr>
        <p:txBody>
          <a:bodyPr wrap="none" rtlCol="0">
            <a:spAutoFit/>
          </a:bodyPr>
          <a:lstStyle/>
          <a:p>
            <a:r>
              <a:rPr kumimoji="1" lang="ja-JP" altLang="en-US" sz="2400"/>
              <a:t>目的関数</a:t>
            </a:r>
          </a:p>
        </p:txBody>
      </p:sp>
      <p:sp>
        <p:nvSpPr>
          <p:cNvPr id="55" name="テキスト ボックス 54">
            <a:extLst>
              <a:ext uri="{FF2B5EF4-FFF2-40B4-BE49-F238E27FC236}">
                <a16:creationId xmlns:a16="http://schemas.microsoft.com/office/drawing/2014/main" id="{FF0E4DFF-CC78-AC48-856D-4F0B79769B1D}"/>
              </a:ext>
            </a:extLst>
          </p:cNvPr>
          <p:cNvSpPr txBox="1"/>
          <p:nvPr/>
        </p:nvSpPr>
        <p:spPr>
          <a:xfrm>
            <a:off x="26627329" y="5350428"/>
            <a:ext cx="2646878" cy="461665"/>
          </a:xfrm>
          <a:prstGeom prst="rect">
            <a:avLst/>
          </a:prstGeom>
          <a:noFill/>
        </p:spPr>
        <p:txBody>
          <a:bodyPr wrap="none" rtlCol="0">
            <a:spAutoFit/>
          </a:bodyPr>
          <a:lstStyle/>
          <a:p>
            <a:r>
              <a:rPr kumimoji="1" lang="ja-JP" altLang="en-US" sz="2400">
                <a:ln>
                  <a:solidFill>
                    <a:schemeClr val="accent1"/>
                  </a:solidFill>
                </a:ln>
                <a:solidFill>
                  <a:schemeClr val="accent1"/>
                </a:solidFill>
              </a:rPr>
              <a:t>サロゲートモデル</a:t>
            </a:r>
          </a:p>
        </p:txBody>
      </p:sp>
      <p:sp>
        <p:nvSpPr>
          <p:cNvPr id="56" name="円/楕円 55">
            <a:extLst>
              <a:ext uri="{FF2B5EF4-FFF2-40B4-BE49-F238E27FC236}">
                <a16:creationId xmlns:a16="http://schemas.microsoft.com/office/drawing/2014/main" id="{71971EC1-BEF6-26D2-34CF-DDB6CC9EEB59}"/>
              </a:ext>
            </a:extLst>
          </p:cNvPr>
          <p:cNvSpPr/>
          <p:nvPr/>
        </p:nvSpPr>
        <p:spPr>
          <a:xfrm>
            <a:off x="28213809" y="7569674"/>
            <a:ext cx="166154" cy="16615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B7F005AE-632F-DB46-A761-84DA2CA659A1}"/>
              </a:ext>
            </a:extLst>
          </p:cNvPr>
          <p:cNvSpPr txBox="1"/>
          <p:nvPr/>
        </p:nvSpPr>
        <p:spPr>
          <a:xfrm>
            <a:off x="26258938" y="8124799"/>
            <a:ext cx="4900588" cy="369332"/>
          </a:xfrm>
          <a:prstGeom prst="rect">
            <a:avLst/>
          </a:prstGeom>
          <a:noFill/>
        </p:spPr>
        <p:txBody>
          <a:bodyPr wrap="square" rtlCol="0">
            <a:spAutoFit/>
          </a:bodyPr>
          <a:lstStyle/>
          <a:p>
            <a:r>
              <a:rPr kumimoji="1" lang="ja-JP" altLang="en-US"/>
              <a:t>サロゲートモデルによって推定される有望解</a:t>
            </a:r>
          </a:p>
        </p:txBody>
      </p:sp>
      <p:sp>
        <p:nvSpPr>
          <p:cNvPr id="58" name="下矢印 57">
            <a:extLst>
              <a:ext uri="{FF2B5EF4-FFF2-40B4-BE49-F238E27FC236}">
                <a16:creationId xmlns:a16="http://schemas.microsoft.com/office/drawing/2014/main" id="{55CB9D23-ADC9-B2A6-C2B4-58A2C5EE6791}"/>
              </a:ext>
            </a:extLst>
          </p:cNvPr>
          <p:cNvSpPr/>
          <p:nvPr/>
        </p:nvSpPr>
        <p:spPr>
          <a:xfrm rot="7834590">
            <a:off x="28602470" y="7563785"/>
            <a:ext cx="112368" cy="637609"/>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03A7271-1C20-9415-606A-1670B9534A40}"/>
              </a:ext>
            </a:extLst>
          </p:cNvPr>
          <p:cNvCxnSpPr>
            <a:cxnSpLocks/>
            <a:stCxn id="52" idx="5"/>
            <a:endCxn id="54" idx="0"/>
          </p:cNvCxnSpPr>
          <p:nvPr/>
        </p:nvCxnSpPr>
        <p:spPr>
          <a:xfrm>
            <a:off x="29294365" y="7356979"/>
            <a:ext cx="462630" cy="2312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7A21C37-CCEA-C7B9-B634-8615457E161D}"/>
              </a:ext>
            </a:extLst>
          </p:cNvPr>
          <p:cNvCxnSpPr>
            <a:cxnSpLocks/>
            <a:stCxn id="55" idx="2"/>
          </p:cNvCxnSpPr>
          <p:nvPr/>
        </p:nvCxnSpPr>
        <p:spPr>
          <a:xfrm flipH="1">
            <a:off x="27316497" y="5812093"/>
            <a:ext cx="634271" cy="648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C550AF2-45D6-9A2C-7BD1-19F748B1B4DF}"/>
              </a:ext>
            </a:extLst>
          </p:cNvPr>
          <p:cNvSpPr txBox="1"/>
          <p:nvPr/>
        </p:nvSpPr>
        <p:spPr>
          <a:xfrm>
            <a:off x="26918698" y="4555421"/>
            <a:ext cx="3427147" cy="523220"/>
          </a:xfrm>
          <a:prstGeom prst="rect">
            <a:avLst/>
          </a:prstGeom>
          <a:solidFill>
            <a:schemeClr val="accent1"/>
          </a:solidFill>
        </p:spPr>
        <p:txBody>
          <a:bodyPr wrap="square" rtlCol="0">
            <a:spAutoFit/>
          </a:bodyPr>
          <a:lstStyle/>
          <a:p>
            <a:pPr algn="ctr"/>
            <a:r>
              <a:rPr kumimoji="1" lang="ja-JP" altLang="en-US" sz="2800">
                <a:solidFill>
                  <a:schemeClr val="bg1"/>
                </a:solidFill>
                <a:latin typeface="Hiragino Sans W5" panose="020B0400000000000000" pitchFamily="34" charset="-128"/>
                <a:ea typeface="Hiragino Sans W5" panose="020B0400000000000000" pitchFamily="34" charset="-128"/>
              </a:rPr>
              <a:t>サロゲートモデル</a:t>
            </a:r>
          </a:p>
        </p:txBody>
      </p:sp>
    </p:spTree>
    <p:extLst>
      <p:ext uri="{BB962C8B-B14F-4D97-AF65-F5344CB8AC3E}">
        <p14:creationId xmlns:p14="http://schemas.microsoft.com/office/powerpoint/2010/main" val="272928833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CCDAF86-16A0-E195-3922-FFC5BA789F5D}"/>
              </a:ext>
            </a:extLst>
          </p:cNvPr>
          <p:cNvSpPr>
            <a:spLocks noGrp="1"/>
          </p:cNvSpPr>
          <p:nvPr>
            <p:ph idx="1"/>
          </p:nvPr>
        </p:nvSpPr>
        <p:spPr/>
        <p:txBody>
          <a:bodyPr/>
          <a:lstStyle/>
          <a:p>
            <a:endParaRPr kumimoji="1" lang="ja-JP" altLang="en-US"/>
          </a:p>
        </p:txBody>
      </p:sp>
      <p:sp>
        <p:nvSpPr>
          <p:cNvPr id="4" name="フリーフォーム 3">
            <a:extLst>
              <a:ext uri="{FF2B5EF4-FFF2-40B4-BE49-F238E27FC236}">
                <a16:creationId xmlns:a16="http://schemas.microsoft.com/office/drawing/2014/main" id="{CC5F8C02-11F5-EF43-BD09-E08B8B2D0C4C}"/>
              </a:ext>
            </a:extLst>
          </p:cNvPr>
          <p:cNvSpPr/>
          <p:nvPr/>
        </p:nvSpPr>
        <p:spPr>
          <a:xfrm>
            <a:off x="29140484" y="5582653"/>
            <a:ext cx="2310063" cy="2334126"/>
          </a:xfrm>
          <a:custGeom>
            <a:avLst/>
            <a:gdLst>
              <a:gd name="connsiteX0" fmla="*/ 0 w 2310063"/>
              <a:gd name="connsiteY0" fmla="*/ 481263 h 2334126"/>
              <a:gd name="connsiteX1" fmla="*/ 120316 w 2310063"/>
              <a:gd name="connsiteY1" fmla="*/ 1323473 h 2334126"/>
              <a:gd name="connsiteX2" fmla="*/ 649705 w 2310063"/>
              <a:gd name="connsiteY2" fmla="*/ 1034715 h 2334126"/>
              <a:gd name="connsiteX3" fmla="*/ 1058779 w 2310063"/>
              <a:gd name="connsiteY3" fmla="*/ 2334126 h 2334126"/>
              <a:gd name="connsiteX4" fmla="*/ 1443790 w 2310063"/>
              <a:gd name="connsiteY4" fmla="*/ 1034715 h 2334126"/>
              <a:gd name="connsiteX5" fmla="*/ 2069432 w 2310063"/>
              <a:gd name="connsiteY5" fmla="*/ 1708484 h 2334126"/>
              <a:gd name="connsiteX6" fmla="*/ 2310063 w 2310063"/>
              <a:gd name="connsiteY6" fmla="*/ 0 h 233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0063" h="2334126">
                <a:moveTo>
                  <a:pt x="0" y="481263"/>
                </a:moveTo>
                <a:cubicBezTo>
                  <a:pt x="6016" y="856247"/>
                  <a:pt x="12032" y="1231231"/>
                  <a:pt x="120316" y="1323473"/>
                </a:cubicBezTo>
                <a:cubicBezTo>
                  <a:pt x="228600" y="1415715"/>
                  <a:pt x="493295" y="866273"/>
                  <a:pt x="649705" y="1034715"/>
                </a:cubicBezTo>
                <a:cubicBezTo>
                  <a:pt x="806116" y="1203157"/>
                  <a:pt x="926432" y="2334126"/>
                  <a:pt x="1058779" y="2334126"/>
                </a:cubicBezTo>
                <a:cubicBezTo>
                  <a:pt x="1191126" y="2334126"/>
                  <a:pt x="1275348" y="1138989"/>
                  <a:pt x="1443790" y="1034715"/>
                </a:cubicBezTo>
                <a:cubicBezTo>
                  <a:pt x="1612232" y="930441"/>
                  <a:pt x="1925053" y="1880936"/>
                  <a:pt x="2069432" y="1708484"/>
                </a:cubicBezTo>
                <a:cubicBezTo>
                  <a:pt x="2213811" y="1536032"/>
                  <a:pt x="2261937" y="768016"/>
                  <a:pt x="231006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a:extLst>
              <a:ext uri="{FF2B5EF4-FFF2-40B4-BE49-F238E27FC236}">
                <a16:creationId xmlns:a16="http://schemas.microsoft.com/office/drawing/2014/main" id="{A7118D8C-BBB1-1B22-19E2-6141DCE545B5}"/>
              </a:ext>
            </a:extLst>
          </p:cNvPr>
          <p:cNvSpPr/>
          <p:nvPr/>
        </p:nvSpPr>
        <p:spPr>
          <a:xfrm>
            <a:off x="28947979" y="5799221"/>
            <a:ext cx="2598821" cy="1756666"/>
          </a:xfrm>
          <a:custGeom>
            <a:avLst/>
            <a:gdLst>
              <a:gd name="connsiteX0" fmla="*/ 0 w 2598821"/>
              <a:gd name="connsiteY0" fmla="*/ 48126 h 1756666"/>
              <a:gd name="connsiteX1" fmla="*/ 1227221 w 2598821"/>
              <a:gd name="connsiteY1" fmla="*/ 1756611 h 1756666"/>
              <a:gd name="connsiteX2" fmla="*/ 2598821 w 2598821"/>
              <a:gd name="connsiteY2" fmla="*/ 0 h 1756666"/>
            </a:gdLst>
            <a:ahLst/>
            <a:cxnLst>
              <a:cxn ang="0">
                <a:pos x="connsiteX0" y="connsiteY0"/>
              </a:cxn>
              <a:cxn ang="0">
                <a:pos x="connsiteX1" y="connsiteY1"/>
              </a:cxn>
              <a:cxn ang="0">
                <a:pos x="connsiteX2" y="connsiteY2"/>
              </a:cxn>
            </a:cxnLst>
            <a:rect l="l" t="t" r="r" b="b"/>
            <a:pathLst>
              <a:path w="2598821" h="1756666">
                <a:moveTo>
                  <a:pt x="0" y="48126"/>
                </a:moveTo>
                <a:cubicBezTo>
                  <a:pt x="397042" y="906379"/>
                  <a:pt x="794084" y="1764632"/>
                  <a:pt x="1227221" y="1756611"/>
                </a:cubicBezTo>
                <a:cubicBezTo>
                  <a:pt x="1660358" y="1748590"/>
                  <a:pt x="2330116" y="457200"/>
                  <a:pt x="2598821" y="0"/>
                </a:cubicBezTo>
              </a:path>
            </a:pathLst>
          </a:custGeom>
          <a:ln w="12700">
            <a:solidFill>
              <a:schemeClr val="accent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ln>
                <a:solidFill>
                  <a:schemeClr val="accent1"/>
                </a:solidFill>
              </a:ln>
              <a:solidFill>
                <a:schemeClr val="accent1"/>
              </a:solidFill>
            </a:endParaRPr>
          </a:p>
        </p:txBody>
      </p:sp>
      <p:sp>
        <p:nvSpPr>
          <p:cNvPr id="6" name="テキスト ボックス 5">
            <a:extLst>
              <a:ext uri="{FF2B5EF4-FFF2-40B4-BE49-F238E27FC236}">
                <a16:creationId xmlns:a16="http://schemas.microsoft.com/office/drawing/2014/main" id="{27CFBBCA-81AA-75FF-176B-9B36FAE196C2}"/>
              </a:ext>
            </a:extLst>
          </p:cNvPr>
          <p:cNvSpPr txBox="1"/>
          <p:nvPr/>
        </p:nvSpPr>
        <p:spPr>
          <a:xfrm>
            <a:off x="28490234" y="7010400"/>
            <a:ext cx="1107996" cy="369332"/>
          </a:xfrm>
          <a:prstGeom prst="rect">
            <a:avLst/>
          </a:prstGeom>
          <a:noFill/>
        </p:spPr>
        <p:txBody>
          <a:bodyPr wrap="none" rtlCol="0">
            <a:spAutoFit/>
          </a:bodyPr>
          <a:lstStyle/>
          <a:p>
            <a:r>
              <a:rPr kumimoji="1" lang="ja-JP" altLang="en-US"/>
              <a:t>目的関数</a:t>
            </a:r>
          </a:p>
        </p:txBody>
      </p:sp>
      <p:sp>
        <p:nvSpPr>
          <p:cNvPr id="7" name="テキスト ボックス 6">
            <a:extLst>
              <a:ext uri="{FF2B5EF4-FFF2-40B4-BE49-F238E27FC236}">
                <a16:creationId xmlns:a16="http://schemas.microsoft.com/office/drawing/2014/main" id="{92DC1071-3616-D4C1-2287-50FAD66230F8}"/>
              </a:ext>
            </a:extLst>
          </p:cNvPr>
          <p:cNvSpPr txBox="1"/>
          <p:nvPr/>
        </p:nvSpPr>
        <p:spPr>
          <a:xfrm>
            <a:off x="29419222" y="5793990"/>
            <a:ext cx="2031325" cy="369332"/>
          </a:xfrm>
          <a:prstGeom prst="rect">
            <a:avLst/>
          </a:prstGeom>
          <a:noFill/>
        </p:spPr>
        <p:txBody>
          <a:bodyPr wrap="none" rtlCol="0">
            <a:spAutoFit/>
          </a:bodyPr>
          <a:lstStyle/>
          <a:p>
            <a:r>
              <a:rPr kumimoji="1" lang="ja-JP" altLang="en-US">
                <a:ln>
                  <a:solidFill>
                    <a:schemeClr val="accent1"/>
                  </a:solidFill>
                </a:ln>
                <a:solidFill>
                  <a:schemeClr val="accent1"/>
                </a:solidFill>
              </a:rPr>
              <a:t>サロゲートモデル</a:t>
            </a:r>
          </a:p>
        </p:txBody>
      </p:sp>
      <p:sp>
        <p:nvSpPr>
          <p:cNvPr id="8" name="円/楕円 7">
            <a:extLst>
              <a:ext uri="{FF2B5EF4-FFF2-40B4-BE49-F238E27FC236}">
                <a16:creationId xmlns:a16="http://schemas.microsoft.com/office/drawing/2014/main" id="{B730AE68-25EA-5B1A-00B9-0555E3683E27}"/>
              </a:ext>
            </a:extLst>
          </p:cNvPr>
          <p:cNvSpPr/>
          <p:nvPr/>
        </p:nvSpPr>
        <p:spPr>
          <a:xfrm>
            <a:off x="30088760" y="7487102"/>
            <a:ext cx="166154" cy="16615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02243E1-321C-F8F0-0390-525EE65F164C}"/>
              </a:ext>
            </a:extLst>
          </p:cNvPr>
          <p:cNvSpPr txBox="1"/>
          <p:nvPr/>
        </p:nvSpPr>
        <p:spPr>
          <a:xfrm>
            <a:off x="29419222" y="8017152"/>
            <a:ext cx="2926080" cy="646331"/>
          </a:xfrm>
          <a:prstGeom prst="rect">
            <a:avLst/>
          </a:prstGeom>
          <a:noFill/>
        </p:spPr>
        <p:txBody>
          <a:bodyPr wrap="square" rtlCol="0">
            <a:spAutoFit/>
          </a:bodyPr>
          <a:lstStyle/>
          <a:p>
            <a:r>
              <a:rPr kumimoji="1" lang="ja-JP" altLang="en-US"/>
              <a:t>サロゲートモデルによって推定される有望解</a:t>
            </a:r>
          </a:p>
        </p:txBody>
      </p:sp>
      <p:sp>
        <p:nvSpPr>
          <p:cNvPr id="10" name="下矢印 9">
            <a:extLst>
              <a:ext uri="{FF2B5EF4-FFF2-40B4-BE49-F238E27FC236}">
                <a16:creationId xmlns:a16="http://schemas.microsoft.com/office/drawing/2014/main" id="{78F1032A-A23C-8589-2A60-BB4ED935B5AC}"/>
              </a:ext>
            </a:extLst>
          </p:cNvPr>
          <p:cNvSpPr/>
          <p:nvPr/>
        </p:nvSpPr>
        <p:spPr>
          <a:xfrm rot="7834590">
            <a:off x="30469894" y="7528376"/>
            <a:ext cx="112368" cy="637609"/>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190708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9360</TotalTime>
  <Words>5204</Words>
  <Application>Microsoft Macintosh PowerPoint</Application>
  <PresentationFormat>ユーザー設定</PresentationFormat>
  <Paragraphs>608</Paragraphs>
  <Slides>7</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vt:i4>
      </vt:variant>
    </vt:vector>
  </HeadingPairs>
  <TitlesOfParts>
    <vt:vector size="20" baseType="lpstr">
      <vt:lpstr>CMR10</vt:lpstr>
      <vt:lpstr>CMTI10</vt:lpstr>
      <vt:lpstr>Hiragino Sans W4</vt:lpstr>
      <vt:lpstr>Hiragino Sans W5</vt:lpstr>
      <vt:lpstr>Söhne</vt: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塙　裕貴</dc:creator>
  <cp:lastModifiedBy>塙　裕貴</cp:lastModifiedBy>
  <cp:revision>165</cp:revision>
  <dcterms:created xsi:type="dcterms:W3CDTF">2023-11-20T05:56:44Z</dcterms:created>
  <dcterms:modified xsi:type="dcterms:W3CDTF">2023-12-05T08:51:06Z</dcterms:modified>
</cp:coreProperties>
</file>