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83CD52-F9F5-DEA4-B549-E33E65C06BB3}" name="原田　智広" initials="智原" userId="S::harada@tmu.ac.jp::24693df0-c054-496a-8d3b-b5bf1a73365c" providerId="AD"/>
  <p188:author id="{4473B1A3-3717-F6E9-DFC2-BDDF82C4BB73}" name="原田智広" initials="原田智広" userId="S::harada-tomohiro@jmjtmu.onmicrosoft.com::24693df0-c054-496a-8d3b-b5bf1a73365c" providerId="AD"/>
  <p188:author id="{357571B6-9389-8812-0AC4-2B9B588A2EA9}" name="塙　裕貴" initials="" userId="S::20141136@ed.tmu.ac.jp::09575ecd-123f-4c34-88c6-2f3bb99e55b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p:restoredTop sz="96197"/>
  </p:normalViewPr>
  <p:slideViewPr>
    <p:cSldViewPr snapToGrid="0">
      <p:cViewPr>
        <p:scale>
          <a:sx n="36" d="100"/>
          <a:sy n="36" d="100"/>
        </p:scale>
        <p:origin x="1144"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ja-JP" altLang="en-US"/>
              <a:t>マスター タイトルの書式設定</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62231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6829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74021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32966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9076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78544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ja-JP" altLang="en-US"/>
              <a:t>マスター テキストの書式設定</a:t>
            </a:r>
          </a:p>
        </p:txBody>
      </p:sp>
      <p:sp>
        <p:nvSpPr>
          <p:cNvPr id="4" name="Content Placeholder 3"/>
          <p:cNvSpPr>
            <a:spLocks noGrp="1"/>
          </p:cNvSpPr>
          <p:nvPr>
            <p:ph sz="half" idx="2"/>
          </p:nvPr>
        </p:nvSpPr>
        <p:spPr>
          <a:xfrm>
            <a:off x="2231675" y="15780233"/>
            <a:ext cx="13706415" cy="232103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ja-JP" altLang="en-US"/>
              <a:t>マスター テキストの書式設定</a:t>
            </a:r>
          </a:p>
        </p:txBody>
      </p:sp>
      <p:sp>
        <p:nvSpPr>
          <p:cNvPr id="6" name="Content Placeholder 5"/>
          <p:cNvSpPr>
            <a:spLocks noGrp="1"/>
          </p:cNvSpPr>
          <p:nvPr>
            <p:ph sz="quarter" idx="4"/>
          </p:nvPr>
        </p:nvSpPr>
        <p:spPr>
          <a:xfrm>
            <a:off x="16402142" y="15780233"/>
            <a:ext cx="13773917" cy="232103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5466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13614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6883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ja-JP" altLang="en-US"/>
              <a:t>マスター タイトルの書式設定</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23654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C738BE-AC04-DE4E-A362-1A93465F17C9}" type="datetimeFigureOut">
              <a:rPr kumimoji="1" lang="ja-JP" altLang="en-US" smtClean="0"/>
              <a:t>2023/12/11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42564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20C738BE-AC04-DE4E-A362-1A93465F17C9}" type="datetimeFigureOut">
              <a:rPr kumimoji="1" lang="ja-JP" altLang="en-US" smtClean="0"/>
              <a:t>2023/12/11</a:t>
            </a:fld>
            <a:endParaRPr kumimoji="1" lang="ja-JP"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764982E5-B7F3-6F42-A297-7A3931A4CA3D}" type="slidenum">
              <a:rPr kumimoji="1" lang="ja-JP" altLang="en-US" smtClean="0"/>
              <a:t>‹#›</a:t>
            </a:fld>
            <a:endParaRPr kumimoji="1" lang="ja-JP" altLang="en-US"/>
          </a:p>
        </p:txBody>
      </p:sp>
    </p:spTree>
    <p:extLst>
      <p:ext uri="{BB962C8B-B14F-4D97-AF65-F5344CB8AC3E}">
        <p14:creationId xmlns:p14="http://schemas.microsoft.com/office/powerpoint/2010/main" val="3313640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kumimoji="1"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kumimoji="1"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kumimoji="1"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kumimoji="1"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kumimoji="1" sz="6378" kern="1200">
          <a:solidFill>
            <a:schemeClr val="tx1"/>
          </a:solidFill>
          <a:latin typeface="+mn-lt"/>
          <a:ea typeface="+mn-ea"/>
          <a:cs typeface="+mn-cs"/>
        </a:defRPr>
      </a:lvl9pPr>
    </p:bodyStyle>
    <p:otherStyle>
      <a:defPPr>
        <a:defRPr lang="en-US"/>
      </a:defPPr>
      <a:lvl1pPr marL="0" algn="l" defTabSz="3239902" rtl="0" eaLnBrk="1" latinLnBrk="0" hangingPunct="1">
        <a:defRPr kumimoji="1" sz="6378" kern="1200">
          <a:solidFill>
            <a:schemeClr val="tx1"/>
          </a:solidFill>
          <a:latin typeface="+mn-lt"/>
          <a:ea typeface="+mn-ea"/>
          <a:cs typeface="+mn-cs"/>
        </a:defRPr>
      </a:lvl1pPr>
      <a:lvl2pPr marL="1619951" algn="l" defTabSz="3239902" rtl="0" eaLnBrk="1" latinLnBrk="0" hangingPunct="1">
        <a:defRPr kumimoji="1" sz="6378" kern="1200">
          <a:solidFill>
            <a:schemeClr val="tx1"/>
          </a:solidFill>
          <a:latin typeface="+mn-lt"/>
          <a:ea typeface="+mn-ea"/>
          <a:cs typeface="+mn-cs"/>
        </a:defRPr>
      </a:lvl2pPr>
      <a:lvl3pPr marL="3239902" algn="l" defTabSz="3239902" rtl="0" eaLnBrk="1" latinLnBrk="0" hangingPunct="1">
        <a:defRPr kumimoji="1" sz="6378" kern="1200">
          <a:solidFill>
            <a:schemeClr val="tx1"/>
          </a:solidFill>
          <a:latin typeface="+mn-lt"/>
          <a:ea typeface="+mn-ea"/>
          <a:cs typeface="+mn-cs"/>
        </a:defRPr>
      </a:lvl3pPr>
      <a:lvl4pPr marL="4859853" algn="l" defTabSz="3239902" rtl="0" eaLnBrk="1" latinLnBrk="0" hangingPunct="1">
        <a:defRPr kumimoji="1" sz="6378" kern="1200">
          <a:solidFill>
            <a:schemeClr val="tx1"/>
          </a:solidFill>
          <a:latin typeface="+mn-lt"/>
          <a:ea typeface="+mn-ea"/>
          <a:cs typeface="+mn-cs"/>
        </a:defRPr>
      </a:lvl4pPr>
      <a:lvl5pPr marL="6479804" algn="l" defTabSz="3239902" rtl="0" eaLnBrk="1" latinLnBrk="0" hangingPunct="1">
        <a:defRPr kumimoji="1" sz="6378" kern="1200">
          <a:solidFill>
            <a:schemeClr val="tx1"/>
          </a:solidFill>
          <a:latin typeface="+mn-lt"/>
          <a:ea typeface="+mn-ea"/>
          <a:cs typeface="+mn-cs"/>
        </a:defRPr>
      </a:lvl5pPr>
      <a:lvl6pPr marL="8099755" algn="l" defTabSz="3239902" rtl="0" eaLnBrk="1" latinLnBrk="0" hangingPunct="1">
        <a:defRPr kumimoji="1" sz="6378" kern="1200">
          <a:solidFill>
            <a:schemeClr val="tx1"/>
          </a:solidFill>
          <a:latin typeface="+mn-lt"/>
          <a:ea typeface="+mn-ea"/>
          <a:cs typeface="+mn-cs"/>
        </a:defRPr>
      </a:lvl6pPr>
      <a:lvl7pPr marL="9719706" algn="l" defTabSz="3239902" rtl="0" eaLnBrk="1" latinLnBrk="0" hangingPunct="1">
        <a:defRPr kumimoji="1" sz="6378" kern="1200">
          <a:solidFill>
            <a:schemeClr val="tx1"/>
          </a:solidFill>
          <a:latin typeface="+mn-lt"/>
          <a:ea typeface="+mn-ea"/>
          <a:cs typeface="+mn-cs"/>
        </a:defRPr>
      </a:lvl7pPr>
      <a:lvl8pPr marL="11339657" algn="l" defTabSz="3239902" rtl="0" eaLnBrk="1" latinLnBrk="0" hangingPunct="1">
        <a:defRPr kumimoji="1" sz="6378" kern="1200">
          <a:solidFill>
            <a:schemeClr val="tx1"/>
          </a:solidFill>
          <a:latin typeface="+mn-lt"/>
          <a:ea typeface="+mn-ea"/>
          <a:cs typeface="+mn-cs"/>
        </a:defRPr>
      </a:lvl8pPr>
      <a:lvl9pPr marL="12959608" algn="l" defTabSz="3239902" rtl="0" eaLnBrk="1" latinLnBrk="0" hangingPunct="1">
        <a:defRPr kumimoji="1"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B9E19271-E159-C7EC-EA7E-76042B6340BD}"/>
              </a:ext>
            </a:extLst>
          </p:cNvPr>
          <p:cNvSpPr/>
          <p:nvPr/>
        </p:nvSpPr>
        <p:spPr>
          <a:xfrm>
            <a:off x="12061740" y="21269138"/>
            <a:ext cx="12000407" cy="321397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0ECC41C-B5C8-DA73-5A2A-0BDA0AF7613A}"/>
              </a:ext>
            </a:extLst>
          </p:cNvPr>
          <p:cNvSpPr/>
          <p:nvPr/>
        </p:nvSpPr>
        <p:spPr>
          <a:xfrm>
            <a:off x="1214292" y="22230080"/>
            <a:ext cx="10086278" cy="209630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L 字 41">
            <a:extLst>
              <a:ext uri="{FF2B5EF4-FFF2-40B4-BE49-F238E27FC236}">
                <a16:creationId xmlns:a16="http://schemas.microsoft.com/office/drawing/2014/main" id="{A867B150-B80E-9F97-812F-AC0B534C5475}"/>
              </a:ext>
            </a:extLst>
          </p:cNvPr>
          <p:cNvSpPr/>
          <p:nvPr/>
        </p:nvSpPr>
        <p:spPr>
          <a:xfrm flipH="1">
            <a:off x="766483" y="8819436"/>
            <a:ext cx="30852966" cy="17198361"/>
          </a:xfrm>
          <a:prstGeom prst="corner">
            <a:avLst>
              <a:gd name="adj1" fmla="val 52424"/>
              <a:gd name="adj2" fmla="val 112977"/>
            </a:avLst>
          </a:prstGeom>
          <a:no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7A9307BE-B311-DC1C-DA55-205360EE04D6}"/>
              </a:ext>
            </a:extLst>
          </p:cNvPr>
          <p:cNvSpPr txBox="1">
            <a:spLocks/>
          </p:cNvSpPr>
          <p:nvPr/>
        </p:nvSpPr>
        <p:spPr>
          <a:xfrm>
            <a:off x="777931" y="26150489"/>
            <a:ext cx="30829466" cy="15768891"/>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6" name="テキスト ボックス 5">
            <a:extLst>
              <a:ext uri="{FF2B5EF4-FFF2-40B4-BE49-F238E27FC236}">
                <a16:creationId xmlns:a16="http://schemas.microsoft.com/office/drawing/2014/main" id="{A20F016B-1E6E-7D84-5AAA-EAFEAEC4DDE5}"/>
              </a:ext>
            </a:extLst>
          </p:cNvPr>
          <p:cNvSpPr txBox="1"/>
          <p:nvPr/>
        </p:nvSpPr>
        <p:spPr>
          <a:xfrm>
            <a:off x="741395" y="4251070"/>
            <a:ext cx="30832014" cy="4484413"/>
          </a:xfrm>
          <a:prstGeom prst="rect">
            <a:avLst/>
          </a:prstGeom>
          <a:noFill/>
          <a:ln>
            <a:solidFill>
              <a:schemeClr val="accent1">
                <a:lumMod val="40000"/>
                <a:lumOff val="60000"/>
              </a:schemeClr>
            </a:solidFill>
          </a:ln>
        </p:spPr>
        <p:txBody>
          <a:bodyPr wrap="square" rtlCol="0">
            <a:noAutofit/>
          </a:bodyPr>
          <a:lstStyle/>
          <a:p>
            <a:endParaRPr kumimoji="1" lang="ja-JP" altLang="en-US"/>
          </a:p>
        </p:txBody>
      </p:sp>
      <p:sp>
        <p:nvSpPr>
          <p:cNvPr id="11" name="テキスト ボックス 10">
            <a:extLst>
              <a:ext uri="{FF2B5EF4-FFF2-40B4-BE49-F238E27FC236}">
                <a16:creationId xmlns:a16="http://schemas.microsoft.com/office/drawing/2014/main" id="{E727DE1D-FBC9-09C2-EC1F-0C3A148DC6AB}"/>
              </a:ext>
            </a:extLst>
          </p:cNvPr>
          <p:cNvSpPr txBox="1"/>
          <p:nvPr/>
        </p:nvSpPr>
        <p:spPr>
          <a:xfrm>
            <a:off x="-23940" y="41993132"/>
            <a:ext cx="32399288" cy="1207505"/>
          </a:xfrm>
          <a:prstGeom prst="rect">
            <a:avLst/>
          </a:prstGeom>
          <a:noFill/>
          <a:ln>
            <a:solidFill>
              <a:schemeClr val="accent1">
                <a:lumMod val="40000"/>
                <a:lumOff val="60000"/>
              </a:schemeClr>
            </a:solidFill>
          </a:ln>
        </p:spPr>
        <p:txBody>
          <a:bodyPr wrap="square" rtlCol="0">
            <a:noAutofit/>
          </a:bodyPr>
          <a:lstStyle/>
          <a:p>
            <a:r>
              <a:rPr lang="en" altLang="ja-JP" sz="2400" dirty="0">
                <a:effectLst/>
                <a:latin typeface="CMR10"/>
              </a:rPr>
              <a:t>[1] Y. </a:t>
            </a:r>
            <a:r>
              <a:rPr lang="en" altLang="ja-JP" sz="2400" dirty="0" err="1">
                <a:effectLst/>
                <a:latin typeface="CMR10"/>
              </a:rPr>
              <a:t>Jin</a:t>
            </a:r>
            <a:r>
              <a:rPr lang="en" altLang="ja-JP" sz="2400" dirty="0">
                <a:effectLst/>
                <a:latin typeface="CMR10"/>
              </a:rPr>
              <a:t>. Surrogate-assisted evolutionary computation: Recent advances and future challenges. </a:t>
            </a:r>
            <a:r>
              <a:rPr lang="en" altLang="ja-JP" sz="2400" dirty="0">
                <a:effectLst/>
                <a:latin typeface="CMTI10"/>
              </a:rPr>
              <a:t>Swarm and Evolutionary Computation</a:t>
            </a:r>
            <a:r>
              <a:rPr lang="en" altLang="ja-JP" sz="2400" dirty="0">
                <a:effectLst/>
                <a:latin typeface="CMR10"/>
              </a:rPr>
              <a:t>, 1(2):61–70, 2011. </a:t>
            </a:r>
            <a:r>
              <a:rPr lang="en" altLang="ja-JP" sz="2400" dirty="0"/>
              <a:t> </a:t>
            </a:r>
            <a:r>
              <a:rPr lang="en" altLang="ja-JP" sz="2400" dirty="0">
                <a:effectLst/>
                <a:latin typeface="CMR10"/>
              </a:rPr>
              <a:t> [2] H. Tong, C. Huang, L. L. </a:t>
            </a:r>
            <a:r>
              <a:rPr lang="en" altLang="ja-JP" sz="2400" dirty="0" err="1">
                <a:effectLst/>
                <a:latin typeface="CMR10"/>
              </a:rPr>
              <a:t>Minku</a:t>
            </a:r>
            <a:r>
              <a:rPr lang="en" altLang="ja-JP" sz="2400" dirty="0">
                <a:effectLst/>
                <a:latin typeface="CMR10"/>
              </a:rPr>
              <a:t>, and X. Yao. Surrogate models in evolutionary single-objective optimization: A new taxonomy and experimental study. </a:t>
            </a:r>
            <a:r>
              <a:rPr lang="en" altLang="ja-JP" sz="2400" dirty="0">
                <a:effectLst/>
                <a:latin typeface="CMTI10"/>
              </a:rPr>
              <a:t>Information Sciences</a:t>
            </a:r>
            <a:r>
              <a:rPr lang="en" altLang="ja-JP" sz="2400" dirty="0">
                <a:effectLst/>
                <a:latin typeface="CMR10"/>
              </a:rPr>
              <a:t>, 562:414–437, 2021. </a:t>
            </a:r>
            <a:r>
              <a:rPr lang="en" altLang="ja-JP" sz="2400" dirty="0"/>
              <a:t>[3] </a:t>
            </a:r>
            <a:r>
              <a:rPr lang="en" altLang="ja-JP" sz="2400" dirty="0">
                <a:effectLst/>
                <a:latin typeface="CMR10"/>
              </a:rPr>
              <a:t>Q. Chen, B. Liu, Q. Zhang, J. J. Liang, P. N. </a:t>
            </a:r>
            <a:r>
              <a:rPr lang="en" altLang="ja-JP" sz="2400" dirty="0" err="1">
                <a:effectLst/>
                <a:latin typeface="CMR10"/>
              </a:rPr>
              <a:t>Suganthan</a:t>
            </a:r>
            <a:r>
              <a:rPr lang="en" altLang="ja-JP" sz="2400" dirty="0">
                <a:effectLst/>
                <a:latin typeface="CMR10"/>
              </a:rPr>
              <a:t>, and B. Qu. Problem definitions and evaluation criteria for </a:t>
            </a:r>
            <a:r>
              <a:rPr lang="en" altLang="ja-JP" sz="2400" dirty="0" err="1">
                <a:effectLst/>
                <a:latin typeface="CMR10"/>
              </a:rPr>
              <a:t>cec</a:t>
            </a:r>
            <a:r>
              <a:rPr lang="en" altLang="ja-JP" sz="2400" dirty="0">
                <a:effectLst/>
                <a:latin typeface="CMR10"/>
              </a:rPr>
              <a:t> 2015 special session on bound constrained single- objective computationally expensive numerical optimization. 2015. </a:t>
            </a:r>
            <a:endParaRPr lang="en" altLang="ja-JP" sz="2400" dirty="0"/>
          </a:p>
        </p:txBody>
      </p:sp>
      <p:sp>
        <p:nvSpPr>
          <p:cNvPr id="12" name="正方形/長方形 11">
            <a:extLst>
              <a:ext uri="{FF2B5EF4-FFF2-40B4-BE49-F238E27FC236}">
                <a16:creationId xmlns:a16="http://schemas.microsoft.com/office/drawing/2014/main" id="{20AC3CF9-0006-0411-B9DA-26F10F7F23ED}"/>
              </a:ext>
            </a:extLst>
          </p:cNvPr>
          <p:cNvSpPr/>
          <p:nvPr/>
        </p:nvSpPr>
        <p:spPr>
          <a:xfrm>
            <a:off x="767225" y="4286217"/>
            <a:ext cx="4495323"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１</a:t>
            </a:r>
            <a:r>
              <a:rPr kumimoji="1" lang="en-US" altLang="ja-JP" sz="6000" b="1" dirty="0">
                <a:solidFill>
                  <a:schemeClr val="bg1"/>
                </a:solidFill>
              </a:rPr>
              <a:t>.</a:t>
            </a:r>
            <a:r>
              <a:rPr kumimoji="1" lang="ja-JP" altLang="en-US" sz="6000" b="1">
                <a:solidFill>
                  <a:schemeClr val="bg1"/>
                </a:solidFill>
              </a:rPr>
              <a:t>はじめ</a:t>
            </a:r>
            <a:r>
              <a:rPr kumimoji="1" lang="ja-JP" altLang="en-US" sz="6000" b="1" dirty="0">
                <a:solidFill>
                  <a:schemeClr val="bg1"/>
                </a:solidFill>
              </a:rPr>
              <a:t>に</a:t>
            </a:r>
          </a:p>
        </p:txBody>
      </p:sp>
      <p:sp>
        <p:nvSpPr>
          <p:cNvPr id="13" name="正方形/長方形 12">
            <a:extLst>
              <a:ext uri="{FF2B5EF4-FFF2-40B4-BE49-F238E27FC236}">
                <a16:creationId xmlns:a16="http://schemas.microsoft.com/office/drawing/2014/main" id="{2D8D8C42-1AB6-B10B-6E5A-6160722A0888}"/>
              </a:ext>
            </a:extLst>
          </p:cNvPr>
          <p:cNvSpPr/>
          <p:nvPr/>
        </p:nvSpPr>
        <p:spPr>
          <a:xfrm>
            <a:off x="825879" y="638264"/>
            <a:ext cx="3927738" cy="3554819"/>
          </a:xfrm>
          <a:prstGeom prst="rect">
            <a:avLst/>
          </a:prstGeom>
          <a:solidFill>
            <a:schemeClr val="bg1"/>
          </a:solid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500" b="1" dirty="0">
                <a:solidFill>
                  <a:schemeClr val="accent5"/>
                </a:solidFill>
              </a:rPr>
              <a:t>P2-01</a:t>
            </a:r>
            <a:endParaRPr kumimoji="1" lang="ja-JP" altLang="en-US" sz="7500" b="1" dirty="0">
              <a:solidFill>
                <a:schemeClr val="accent5"/>
              </a:solidFill>
            </a:endParaRPr>
          </a:p>
        </p:txBody>
      </p:sp>
      <p:sp>
        <p:nvSpPr>
          <p:cNvPr id="14" name="テキスト ボックス 13">
            <a:extLst>
              <a:ext uri="{FF2B5EF4-FFF2-40B4-BE49-F238E27FC236}">
                <a16:creationId xmlns:a16="http://schemas.microsoft.com/office/drawing/2014/main" id="{906724D1-03C3-C7BC-26D7-D4890B27F2CD}"/>
              </a:ext>
            </a:extLst>
          </p:cNvPr>
          <p:cNvSpPr txBox="1"/>
          <p:nvPr/>
        </p:nvSpPr>
        <p:spPr>
          <a:xfrm>
            <a:off x="5303518" y="638264"/>
            <a:ext cx="26269891" cy="3559675"/>
          </a:xfrm>
          <a:prstGeom prst="rect">
            <a:avLst/>
          </a:prstGeom>
          <a:solidFill>
            <a:schemeClr val="accent5"/>
          </a:solidFill>
          <a:ln>
            <a:solidFill>
              <a:schemeClr val="accent5"/>
            </a:solidFill>
          </a:ln>
        </p:spPr>
        <p:txBody>
          <a:bodyPr wrap="square" rtlCol="0">
            <a:noAutofit/>
          </a:bodyPr>
          <a:lstStyle/>
          <a:p>
            <a:pPr algn="ctr"/>
            <a:r>
              <a:rPr lang="ja-JP" altLang="en-US" sz="8000">
                <a:solidFill>
                  <a:schemeClr val="bg1"/>
                </a:solidFill>
                <a:effectLst/>
                <a:latin typeface="Hiragino Sans W5" panose="020B0400000000000000" pitchFamily="34" charset="-128"/>
                <a:ea typeface="Hiragino Sans W5" panose="020B0400000000000000" pitchFamily="34" charset="-128"/>
              </a:rPr>
              <a:t>サロゲート型進化計算における</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ctr"/>
            <a:r>
              <a:rPr lang="ja-JP" altLang="en-US" sz="8000">
                <a:solidFill>
                  <a:schemeClr val="bg1"/>
                </a:solidFill>
                <a:effectLst/>
                <a:latin typeface="Hiragino Sans W5" panose="020B0400000000000000" pitchFamily="34" charset="-128"/>
                <a:ea typeface="Hiragino Sans W5" panose="020B0400000000000000" pitchFamily="34" charset="-128"/>
              </a:rPr>
              <a:t>モデルの推定精度が探索性能に与える影響の分析</a:t>
            </a:r>
            <a:endParaRPr lang="en-US" altLang="ja-JP" sz="8000" dirty="0">
              <a:solidFill>
                <a:schemeClr val="bg1"/>
              </a:solidFill>
              <a:effectLst/>
              <a:latin typeface="Hiragino Sans W5" panose="020B0400000000000000" pitchFamily="34" charset="-128"/>
              <a:ea typeface="Hiragino Sans W5" panose="020B0400000000000000" pitchFamily="34" charset="-128"/>
            </a:endParaRPr>
          </a:p>
          <a:p>
            <a:pPr algn="r"/>
            <a:r>
              <a:rPr kumimoji="1" lang="ja-JP" altLang="en-US" sz="5000">
                <a:solidFill>
                  <a:schemeClr val="bg1"/>
                </a:solidFill>
                <a:latin typeface="Calibri" panose="020F0502020204030204" pitchFamily="34" charset="0"/>
              </a:rPr>
              <a:t>塙裕貴</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，原田智広</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，三浦幸也</a:t>
            </a:r>
            <a:r>
              <a:rPr kumimoji="1" lang="en-US" altLang="ja-JP" sz="5000" baseline="30000" dirty="0">
                <a:solidFill>
                  <a:schemeClr val="bg1"/>
                </a:solidFill>
                <a:latin typeface="Calibri" panose="020F0502020204030204" pitchFamily="34" charset="0"/>
              </a:rPr>
              <a:t>1</a:t>
            </a:r>
            <a:r>
              <a:rPr kumimoji="1" lang="en-US" altLang="ja-JP" sz="5000" dirty="0">
                <a:solidFill>
                  <a:schemeClr val="bg1"/>
                </a:solidFill>
                <a:latin typeface="Calibri" panose="020F0502020204030204" pitchFamily="34" charset="0"/>
              </a:rPr>
              <a:t> </a:t>
            </a:r>
            <a:r>
              <a:rPr kumimoji="1" lang="ja-JP" altLang="en-US" sz="5000">
                <a:solidFill>
                  <a:schemeClr val="bg1"/>
                </a:solidFill>
                <a:latin typeface="Calibri" panose="020F0502020204030204" pitchFamily="34" charset="0"/>
              </a:rPr>
              <a:t>　所属：</a:t>
            </a:r>
            <a:r>
              <a:rPr kumimoji="1" lang="en-US" altLang="ja-JP" sz="5000" baseline="30000" dirty="0">
                <a:solidFill>
                  <a:schemeClr val="bg1"/>
                </a:solidFill>
                <a:latin typeface="Calibri" panose="020F0502020204030204" pitchFamily="34" charset="0"/>
              </a:rPr>
              <a:t>1</a:t>
            </a:r>
            <a:r>
              <a:rPr kumimoji="1" lang="ja-JP" altLang="en-US" sz="5000">
                <a:solidFill>
                  <a:schemeClr val="bg1"/>
                </a:solidFill>
                <a:latin typeface="Calibri" panose="020F0502020204030204" pitchFamily="34" charset="0"/>
              </a:rPr>
              <a:t>東京都立大学，</a:t>
            </a:r>
            <a:r>
              <a:rPr kumimoji="1" lang="en-US" altLang="ja-JP" sz="5000" baseline="30000" dirty="0">
                <a:solidFill>
                  <a:schemeClr val="bg1"/>
                </a:solidFill>
                <a:latin typeface="Calibri" panose="020F0502020204030204" pitchFamily="34" charset="0"/>
              </a:rPr>
              <a:t>2</a:t>
            </a:r>
            <a:r>
              <a:rPr kumimoji="1" lang="ja-JP" altLang="en-US" sz="5000">
                <a:solidFill>
                  <a:schemeClr val="bg1"/>
                </a:solidFill>
                <a:latin typeface="Calibri" panose="020F0502020204030204" pitchFamily="34" charset="0"/>
              </a:rPr>
              <a:t>埼玉大学</a:t>
            </a:r>
            <a:endParaRPr kumimoji="1" lang="en-US" altLang="ja-JP" sz="5000" baseline="30000" dirty="0">
              <a:solidFill>
                <a:schemeClr val="bg1"/>
              </a:solidFill>
              <a:latin typeface="Calibri" panose="020F0502020204030204" pitchFamily="34" charset="0"/>
            </a:endParaRPr>
          </a:p>
        </p:txBody>
      </p:sp>
      <p:sp>
        <p:nvSpPr>
          <p:cNvPr id="18" name="正方形/長方形 17">
            <a:extLst>
              <a:ext uri="{FF2B5EF4-FFF2-40B4-BE49-F238E27FC236}">
                <a16:creationId xmlns:a16="http://schemas.microsoft.com/office/drawing/2014/main" id="{B5313C91-4C74-109A-1581-8512EB618D8C}"/>
              </a:ext>
            </a:extLst>
          </p:cNvPr>
          <p:cNvSpPr/>
          <p:nvPr/>
        </p:nvSpPr>
        <p:spPr>
          <a:xfrm>
            <a:off x="12202549" y="8833940"/>
            <a:ext cx="3002239"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３</a:t>
            </a:r>
            <a:r>
              <a:rPr kumimoji="1" lang="en-US" altLang="ja-JP" sz="6000" b="1" dirty="0">
                <a:solidFill>
                  <a:schemeClr val="bg1"/>
                </a:solidFill>
              </a:rPr>
              <a:t>.</a:t>
            </a:r>
            <a:r>
              <a:rPr kumimoji="1" lang="ja-JP" altLang="en-US" sz="6000" b="1" dirty="0">
                <a:solidFill>
                  <a:schemeClr val="bg1"/>
                </a:solidFill>
              </a:rPr>
              <a:t>実験</a:t>
            </a:r>
          </a:p>
        </p:txBody>
      </p:sp>
      <p:sp>
        <p:nvSpPr>
          <p:cNvPr id="19" name="テキスト ボックス 18">
            <a:extLst>
              <a:ext uri="{FF2B5EF4-FFF2-40B4-BE49-F238E27FC236}">
                <a16:creationId xmlns:a16="http://schemas.microsoft.com/office/drawing/2014/main" id="{EF2595A6-6064-0B8F-3892-043814E8CC45}"/>
              </a:ext>
            </a:extLst>
          </p:cNvPr>
          <p:cNvSpPr txBox="1"/>
          <p:nvPr/>
        </p:nvSpPr>
        <p:spPr>
          <a:xfrm>
            <a:off x="777931" y="5280718"/>
            <a:ext cx="23382814" cy="3539430"/>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サロゲート型進化計算</a:t>
            </a:r>
            <a:r>
              <a:rPr kumimoji="1" lang="en-US" altLang="ja-JP" sz="4000" dirty="0">
                <a:latin typeface="Hiragino Sans W5" panose="020B0400000000000000" pitchFamily="34" charset="-128"/>
                <a:ea typeface="Hiragino Sans W5" panose="020B0400000000000000" pitchFamily="34" charset="-128"/>
              </a:rPr>
              <a:t>(SAEA)</a:t>
            </a:r>
            <a:r>
              <a:rPr kumimoji="1" lang="en-US" altLang="ja-JP" sz="4000" baseline="30000" dirty="0">
                <a:latin typeface="Hiragino Sans W5" panose="020B0400000000000000" pitchFamily="34" charset="-128"/>
                <a:ea typeface="Hiragino Sans W5" panose="020B0400000000000000" pitchFamily="34" charset="-128"/>
              </a:rPr>
              <a:t>[1]</a:t>
            </a:r>
            <a:endParaRPr kumimoji="1" lang="en-US" altLang="ja-JP" sz="4000" dirty="0">
              <a:latin typeface="Hiragino Sans W5" panose="020B0400000000000000" pitchFamily="34" charset="-128"/>
              <a:ea typeface="Hiragino Sans W5" panose="020B0400000000000000" pitchFamily="34" charset="-128"/>
            </a:endParaRPr>
          </a:p>
          <a:p>
            <a:r>
              <a:rPr kumimoji="1" lang="ja-JP" altLang="en-US" sz="3600">
                <a:latin typeface="Hiragino Sans W5" panose="020B0400000000000000" pitchFamily="34" charset="-128"/>
                <a:ea typeface="Hiragino Sans W5" panose="020B0400000000000000" pitchFamily="34" charset="-128"/>
              </a:rPr>
              <a:t>進化計算を用いる最適化では，目的関数の計算コストが高い場合に，計算時間が膨大になる</a:t>
            </a:r>
            <a:endParaRPr kumimoji="1" lang="en-US" altLang="ja-JP" sz="3600" dirty="0">
              <a:latin typeface="Hiragino Sans W5" panose="020B0400000000000000" pitchFamily="34" charset="-128"/>
              <a:ea typeface="Hiragino Sans W5" panose="020B0400000000000000" pitchFamily="34" charset="-128"/>
            </a:endParaRPr>
          </a:p>
          <a:p>
            <a:pPr marL="493713" indent="-493713"/>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機械学習を用いて評価値を推定するサロゲートモデル</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を用いることで計算時間の削減が可能</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サロゲートモデルで評価値が高いと判断される解のみ実評価することで計算時間を削減</a:t>
            </a:r>
            <a:endParaRPr kumimoji="1" lang="en-US" altLang="ja-JP" sz="3600" dirty="0">
              <a:latin typeface="Hiragino Sans W5" panose="020B0400000000000000" pitchFamily="34" charset="-128"/>
              <a:ea typeface="Hiragino Sans W5" panose="020B0400000000000000" pitchFamily="34" charset="-128"/>
            </a:endParaRPr>
          </a:p>
          <a:p>
            <a:pPr marL="422275"/>
            <a:r>
              <a:rPr kumimoji="1" lang="ja-JP" altLang="en-US" sz="3600">
                <a:latin typeface="Hiragino Sans W5" panose="020B0400000000000000" pitchFamily="34" charset="-128"/>
                <a:ea typeface="Hiragino Sans W5" panose="020B0400000000000000" pitchFamily="34" charset="-128"/>
              </a:rPr>
              <a:t>サロゲートモデルの精度が低いことで探索における多様性に良い影響を与える可能性がある</a:t>
            </a:r>
            <a:endParaRPr kumimoji="1" lang="en-US" altLang="ja-JP" sz="3600" dirty="0">
              <a:latin typeface="Hiragino Sans W5" panose="020B0400000000000000" pitchFamily="34" charset="-128"/>
              <a:ea typeface="Hiragino Sans W5" panose="020B0400000000000000" pitchFamily="34" charset="-128"/>
            </a:endParaRPr>
          </a:p>
          <a:p>
            <a:pPr marL="39687"/>
            <a:r>
              <a:rPr kumimoji="1" lang="ja-JP" altLang="en-US" sz="3600">
                <a:latin typeface="Hiragino Sans W5" panose="020B0400000000000000" pitchFamily="34" charset="-128"/>
                <a:ea typeface="Hiragino Sans W5" panose="020B0400000000000000" pitchFamily="34" charset="-128"/>
              </a:rPr>
              <a:t>研究目的：サロゲートモデルの推定精度が探索性能に与える影響の分析</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20" name="グループ化 19">
            <a:extLst>
              <a:ext uri="{FF2B5EF4-FFF2-40B4-BE49-F238E27FC236}">
                <a16:creationId xmlns:a16="http://schemas.microsoft.com/office/drawing/2014/main" id="{C49A3ECB-EBBD-163A-32F2-56F3C48B2365}"/>
              </a:ext>
            </a:extLst>
          </p:cNvPr>
          <p:cNvGrpSpPr/>
          <p:nvPr/>
        </p:nvGrpSpPr>
        <p:grpSpPr>
          <a:xfrm>
            <a:off x="22566857" y="4564768"/>
            <a:ext cx="8419227" cy="4015234"/>
            <a:chOff x="4996541" y="6531429"/>
            <a:chExt cx="10274827" cy="8386123"/>
          </a:xfrm>
        </p:grpSpPr>
        <p:grpSp>
          <p:nvGrpSpPr>
            <p:cNvPr id="21" name="グループ化 20">
              <a:extLst>
                <a:ext uri="{FF2B5EF4-FFF2-40B4-BE49-F238E27FC236}">
                  <a16:creationId xmlns:a16="http://schemas.microsoft.com/office/drawing/2014/main" id="{0A7EEFDF-61D1-DBCB-08BC-A52C615A451B}"/>
                </a:ext>
              </a:extLst>
            </p:cNvPr>
            <p:cNvGrpSpPr/>
            <p:nvPr/>
          </p:nvGrpSpPr>
          <p:grpSpPr>
            <a:xfrm>
              <a:off x="4996541" y="6531429"/>
              <a:ext cx="4528789" cy="8174600"/>
              <a:chOff x="3801980" y="2695075"/>
              <a:chExt cx="6205716" cy="9071811"/>
            </a:xfrm>
          </p:grpSpPr>
          <p:sp>
            <p:nvSpPr>
              <p:cNvPr id="23" name="角丸四角形 22">
                <a:extLst>
                  <a:ext uri="{FF2B5EF4-FFF2-40B4-BE49-F238E27FC236}">
                    <a16:creationId xmlns:a16="http://schemas.microsoft.com/office/drawing/2014/main" id="{D2E93DF1-B71C-4BC2-D20F-CEFD83D44757}"/>
                  </a:ext>
                </a:extLst>
              </p:cNvPr>
              <p:cNvSpPr/>
              <p:nvPr/>
            </p:nvSpPr>
            <p:spPr>
              <a:xfrm>
                <a:off x="3801980" y="2695075"/>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親個体の生成</a:t>
                </a:r>
              </a:p>
            </p:txBody>
          </p:sp>
          <p:sp>
            <p:nvSpPr>
              <p:cNvPr id="24" name="角丸四角形 23">
                <a:extLst>
                  <a:ext uri="{FF2B5EF4-FFF2-40B4-BE49-F238E27FC236}">
                    <a16:creationId xmlns:a16="http://schemas.microsoft.com/office/drawing/2014/main" id="{FB08616B-C659-CFAA-B712-FC47D01DCE59}"/>
                  </a:ext>
                </a:extLst>
              </p:cNvPr>
              <p:cNvSpPr/>
              <p:nvPr/>
            </p:nvSpPr>
            <p:spPr>
              <a:xfrm>
                <a:off x="3801980" y="5109412"/>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交叉・</a:t>
                </a:r>
                <a:endParaRPr kumimoji="1" lang="en-US" altLang="ja-JP" sz="2800" dirty="0"/>
              </a:p>
              <a:p>
                <a:pPr algn="ctr"/>
                <a:r>
                  <a:rPr kumimoji="1" lang="ja-JP" altLang="en-US" sz="2800"/>
                  <a:t>突然変異</a:t>
                </a:r>
              </a:p>
            </p:txBody>
          </p:sp>
          <p:sp>
            <p:nvSpPr>
              <p:cNvPr id="25" name="角丸四角形 24">
                <a:extLst>
                  <a:ext uri="{FF2B5EF4-FFF2-40B4-BE49-F238E27FC236}">
                    <a16:creationId xmlns:a16="http://schemas.microsoft.com/office/drawing/2014/main" id="{C9D13E4C-ED7E-6E2F-B571-770113DCA727}"/>
                  </a:ext>
                </a:extLst>
              </p:cNvPr>
              <p:cNvSpPr/>
              <p:nvPr/>
            </p:nvSpPr>
            <p:spPr>
              <a:xfrm>
                <a:off x="3801980" y="7523749"/>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解の評価</a:t>
                </a:r>
              </a:p>
            </p:txBody>
          </p:sp>
          <p:sp>
            <p:nvSpPr>
              <p:cNvPr id="26" name="角丸四角形 25">
                <a:extLst>
                  <a:ext uri="{FF2B5EF4-FFF2-40B4-BE49-F238E27FC236}">
                    <a16:creationId xmlns:a16="http://schemas.microsoft.com/office/drawing/2014/main" id="{053BE6E3-26FB-737A-1C94-0243C18C52C6}"/>
                  </a:ext>
                </a:extLst>
              </p:cNvPr>
              <p:cNvSpPr/>
              <p:nvPr/>
            </p:nvSpPr>
            <p:spPr>
              <a:xfrm>
                <a:off x="3801980" y="9938086"/>
                <a:ext cx="4620126" cy="1828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t>次世代</a:t>
                </a:r>
                <a:endParaRPr kumimoji="1" lang="en-US" altLang="ja-JP" sz="2800" dirty="0"/>
              </a:p>
              <a:p>
                <a:pPr algn="ctr"/>
                <a:r>
                  <a:rPr kumimoji="1" lang="ja-JP" altLang="en-US" sz="2800"/>
                  <a:t>選択</a:t>
                </a:r>
              </a:p>
            </p:txBody>
          </p:sp>
          <p:cxnSp>
            <p:nvCxnSpPr>
              <p:cNvPr id="27" name="直線矢印コネクタ 26">
                <a:extLst>
                  <a:ext uri="{FF2B5EF4-FFF2-40B4-BE49-F238E27FC236}">
                    <a16:creationId xmlns:a16="http://schemas.microsoft.com/office/drawing/2014/main" id="{3CF4D308-52FC-0E2A-6958-C9E8F81C6C3D}"/>
                  </a:ext>
                </a:extLst>
              </p:cNvPr>
              <p:cNvCxnSpPr>
                <a:stCxn id="23" idx="2"/>
                <a:endCxn id="24" idx="0"/>
              </p:cNvCxnSpPr>
              <p:nvPr/>
            </p:nvCxnSpPr>
            <p:spPr>
              <a:xfrm>
                <a:off x="6112043" y="4523875"/>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8BF2415-A9DA-A018-32A2-2F5E0F827415}"/>
                  </a:ext>
                </a:extLst>
              </p:cNvPr>
              <p:cNvCxnSpPr>
                <a:stCxn id="24" idx="2"/>
                <a:endCxn id="25" idx="0"/>
              </p:cNvCxnSpPr>
              <p:nvPr/>
            </p:nvCxnSpPr>
            <p:spPr>
              <a:xfrm>
                <a:off x="6112043" y="6938212"/>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752893F1-3752-F9A2-7400-7B704FE1B1CF}"/>
                  </a:ext>
                </a:extLst>
              </p:cNvPr>
              <p:cNvCxnSpPr>
                <a:stCxn id="25" idx="2"/>
                <a:endCxn id="26" idx="0"/>
              </p:cNvCxnSpPr>
              <p:nvPr/>
            </p:nvCxnSpPr>
            <p:spPr>
              <a:xfrm>
                <a:off x="6112043" y="9352549"/>
                <a:ext cx="0" cy="5855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FD25381E-4877-FC03-8B66-68B918B3C734}"/>
                  </a:ext>
                </a:extLst>
              </p:cNvPr>
              <p:cNvCxnSpPr>
                <a:stCxn id="26" idx="1"/>
                <a:endCxn id="23" idx="1"/>
              </p:cNvCxnSpPr>
              <p:nvPr/>
            </p:nvCxnSpPr>
            <p:spPr>
              <a:xfrm rot="10800000">
                <a:off x="3801980" y="3609476"/>
                <a:ext cx="12700" cy="7243011"/>
              </a:xfrm>
              <a:prstGeom prst="bentConnector3">
                <a:avLst>
                  <a:gd name="adj1" fmla="val 1013684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2016E7E4-3659-625E-5398-5BDB2AFAB97A}"/>
                  </a:ext>
                </a:extLst>
              </p:cNvPr>
              <p:cNvCxnSpPr>
                <a:cxnSpLocks/>
                <a:endCxn id="25" idx="3"/>
              </p:cNvCxnSpPr>
              <p:nvPr/>
            </p:nvCxnSpPr>
            <p:spPr>
              <a:xfrm rot="10800000" flipV="1">
                <a:off x="8422107" y="7222101"/>
                <a:ext cx="1585589" cy="121604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859B1E7E-C647-AD02-74B6-7B877375823A}"/>
                  </a:ext>
                </a:extLst>
              </p:cNvPr>
              <p:cNvCxnSpPr>
                <a:cxnSpLocks/>
              </p:cNvCxnSpPr>
              <p:nvPr/>
            </p:nvCxnSpPr>
            <p:spPr>
              <a:xfrm flipH="1">
                <a:off x="6112043" y="7222101"/>
                <a:ext cx="3895652" cy="27785"/>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92418E8A-FEA3-9063-A289-BC9035FF19E3}"/>
                </a:ext>
              </a:extLst>
            </p:cNvPr>
            <p:cNvSpPr/>
            <p:nvPr/>
          </p:nvSpPr>
          <p:spPr>
            <a:xfrm>
              <a:off x="9525328" y="7071815"/>
              <a:ext cx="5746040" cy="784573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grpSp>
      <p:sp>
        <p:nvSpPr>
          <p:cNvPr id="74" name="テキスト ボックス 73">
            <a:extLst>
              <a:ext uri="{FF2B5EF4-FFF2-40B4-BE49-F238E27FC236}">
                <a16:creationId xmlns:a16="http://schemas.microsoft.com/office/drawing/2014/main" id="{CA9D1AEF-DDE1-B34F-F44A-87A56557512F}"/>
              </a:ext>
            </a:extLst>
          </p:cNvPr>
          <p:cNvSpPr txBox="1"/>
          <p:nvPr/>
        </p:nvSpPr>
        <p:spPr>
          <a:xfrm>
            <a:off x="12295976" y="9882122"/>
            <a:ext cx="19296181" cy="3477875"/>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実験方法</a:t>
            </a:r>
            <a:endParaRPr kumimoji="1" lang="en-US" altLang="ja-JP" sz="40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実評価関数を用いて擬似的にサロゲートモデルを表現</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サロゲートモデルの精度を任意の値に設定可</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CEC2015</a:t>
            </a:r>
            <a:r>
              <a:rPr kumimoji="1" lang="ja-JP" altLang="en-US" sz="3600">
                <a:latin typeface="Hiragino Sans W5" panose="020B0400000000000000" pitchFamily="34" charset="-128"/>
                <a:ea typeface="Hiragino Sans W5" panose="020B0400000000000000" pitchFamily="34" charset="-128"/>
              </a:rPr>
              <a:t>のベンチマーク関数を探索</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サロゲートモデルを非使用 </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と異なる精度（</a:t>
            </a:r>
            <a:r>
              <a:rPr kumimoji="1" lang="en-US" altLang="ja-JP" sz="3600" dirty="0">
                <a:latin typeface="Hiragino Sans W5" panose="020B0400000000000000" pitchFamily="34" charset="-128"/>
                <a:ea typeface="Hiragino Sans W5" panose="020B0400000000000000" pitchFamily="34" charset="-128"/>
              </a:rPr>
              <a:t>0.5〜1.0</a:t>
            </a:r>
            <a:r>
              <a:rPr kumimoji="1" lang="ja-JP" altLang="en-US" sz="3600">
                <a:latin typeface="Hiragino Sans W5" panose="020B0400000000000000" pitchFamily="34" charset="-128"/>
                <a:ea typeface="Hiragino Sans W5" panose="020B0400000000000000" pitchFamily="34" charset="-128"/>
              </a:rPr>
              <a:t>で</a:t>
            </a:r>
            <a:r>
              <a:rPr kumimoji="1" lang="en-US" altLang="ja-JP" sz="3600" dirty="0">
                <a:latin typeface="Hiragino Sans W5" panose="020B0400000000000000" pitchFamily="34" charset="-128"/>
                <a:ea typeface="Hiragino Sans W5" panose="020B0400000000000000" pitchFamily="34" charset="-128"/>
              </a:rPr>
              <a:t>0.1</a:t>
            </a:r>
            <a:r>
              <a:rPr kumimoji="1" lang="ja-JP" altLang="en-US" sz="3600">
                <a:latin typeface="Hiragino Sans W5" panose="020B0400000000000000" pitchFamily="34" charset="-128"/>
                <a:ea typeface="Hiragino Sans W5" panose="020B0400000000000000" pitchFamily="34" charset="-128"/>
              </a:rPr>
              <a:t>刻み）のサロゲートモデルを用いる</a:t>
            </a:r>
            <a:r>
              <a:rPr kumimoji="1" lang="en-US" altLang="ja-JP" sz="3600" dirty="0">
                <a:latin typeface="Hiragino Sans W5" panose="020B0400000000000000" pitchFamily="34" charset="-128"/>
                <a:ea typeface="Hiragino Sans W5" panose="020B0400000000000000" pitchFamily="34" charset="-128"/>
              </a:rPr>
              <a:t>SAEA</a:t>
            </a:r>
            <a:r>
              <a:rPr kumimoji="1" lang="ja-JP" altLang="en-US" sz="3600">
                <a:latin typeface="Hiragino Sans W5" panose="020B0400000000000000" pitchFamily="34" charset="-128"/>
                <a:ea typeface="Hiragino Sans W5" panose="020B0400000000000000" pitchFamily="34" charset="-128"/>
              </a:rPr>
              <a:t>の探索を比較</a:t>
            </a:r>
            <a:endParaRPr kumimoji="1" lang="en-US" altLang="ja-JP" sz="3600" dirty="0">
              <a:latin typeface="Hiragino Sans W5" panose="020B0400000000000000" pitchFamily="34" charset="-128"/>
              <a:ea typeface="Hiragino Sans W5" panose="020B0400000000000000" pitchFamily="34" charset="-128"/>
            </a:endParaRPr>
          </a:p>
        </p:txBody>
      </p:sp>
      <p:graphicFrame>
        <p:nvGraphicFramePr>
          <p:cNvPr id="75" name="表 74">
            <a:extLst>
              <a:ext uri="{FF2B5EF4-FFF2-40B4-BE49-F238E27FC236}">
                <a16:creationId xmlns:a16="http://schemas.microsoft.com/office/drawing/2014/main" id="{CB1BE7D1-9CD2-E245-D731-760AC6E089B7}"/>
              </a:ext>
            </a:extLst>
          </p:cNvPr>
          <p:cNvGraphicFramePr>
            <a:graphicFrameLocks noGrp="1"/>
          </p:cNvGraphicFramePr>
          <p:nvPr>
            <p:extLst>
              <p:ext uri="{D42A27DB-BD31-4B8C-83A1-F6EECF244321}">
                <p14:modId xmlns:p14="http://schemas.microsoft.com/office/powerpoint/2010/main" val="3008501525"/>
              </p:ext>
            </p:extLst>
          </p:nvPr>
        </p:nvGraphicFramePr>
        <p:xfrm>
          <a:off x="24449431" y="17351604"/>
          <a:ext cx="7088857" cy="6766552"/>
        </p:xfrm>
        <a:graphic>
          <a:graphicData uri="http://schemas.openxmlformats.org/drawingml/2006/table">
            <a:tbl>
              <a:tblPr firstRow="1" bandRow="1">
                <a:tableStyleId>{69012ECD-51FC-41F1-AA8D-1B2483CD663E}</a:tableStyleId>
              </a:tblPr>
              <a:tblGrid>
                <a:gridCol w="1626813">
                  <a:extLst>
                    <a:ext uri="{9D8B030D-6E8A-4147-A177-3AD203B41FA5}">
                      <a16:colId xmlns:a16="http://schemas.microsoft.com/office/drawing/2014/main" val="1546719091"/>
                    </a:ext>
                  </a:extLst>
                </a:gridCol>
                <a:gridCol w="2985069">
                  <a:extLst>
                    <a:ext uri="{9D8B030D-6E8A-4147-A177-3AD203B41FA5}">
                      <a16:colId xmlns:a16="http://schemas.microsoft.com/office/drawing/2014/main" val="3632348338"/>
                    </a:ext>
                  </a:extLst>
                </a:gridCol>
                <a:gridCol w="2476975">
                  <a:extLst>
                    <a:ext uri="{9D8B030D-6E8A-4147-A177-3AD203B41FA5}">
                      <a16:colId xmlns:a16="http://schemas.microsoft.com/office/drawing/2014/main" val="2635607927"/>
                    </a:ext>
                  </a:extLst>
                </a:gridCol>
              </a:tblGrid>
              <a:tr h="779416">
                <a:tc gridSpan="3">
                  <a:txBody>
                    <a:bodyPr/>
                    <a:lstStyle/>
                    <a:p>
                      <a:pPr algn="ctr"/>
                      <a:r>
                        <a:rPr kumimoji="1" lang="en-US" altLang="ja-JP" sz="4000" b="0" i="0" dirty="0">
                          <a:latin typeface="Hiragino Sans W4" panose="020B0400000000000000" pitchFamily="34" charset="-128"/>
                          <a:ea typeface="Hiragino Sans W4" panose="020B0400000000000000" pitchFamily="34" charset="-128"/>
                        </a:rPr>
                        <a:t>CEC2015</a:t>
                      </a:r>
                      <a:r>
                        <a:rPr kumimoji="1" lang="ja-JP" altLang="en-US" sz="4000" b="0" i="0">
                          <a:latin typeface="Hiragino Sans W4" panose="020B0400000000000000" pitchFamily="34" charset="-128"/>
                          <a:ea typeface="Hiragino Sans W4" panose="020B0400000000000000" pitchFamily="34" charset="-128"/>
                        </a:rPr>
                        <a:t>ベンチマーク</a:t>
                      </a:r>
                      <a:r>
                        <a:rPr kumimoji="1" lang="en-US" altLang="ja-JP" sz="4000" b="0" i="0" baseline="30000" dirty="0">
                          <a:latin typeface="Hiragino Sans W4" panose="020B0400000000000000" pitchFamily="34" charset="-128"/>
                          <a:ea typeface="Hiragino Sans W4" panose="020B0400000000000000" pitchFamily="34" charset="-128"/>
                        </a:rPr>
                        <a:t>[3]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kumimoji="1" lang="ja-JP" altLang="en-US"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310231815"/>
                  </a:ext>
                </a:extLst>
              </a:tr>
              <a:tr h="779416">
                <a:tc>
                  <a:txBody>
                    <a:bodyPr/>
                    <a:lstStyle/>
                    <a:p>
                      <a:r>
                        <a:rPr kumimoji="1" lang="ja-JP" altLang="en-US" sz="4000" b="0" i="0">
                          <a:latin typeface="Hiragino Sans W4" panose="020B0400000000000000" pitchFamily="34" charset="-128"/>
                          <a:ea typeface="Hiragino Sans W4" panose="020B0400000000000000" pitchFamily="34" charset="-128"/>
                        </a:rPr>
                        <a:t>問題</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関数形状</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ja-JP" altLang="en-US" sz="4000" b="0" i="0">
                          <a:latin typeface="Hiragino Sans W4" panose="020B0400000000000000" pitchFamily="34" charset="-128"/>
                          <a:ea typeface="Hiragino Sans W4" panose="020B0400000000000000" pitchFamily="34" charset="-128"/>
                        </a:rPr>
                        <a:t>設計変数の次元数</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730966319"/>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単峰性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6">
                  <a:txBody>
                    <a:bodyPr/>
                    <a:lstStyle/>
                    <a:p>
                      <a:pPr algn="r"/>
                      <a:r>
                        <a:rPr kumimoji="1" lang="en-US" altLang="ja-JP" sz="4000" b="0" i="0" dirty="0">
                          <a:latin typeface="Hiragino Sans W4" panose="020B0400000000000000" pitchFamily="34" charset="-128"/>
                          <a:ea typeface="Hiragino Sans W4" panose="020B0400000000000000" pitchFamily="34" charset="-128"/>
                        </a:rPr>
                        <a:t>10, 30</a:t>
                      </a:r>
                      <a:endParaRPr kumimoji="1" lang="ja-JP" altLang="en-US" sz="4000" b="0" i="0">
                        <a:latin typeface="Hiragino Sans W4" panose="020B0400000000000000" pitchFamily="34" charset="-128"/>
                        <a:ea typeface="Hiragino Sans W4" panose="020B0400000000000000" pitchFamily="34" charset="-128"/>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7542628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f2</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5871266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f4</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多峰性</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69500515"/>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f8</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07734222"/>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f13</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algn="r"/>
                      <a:r>
                        <a:rPr kumimoji="1" lang="ja-JP" altLang="en-US" sz="4000" b="0" i="0">
                          <a:latin typeface="Hiragino Sans W4" panose="020B0400000000000000" pitchFamily="34" charset="-128"/>
                          <a:ea typeface="Hiragino Sans W4" panose="020B0400000000000000" pitchFamily="34" charset="-128"/>
                        </a:rPr>
                        <a:t>混合</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extLst>
                  <a:ext uri="{0D108BD9-81ED-4DB2-BD59-A6C34878D82A}">
                    <a16:rowId xmlns:a16="http://schemas.microsoft.com/office/drawing/2014/main" val="1350646483"/>
                  </a:ext>
                </a:extLst>
              </a:tr>
              <a:tr h="779416">
                <a:tc>
                  <a:txBody>
                    <a:bodyPr/>
                    <a:lstStyle/>
                    <a:p>
                      <a:pPr algn="r"/>
                      <a:r>
                        <a:rPr kumimoji="1" lang="en-US" altLang="ja-JP" sz="4000" b="0" i="0" dirty="0">
                          <a:latin typeface="Hiragino Sans W4" panose="020B0400000000000000" pitchFamily="34" charset="-128"/>
                          <a:ea typeface="Hiragino Sans W4" panose="020B0400000000000000" pitchFamily="34" charset="-128"/>
                        </a:rPr>
                        <a:t>f15</a:t>
                      </a:r>
                      <a:endParaRPr kumimoji="1" lang="ja-JP" altLang="en-US" sz="4000" b="0" i="0">
                        <a:latin typeface="Hiragino Sans W4" panose="020B0400000000000000" pitchFamily="34" charset="-128"/>
                        <a:ea typeface="Hiragino Sans W4" panose="020B0400000000000000" pitchFamily="34" charset="-128"/>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195432308"/>
                  </a:ext>
                </a:extLst>
              </a:tr>
            </a:tbl>
          </a:graphicData>
        </a:graphic>
      </p:graphicFrame>
      <p:sp>
        <p:nvSpPr>
          <p:cNvPr id="77" name="正方形/長方形 76">
            <a:extLst>
              <a:ext uri="{FF2B5EF4-FFF2-40B4-BE49-F238E27FC236}">
                <a16:creationId xmlns:a16="http://schemas.microsoft.com/office/drawing/2014/main" id="{1A0AEF92-31D4-F423-813D-1DF12A7F7324}"/>
              </a:ext>
            </a:extLst>
          </p:cNvPr>
          <p:cNvSpPr/>
          <p:nvPr/>
        </p:nvSpPr>
        <p:spPr>
          <a:xfrm>
            <a:off x="791221" y="26179098"/>
            <a:ext cx="5196365"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４</a:t>
            </a:r>
            <a:r>
              <a:rPr kumimoji="1" lang="en-US" altLang="ja-JP" sz="6000" b="1" dirty="0">
                <a:solidFill>
                  <a:schemeClr val="bg1"/>
                </a:solidFill>
              </a:rPr>
              <a:t>.</a:t>
            </a:r>
            <a:r>
              <a:rPr kumimoji="1" lang="ja-JP" altLang="en-US" sz="6000" b="1">
                <a:solidFill>
                  <a:schemeClr val="bg1"/>
                </a:solidFill>
              </a:rPr>
              <a:t>結果・考察</a:t>
            </a:r>
            <a:endParaRPr kumimoji="1" lang="ja-JP" altLang="en-US" sz="6000" b="1" dirty="0">
              <a:solidFill>
                <a:schemeClr val="bg1"/>
              </a:solidFill>
            </a:endParaRPr>
          </a:p>
        </p:txBody>
      </p:sp>
      <p:sp>
        <p:nvSpPr>
          <p:cNvPr id="94" name="テキスト ボックス 93">
            <a:extLst>
              <a:ext uri="{FF2B5EF4-FFF2-40B4-BE49-F238E27FC236}">
                <a16:creationId xmlns:a16="http://schemas.microsoft.com/office/drawing/2014/main" id="{5FEAC673-F3BC-80C6-82C1-1A48AE06C2BF}"/>
              </a:ext>
            </a:extLst>
          </p:cNvPr>
          <p:cNvSpPr txBox="1"/>
          <p:nvPr/>
        </p:nvSpPr>
        <p:spPr>
          <a:xfrm>
            <a:off x="2411662" y="34272143"/>
            <a:ext cx="2085186" cy="707886"/>
          </a:xfrm>
          <a:prstGeom prst="rect">
            <a:avLst/>
          </a:prstGeom>
          <a:noFill/>
        </p:spPr>
        <p:txBody>
          <a:bodyPr wrap="none" rtlCol="0">
            <a:spAutoFit/>
          </a:bodyPr>
          <a:lstStyle/>
          <a:p>
            <a:r>
              <a:rPr kumimoji="1" lang="en-US" altLang="ja-JP" sz="4000" dirty="0"/>
              <a:t>PS-CM f1</a:t>
            </a:r>
            <a:endParaRPr kumimoji="1" lang="ja-JP" altLang="en-US" sz="4000"/>
          </a:p>
        </p:txBody>
      </p:sp>
      <p:sp>
        <p:nvSpPr>
          <p:cNvPr id="95" name="テキスト ボックス 94">
            <a:extLst>
              <a:ext uri="{FF2B5EF4-FFF2-40B4-BE49-F238E27FC236}">
                <a16:creationId xmlns:a16="http://schemas.microsoft.com/office/drawing/2014/main" id="{53E77DB2-8C6B-1A45-AA02-A5ABCE1D19AF}"/>
              </a:ext>
            </a:extLst>
          </p:cNvPr>
          <p:cNvSpPr txBox="1"/>
          <p:nvPr/>
        </p:nvSpPr>
        <p:spPr>
          <a:xfrm>
            <a:off x="7454969" y="34163113"/>
            <a:ext cx="2085186" cy="707886"/>
          </a:xfrm>
          <a:prstGeom prst="rect">
            <a:avLst/>
          </a:prstGeom>
          <a:noFill/>
        </p:spPr>
        <p:txBody>
          <a:bodyPr wrap="none" rtlCol="0">
            <a:spAutoFit/>
          </a:bodyPr>
          <a:lstStyle/>
          <a:p>
            <a:r>
              <a:rPr kumimoji="1" lang="en-US" altLang="ja-JP" sz="4000" dirty="0"/>
              <a:t>PS-CM f4</a:t>
            </a:r>
            <a:endParaRPr kumimoji="1" lang="ja-JP" altLang="en-US" sz="4000"/>
          </a:p>
        </p:txBody>
      </p:sp>
      <p:sp>
        <p:nvSpPr>
          <p:cNvPr id="96" name="テキスト ボックス 95">
            <a:extLst>
              <a:ext uri="{FF2B5EF4-FFF2-40B4-BE49-F238E27FC236}">
                <a16:creationId xmlns:a16="http://schemas.microsoft.com/office/drawing/2014/main" id="{76E45E48-9E89-7C08-DC26-566F60F04FA5}"/>
              </a:ext>
            </a:extLst>
          </p:cNvPr>
          <p:cNvSpPr txBox="1"/>
          <p:nvPr/>
        </p:nvSpPr>
        <p:spPr>
          <a:xfrm>
            <a:off x="12715533" y="34138390"/>
            <a:ext cx="2344873" cy="707886"/>
          </a:xfrm>
          <a:prstGeom prst="rect">
            <a:avLst/>
          </a:prstGeom>
          <a:noFill/>
        </p:spPr>
        <p:txBody>
          <a:bodyPr wrap="none" rtlCol="0">
            <a:spAutoFit/>
          </a:bodyPr>
          <a:lstStyle/>
          <a:p>
            <a:r>
              <a:rPr kumimoji="1" lang="en-US" altLang="ja-JP" sz="4000" dirty="0"/>
              <a:t>PS-CM f15</a:t>
            </a:r>
            <a:endParaRPr kumimoji="1" lang="ja-JP" altLang="en-US" sz="4000"/>
          </a:p>
        </p:txBody>
      </p:sp>
      <p:sp>
        <p:nvSpPr>
          <p:cNvPr id="107" name="テキスト ボックス 106">
            <a:extLst>
              <a:ext uri="{FF2B5EF4-FFF2-40B4-BE49-F238E27FC236}">
                <a16:creationId xmlns:a16="http://schemas.microsoft.com/office/drawing/2014/main" id="{D9F2D4EF-DE2D-6B31-5110-B5D0E78D50EF}"/>
              </a:ext>
            </a:extLst>
          </p:cNvPr>
          <p:cNvSpPr txBox="1"/>
          <p:nvPr/>
        </p:nvSpPr>
        <p:spPr>
          <a:xfrm>
            <a:off x="16067974" y="26764370"/>
            <a:ext cx="15391449" cy="4647426"/>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IB-AFM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探索過程で発見した最小値が同程度</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精度が高いほど良い値を探索している傾向は見られない</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評価回数が少ない</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精度の低いサロゲートモデルの使用であっても</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よりも優れた探索性能</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30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次元では，精度の高いサロゲートの使用モデルの探索性能が高かったが，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10</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次元では精度の高いサロゲートモデルであってもその傾向が小さくなった（</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Table. 1)</a:t>
            </a:r>
          </a:p>
        </p:txBody>
      </p:sp>
      <p:sp>
        <p:nvSpPr>
          <p:cNvPr id="73" name="テキスト ボックス 72">
            <a:extLst>
              <a:ext uri="{FF2B5EF4-FFF2-40B4-BE49-F238E27FC236}">
                <a16:creationId xmlns:a16="http://schemas.microsoft.com/office/drawing/2014/main" id="{A16E6338-5CC6-5040-2FDE-16C98665E498}"/>
              </a:ext>
            </a:extLst>
          </p:cNvPr>
          <p:cNvSpPr txBox="1"/>
          <p:nvPr/>
        </p:nvSpPr>
        <p:spPr>
          <a:xfrm>
            <a:off x="3979238" y="34944472"/>
            <a:ext cx="9682459" cy="1200329"/>
          </a:xfrm>
          <a:prstGeom prst="rect">
            <a:avLst/>
          </a:prstGeom>
          <a:noFill/>
        </p:spPr>
        <p:txBody>
          <a:bodyPr wrap="none" rtlCol="0">
            <a:spAutoFit/>
          </a:bodyPr>
          <a:lstStyle/>
          <a:p>
            <a:pPr algn="ctr"/>
            <a:r>
              <a:rPr kumimoji="1" lang="en-US" altLang="ja-JP" sz="3600" dirty="0">
                <a:latin typeface="Hiragino Sans W4" panose="020B0400000000000000" pitchFamily="34" charset="-128"/>
                <a:ea typeface="Hiragino Sans W4" panose="020B0400000000000000" pitchFamily="34" charset="-128"/>
              </a:rPr>
              <a:t>Fig. 1</a:t>
            </a:r>
            <a:r>
              <a:rPr kumimoji="1" lang="ja-JP" altLang="en-US" sz="3600">
                <a:latin typeface="Hiragino Sans W4" panose="020B0400000000000000" pitchFamily="34" charset="-128"/>
                <a:ea typeface="Hiragino Sans W4" panose="020B0400000000000000" pitchFamily="34" charset="-128"/>
              </a:rPr>
              <a:t>：</a:t>
            </a:r>
            <a:r>
              <a:rPr kumimoji="1" lang="en-US" altLang="ja-JP" sz="3600" dirty="0">
                <a:latin typeface="Hiragino Sans W4" panose="020B0400000000000000" pitchFamily="34" charset="-128"/>
                <a:ea typeface="Hiragino Sans W4" panose="020B0400000000000000" pitchFamily="34" charset="-128"/>
              </a:rPr>
              <a:t>30</a:t>
            </a:r>
            <a:r>
              <a:rPr kumimoji="1" lang="ja-JP" altLang="en-US" sz="3600">
                <a:latin typeface="Hiragino Sans W4" panose="020B0400000000000000" pitchFamily="34" charset="-128"/>
                <a:ea typeface="Hiragino Sans W4" panose="020B0400000000000000" pitchFamily="34" charset="-128"/>
              </a:rPr>
              <a:t>次元で</a:t>
            </a:r>
            <a:r>
              <a:rPr kumimoji="1" lang="en-US" altLang="ja-JP" sz="3600" dirty="0">
                <a:latin typeface="Hiragino Sans W4" panose="020B0400000000000000" pitchFamily="34" charset="-128"/>
                <a:ea typeface="Hiragino Sans W4" panose="020B0400000000000000" pitchFamily="34" charset="-128"/>
              </a:rPr>
              <a:t>PS-CM</a:t>
            </a:r>
            <a:r>
              <a:rPr kumimoji="1" lang="ja-JP" altLang="en-US" sz="3600">
                <a:latin typeface="Hiragino Sans W4" panose="020B0400000000000000" pitchFamily="34" charset="-128"/>
                <a:ea typeface="Hiragino Sans W4" panose="020B0400000000000000" pitchFamily="34" charset="-128"/>
              </a:rPr>
              <a:t>で探索を行った際の</a:t>
            </a:r>
            <a:endParaRPr kumimoji="1" lang="en-US" altLang="ja-JP" sz="3600" dirty="0">
              <a:latin typeface="Hiragino Sans W4" panose="020B0400000000000000" pitchFamily="34" charset="-128"/>
              <a:ea typeface="Hiragino Sans W4" panose="020B0400000000000000" pitchFamily="34" charset="-128"/>
            </a:endParaRPr>
          </a:p>
          <a:p>
            <a:pPr algn="ctr"/>
            <a:r>
              <a:rPr kumimoji="1" lang="ja-JP" altLang="en-US" sz="3600">
                <a:latin typeface="Hiragino Sans W4" panose="020B0400000000000000" pitchFamily="34" charset="-128"/>
                <a:ea typeface="Hiragino Sans W4" panose="020B0400000000000000" pitchFamily="34" charset="-128"/>
              </a:rPr>
              <a:t>目的関数値の最小値との差の推移</a:t>
            </a:r>
          </a:p>
        </p:txBody>
      </p:sp>
      <p:sp>
        <p:nvSpPr>
          <p:cNvPr id="78" name="テキスト ボックス 77">
            <a:extLst>
              <a:ext uri="{FF2B5EF4-FFF2-40B4-BE49-F238E27FC236}">
                <a16:creationId xmlns:a16="http://schemas.microsoft.com/office/drawing/2014/main" id="{706DF09F-6C0F-E89C-FFCC-DB137B902DCE}"/>
              </a:ext>
            </a:extLst>
          </p:cNvPr>
          <p:cNvSpPr txBox="1"/>
          <p:nvPr/>
        </p:nvSpPr>
        <p:spPr>
          <a:xfrm>
            <a:off x="1904157" y="36447292"/>
            <a:ext cx="15286556" cy="1200329"/>
          </a:xfrm>
          <a:prstGeom prst="rect">
            <a:avLst/>
          </a:prstGeom>
          <a:noFill/>
        </p:spPr>
        <p:txBody>
          <a:bodyPr wrap="none" rtlCol="0">
            <a:spAutoFit/>
          </a:bodyPr>
          <a:lstStyle/>
          <a:p>
            <a:pPr algn="ctr"/>
            <a:r>
              <a:rPr kumimoji="1" lang="en-US" altLang="ja-JP" sz="3600" dirty="0">
                <a:latin typeface="Hiragino Sans W4" panose="020B0400000000000000" pitchFamily="34" charset="-128"/>
                <a:ea typeface="Hiragino Sans W4" panose="020B0400000000000000" pitchFamily="34" charset="-128"/>
              </a:rPr>
              <a:t>Table. 1</a:t>
            </a:r>
            <a:r>
              <a:rPr kumimoji="1" lang="ja-JP" altLang="en-US" sz="3600">
                <a:latin typeface="Hiragino Sans W4" panose="020B0400000000000000" pitchFamily="34" charset="-128"/>
                <a:ea typeface="Hiragino Sans W4" panose="020B0400000000000000" pitchFamily="34" charset="-128"/>
              </a:rPr>
              <a:t>：サロゲートモデルの精度と</a:t>
            </a:r>
            <a:r>
              <a:rPr kumimoji="1" lang="en-US" altLang="ja-JP" sz="3600" dirty="0">
                <a:latin typeface="Hiragino Sans W4" panose="020B0400000000000000" pitchFamily="34" charset="-128"/>
                <a:ea typeface="Hiragino Sans W4" panose="020B0400000000000000" pitchFamily="34" charset="-128"/>
              </a:rPr>
              <a:t>2000</a:t>
            </a:r>
            <a:r>
              <a:rPr kumimoji="1" lang="ja-JP" altLang="en-US" sz="3600">
                <a:latin typeface="Hiragino Sans W4" panose="020B0400000000000000" pitchFamily="34" charset="-128"/>
                <a:ea typeface="Hiragino Sans W4" panose="020B0400000000000000" pitchFamily="34" charset="-128"/>
              </a:rPr>
              <a:t>回の評価後の目的関数値との</a:t>
            </a:r>
            <a:endParaRPr kumimoji="1" lang="en-US" altLang="ja-JP" sz="3600" dirty="0">
              <a:latin typeface="Hiragino Sans W4" panose="020B0400000000000000" pitchFamily="34" charset="-128"/>
              <a:ea typeface="Hiragino Sans W4" panose="020B0400000000000000" pitchFamily="34" charset="-128"/>
            </a:endParaRPr>
          </a:p>
          <a:p>
            <a:pPr algn="ctr"/>
            <a:r>
              <a:rPr kumimoji="1" lang="ja-JP" altLang="en-US" sz="3600">
                <a:latin typeface="Hiragino Sans W4" panose="020B0400000000000000" pitchFamily="34" charset="-128"/>
                <a:ea typeface="Hiragino Sans W4" panose="020B0400000000000000" pitchFamily="34" charset="-128"/>
              </a:rPr>
              <a:t>ケンドールの順位相関係数</a:t>
            </a:r>
          </a:p>
        </p:txBody>
      </p:sp>
      <p:grpSp>
        <p:nvGrpSpPr>
          <p:cNvPr id="45" name="グループ化 44">
            <a:extLst>
              <a:ext uri="{FF2B5EF4-FFF2-40B4-BE49-F238E27FC236}">
                <a16:creationId xmlns:a16="http://schemas.microsoft.com/office/drawing/2014/main" id="{F6E02B71-1FE6-D036-CE26-3D1C7A06F683}"/>
              </a:ext>
            </a:extLst>
          </p:cNvPr>
          <p:cNvGrpSpPr/>
          <p:nvPr/>
        </p:nvGrpSpPr>
        <p:grpSpPr>
          <a:xfrm>
            <a:off x="741395" y="8823262"/>
            <a:ext cx="11240760" cy="8052931"/>
            <a:chOff x="742136" y="8892907"/>
            <a:chExt cx="11240760" cy="8052931"/>
          </a:xfrm>
        </p:grpSpPr>
        <p:sp>
          <p:nvSpPr>
            <p:cNvPr id="10" name="テキスト ボックス 9">
              <a:extLst>
                <a:ext uri="{FF2B5EF4-FFF2-40B4-BE49-F238E27FC236}">
                  <a16:creationId xmlns:a16="http://schemas.microsoft.com/office/drawing/2014/main" id="{311E7C79-B410-B3AA-5220-717ED2CA7D3E}"/>
                </a:ext>
              </a:extLst>
            </p:cNvPr>
            <p:cNvSpPr txBox="1">
              <a:spLocks/>
            </p:cNvSpPr>
            <p:nvPr/>
          </p:nvSpPr>
          <p:spPr>
            <a:xfrm>
              <a:off x="742136" y="8892907"/>
              <a:ext cx="11240760" cy="8052931"/>
            </a:xfrm>
            <a:prstGeom prst="rect">
              <a:avLst/>
            </a:prstGeom>
            <a:noFill/>
            <a:ln>
              <a:solidFill>
                <a:schemeClr val="accent1">
                  <a:lumMod val="40000"/>
                  <a:lumOff val="60000"/>
                </a:schemeClr>
              </a:solidFill>
            </a:ln>
          </p:spPr>
          <p:txBody>
            <a:bodyPr wrap="square" rtlCol="0">
              <a:noAutofit/>
            </a:bodyPr>
            <a:lstStyle/>
            <a:p>
              <a:endParaRPr kumimoji="1" lang="ja-JP" altLang="en-US" sz="4000"/>
            </a:p>
          </p:txBody>
        </p:sp>
        <p:sp>
          <p:nvSpPr>
            <p:cNvPr id="16" name="正方形/長方形 15">
              <a:extLst>
                <a:ext uri="{FF2B5EF4-FFF2-40B4-BE49-F238E27FC236}">
                  <a16:creationId xmlns:a16="http://schemas.microsoft.com/office/drawing/2014/main" id="{416B5C65-7570-D24D-1B93-3CE45A069EF8}"/>
                </a:ext>
              </a:extLst>
            </p:cNvPr>
            <p:cNvSpPr/>
            <p:nvPr/>
          </p:nvSpPr>
          <p:spPr>
            <a:xfrm>
              <a:off x="772823" y="8904890"/>
              <a:ext cx="10241541" cy="93296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0" b="1">
                  <a:solidFill>
                    <a:schemeClr val="bg1"/>
                  </a:solidFill>
                </a:rPr>
                <a:t>２</a:t>
              </a:r>
              <a:r>
                <a:rPr kumimoji="1" lang="en-US" altLang="ja-JP" sz="6000" b="1" dirty="0">
                  <a:solidFill>
                    <a:schemeClr val="bg1"/>
                  </a:solidFill>
                </a:rPr>
                <a:t>.</a:t>
              </a:r>
              <a:r>
                <a:rPr kumimoji="1" lang="ja-JP" altLang="en-US" sz="6000" b="1">
                  <a:solidFill>
                    <a:schemeClr val="bg1"/>
                  </a:solidFill>
                </a:rPr>
                <a:t>サロゲートモデルの分類</a:t>
              </a:r>
              <a:r>
                <a:rPr kumimoji="1" lang="en-US" altLang="ja-JP" sz="6000" b="1" baseline="30000" dirty="0">
                  <a:solidFill>
                    <a:schemeClr val="bg1"/>
                  </a:solidFill>
                </a:rPr>
                <a:t>[2]</a:t>
              </a:r>
              <a:endParaRPr kumimoji="1" lang="ja-JP" altLang="en-US" sz="6000" baseline="30000" dirty="0">
                <a:solidFill>
                  <a:schemeClr val="bg1"/>
                </a:solidFill>
              </a:endParaRPr>
            </a:p>
          </p:txBody>
        </p:sp>
        <p:sp>
          <p:nvSpPr>
            <p:cNvPr id="46" name="テキスト ボックス 45">
              <a:extLst>
                <a:ext uri="{FF2B5EF4-FFF2-40B4-BE49-F238E27FC236}">
                  <a16:creationId xmlns:a16="http://schemas.microsoft.com/office/drawing/2014/main" id="{AAF41960-B80A-EFD2-E72B-1B30675B46FF}"/>
                </a:ext>
              </a:extLst>
            </p:cNvPr>
            <p:cNvSpPr txBox="1"/>
            <p:nvPr/>
          </p:nvSpPr>
          <p:spPr>
            <a:xfrm>
              <a:off x="772823" y="10004162"/>
              <a:ext cx="10812143" cy="2923877"/>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事前選択</a:t>
              </a:r>
              <a:r>
                <a:rPr kumimoji="1" lang="en-US" altLang="ja-JP" sz="4000" dirty="0">
                  <a:latin typeface="Hiragino Sans W5" panose="020B0400000000000000" pitchFamily="34" charset="-128"/>
                  <a:ea typeface="Hiragino Sans W5" panose="020B0400000000000000" pitchFamily="34" charset="-128"/>
                </a:rPr>
                <a:t> (Pre-selection: PS)</a:t>
              </a: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実験ではサロゲートとして分類モデルを用いる</a:t>
              </a:r>
              <a:r>
                <a:rPr kumimoji="1" lang="en-US" altLang="ja-JP" sz="3600" dirty="0">
                  <a:latin typeface="Hiragino Sans W5" panose="020B0400000000000000" pitchFamily="34" charset="-128"/>
                  <a:ea typeface="Hiragino Sans W5" panose="020B0400000000000000" pitchFamily="34" charset="-128"/>
                </a:rPr>
                <a:t>PS (PS-CM)</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生成した子個体が親個体より優れると推測される場合に実評価するモデル</a:t>
              </a:r>
              <a:endParaRPr kumimoji="1" lang="en-US" altLang="ja-JP" sz="3600" dirty="0">
                <a:latin typeface="Hiragino Sans W5" panose="020B0400000000000000" pitchFamily="34" charset="-128"/>
                <a:ea typeface="Hiragino Sans W5" panose="020B0400000000000000" pitchFamily="34" charset="-128"/>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2B320BAA-375C-468A-5739-6F1C5D3A059D}"/>
                    </a:ext>
                  </a:extLst>
                </p:cNvPr>
                <p:cNvSpPr txBox="1"/>
                <p:nvPr/>
              </p:nvSpPr>
              <p:spPr>
                <a:xfrm>
                  <a:off x="825879" y="12985657"/>
                  <a:ext cx="10812143" cy="3407364"/>
                </a:xfrm>
                <a:prstGeom prst="rect">
                  <a:avLst/>
                </a:prstGeom>
                <a:noFill/>
              </p:spPr>
              <p:txBody>
                <a:bodyPr wrap="square" lIns="46800" tIns="0" rIns="0" bIns="0" rtlCol="0">
                  <a:no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個体ベース（</a:t>
                  </a:r>
                  <a:r>
                    <a:rPr kumimoji="1" lang="en-US" altLang="ja-JP" sz="4000" dirty="0">
                      <a:latin typeface="Hiragino Sans W5" panose="020B0400000000000000" pitchFamily="34" charset="-128"/>
                      <a:ea typeface="Hiragino Sans W5" panose="020B0400000000000000" pitchFamily="34" charset="-128"/>
                    </a:rPr>
                    <a:t>Individual base: IB)</a:t>
                  </a: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実験ではサロゲートとして絶対評価値モデルを用いる</a:t>
                  </a:r>
                  <a:r>
                    <a:rPr kumimoji="1" lang="en-US" altLang="ja-JP" sz="3600" dirty="0">
                      <a:latin typeface="Hiragino Sans W5" panose="020B0400000000000000" pitchFamily="34" charset="-128"/>
                      <a:ea typeface="Hiragino Sans W5" panose="020B0400000000000000" pitchFamily="34" charset="-128"/>
                    </a:rPr>
                    <a:t>IB(IB-AFM)</a:t>
                  </a:r>
                  <a:r>
                    <a:rPr kumimoji="1" lang="ja-JP" altLang="en-US" sz="3600">
                      <a:latin typeface="Hiragino Sans W5" panose="020B0400000000000000" pitchFamily="34" charset="-128"/>
                      <a:ea typeface="Hiragino Sans W5" panose="020B0400000000000000" pitchFamily="34" charset="-128"/>
                    </a:rPr>
                    <a:t>を想定</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生成された子個体から評価値を推測し，親個体と子個体の評価値が上位</a:t>
                  </a:r>
                  <a14:m>
                    <m:oMath xmlns:m="http://schemas.openxmlformats.org/officeDocument/2006/math">
                      <m:sSub>
                        <m:sSubPr>
                          <m:ctrlPr>
                            <a:rPr kumimoji="1" lang="en-US" altLang="ja-JP" sz="3600" i="1" dirty="0" smtClean="0">
                              <a:latin typeface="Cambria Math" panose="02040503050406030204" pitchFamily="18" charset="0"/>
                              <a:ea typeface="Hiragino Sans W5" panose="020B0400000000000000" pitchFamily="34" charset="-128"/>
                            </a:rPr>
                          </m:ctrlPr>
                        </m:sSubPr>
                        <m:e>
                          <m:r>
                            <a:rPr kumimoji="1" lang="en-US" altLang="ja-JP" sz="3600" i="1" dirty="0" smtClean="0">
                              <a:latin typeface="Cambria Math" panose="02040503050406030204" pitchFamily="18" charset="0"/>
                              <a:ea typeface="Hiragino Sans W5" panose="020B0400000000000000" pitchFamily="34" charset="-128"/>
                            </a:rPr>
                            <m:t>𝑝</m:t>
                          </m:r>
                        </m:e>
                        <m:sub>
                          <m:r>
                            <a:rPr kumimoji="1" lang="en-US" altLang="ja-JP" sz="3600" i="1" dirty="0" smtClean="0">
                              <a:latin typeface="Cambria Math" panose="02040503050406030204" pitchFamily="18" charset="0"/>
                              <a:ea typeface="Hiragino Sans W5" panose="020B0400000000000000" pitchFamily="34" charset="-128"/>
                            </a:rPr>
                            <m:t>𝑠𝑚</m:t>
                          </m:r>
                        </m:sub>
                      </m:sSub>
                    </m:oMath>
                  </a14:m>
                  <a:r>
                    <a:rPr kumimoji="1" lang="ja-JP" altLang="en-US" sz="3600">
                      <a:latin typeface="Hiragino Sans W5" panose="020B0400000000000000" pitchFamily="34" charset="-128"/>
                      <a:ea typeface="Hiragino Sans W5" panose="020B0400000000000000" pitchFamily="34" charset="-128"/>
                    </a:rPr>
                    <a:t>に当たる個体を次世代に引き継ぐモデル</a:t>
                  </a:r>
                  <a:endParaRPr kumimoji="1" lang="en-US" altLang="ja-JP" sz="3600" dirty="0">
                    <a:latin typeface="Hiragino Sans W5" panose="020B0400000000000000" pitchFamily="34" charset="-128"/>
                    <a:ea typeface="Hiragino Sans W5" panose="020B0400000000000000" pitchFamily="34" charset="-128"/>
                  </a:endParaRPr>
                </a:p>
                <a:p>
                  <a:endParaRPr kumimoji="1" lang="en-US" altLang="ja-JP" sz="4400" dirty="0">
                    <a:latin typeface="Hiragino Sans W5" panose="020B0400000000000000" pitchFamily="34" charset="-128"/>
                    <a:ea typeface="Hiragino Sans W5" panose="020B0400000000000000" pitchFamily="34" charset="-128"/>
                  </a:endParaRPr>
                </a:p>
              </p:txBody>
            </p:sp>
          </mc:Choice>
          <mc:Fallback>
            <p:sp>
              <p:nvSpPr>
                <p:cNvPr id="2" name="テキスト ボックス 1">
                  <a:extLst>
                    <a:ext uri="{FF2B5EF4-FFF2-40B4-BE49-F238E27FC236}">
                      <a16:creationId xmlns:a16="http://schemas.microsoft.com/office/drawing/2014/main" id="{2B320BAA-375C-468A-5739-6F1C5D3A059D}"/>
                    </a:ext>
                  </a:extLst>
                </p:cNvPr>
                <p:cNvSpPr txBox="1">
                  <a:spLocks noRot="1" noChangeAspect="1" noMove="1" noResize="1" noEditPoints="1" noAdjustHandles="1" noChangeArrowheads="1" noChangeShapeType="1" noTextEdit="1"/>
                </p:cNvSpPr>
                <p:nvPr/>
              </p:nvSpPr>
              <p:spPr>
                <a:xfrm>
                  <a:off x="825879" y="12985657"/>
                  <a:ext cx="10812143" cy="3407364"/>
                </a:xfrm>
                <a:prstGeom prst="rect">
                  <a:avLst/>
                </a:prstGeom>
                <a:blipFill>
                  <a:blip r:embed="rId2"/>
                  <a:stretch>
                    <a:fillRect l="-2696" t="-4833" r="-1290" b="-8178"/>
                  </a:stretch>
                </a:blipFill>
              </p:spPr>
              <p:txBody>
                <a:bodyPr/>
                <a:lstStyle/>
                <a:p>
                  <a:r>
                    <a:rPr lang="ja-JP" altLang="en-US">
                      <a:noFill/>
                    </a:rPr>
                    <a:t> </a:t>
                  </a:r>
                </a:p>
              </p:txBody>
            </p:sp>
          </mc:Fallback>
        </mc:AlternateContent>
      </p:grpSp>
      <p:pic>
        <p:nvPicPr>
          <p:cNvPr id="5" name="図 4">
            <a:extLst>
              <a:ext uri="{FF2B5EF4-FFF2-40B4-BE49-F238E27FC236}">
                <a16:creationId xmlns:a16="http://schemas.microsoft.com/office/drawing/2014/main" id="{29961AEF-3417-1149-8FA0-B1BC1A0A83D0}"/>
              </a:ext>
            </a:extLst>
          </p:cNvPr>
          <p:cNvPicPr>
            <a:picLocks noChangeAspect="1"/>
          </p:cNvPicPr>
          <p:nvPr/>
        </p:nvPicPr>
        <p:blipFill>
          <a:blip r:embed="rId3"/>
          <a:stretch>
            <a:fillRect/>
          </a:stretch>
        </p:blipFill>
        <p:spPr>
          <a:xfrm>
            <a:off x="939865" y="30917340"/>
            <a:ext cx="4899079" cy="3354803"/>
          </a:xfrm>
          <a:prstGeom prst="rect">
            <a:avLst/>
          </a:prstGeom>
        </p:spPr>
      </p:pic>
      <p:pic>
        <p:nvPicPr>
          <p:cNvPr id="8" name="図 7">
            <a:extLst>
              <a:ext uri="{FF2B5EF4-FFF2-40B4-BE49-F238E27FC236}">
                <a16:creationId xmlns:a16="http://schemas.microsoft.com/office/drawing/2014/main" id="{F1FB443E-A869-7C34-7E70-D13FF591B58C}"/>
              </a:ext>
            </a:extLst>
          </p:cNvPr>
          <p:cNvPicPr>
            <a:picLocks noChangeAspect="1"/>
          </p:cNvPicPr>
          <p:nvPr/>
        </p:nvPicPr>
        <p:blipFill>
          <a:blip r:embed="rId4"/>
          <a:stretch>
            <a:fillRect/>
          </a:stretch>
        </p:blipFill>
        <p:spPr>
          <a:xfrm>
            <a:off x="6025963" y="31238658"/>
            <a:ext cx="4899079" cy="3033485"/>
          </a:xfrm>
          <a:prstGeom prst="rect">
            <a:avLst/>
          </a:prstGeom>
        </p:spPr>
      </p:pic>
      <p:pic>
        <p:nvPicPr>
          <p:cNvPr id="33" name="図 32">
            <a:extLst>
              <a:ext uri="{FF2B5EF4-FFF2-40B4-BE49-F238E27FC236}">
                <a16:creationId xmlns:a16="http://schemas.microsoft.com/office/drawing/2014/main" id="{1F036972-E1F0-B06E-98C2-F8A60C9508E7}"/>
              </a:ext>
            </a:extLst>
          </p:cNvPr>
          <p:cNvPicPr>
            <a:picLocks noChangeAspect="1"/>
          </p:cNvPicPr>
          <p:nvPr/>
        </p:nvPicPr>
        <p:blipFill>
          <a:blip r:embed="rId5"/>
          <a:stretch>
            <a:fillRect/>
          </a:stretch>
        </p:blipFill>
        <p:spPr>
          <a:xfrm>
            <a:off x="11112061" y="31238658"/>
            <a:ext cx="4899079" cy="3033485"/>
          </a:xfrm>
          <a:prstGeom prst="rect">
            <a:avLst/>
          </a:prstGeom>
        </p:spPr>
      </p:pic>
      <p:sp>
        <p:nvSpPr>
          <p:cNvPr id="99" name="テキスト ボックス 98">
            <a:extLst>
              <a:ext uri="{FF2B5EF4-FFF2-40B4-BE49-F238E27FC236}">
                <a16:creationId xmlns:a16="http://schemas.microsoft.com/office/drawing/2014/main" id="{2573B949-40E6-45C5-2305-3C21F6871589}"/>
              </a:ext>
            </a:extLst>
          </p:cNvPr>
          <p:cNvSpPr txBox="1"/>
          <p:nvPr/>
        </p:nvSpPr>
        <p:spPr>
          <a:xfrm>
            <a:off x="17781567" y="34208484"/>
            <a:ext cx="2254143" cy="707886"/>
          </a:xfrm>
          <a:prstGeom prst="rect">
            <a:avLst/>
          </a:prstGeom>
          <a:noFill/>
        </p:spPr>
        <p:txBody>
          <a:bodyPr wrap="none" rtlCol="0">
            <a:spAutoFit/>
          </a:bodyPr>
          <a:lstStyle/>
          <a:p>
            <a:r>
              <a:rPr kumimoji="1" lang="en-US" altLang="ja-JP" sz="4000" dirty="0"/>
              <a:t>IB-AFM f2</a:t>
            </a:r>
            <a:endParaRPr kumimoji="1" lang="ja-JP" altLang="en-US" sz="4000"/>
          </a:p>
        </p:txBody>
      </p:sp>
      <p:sp>
        <p:nvSpPr>
          <p:cNvPr id="102" name="テキスト ボックス 101">
            <a:extLst>
              <a:ext uri="{FF2B5EF4-FFF2-40B4-BE49-F238E27FC236}">
                <a16:creationId xmlns:a16="http://schemas.microsoft.com/office/drawing/2014/main" id="{1E8C572B-F3CE-9F9A-EA16-C238AEBC5874}"/>
              </a:ext>
            </a:extLst>
          </p:cNvPr>
          <p:cNvSpPr txBox="1"/>
          <p:nvPr/>
        </p:nvSpPr>
        <p:spPr>
          <a:xfrm>
            <a:off x="22895006" y="34229661"/>
            <a:ext cx="2254143" cy="707886"/>
          </a:xfrm>
          <a:prstGeom prst="rect">
            <a:avLst/>
          </a:prstGeom>
          <a:noFill/>
        </p:spPr>
        <p:txBody>
          <a:bodyPr wrap="none" rtlCol="0">
            <a:spAutoFit/>
          </a:bodyPr>
          <a:lstStyle/>
          <a:p>
            <a:r>
              <a:rPr kumimoji="1" lang="en-US" altLang="ja-JP" sz="4000" dirty="0"/>
              <a:t>IB-AFM f4</a:t>
            </a:r>
            <a:endParaRPr kumimoji="1" lang="ja-JP" altLang="en-US" sz="4000"/>
          </a:p>
        </p:txBody>
      </p:sp>
      <p:sp>
        <p:nvSpPr>
          <p:cNvPr id="105" name="テキスト ボックス 104">
            <a:extLst>
              <a:ext uri="{FF2B5EF4-FFF2-40B4-BE49-F238E27FC236}">
                <a16:creationId xmlns:a16="http://schemas.microsoft.com/office/drawing/2014/main" id="{FA816127-5E32-EF79-EF40-3CD5274596BE}"/>
              </a:ext>
            </a:extLst>
          </p:cNvPr>
          <p:cNvSpPr txBox="1"/>
          <p:nvPr/>
        </p:nvSpPr>
        <p:spPr>
          <a:xfrm>
            <a:off x="27891954" y="34208484"/>
            <a:ext cx="2513830" cy="707886"/>
          </a:xfrm>
          <a:prstGeom prst="rect">
            <a:avLst/>
          </a:prstGeom>
          <a:noFill/>
        </p:spPr>
        <p:txBody>
          <a:bodyPr wrap="none" rtlCol="0">
            <a:spAutoFit/>
          </a:bodyPr>
          <a:lstStyle/>
          <a:p>
            <a:r>
              <a:rPr kumimoji="1" lang="en-US" altLang="ja-JP" sz="4000" dirty="0"/>
              <a:t>IB-AFM f15</a:t>
            </a:r>
            <a:endParaRPr kumimoji="1" lang="ja-JP" altLang="en-US" sz="4000"/>
          </a:p>
        </p:txBody>
      </p:sp>
      <p:pic>
        <p:nvPicPr>
          <p:cNvPr id="35" name="図 34">
            <a:extLst>
              <a:ext uri="{FF2B5EF4-FFF2-40B4-BE49-F238E27FC236}">
                <a16:creationId xmlns:a16="http://schemas.microsoft.com/office/drawing/2014/main" id="{B35CB252-4D1C-60BC-E784-A01805D69AF5}"/>
              </a:ext>
            </a:extLst>
          </p:cNvPr>
          <p:cNvPicPr>
            <a:picLocks noChangeAspect="1"/>
          </p:cNvPicPr>
          <p:nvPr/>
        </p:nvPicPr>
        <p:blipFill>
          <a:blip r:embed="rId6"/>
          <a:stretch>
            <a:fillRect/>
          </a:stretch>
        </p:blipFill>
        <p:spPr>
          <a:xfrm>
            <a:off x="16198159" y="31298499"/>
            <a:ext cx="4899079" cy="2973644"/>
          </a:xfrm>
          <a:prstGeom prst="rect">
            <a:avLst/>
          </a:prstGeom>
        </p:spPr>
      </p:pic>
      <p:pic>
        <p:nvPicPr>
          <p:cNvPr id="37" name="図 36">
            <a:extLst>
              <a:ext uri="{FF2B5EF4-FFF2-40B4-BE49-F238E27FC236}">
                <a16:creationId xmlns:a16="http://schemas.microsoft.com/office/drawing/2014/main" id="{C55700D7-9E3E-EF5B-BE93-394C818EEA37}"/>
              </a:ext>
            </a:extLst>
          </p:cNvPr>
          <p:cNvPicPr>
            <a:picLocks noChangeAspect="1"/>
          </p:cNvPicPr>
          <p:nvPr/>
        </p:nvPicPr>
        <p:blipFill>
          <a:blip r:embed="rId7"/>
          <a:stretch>
            <a:fillRect/>
          </a:stretch>
        </p:blipFill>
        <p:spPr>
          <a:xfrm>
            <a:off x="21284257" y="31238658"/>
            <a:ext cx="4899079" cy="3033485"/>
          </a:xfrm>
          <a:prstGeom prst="rect">
            <a:avLst/>
          </a:prstGeom>
        </p:spPr>
      </p:pic>
      <p:pic>
        <p:nvPicPr>
          <p:cNvPr id="39" name="図 38">
            <a:extLst>
              <a:ext uri="{FF2B5EF4-FFF2-40B4-BE49-F238E27FC236}">
                <a16:creationId xmlns:a16="http://schemas.microsoft.com/office/drawing/2014/main" id="{C9F723FB-5E95-C308-EDDF-792977F7B057}"/>
              </a:ext>
            </a:extLst>
          </p:cNvPr>
          <p:cNvPicPr>
            <a:picLocks noChangeAspect="1"/>
          </p:cNvPicPr>
          <p:nvPr/>
        </p:nvPicPr>
        <p:blipFill>
          <a:blip r:embed="rId8"/>
          <a:stretch>
            <a:fillRect/>
          </a:stretch>
        </p:blipFill>
        <p:spPr>
          <a:xfrm>
            <a:off x="26370356" y="31238658"/>
            <a:ext cx="4899079" cy="3033485"/>
          </a:xfrm>
          <a:prstGeom prst="rect">
            <a:avLst/>
          </a:prstGeom>
        </p:spPr>
      </p:pic>
      <p:sp>
        <p:nvSpPr>
          <p:cNvPr id="40" name="テキスト ボックス 39">
            <a:extLst>
              <a:ext uri="{FF2B5EF4-FFF2-40B4-BE49-F238E27FC236}">
                <a16:creationId xmlns:a16="http://schemas.microsoft.com/office/drawing/2014/main" id="{F3225A56-EAEC-A0B0-A9F9-6054AAB3A3F2}"/>
              </a:ext>
            </a:extLst>
          </p:cNvPr>
          <p:cNvSpPr txBox="1"/>
          <p:nvPr/>
        </p:nvSpPr>
        <p:spPr>
          <a:xfrm>
            <a:off x="18566994" y="36181710"/>
            <a:ext cx="12702441" cy="5755422"/>
          </a:xfrm>
          <a:prstGeom prst="rect">
            <a:avLst/>
          </a:prstGeom>
          <a:noFill/>
        </p:spPr>
        <p:txBody>
          <a:bodyPr wrap="square" rtlCol="0">
            <a:spAutoFit/>
          </a:bodyPr>
          <a:lstStyle/>
          <a:p>
            <a:r>
              <a:rPr kumimoji="1" lang="en-US" altLang="ja-JP" sz="3600" dirty="0">
                <a:latin typeface="Hiragino Sans W5" panose="020B0400000000000000" pitchFamily="34" charset="-128"/>
                <a:ea typeface="Hiragino Sans W5" panose="020B0400000000000000" pitchFamily="34" charset="-128"/>
              </a:rPr>
              <a:t>PC-CM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精度が低くてもサロゲートモデルの使用が有効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推定精度が高いほど探索性能が高い</a:t>
            </a:r>
            <a:endParaRPr kumimoji="1" lang="en-US" altLang="ja-JP" sz="3600" dirty="0">
              <a:latin typeface="Hiragino Sans W5" panose="020B0400000000000000" pitchFamily="34" charset="-128"/>
              <a:ea typeface="Hiragino Sans W5" panose="020B0400000000000000" pitchFamily="34" charset="-128"/>
            </a:endParaRPr>
          </a:p>
          <a:p>
            <a:r>
              <a:rPr kumimoji="1" lang="en-US" altLang="ja-JP" sz="3600" dirty="0">
                <a:latin typeface="Hiragino Sans W5" panose="020B0400000000000000" pitchFamily="34" charset="-128"/>
                <a:ea typeface="Hiragino Sans W5" panose="020B0400000000000000" pitchFamily="34" charset="-128"/>
              </a:rPr>
              <a:t>IB-AFM</a:t>
            </a:r>
            <a:r>
              <a:rPr kumimoji="1" lang="ja-JP" altLang="en-US" sz="3600">
                <a:latin typeface="Hiragino Sans W5" panose="020B0400000000000000" pitchFamily="34" charset="-128"/>
                <a:ea typeface="Hiragino Sans W5" panose="020B0400000000000000" pitchFamily="34" charset="-128"/>
              </a:rPr>
              <a:t>：</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評価回数が限られる場合</a:t>
            </a:r>
            <a:r>
              <a:rPr kumimoji="1" lang="en-US" altLang="ja-JP" sz="3600" dirty="0">
                <a:latin typeface="Hiragino Sans W5" panose="020B0400000000000000" pitchFamily="34" charset="-128"/>
                <a:ea typeface="Hiragino Sans W5" panose="020B0400000000000000" pitchFamily="34" charset="-128"/>
              </a:rPr>
              <a:t>→</a:t>
            </a:r>
            <a:r>
              <a:rPr kumimoji="1" lang="ja-JP" altLang="en-US" sz="3600">
                <a:latin typeface="Hiragino Sans W5" panose="020B0400000000000000" pitchFamily="34" charset="-128"/>
                <a:ea typeface="Hiragino Sans W5" panose="020B0400000000000000" pitchFamily="34" charset="-128"/>
              </a:rPr>
              <a:t>サロゲートモデルの使用が有効</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評価回数が増加</a:t>
            </a:r>
            <a:r>
              <a:rPr kumimoji="1" lang="en-US" altLang="ja-JP" sz="3600" dirty="0">
                <a:latin typeface="Hiragino Sans W5" panose="020B0400000000000000" pitchFamily="34" charset="-128"/>
                <a:ea typeface="Hiragino Sans W5" panose="020B0400000000000000" pitchFamily="34" charset="-128"/>
              </a:rPr>
              <a:t>→</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の探索性能が向上　</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3600" dirty="0">
                <a:latin typeface="Hiragino Sans W5" panose="020B0400000000000000" pitchFamily="34" charset="-128"/>
                <a:ea typeface="Hiragino Sans W5" panose="020B0400000000000000" pitchFamily="34" charset="-128"/>
              </a:rPr>
              <a:t>10</a:t>
            </a:r>
            <a:r>
              <a:rPr kumimoji="1" lang="ja-JP" altLang="en-US" sz="3600">
                <a:latin typeface="Hiragino Sans W5" panose="020B0400000000000000" pitchFamily="34" charset="-128"/>
                <a:ea typeface="Hiragino Sans W5" panose="020B0400000000000000" pitchFamily="34" charset="-128"/>
              </a:rPr>
              <a:t>次元の場合特に精度が高いほど探索性能が向上する傾向は見られなくなる</a:t>
            </a:r>
            <a:endParaRPr kumimoji="1" lang="en-US" altLang="ja-JP" sz="3600" dirty="0">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en-US" altLang="ja-JP" sz="4000" dirty="0">
                <a:latin typeface="Hiragino Sans W4" panose="020B0400000000000000" pitchFamily="34" charset="-128"/>
                <a:ea typeface="Hiragino Sans W4" panose="020B0400000000000000" pitchFamily="34" charset="-128"/>
              </a:rPr>
              <a:t>IB</a:t>
            </a:r>
            <a:r>
              <a:rPr kumimoji="1" lang="ja-JP" altLang="en-US" sz="4000">
                <a:latin typeface="Hiragino Sans W4" panose="020B0400000000000000" pitchFamily="34" charset="-128"/>
                <a:ea typeface="Hiragino Sans W4" panose="020B0400000000000000" pitchFamily="34" charset="-128"/>
              </a:rPr>
              <a:t>は</a:t>
            </a:r>
            <a:r>
              <a:rPr kumimoji="1" lang="en-US" altLang="ja-JP" sz="4000" dirty="0">
                <a:latin typeface="Hiragino Sans W4" panose="020B0400000000000000" pitchFamily="34" charset="-128"/>
                <a:ea typeface="Hiragino Sans W4" panose="020B0400000000000000" pitchFamily="34" charset="-128"/>
              </a:rPr>
              <a:t>PS</a:t>
            </a:r>
            <a:r>
              <a:rPr kumimoji="1" lang="ja-JP" altLang="en-US" sz="4000">
                <a:latin typeface="Hiragino Sans W4" panose="020B0400000000000000" pitchFamily="34" charset="-128"/>
                <a:ea typeface="Hiragino Sans W4" panose="020B0400000000000000" pitchFamily="34" charset="-128"/>
              </a:rPr>
              <a:t>よりも多様性が生まれやすいため相関がマイナスになることがあるのではないか</a:t>
            </a:r>
          </a:p>
        </p:txBody>
      </p:sp>
      <p:sp>
        <p:nvSpPr>
          <p:cNvPr id="4" name="テキスト ボックス 3">
            <a:extLst>
              <a:ext uri="{FF2B5EF4-FFF2-40B4-BE49-F238E27FC236}">
                <a16:creationId xmlns:a16="http://schemas.microsoft.com/office/drawing/2014/main" id="{712ED621-199C-F3D3-1529-A060AD6B0921}"/>
              </a:ext>
            </a:extLst>
          </p:cNvPr>
          <p:cNvSpPr txBox="1"/>
          <p:nvPr/>
        </p:nvSpPr>
        <p:spPr>
          <a:xfrm>
            <a:off x="12295976" y="13229010"/>
            <a:ext cx="9112393" cy="707886"/>
          </a:xfrm>
          <a:prstGeom prst="rect">
            <a:avLst/>
          </a:prstGeom>
          <a:noFill/>
        </p:spPr>
        <p:txBody>
          <a:bodyPr wrap="square" rtlCol="0">
            <a:spAutoFit/>
          </a:bodyPr>
          <a:lstStyle/>
          <a:p>
            <a:r>
              <a:rPr kumimoji="1" lang="en-US" altLang="ja-JP" sz="4000" dirty="0">
                <a:solidFill>
                  <a:schemeClr val="accent5">
                    <a:lumMod val="75000"/>
                  </a:schemeClr>
                </a:solidFill>
                <a:latin typeface="メイリオ" panose="020B0604030504040204" pitchFamily="50" charset="-128"/>
                <a:ea typeface="メイリオ" panose="020B0604030504040204" pitchFamily="50" charset="-128"/>
              </a:rPr>
              <a:t>▍</a:t>
            </a:r>
            <a:r>
              <a:rPr kumimoji="1" lang="ja-JP" altLang="en-US" sz="4000">
                <a:latin typeface="Hiragino Sans W5" panose="020B0400000000000000" pitchFamily="34" charset="-128"/>
                <a:ea typeface="Hiragino Sans W5" panose="020B0400000000000000" pitchFamily="34" charset="-128"/>
              </a:rPr>
              <a:t>パラメータ設定</a:t>
            </a:r>
            <a:r>
              <a:rPr kumimoji="1" lang="en-US" altLang="ja-JP" sz="4000" baseline="30000" dirty="0">
                <a:latin typeface="Hiragino Sans W5" panose="020B0400000000000000" pitchFamily="34" charset="-128"/>
                <a:ea typeface="Hiragino Sans W5" panose="020B0400000000000000" pitchFamily="34" charset="-128"/>
              </a:rPr>
              <a:t>[4]</a:t>
            </a:r>
            <a:endParaRPr kumimoji="1" lang="en-US" altLang="ja-JP" sz="4000" dirty="0">
              <a:latin typeface="Hiragino Sans W5" panose="020B0400000000000000" pitchFamily="34" charset="-128"/>
              <a:ea typeface="Hiragino Sans W5" panose="020B0400000000000000" pitchFamily="34" charset="-128"/>
            </a:endParaRPr>
          </a:p>
        </p:txBody>
      </p:sp>
      <p:grpSp>
        <p:nvGrpSpPr>
          <p:cNvPr id="41" name="グループ化 40">
            <a:extLst>
              <a:ext uri="{FF2B5EF4-FFF2-40B4-BE49-F238E27FC236}">
                <a16:creationId xmlns:a16="http://schemas.microsoft.com/office/drawing/2014/main" id="{11A37944-103B-8539-D36F-087DC1FFF966}"/>
              </a:ext>
            </a:extLst>
          </p:cNvPr>
          <p:cNvGrpSpPr/>
          <p:nvPr/>
        </p:nvGrpSpPr>
        <p:grpSpPr>
          <a:xfrm>
            <a:off x="1109461" y="17084868"/>
            <a:ext cx="11054886" cy="9121563"/>
            <a:chOff x="11572808" y="9551473"/>
            <a:chExt cx="10838790" cy="9121563"/>
          </a:xfrm>
        </p:grpSpPr>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04AE5C0-82A6-2DE9-7E59-A0254E1C2D66}"/>
                    </a:ext>
                  </a:extLst>
                </p:cNvPr>
                <p:cNvSpPr txBox="1"/>
                <p:nvPr/>
              </p:nvSpPr>
              <p:spPr>
                <a:xfrm>
                  <a:off x="11572808" y="10270736"/>
                  <a:ext cx="10838790" cy="8402300"/>
                </a:xfrm>
                <a:prstGeom prst="rect">
                  <a:avLst/>
                </a:prstGeom>
                <a:noFill/>
              </p:spPr>
              <p:txBody>
                <a:bodyPr wrap="none" rtlCol="0">
                  <a:spAutoFit/>
                </a:bodyPr>
                <a:lstStyle/>
                <a:p>
                  <a:pPr marL="742950" indent="-742950">
                    <a:buFont typeface="+mj-lt"/>
                    <a:buAutoNum type="arabicPeriod"/>
                  </a:pPr>
                  <a:r>
                    <a:rPr kumimoji="1" lang="en-US" altLang="ja-JP" sz="3600" dirty="0"/>
                    <a:t>Create the initial sample</a:t>
                  </a:r>
                </a:p>
                <a:p>
                  <a:pPr marL="742950" indent="-742950">
                    <a:buFont typeface="+mj-lt"/>
                    <a:buAutoNum type="arabicPeriod"/>
                  </a:pPr>
                  <a:r>
                    <a:rPr kumimoji="1" lang="en-US" altLang="ja-JP" sz="3600" dirty="0"/>
                    <a:t>Evaluate all individuals in the sample</a:t>
                  </a:r>
                </a:p>
                <a:p>
                  <a:pPr marL="742950" indent="-742950">
                    <a:buFont typeface="+mj-lt"/>
                    <a:buAutoNum type="arabicPeriod"/>
                  </a:pPr>
                  <a:r>
                    <a:rPr kumimoji="1" lang="en-US" altLang="ja-JP" sz="3600" dirty="0"/>
                    <a:t>Select the best </a:t>
                  </a:r>
                  <a14:m>
                    <m:oMath xmlns:m="http://schemas.openxmlformats.org/officeDocument/2006/math">
                      <m:r>
                        <a:rPr kumimoji="1" lang="en-US" altLang="ja-JP" sz="3600" i="1" dirty="0" smtClean="0">
                          <a:latin typeface="Cambria Math" panose="02040503050406030204" pitchFamily="18" charset="0"/>
                        </a:rPr>
                        <m:t>𝑁</m:t>
                      </m:r>
                    </m:oMath>
                  </a14:m>
                  <a:r>
                    <a:rPr kumimoji="1" lang="en-US" altLang="ja-JP" sz="3600" dirty="0"/>
                    <a:t> individual for parent</a:t>
                  </a:r>
                </a:p>
                <a:p>
                  <a:pPr marL="742950" indent="-742950">
                    <a:buFont typeface="+mj-lt"/>
                    <a:buAutoNum type="arabicPeriod"/>
                  </a:pPr>
                  <a:r>
                    <a:rPr kumimoji="1" lang="en-US" altLang="ja-JP" sz="3600" dirty="0"/>
                    <a:t> </a:t>
                  </a:r>
                  <a:r>
                    <a:rPr kumimoji="1" lang="en-US" altLang="ja-JP" sz="3600" b="1" dirty="0"/>
                    <a:t>while</a:t>
                  </a: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oMath>
                  </a14:m>
                  <a:r>
                    <a:rPr kumimoji="1" lang="en-US" altLang="ja-JP" sz="3600" dirty="0"/>
                    <a:t> &lt; </a:t>
                  </a:r>
                  <a14:m>
                    <m:oMath xmlns:m="http://schemas.openxmlformats.org/officeDocument/2006/math">
                      <m:r>
                        <m:rPr>
                          <m:sty m:val="p"/>
                        </m:rPr>
                        <a:rPr kumimoji="1" lang="en-US" altLang="ja-JP" sz="3600" i="1" dirty="0" smtClean="0">
                          <a:latin typeface="Cambria Math" panose="02040503050406030204" pitchFamily="18" charset="0"/>
                        </a:rPr>
                        <m:t>max</m:t>
                      </m:r>
                      <m:r>
                        <a:rPr kumimoji="1" lang="en-US" altLang="ja-JP" sz="3600" i="1" dirty="0" smtClean="0">
                          <a:latin typeface="Cambria Math" panose="02040503050406030204" pitchFamily="18" charset="0"/>
                        </a:rPr>
                        <m:t>⁡</m:t>
                      </m:r>
                      <m:r>
                        <a:rPr kumimoji="1" lang="en-US" altLang="ja-JP" sz="3600" i="1" dirty="0" smtClean="0">
                          <a:latin typeface="Cambria Math" panose="02040503050406030204" pitchFamily="18" charset="0"/>
                        </a:rPr>
                        <m:t>𝐹𝐸</m:t>
                      </m:r>
                    </m:oMath>
                  </a14:m>
                  <a:endParaRPr kumimoji="1" lang="en-US" altLang="ja-JP" sz="3600" dirty="0"/>
                </a:p>
                <a:p>
                  <a:pPr marL="742950" indent="-742950">
                    <a:buFont typeface="+mj-lt"/>
                    <a:buAutoNum type="arabicPeriod"/>
                  </a:pPr>
                  <a:r>
                    <a:rPr kumimoji="1" lang="en-US" altLang="ja-JP" sz="3600" dirty="0"/>
                    <a:t> 	   Generate offspring through crossover and mutation</a:t>
                  </a:r>
                </a:p>
                <a:p>
                  <a:pPr marL="742950" indent="-742950">
                    <a:buFont typeface="+mj-lt"/>
                    <a:buAutoNum type="arabicPeriod"/>
                  </a:pPr>
                  <a:r>
                    <a:rPr kumimoji="1" lang="en-US" altLang="ja-JP" sz="3600" dirty="0"/>
                    <a:t>    </a:t>
                  </a:r>
                  <a:r>
                    <a:rPr kumimoji="1" lang="en-US" altLang="ja-JP" sz="3600" b="1" dirty="0"/>
                    <a:t>for</a:t>
                  </a:r>
                  <a:r>
                    <a:rPr kumimoji="1" lang="en-US" altLang="ja-JP" sz="3600" dirty="0"/>
                    <a:t> each individual</a:t>
                  </a:r>
                </a:p>
                <a:p>
                  <a:pPr marL="742950" indent="-742950">
                    <a:buFont typeface="+mj-lt"/>
                    <a:buAutoNum type="arabicPeriod"/>
                  </a:pPr>
                  <a:r>
                    <a:rPr kumimoji="1" lang="en-US" altLang="ja-JP" sz="3600" dirty="0"/>
                    <a:t>        Find its parent as the reference individual</a:t>
                  </a:r>
                </a:p>
                <a:p>
                  <a:pPr marL="742950" indent="-742950">
                    <a:buFont typeface="+mj-lt"/>
                    <a:buAutoNum type="arabicPeriod"/>
                  </a:pPr>
                  <a:r>
                    <a:rPr kumimoji="1" lang="en-US" altLang="ja-JP" sz="3600" dirty="0"/>
                    <a:t>(</a:t>
                  </a:r>
                  <a:r>
                    <a:rPr kumimoji="1" lang="ja-JP" altLang="en-US" sz="3600"/>
                    <a:t>サロゲートの場合：ここで優劣ラベルを推測</a:t>
                  </a:r>
                  <a:r>
                    <a:rPr kumimoji="1" lang="en-US" altLang="ja-JP" sz="3600" dirty="0"/>
                    <a:t>)</a:t>
                  </a:r>
                </a:p>
                <a:p>
                  <a:pPr marL="742950" indent="-742950">
                    <a:buFont typeface="+mj-lt"/>
                    <a:buAutoNum type="arabicPeriod"/>
                  </a:pPr>
                  <a:r>
                    <a:rPr kumimoji="1" lang="en-US" altLang="ja-JP" sz="3600" dirty="0"/>
                    <a:t>        Evaluate the offspring</a:t>
                  </a:r>
                </a:p>
                <a:p>
                  <a:pPr marL="742950" indent="-742950">
                    <a:buFont typeface="+mj-lt"/>
                    <a:buAutoNum type="arabicPeriod"/>
                  </a:pPr>
                  <a:r>
                    <a:rPr kumimoji="1" lang="en-US" altLang="ja-JP" sz="3600" dirty="0"/>
                    <a:t>        label = (</a:t>
                  </a:r>
                  <a:r>
                    <a:rPr kumimoji="1" lang="en-US" altLang="ja-JP" sz="3600" dirty="0" err="1"/>
                    <a:t>offspring_fitness</a:t>
                  </a:r>
                  <a:r>
                    <a:rPr kumimoji="1" lang="en-US" altLang="ja-JP" sz="3600" dirty="0"/>
                    <a:t> &lt; </a:t>
                  </a:r>
                  <a:r>
                    <a:rPr kumimoji="1" lang="en-US" altLang="ja-JP" sz="3600" dirty="0" err="1"/>
                    <a:t>parent_fitness</a:t>
                  </a:r>
                  <a:r>
                    <a:rPr kumimoji="1" lang="en-US" altLang="ja-JP" sz="3600" dirty="0"/>
                    <a:t>)</a:t>
                  </a:r>
                </a:p>
                <a:p>
                  <a:pPr marL="742950" indent="-742950">
                    <a:buFont typeface="+mj-lt"/>
                    <a:buAutoNum type="arabicPeriod"/>
                  </a:pPr>
                  <a:r>
                    <a:rPr kumimoji="1" lang="en-US" altLang="ja-JP" sz="3600" dirty="0"/>
                    <a:t>        </a:t>
                  </a:r>
                  <a:r>
                    <a:rPr kumimoji="1" lang="en-US" altLang="ja-JP" sz="3600" b="1" dirty="0"/>
                    <a:t>if</a:t>
                  </a:r>
                  <a:r>
                    <a:rPr kumimoji="1" lang="en-US" altLang="ja-JP" sz="3600" dirty="0"/>
                    <a:t> rand(0,1) &gt; </a:t>
                  </a:r>
                  <a14:m>
                    <m:oMath xmlns:m="http://schemas.openxmlformats.org/officeDocument/2006/math">
                      <m:r>
                        <a:rPr kumimoji="1" lang="en-US" altLang="ja-JP" sz="3600" i="1" dirty="0" smtClean="0">
                          <a:latin typeface="Cambria Math" panose="02040503050406030204" pitchFamily="18" charset="0"/>
                        </a:rPr>
                        <m:t>𝑠𝑝</m:t>
                      </m:r>
                    </m:oMath>
                  </a14:m>
                  <a:endParaRPr kumimoji="1" lang="en-US" altLang="ja-JP" sz="3600" dirty="0"/>
                </a:p>
                <a:p>
                  <a:pPr marL="742950" indent="-742950">
                    <a:buFont typeface="+mj-lt"/>
                    <a:buAutoNum type="arabicPeriod"/>
                  </a:pPr>
                  <a:r>
                    <a:rPr kumimoji="1" lang="en-US" altLang="ja-JP" sz="3600" dirty="0"/>
                    <a:t>            Flip the label</a:t>
                  </a:r>
                </a:p>
                <a:p>
                  <a:pPr marL="742950" indent="-742950">
                    <a:buFont typeface="+mj-lt"/>
                    <a:buAutoNum type="arabicPeriod"/>
                  </a:pPr>
                  <a:r>
                    <a:rPr kumimoji="1" lang="en-US" altLang="ja-JP" sz="3600" dirty="0"/>
                    <a:t>       </a:t>
                  </a:r>
                  <a:r>
                    <a:rPr kumimoji="1" lang="en-US" altLang="ja-JP" sz="3600" b="1" dirty="0"/>
                    <a:t> if </a:t>
                  </a:r>
                  <a:r>
                    <a:rPr kumimoji="1" lang="en-US" altLang="ja-JP" sz="3600" dirty="0"/>
                    <a:t>label is positive</a:t>
                  </a:r>
                </a:p>
                <a:p>
                  <a:pPr marL="742950" indent="-742950">
                    <a:buFont typeface="+mj-lt"/>
                    <a:buAutoNum type="arabicPeriod"/>
                  </a:pPr>
                  <a:r>
                    <a:rPr kumimoji="1" lang="en-US" altLang="ja-JP" sz="3600" dirty="0"/>
                    <a:t>            </a:t>
                  </a:r>
                  <a14:m>
                    <m:oMath xmlns:m="http://schemas.openxmlformats.org/officeDocument/2006/math">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m:t>
                      </m:r>
                      <m:r>
                        <a:rPr kumimoji="1" lang="en-US" altLang="ja-JP" sz="3600" i="1" dirty="0" smtClean="0">
                          <a:latin typeface="Cambria Math" panose="02040503050406030204" pitchFamily="18" charset="0"/>
                        </a:rPr>
                        <m:t>𝐹𝐸</m:t>
                      </m:r>
                      <m:r>
                        <a:rPr kumimoji="1" lang="en-US" altLang="ja-JP" sz="3600" i="1" dirty="0" smtClean="0">
                          <a:latin typeface="Cambria Math" panose="02040503050406030204" pitchFamily="18" charset="0"/>
                        </a:rPr>
                        <m:t> + 1</m:t>
                      </m:r>
                    </m:oMath>
                  </a14:m>
                  <a:endParaRPr kumimoji="1" lang="en-US" altLang="ja-JP" sz="3600" dirty="0"/>
                </a:p>
                <a:p>
                  <a:pPr marL="742950" indent="-742950">
                    <a:buFont typeface="+mj-lt"/>
                    <a:buAutoNum type="arabicPeriod"/>
                  </a:pPr>
                  <a:r>
                    <a:rPr kumimoji="1" lang="en-US" altLang="ja-JP" sz="3600" dirty="0"/>
                    <a:t>           Replace parent with offspring</a:t>
                  </a:r>
                  <a:endParaRPr kumimoji="1" lang="ja-JP" altLang="en-US" sz="3600"/>
                </a:p>
              </p:txBody>
            </p:sp>
          </mc:Choice>
          <mc:Fallback>
            <p:sp>
              <p:nvSpPr>
                <p:cNvPr id="3" name="テキスト ボックス 2">
                  <a:extLst>
                    <a:ext uri="{FF2B5EF4-FFF2-40B4-BE49-F238E27FC236}">
                      <a16:creationId xmlns:a16="http://schemas.microsoft.com/office/drawing/2014/main" id="{B04AE5C0-82A6-2DE9-7E59-A0254E1C2D66}"/>
                    </a:ext>
                  </a:extLst>
                </p:cNvPr>
                <p:cNvSpPr txBox="1">
                  <a:spLocks noRot="1" noChangeAspect="1" noMove="1" noResize="1" noEditPoints="1" noAdjustHandles="1" noChangeArrowheads="1" noChangeShapeType="1" noTextEdit="1"/>
                </p:cNvSpPr>
                <p:nvPr/>
              </p:nvSpPr>
              <p:spPr>
                <a:xfrm>
                  <a:off x="11572808" y="10270736"/>
                  <a:ext cx="10838790" cy="8402300"/>
                </a:xfrm>
                <a:prstGeom prst="rect">
                  <a:avLst/>
                </a:prstGeom>
                <a:blipFill>
                  <a:blip r:embed="rId9"/>
                  <a:stretch>
                    <a:fillRect l="-1722" t="-1208" r="-689" b="-1813"/>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3278130B-E018-0DFD-17D4-4447D366F6A7}"/>
                </a:ext>
              </a:extLst>
            </p:cNvPr>
            <p:cNvSpPr txBox="1"/>
            <p:nvPr/>
          </p:nvSpPr>
          <p:spPr>
            <a:xfrm>
              <a:off x="11572808" y="9551473"/>
              <a:ext cx="9757799"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1: PS-CM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grpSp>
        <p:nvGrpSpPr>
          <p:cNvPr id="43" name="グループ化 42">
            <a:extLst>
              <a:ext uri="{FF2B5EF4-FFF2-40B4-BE49-F238E27FC236}">
                <a16:creationId xmlns:a16="http://schemas.microsoft.com/office/drawing/2014/main" id="{6DD95B3C-241A-E64F-7E1B-F5771718983C}"/>
              </a:ext>
            </a:extLst>
          </p:cNvPr>
          <p:cNvGrpSpPr/>
          <p:nvPr/>
        </p:nvGrpSpPr>
        <p:grpSpPr>
          <a:xfrm>
            <a:off x="11946393" y="17099149"/>
            <a:ext cx="12136948" cy="8089970"/>
            <a:chOff x="21532861" y="9546403"/>
            <a:chExt cx="8752280" cy="8089970"/>
          </a:xfrm>
        </p:grpSpPr>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4529766-F57F-DF98-CCA6-FD98F4B538B7}"/>
                    </a:ext>
                  </a:extLst>
                </p:cNvPr>
                <p:cNvSpPr txBox="1"/>
                <p:nvPr/>
              </p:nvSpPr>
              <p:spPr>
                <a:xfrm>
                  <a:off x="21636080" y="10342068"/>
                  <a:ext cx="8649061" cy="7294305"/>
                </a:xfrm>
                <a:prstGeom prst="rect">
                  <a:avLst/>
                </a:prstGeom>
                <a:noFill/>
              </p:spPr>
              <p:txBody>
                <a:bodyPr wrap="square" rtlCol="0">
                  <a:spAutoFit/>
                </a:bodyPr>
                <a:lstStyle/>
                <a:p>
                  <a:pPr marL="742950" indent="-742950">
                    <a:buFont typeface="+mj-lt"/>
                    <a:buAutoNum type="arabicPeriod"/>
                  </a:pPr>
                  <a:r>
                    <a:rPr kumimoji="1" lang="en" altLang="ja-JP" sz="3600" dirty="0"/>
                    <a:t>Create the initial sample</a:t>
                  </a:r>
                </a:p>
                <a:p>
                  <a:pPr marL="742950" indent="-742950">
                    <a:buFont typeface="+mj-lt"/>
                    <a:buAutoNum type="arabicPeriod"/>
                  </a:pPr>
                  <a:r>
                    <a:rPr kumimoji="1" lang="en" altLang="ja-JP" sz="3600" dirty="0"/>
                    <a:t>Evaluate all individuals in the sample</a:t>
                  </a:r>
                </a:p>
                <a:p>
                  <a:pPr marL="742950" indent="-742950">
                    <a:buFont typeface="+mj-lt"/>
                    <a:buAutoNum type="arabicPeriod"/>
                  </a:pPr>
                  <a:r>
                    <a:rPr kumimoji="1" lang="en" altLang="ja-JP" sz="3600" dirty="0"/>
                    <a:t>Select the best </a:t>
                  </a:r>
                  <a14:m>
                    <m:oMath xmlns:m="http://schemas.openxmlformats.org/officeDocument/2006/math">
                      <m:r>
                        <a:rPr kumimoji="1" lang="en" altLang="ja-JP" sz="3600" i="1" dirty="0" smtClean="0">
                          <a:latin typeface="Cambria Math" panose="02040503050406030204" pitchFamily="18" charset="0"/>
                        </a:rPr>
                        <m:t>𝑁</m:t>
                      </m:r>
                    </m:oMath>
                  </a14:m>
                  <a:r>
                    <a:rPr kumimoji="1" lang="en" altLang="ja-JP" sz="3600" dirty="0"/>
                    <a:t> individual for parent</a:t>
                  </a:r>
                </a:p>
                <a:p>
                  <a:pPr marL="742950" indent="-742950">
                    <a:buFont typeface="+mj-lt"/>
                    <a:buAutoNum type="arabicPeriod"/>
                  </a:pPr>
                  <a:r>
                    <a:rPr kumimoji="1" lang="en-US" altLang="ja-JP" sz="3600" dirty="0"/>
                    <a:t> </a:t>
                  </a:r>
                  <a:r>
                    <a:rPr kumimoji="1" lang="en" altLang="ja-JP" sz="3600" b="1" dirty="0"/>
                    <a:t>while</a:t>
                  </a: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&lt; </m:t>
                      </m:r>
                      <m:r>
                        <m:rPr>
                          <m:sty m:val="p"/>
                        </m:rPr>
                        <a:rPr kumimoji="1" lang="en" altLang="ja-JP" sz="3600" i="1" dirty="0">
                          <a:latin typeface="Cambria Math" panose="02040503050406030204" pitchFamily="18" charset="0"/>
                        </a:rPr>
                        <m:t>max</m:t>
                      </m:r>
                      <m:r>
                        <a:rPr kumimoji="1" lang="en" altLang="ja-JP" sz="3600" i="1" dirty="0">
                          <a:latin typeface="Cambria Math" panose="02040503050406030204" pitchFamily="18" charset="0"/>
                        </a:rPr>
                        <m:t>⁡</m:t>
                      </m:r>
                      <m:r>
                        <a:rPr kumimoji="1" lang="en" altLang="ja-JP" sz="3600" i="1" dirty="0">
                          <a:latin typeface="Cambria Math" panose="02040503050406030204" pitchFamily="18" charset="0"/>
                        </a:rPr>
                        <m:t>𝐹𝐸</m:t>
                      </m:r>
                    </m:oMath>
                  </a14:m>
                  <a:endParaRPr kumimoji="1" lang="en" altLang="ja-JP" sz="3600" dirty="0"/>
                </a:p>
                <a:p>
                  <a:pPr marL="742950" indent="-742950">
                    <a:buFont typeface="+mj-lt"/>
                    <a:buAutoNum type="arabicPeriod"/>
                  </a:pPr>
                  <a:r>
                    <a:rPr kumimoji="1" lang="en" altLang="ja-JP" sz="3600" dirty="0"/>
                    <a:t>    Generate offspring through crossover and mutation</a:t>
                  </a:r>
                </a:p>
                <a:p>
                  <a:pPr marL="742950" indent="-742950">
                    <a:buFont typeface="+mj-lt"/>
                    <a:buAutoNum type="arabicPeriod"/>
                  </a:pPr>
                  <a:r>
                    <a:rPr kumimoji="1" lang="en-US" altLang="ja-JP" sz="3600" dirty="0"/>
                    <a:t>(</a:t>
                  </a:r>
                  <a:r>
                    <a:rPr kumimoji="1" lang="ja-JP" altLang="en-US" sz="3600"/>
                    <a:t>サロゲートの場合：ここで子個体の評価値を推測</a:t>
                  </a:r>
                  <a:r>
                    <a:rPr kumimoji="1" lang="en-US" altLang="ja-JP" sz="3600" dirty="0"/>
                    <a:t>)</a:t>
                  </a:r>
                  <a:endParaRPr kumimoji="1" lang="en" altLang="ja-JP" sz="3600" dirty="0"/>
                </a:p>
                <a:p>
                  <a:pPr marL="742950" indent="-742950">
                    <a:buFont typeface="+mj-lt"/>
                    <a:buAutoNum type="arabicPeriod"/>
                  </a:pPr>
                  <a:r>
                    <a:rPr kumimoji="1" lang="en" altLang="ja-JP" sz="3600" dirty="0"/>
                    <a:t>    Evaluate the offspring</a:t>
                  </a:r>
                </a:p>
                <a:p>
                  <a:pPr marL="742950" indent="-742950">
                    <a:buFont typeface="+mj-lt"/>
                    <a:buAutoNum type="arabicPeriod"/>
                  </a:pPr>
                  <a:r>
                    <a:rPr kumimoji="1" lang="en" altLang="ja-JP" sz="3600" dirty="0"/>
                    <a:t>    </a:t>
                  </a:r>
                  <a14:m>
                    <m:oMath xmlns:m="http://schemas.openxmlformats.org/officeDocument/2006/math">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r>
                        <a:rPr kumimoji="1" lang="en" altLang="ja-JP" sz="3600" i="1" dirty="0" smtClean="0">
                          <a:latin typeface="Cambria Math" panose="02040503050406030204" pitchFamily="18" charset="0"/>
                        </a:rPr>
                        <m:t>𝐹𝐸</m:t>
                      </m:r>
                      <m:r>
                        <a:rPr kumimoji="1" lang="en" altLang="ja-JP" sz="3600" i="1" dirty="0" smtClean="0">
                          <a:latin typeface="Cambria Math" panose="02040503050406030204" pitchFamily="18" charset="0"/>
                        </a:rPr>
                        <m:t> + </m:t>
                      </m:r>
                      <m:sSub>
                        <m:sSubPr>
                          <m:ctrlPr>
                            <a:rPr kumimoji="1" lang="en" altLang="ja-JP" sz="3600" i="1" dirty="0" err="1" smtClean="0">
                              <a:latin typeface="Cambria Math" panose="02040503050406030204" pitchFamily="18" charset="0"/>
                            </a:rPr>
                          </m:ctrlPr>
                        </m:sSubPr>
                        <m:e>
                          <m:r>
                            <a:rPr kumimoji="1" lang="en" altLang="ja-JP" sz="3600" i="1" dirty="0" err="1" smtClean="0">
                              <a:latin typeface="Cambria Math" panose="02040503050406030204" pitchFamily="18" charset="0"/>
                            </a:rPr>
                            <m:t>𝑝</m:t>
                          </m:r>
                        </m:e>
                        <m:sub>
                          <m:r>
                            <a:rPr kumimoji="1" lang="en" altLang="ja-JP" sz="3600" i="1" dirty="0" err="1" smtClean="0">
                              <a:latin typeface="Cambria Math" panose="02040503050406030204" pitchFamily="18" charset="0"/>
                            </a:rPr>
                            <m:t>𝑠𝑚</m:t>
                          </m:r>
                        </m:sub>
                      </m:sSub>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ea typeface="Cambria Math" panose="02040503050406030204" pitchFamily="18" charset="0"/>
                        </a:rPr>
                        <m:t>×</m:t>
                      </m:r>
                      <m:r>
                        <a:rPr kumimoji="1" lang="en" altLang="ja-JP" sz="3600" i="1" dirty="0" smtClean="0">
                          <a:latin typeface="Cambria Math" panose="02040503050406030204" pitchFamily="18" charset="0"/>
                        </a:rPr>
                        <m:t> </m:t>
                      </m:r>
                      <m:r>
                        <a:rPr kumimoji="1" lang="en" altLang="ja-JP" sz="3600" i="1" dirty="0" smtClean="0">
                          <a:latin typeface="Cambria Math" panose="02040503050406030204" pitchFamily="18" charset="0"/>
                        </a:rPr>
                        <m:t>𝑁</m:t>
                      </m:r>
                    </m:oMath>
                  </a14:m>
                  <a:endParaRPr kumimoji="1" lang="en" altLang="ja-JP" sz="3600" dirty="0"/>
                </a:p>
                <a:p>
                  <a:pPr marL="742950" indent="-742950">
                    <a:buFont typeface="+mj-lt"/>
                    <a:buAutoNum type="arabicPeriod"/>
                  </a:pPr>
                  <a:r>
                    <a:rPr kumimoji="1" lang="en" altLang="ja-JP" sz="3600" dirty="0"/>
                    <a:t>    Sort parent and offspring</a:t>
                  </a:r>
                </a:p>
                <a:p>
                  <a:pPr marL="1128713" indent="-1128713">
                    <a:buFont typeface="+mj-lt"/>
                    <a:buAutoNum type="arabicPeriod"/>
                  </a:pPr>
                  <a:r>
                    <a:rPr kumimoji="1" lang="en" altLang="ja-JP" sz="3600" dirty="0"/>
                    <a:t>Select </a:t>
                  </a:r>
                  <a14:m>
                    <m:oMath xmlns:m="http://schemas.openxmlformats.org/officeDocument/2006/math">
                      <m: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𝑠𝑝</m:t>
                      </m:r>
                      <m:r>
                        <a:rPr kumimoji="1" lang="en-US" altLang="ja-JP" sz="3600" b="0" i="1" smtClean="0">
                          <a:latin typeface="Cambria Math" panose="02040503050406030204" pitchFamily="18" charset="0"/>
                          <a:ea typeface="Cambria Math" panose="02040503050406030204" pitchFamily="18" charset="0"/>
                        </a:rPr>
                        <m:t>) </m:t>
                      </m:r>
                    </m:oMath>
                  </a14:m>
                  <a:r>
                    <a:rPr kumimoji="1" lang="en" altLang="ja-JP" sz="3600" dirty="0"/>
                    <a:t>random individuals from sorted parent and offspring</a:t>
                  </a:r>
                </a:p>
                <a:p>
                  <a:pPr marL="742950" indent="-742950">
                    <a:buFont typeface="+mj-lt"/>
                    <a:buAutoNum type="arabicPeriod"/>
                  </a:pPr>
                  <a:r>
                    <a:rPr kumimoji="1" lang="en" altLang="ja-JP" sz="3600" dirty="0"/>
                    <a:t>    Randomly insert individuals in </a:t>
                  </a:r>
                  <a14:m>
                    <m:oMath xmlns:m="http://schemas.openxmlformats.org/officeDocument/2006/math">
                      <m:sSub>
                        <m:sSubPr>
                          <m:ctrlPr>
                            <a:rPr kumimoji="1" lang="en" altLang="ja-JP" sz="3600" i="1" dirty="0" smtClean="0">
                              <a:latin typeface="Cambria Math" panose="02040503050406030204" pitchFamily="18" charset="0"/>
                            </a:rPr>
                          </m:ctrlPr>
                        </m:sSubPr>
                        <m:e>
                          <m:r>
                            <a:rPr kumimoji="1" lang="en" altLang="ja-JP" sz="3600" i="1" dirty="0" smtClean="0">
                              <a:latin typeface="Cambria Math" panose="02040503050406030204" pitchFamily="18" charset="0"/>
                            </a:rPr>
                            <m:t>𝑃</m:t>
                          </m:r>
                        </m:e>
                        <m:sub>
                          <m:r>
                            <a:rPr kumimoji="1" lang="en" altLang="ja-JP" sz="3600" i="1" dirty="0" smtClean="0">
                              <a:latin typeface="Cambria Math" panose="02040503050406030204" pitchFamily="18" charset="0"/>
                            </a:rPr>
                            <m:t>𝑟𝑎𝑛𝑑</m:t>
                          </m:r>
                        </m:sub>
                      </m:sSub>
                      <m:r>
                        <a:rPr kumimoji="1" lang="en" altLang="ja-JP" sz="3600" i="1" dirty="0" smtClean="0">
                          <a:latin typeface="Cambria Math" panose="02040503050406030204" pitchFamily="18" charset="0"/>
                        </a:rPr>
                        <m:t> </m:t>
                      </m:r>
                    </m:oMath>
                  </a14:m>
                  <a:r>
                    <a:rPr kumimoji="1" lang="en" altLang="ja-JP" sz="3600" dirty="0"/>
                    <a:t>in random positions</a:t>
                  </a:r>
                </a:p>
                <a:p>
                  <a:pPr marL="742950" indent="-742950">
                    <a:buFont typeface="+mj-lt"/>
                    <a:buAutoNum type="arabicPeriod"/>
                  </a:pPr>
                  <a:r>
                    <a:rPr kumimoji="1" lang="en" altLang="ja-JP" sz="3600" dirty="0"/>
                    <a:t>    Select the best </a:t>
                  </a:r>
                  <a14:m>
                    <m:oMath xmlns:m="http://schemas.openxmlformats.org/officeDocument/2006/math">
                      <m:r>
                        <a:rPr kumimoji="1" lang="en" altLang="ja-JP" sz="3600" i="1" dirty="0" smtClean="0">
                          <a:latin typeface="Cambria Math" panose="02040503050406030204" pitchFamily="18" charset="0"/>
                        </a:rPr>
                        <m:t>𝑁</m:t>
                      </m:r>
                    </m:oMath>
                  </a14:m>
                  <a:r>
                    <a:rPr kumimoji="1" lang="en" altLang="ja-JP" sz="3600" dirty="0"/>
                    <a:t> individual for next generation</a:t>
                  </a:r>
                  <a:endParaRPr kumimoji="1" lang="ja-JP" altLang="en-US" sz="3600"/>
                </a:p>
              </p:txBody>
            </p:sp>
          </mc:Choice>
          <mc:Fallback>
            <p:sp>
              <p:nvSpPr>
                <p:cNvPr id="7" name="テキスト ボックス 6">
                  <a:extLst>
                    <a:ext uri="{FF2B5EF4-FFF2-40B4-BE49-F238E27FC236}">
                      <a16:creationId xmlns:a16="http://schemas.microsoft.com/office/drawing/2014/main" id="{54529766-F57F-DF98-CCA6-FD98F4B538B7}"/>
                    </a:ext>
                  </a:extLst>
                </p:cNvPr>
                <p:cNvSpPr txBox="1">
                  <a:spLocks noRot="1" noChangeAspect="1" noMove="1" noResize="1" noEditPoints="1" noAdjustHandles="1" noChangeArrowheads="1" noChangeShapeType="1" noTextEdit="1"/>
                </p:cNvSpPr>
                <p:nvPr/>
              </p:nvSpPr>
              <p:spPr>
                <a:xfrm>
                  <a:off x="21636080" y="10342068"/>
                  <a:ext cx="8649061" cy="7294305"/>
                </a:xfrm>
                <a:prstGeom prst="rect">
                  <a:avLst/>
                </a:prstGeom>
                <a:blipFill>
                  <a:blip r:embed="rId10"/>
                  <a:stretch>
                    <a:fillRect l="-1586" t="-1391" r="-529" b="-226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DD2FE968-8A8A-8EE2-9931-D3685C0FDB0F}"/>
                </a:ext>
              </a:extLst>
            </p:cNvPr>
            <p:cNvSpPr txBox="1"/>
            <p:nvPr/>
          </p:nvSpPr>
          <p:spPr>
            <a:xfrm>
              <a:off x="21532861" y="9546403"/>
              <a:ext cx="7256246" cy="707886"/>
            </a:xfrm>
            <a:prstGeom prst="rect">
              <a:avLst/>
            </a:prstGeom>
            <a:noFill/>
          </p:spPr>
          <p:txBody>
            <a:bodyPr wrap="none" rtlCol="0">
              <a:spAutoFit/>
            </a:bodyPr>
            <a:lstStyle/>
            <a:p>
              <a:r>
                <a:rPr kumimoji="1" lang="en-US" altLang="ja-JP" sz="4000" dirty="0">
                  <a:latin typeface="Hiragino Sans W5" panose="020B0400000000000000" pitchFamily="34" charset="-128"/>
                  <a:ea typeface="Hiragino Sans W5" panose="020B0400000000000000" pitchFamily="34" charset="-128"/>
                </a:rPr>
                <a:t>Algorithm 2: IB-AFM (</a:t>
              </a:r>
              <a:r>
                <a:rPr kumimoji="1" lang="ja-JP" altLang="en-US" sz="4000">
                  <a:latin typeface="Hiragino Sans W5" panose="020B0400000000000000" pitchFamily="34" charset="-128"/>
                  <a:ea typeface="Hiragino Sans W5" panose="020B0400000000000000" pitchFamily="34" charset="-128"/>
                </a:rPr>
                <a:t>疑似サロゲート）</a:t>
              </a:r>
              <a:endParaRPr kumimoji="1" lang="en-US" altLang="ja-JP" sz="4000" dirty="0">
                <a:latin typeface="Hiragino Sans W5" panose="020B0400000000000000" pitchFamily="34" charset="-128"/>
                <a:ea typeface="Hiragino Sans W5" panose="020B0400000000000000" pitchFamily="34" charset="-128"/>
              </a:endParaRPr>
            </a:p>
          </p:txBody>
        </p:sp>
      </p:grpSp>
      <p:sp>
        <p:nvSpPr>
          <p:cNvPr id="38" name="テキスト ボックス 37">
            <a:extLst>
              <a:ext uri="{FF2B5EF4-FFF2-40B4-BE49-F238E27FC236}">
                <a16:creationId xmlns:a16="http://schemas.microsoft.com/office/drawing/2014/main" id="{314192FE-F12C-6AA9-E798-171608D0CB90}"/>
              </a:ext>
            </a:extLst>
          </p:cNvPr>
          <p:cNvSpPr txBox="1"/>
          <p:nvPr/>
        </p:nvSpPr>
        <p:spPr>
          <a:xfrm>
            <a:off x="19552902" y="34927947"/>
            <a:ext cx="9793065" cy="1200329"/>
          </a:xfrm>
          <a:prstGeom prst="rect">
            <a:avLst/>
          </a:prstGeom>
          <a:noFill/>
        </p:spPr>
        <p:txBody>
          <a:bodyPr wrap="none" rtlCol="0">
            <a:spAutoFit/>
          </a:bodyPr>
          <a:lstStyle/>
          <a:p>
            <a:pPr algn="ctr"/>
            <a:r>
              <a:rPr kumimoji="1" lang="en-US" altLang="ja-JP" sz="3600" dirty="0">
                <a:latin typeface="Hiragino Sans W4" panose="020B0400000000000000" pitchFamily="34" charset="-128"/>
                <a:ea typeface="Hiragino Sans W4" panose="020B0400000000000000" pitchFamily="34" charset="-128"/>
              </a:rPr>
              <a:t>Fig. 2</a:t>
            </a:r>
            <a:r>
              <a:rPr kumimoji="1" lang="ja-JP" altLang="en-US" sz="3600">
                <a:latin typeface="Hiragino Sans W4" panose="020B0400000000000000" pitchFamily="34" charset="-128"/>
                <a:ea typeface="Hiragino Sans W4" panose="020B0400000000000000" pitchFamily="34" charset="-128"/>
              </a:rPr>
              <a:t>：</a:t>
            </a:r>
            <a:r>
              <a:rPr kumimoji="1" lang="en-US" altLang="ja-JP" sz="3600" dirty="0">
                <a:latin typeface="Hiragino Sans W4" panose="020B0400000000000000" pitchFamily="34" charset="-128"/>
                <a:ea typeface="Hiragino Sans W4" panose="020B0400000000000000" pitchFamily="34" charset="-128"/>
              </a:rPr>
              <a:t>30</a:t>
            </a:r>
            <a:r>
              <a:rPr kumimoji="1" lang="ja-JP" altLang="en-US" sz="3600">
                <a:latin typeface="Hiragino Sans W4" panose="020B0400000000000000" pitchFamily="34" charset="-128"/>
                <a:ea typeface="Hiragino Sans W4" panose="020B0400000000000000" pitchFamily="34" charset="-128"/>
              </a:rPr>
              <a:t>次元で</a:t>
            </a:r>
            <a:r>
              <a:rPr kumimoji="1" lang="en-US" altLang="ja-JP" sz="3600" dirty="0">
                <a:latin typeface="Hiragino Sans W4" panose="020B0400000000000000" pitchFamily="34" charset="-128"/>
                <a:ea typeface="Hiragino Sans W4" panose="020B0400000000000000" pitchFamily="34" charset="-128"/>
              </a:rPr>
              <a:t>IB-AFM</a:t>
            </a:r>
            <a:r>
              <a:rPr kumimoji="1" lang="ja-JP" altLang="en-US" sz="3600">
                <a:latin typeface="Hiragino Sans W4" panose="020B0400000000000000" pitchFamily="34" charset="-128"/>
                <a:ea typeface="Hiragino Sans W4" panose="020B0400000000000000" pitchFamily="34" charset="-128"/>
              </a:rPr>
              <a:t>で探索を行った際の</a:t>
            </a:r>
            <a:endParaRPr kumimoji="1" lang="en-US" altLang="ja-JP" sz="3600" dirty="0">
              <a:latin typeface="Hiragino Sans W4" panose="020B0400000000000000" pitchFamily="34" charset="-128"/>
              <a:ea typeface="Hiragino Sans W4" panose="020B0400000000000000" pitchFamily="34" charset="-128"/>
            </a:endParaRPr>
          </a:p>
          <a:p>
            <a:pPr algn="ctr"/>
            <a:r>
              <a:rPr kumimoji="1" lang="ja-JP" altLang="en-US" sz="3600">
                <a:latin typeface="Hiragino Sans W4" panose="020B0400000000000000" pitchFamily="34" charset="-128"/>
                <a:ea typeface="Hiragino Sans W4" panose="020B0400000000000000" pitchFamily="34" charset="-128"/>
              </a:rPr>
              <a:t>目的関数値の最小値との差の推移</a:t>
            </a:r>
          </a:p>
        </p:txBody>
      </p:sp>
      <mc:AlternateContent xmlns:mc="http://schemas.openxmlformats.org/markup-compatibility/2006">
        <mc:Choice xmlns:a14="http://schemas.microsoft.com/office/drawing/2010/main" Requires="a14">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2647797190"/>
                  </p:ext>
                </p:extLst>
              </p:nvPr>
            </p:nvGraphicFramePr>
            <p:xfrm>
              <a:off x="12551113" y="13933634"/>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301117">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370840">
                    <a:tc>
                      <a:txBody>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5</m:t>
                                </m:r>
                                <m:r>
                                  <a:rPr kumimoji="1" lang="en-US" altLang="ja-JP" sz="3600" b="0" i="1" smtClean="0">
                                    <a:latin typeface="Cambria Math" panose="02040503050406030204" pitchFamily="18" charset="0"/>
                                    <a:ea typeface="Cambria Math" panose="02040503050406030204" pitchFamily="18" charset="0"/>
                                  </a:rPr>
                                  <m:t>×</m:t>
                                </m:r>
                                <m:r>
                                  <a:rPr kumimoji="1" lang="ja-JP" altLang="en-US" sz="3600" b="0" i="1" smtClean="0">
                                    <a:latin typeface="Cambria Math" panose="02040503050406030204" pitchFamily="18" charset="0"/>
                                    <a:ea typeface="Cambria Math" panose="02040503050406030204" pitchFamily="18" charset="0"/>
                                  </a:rPr>
                                  <m:t>次元数</m:t>
                                </m:r>
                              </m:oMath>
                            </m:oMathPara>
                          </a14:m>
                          <a:endParaRPr kumimoji="1" lang="ja-JP" altLang="en-US" sz="3600"/>
                        </a:p>
                      </a:txBody>
                      <a:tcPr anchor="b"/>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Choice>
        <mc:Fallback>
          <p:graphicFrame>
            <p:nvGraphicFramePr>
              <p:cNvPr id="15" name="表 14">
                <a:extLst>
                  <a:ext uri="{FF2B5EF4-FFF2-40B4-BE49-F238E27FC236}">
                    <a16:creationId xmlns:a16="http://schemas.microsoft.com/office/drawing/2014/main" id="{E09F2CC6-E23F-F160-2A46-D0B70D9C743E}"/>
                  </a:ext>
                </a:extLst>
              </p:cNvPr>
              <p:cNvGraphicFramePr>
                <a:graphicFrameLocks noGrp="1"/>
              </p:cNvGraphicFramePr>
              <p:nvPr>
                <p:extLst>
                  <p:ext uri="{D42A27DB-BD31-4B8C-83A1-F6EECF244321}">
                    <p14:modId xmlns:p14="http://schemas.microsoft.com/office/powerpoint/2010/main" val="2647797190"/>
                  </p:ext>
                </p:extLst>
              </p:nvPr>
            </p:nvGraphicFramePr>
            <p:xfrm>
              <a:off x="12551113" y="13933634"/>
              <a:ext cx="18608413" cy="2926080"/>
            </p:xfrm>
            <a:graphic>
              <a:graphicData uri="http://schemas.openxmlformats.org/drawingml/2006/table">
                <a:tbl>
                  <a:tblPr firstRow="1" bandRow="1">
                    <a:tableStyleId>{5C22544A-7EE6-4342-B048-85BDC9FD1C3A}</a:tableStyleId>
                  </a:tblPr>
                  <a:tblGrid>
                    <a:gridCol w="2542111">
                      <a:extLst>
                        <a:ext uri="{9D8B030D-6E8A-4147-A177-3AD203B41FA5}">
                          <a16:colId xmlns:a16="http://schemas.microsoft.com/office/drawing/2014/main" val="2272893198"/>
                        </a:ext>
                      </a:extLst>
                    </a:gridCol>
                    <a:gridCol w="1576552">
                      <a:extLst>
                        <a:ext uri="{9D8B030D-6E8A-4147-A177-3AD203B41FA5}">
                          <a16:colId xmlns:a16="http://schemas.microsoft.com/office/drawing/2014/main" val="3473713788"/>
                        </a:ext>
                      </a:extLst>
                    </a:gridCol>
                    <a:gridCol w="2617076">
                      <a:extLst>
                        <a:ext uri="{9D8B030D-6E8A-4147-A177-3AD203B41FA5}">
                          <a16:colId xmlns:a16="http://schemas.microsoft.com/office/drawing/2014/main" val="3938407530"/>
                        </a:ext>
                      </a:extLst>
                    </a:gridCol>
                    <a:gridCol w="1702676">
                      <a:extLst>
                        <a:ext uri="{9D8B030D-6E8A-4147-A177-3AD203B41FA5}">
                          <a16:colId xmlns:a16="http://schemas.microsoft.com/office/drawing/2014/main" val="3599587922"/>
                        </a:ext>
                      </a:extLst>
                    </a:gridCol>
                    <a:gridCol w="3090041">
                      <a:extLst>
                        <a:ext uri="{9D8B030D-6E8A-4147-A177-3AD203B41FA5}">
                          <a16:colId xmlns:a16="http://schemas.microsoft.com/office/drawing/2014/main" val="2227890860"/>
                        </a:ext>
                      </a:extLst>
                    </a:gridCol>
                    <a:gridCol w="2490952">
                      <a:extLst>
                        <a:ext uri="{9D8B030D-6E8A-4147-A177-3AD203B41FA5}">
                          <a16:colId xmlns:a16="http://schemas.microsoft.com/office/drawing/2014/main" val="3878757744"/>
                        </a:ext>
                      </a:extLst>
                    </a:gridCol>
                    <a:gridCol w="2963917">
                      <a:extLst>
                        <a:ext uri="{9D8B030D-6E8A-4147-A177-3AD203B41FA5}">
                          <a16:colId xmlns:a16="http://schemas.microsoft.com/office/drawing/2014/main" val="2106140595"/>
                        </a:ext>
                      </a:extLst>
                    </a:gridCol>
                    <a:gridCol w="1625088">
                      <a:extLst>
                        <a:ext uri="{9D8B030D-6E8A-4147-A177-3AD203B41FA5}">
                          <a16:colId xmlns:a16="http://schemas.microsoft.com/office/drawing/2014/main" val="2274696652"/>
                        </a:ext>
                      </a:extLst>
                    </a:gridCol>
                  </a:tblGrid>
                  <a:tr h="1188720">
                    <a:tc>
                      <a:txBody>
                        <a:bodyPr/>
                        <a:lstStyle/>
                        <a:p>
                          <a:r>
                            <a:rPr kumimoji="1" lang="ja-JP" altLang="en-US" sz="3600"/>
                            <a:t>初期</a:t>
                          </a:r>
                          <a:endParaRPr kumimoji="1" lang="en-US" altLang="ja-JP" sz="3600" dirty="0"/>
                        </a:p>
                        <a:p>
                          <a:r>
                            <a:rPr kumimoji="1" lang="ja-JP" altLang="en-US" sz="3600"/>
                            <a:t>サンプル数</a:t>
                          </a:r>
                        </a:p>
                      </a:txBody>
                      <a:tcPr anchor="b"/>
                    </a:tc>
                    <a:tc>
                      <a:txBody>
                        <a:bodyPr/>
                        <a:lstStyle/>
                        <a:p>
                          <a:r>
                            <a:rPr kumimoji="1" lang="ja-JP" altLang="en-US" sz="3600"/>
                            <a:t>母集団</a:t>
                          </a:r>
                          <a:endParaRPr kumimoji="1" lang="en-US" altLang="ja-JP" sz="3600" dirty="0"/>
                        </a:p>
                        <a:p>
                          <a:r>
                            <a:rPr kumimoji="1" lang="ja-JP" altLang="en-US" sz="3600"/>
                            <a:t>サイズ</a:t>
                          </a:r>
                        </a:p>
                      </a:txBody>
                      <a:tcPr anchor="b"/>
                    </a:tc>
                    <a:tc>
                      <a:txBody>
                        <a:bodyPr/>
                        <a:lstStyle/>
                        <a:p>
                          <a:r>
                            <a:rPr kumimoji="1" lang="ja-JP" altLang="en-US" sz="3600"/>
                            <a:t>交叉方法</a:t>
                          </a:r>
                        </a:p>
                      </a:txBody>
                      <a:tcPr anchor="b"/>
                    </a:tc>
                    <a:tc>
                      <a:txBody>
                        <a:bodyPr/>
                        <a:lstStyle/>
                        <a:p>
                          <a:r>
                            <a:rPr kumimoji="1" lang="ja-JP" altLang="en-US" sz="3600"/>
                            <a:t>交叉率</a:t>
                          </a:r>
                        </a:p>
                      </a:txBody>
                      <a:tcPr anchor="b"/>
                    </a:tc>
                    <a:tc>
                      <a:txBody>
                        <a:bodyPr/>
                        <a:lstStyle/>
                        <a:p>
                          <a:r>
                            <a:rPr kumimoji="1" lang="ja-JP" altLang="en-US" sz="3600"/>
                            <a:t>突然変異方法</a:t>
                          </a:r>
                        </a:p>
                      </a:txBody>
                      <a:tcPr anchor="b"/>
                    </a:tc>
                    <a:tc>
                      <a:txBody>
                        <a:bodyPr/>
                        <a:lstStyle/>
                        <a:p>
                          <a:r>
                            <a:rPr kumimoji="1" lang="ja-JP" altLang="en-US" sz="3600"/>
                            <a:t>突然変異率</a:t>
                          </a:r>
                        </a:p>
                      </a:txBody>
                      <a:tcPr anchor="b"/>
                    </a:tc>
                    <a:tc>
                      <a:txBody>
                        <a:bodyPr/>
                        <a:lstStyle/>
                        <a:p>
                          <a:r>
                            <a:rPr kumimoji="1" lang="ja-JP" altLang="en-US" sz="3600"/>
                            <a:t>最大評価回数</a:t>
                          </a:r>
                        </a:p>
                      </a:txBody>
                      <a:tcPr anchor="b"/>
                    </a:tc>
                    <a:tc>
                      <a:txBody>
                        <a:bodyPr/>
                        <a:lstStyle/>
                        <a:p>
                          <a:r>
                            <a:rPr kumimoji="1" lang="ja-JP" altLang="en-US" sz="3600"/>
                            <a:t>試行数</a:t>
                          </a:r>
                        </a:p>
                      </a:txBody>
                      <a:tcPr anchor="b"/>
                    </a:tc>
                    <a:extLst>
                      <a:ext uri="{0D108BD9-81ED-4DB2-BD59-A6C34878D82A}">
                        <a16:rowId xmlns:a16="http://schemas.microsoft.com/office/drawing/2014/main" val="2767189719"/>
                      </a:ext>
                    </a:extLst>
                  </a:tr>
                  <a:tr h="1737360">
                    <a:tc>
                      <a:txBody>
                        <a:bodyPr/>
                        <a:lstStyle/>
                        <a:p>
                          <a:endParaRPr lang="ja-JP"/>
                        </a:p>
                      </a:txBody>
                      <a:tcPr anchor="b">
                        <a:blipFill>
                          <a:blip r:embed="rId11"/>
                          <a:stretch>
                            <a:fillRect l="-500" t="-74453" r="-634000" b="-13869"/>
                          </a:stretch>
                        </a:blipFill>
                      </a:tcPr>
                    </a:tc>
                    <a:tc>
                      <a:txBody>
                        <a:bodyPr/>
                        <a:lstStyle/>
                        <a:p>
                          <a:r>
                            <a:rPr kumimoji="1" lang="en-US" altLang="ja-JP" sz="3600" dirty="0"/>
                            <a:t>40</a:t>
                          </a:r>
                          <a:endParaRPr kumimoji="1" lang="ja-JP" altLang="en-US" sz="3600"/>
                        </a:p>
                      </a:txBody>
                      <a:tcPr anchor="b"/>
                    </a:tc>
                    <a:tc>
                      <a:txBody>
                        <a:bodyPr/>
                        <a:lstStyle/>
                        <a:p>
                          <a:r>
                            <a:rPr kumimoji="1" lang="en-US" altLang="ja-JP" sz="3600" dirty="0"/>
                            <a:t>Extended intermediate crossover</a:t>
                          </a:r>
                          <a:endParaRPr kumimoji="1" lang="ja-JP" altLang="en-US" sz="3600"/>
                        </a:p>
                      </a:txBody>
                      <a:tcPr anchor="b"/>
                    </a:tc>
                    <a:tc>
                      <a:txBody>
                        <a:bodyPr/>
                        <a:lstStyle/>
                        <a:p>
                          <a:r>
                            <a:rPr kumimoji="1" lang="en-US" altLang="ja-JP" sz="3600" dirty="0"/>
                            <a:t>0.7</a:t>
                          </a:r>
                          <a:endParaRPr kumimoji="1" lang="ja-JP" altLang="en-US" sz="3600"/>
                        </a:p>
                      </a:txBody>
                      <a:tcPr anchor="b"/>
                    </a:tc>
                    <a:tc>
                      <a:txBody>
                        <a:bodyPr/>
                        <a:lstStyle/>
                        <a:p>
                          <a:r>
                            <a:rPr kumimoji="1" lang="ja-JP" altLang="en-US" sz="3600"/>
                            <a:t>一様突然変異</a:t>
                          </a:r>
                        </a:p>
                      </a:txBody>
                      <a:tcPr anchor="b"/>
                    </a:tc>
                    <a:tc>
                      <a:txBody>
                        <a:bodyPr/>
                        <a:lstStyle/>
                        <a:p>
                          <a:r>
                            <a:rPr kumimoji="1" lang="en-US" altLang="ja-JP" sz="3600" dirty="0"/>
                            <a:t>0.3</a:t>
                          </a:r>
                          <a:endParaRPr kumimoji="1" lang="ja-JP" altLang="en-US" sz="3600"/>
                        </a:p>
                      </a:txBody>
                      <a:tcPr anchor="b"/>
                    </a:tc>
                    <a:tc>
                      <a:txBody>
                        <a:bodyPr/>
                        <a:lstStyle/>
                        <a:p>
                          <a:r>
                            <a:rPr kumimoji="1" lang="en-US" altLang="ja-JP" sz="3600" dirty="0"/>
                            <a:t>2000</a:t>
                          </a:r>
                          <a:endParaRPr kumimoji="1" lang="ja-JP" altLang="en-US" sz="3600"/>
                        </a:p>
                      </a:txBody>
                      <a:tcPr anchor="b"/>
                    </a:tc>
                    <a:tc>
                      <a:txBody>
                        <a:bodyPr/>
                        <a:lstStyle/>
                        <a:p>
                          <a:r>
                            <a:rPr kumimoji="1" lang="en-US" altLang="ja-JP" sz="3600" dirty="0"/>
                            <a:t>20</a:t>
                          </a:r>
                          <a:endParaRPr kumimoji="1" lang="ja-JP" altLang="en-US" sz="3600"/>
                        </a:p>
                      </a:txBody>
                      <a:tcPr anchor="b"/>
                    </a:tc>
                    <a:extLst>
                      <a:ext uri="{0D108BD9-81ED-4DB2-BD59-A6C34878D82A}">
                        <a16:rowId xmlns:a16="http://schemas.microsoft.com/office/drawing/2014/main" val="756307749"/>
                      </a:ext>
                    </a:extLst>
                  </a:tr>
                </a:tbl>
              </a:graphicData>
            </a:graphic>
          </p:graphicFrame>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CF5F11F9-CCDF-AC87-DA7B-D5807C9771A0}"/>
                  </a:ext>
                </a:extLst>
              </p:cNvPr>
              <p:cNvSpPr txBox="1"/>
              <p:nvPr/>
            </p:nvSpPr>
            <p:spPr>
              <a:xfrm>
                <a:off x="10766025" y="25127341"/>
                <a:ext cx="21036464" cy="646331"/>
              </a:xfrm>
              <a:prstGeom prst="rect">
                <a:avLst/>
              </a:prstGeom>
              <a:noFill/>
            </p:spPr>
            <p:txBody>
              <a:bodyPr wrap="none" rtlCol="0">
                <a:spAutoFit/>
              </a:bodyPr>
              <a:lstStyle/>
              <a:p>
                <a14:m>
                  <m:oMath xmlns:m="http://schemas.openxmlformats.org/officeDocument/2006/math">
                    <m:r>
                      <a:rPr kumimoji="1" lang="en-US" altLang="ja-JP" sz="3600" i="1" dirty="0" smtClean="0">
                        <a:latin typeface="Cambria Math" panose="02040503050406030204" pitchFamily="18" charset="0"/>
                        <a:ea typeface="Hiragino Sans W4" panose="020B0400000000000000" pitchFamily="34" charset="-128"/>
                      </a:rPr>
                      <m:t>𝑠𝑝</m:t>
                    </m:r>
                  </m:oMath>
                </a14:m>
                <a:r>
                  <a:rPr kumimoji="1" lang="ja-JP" altLang="en-US" sz="3600">
                    <a:latin typeface="Hiragino Sans W4" panose="020B0400000000000000" pitchFamily="34" charset="-128"/>
                    <a:ea typeface="Hiragino Sans W4" panose="020B0400000000000000" pitchFamily="34" charset="-128"/>
                  </a:rPr>
                  <a:t>：サロゲートの精度，</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𝑝</m:t>
                        </m:r>
                      </m:e>
                      <m:sub>
                        <m:r>
                          <a:rPr kumimoji="1" lang="en-US" altLang="ja-JP" sz="3600" i="1" dirty="0" smtClean="0">
                            <a:latin typeface="Cambria Math" panose="02040503050406030204" pitchFamily="18" charset="0"/>
                            <a:ea typeface="Hiragino Sans W4" panose="020B0400000000000000" pitchFamily="34" charset="-128"/>
                          </a:rPr>
                          <m:t>𝑠𝑚</m:t>
                        </m:r>
                      </m:sub>
                    </m:sSub>
                  </m:oMath>
                </a14:m>
                <a:r>
                  <a:rPr kumimoji="1" lang="ja-JP" altLang="en-US" sz="3600">
                    <a:latin typeface="Hiragino Sans W4" panose="020B0400000000000000" pitchFamily="34" charset="-128"/>
                    <a:ea typeface="Hiragino Sans W4" panose="020B0400000000000000" pitchFamily="34" charset="-128"/>
                  </a:rPr>
                  <a:t>：再評価する割合，</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𝑃</m:t>
                        </m:r>
                      </m:e>
                      <m:sub>
                        <m:r>
                          <a:rPr kumimoji="1" lang="en-US" altLang="ja-JP" sz="3600" i="1" dirty="0" smtClean="0">
                            <a:latin typeface="Cambria Math" panose="02040503050406030204" pitchFamily="18" charset="0"/>
                            <a:ea typeface="Hiragino Sans W4" panose="020B0400000000000000" pitchFamily="34" charset="-128"/>
                          </a:rPr>
                          <m:t>𝑟𝑎𝑛𝑑</m:t>
                        </m:r>
                      </m:sub>
                    </m:sSub>
                  </m:oMath>
                </a14:m>
                <a:r>
                  <a:rPr kumimoji="1" lang="ja-JP" altLang="en-US" sz="3600">
                    <a:latin typeface="Hiragino Sans W4" panose="020B0400000000000000" pitchFamily="34" charset="-128"/>
                    <a:ea typeface="Hiragino Sans W4" panose="020B0400000000000000" pitchFamily="34" charset="-128"/>
                  </a:rPr>
                  <a:t>：ランダムに</a:t>
                </a:r>
                <a14:m>
                  <m:oMath xmlns:m="http://schemas.openxmlformats.org/officeDocument/2006/math">
                    <m:sSub>
                      <m:sSubPr>
                        <m:ctrlPr>
                          <a:rPr kumimoji="1" lang="en-US" altLang="ja-JP" sz="3600" i="1" dirty="0" smtClean="0">
                            <a:latin typeface="Cambria Math" panose="02040503050406030204" pitchFamily="18" charset="0"/>
                            <a:ea typeface="Hiragino Sans W4" panose="020B0400000000000000" pitchFamily="34" charset="-128"/>
                          </a:rPr>
                        </m:ctrlPr>
                      </m:sSubPr>
                      <m:e>
                        <m:r>
                          <a:rPr kumimoji="1" lang="en-US" altLang="ja-JP" sz="3600" i="1" dirty="0" smtClean="0">
                            <a:latin typeface="Cambria Math" panose="02040503050406030204" pitchFamily="18" charset="0"/>
                            <a:ea typeface="Hiragino Sans W4" panose="020B0400000000000000" pitchFamily="34" charset="-128"/>
                          </a:rPr>
                          <m:t>𝑁</m:t>
                        </m:r>
                      </m:e>
                      <m:sub>
                        <m:r>
                          <a:rPr kumimoji="1" lang="en-US" altLang="ja-JP" sz="3600" i="1" dirty="0" smtClean="0">
                            <a:latin typeface="Cambria Math" panose="02040503050406030204" pitchFamily="18" charset="0"/>
                            <a:ea typeface="Hiragino Sans W4" panose="020B0400000000000000" pitchFamily="34" charset="-128"/>
                          </a:rPr>
                          <m:t>𝑟</m:t>
                        </m:r>
                      </m:sub>
                    </m:sSub>
                  </m:oMath>
                </a14:m>
                <a:r>
                  <a:rPr kumimoji="1" lang="ja-JP" altLang="en-US" sz="3600">
                    <a:latin typeface="Hiragino Sans W4" panose="020B0400000000000000" pitchFamily="34" charset="-128"/>
                    <a:ea typeface="Hiragino Sans W4" panose="020B0400000000000000" pitchFamily="34" charset="-128"/>
                  </a:rPr>
                  <a:t>個の個体が抜かれた後の集団</a:t>
                </a:r>
                <a:endParaRPr kumimoji="1" lang="en-US" altLang="ja-JP" sz="3600" dirty="0">
                  <a:latin typeface="Hiragino Sans W4" panose="020B0400000000000000" pitchFamily="34" charset="-128"/>
                  <a:ea typeface="Hiragino Sans W4" panose="020B0400000000000000" pitchFamily="34" charset="-128"/>
                </a:endParaRPr>
              </a:p>
            </p:txBody>
          </p:sp>
        </mc:Choice>
        <mc:Fallback>
          <p:sp>
            <p:nvSpPr>
              <p:cNvPr id="48" name="テキスト ボックス 47">
                <a:extLst>
                  <a:ext uri="{FF2B5EF4-FFF2-40B4-BE49-F238E27FC236}">
                    <a16:creationId xmlns:a16="http://schemas.microsoft.com/office/drawing/2014/main" id="{CF5F11F9-CCDF-AC87-DA7B-D5807C9771A0}"/>
                  </a:ext>
                </a:extLst>
              </p:cNvPr>
              <p:cNvSpPr txBox="1">
                <a:spLocks noRot="1" noChangeAspect="1" noMove="1" noResize="1" noEditPoints="1" noAdjustHandles="1" noChangeArrowheads="1" noChangeShapeType="1" noTextEdit="1"/>
              </p:cNvSpPr>
              <p:nvPr/>
            </p:nvSpPr>
            <p:spPr>
              <a:xfrm>
                <a:off x="10766025" y="25127341"/>
                <a:ext cx="21036464" cy="646331"/>
              </a:xfrm>
              <a:prstGeom prst="rect">
                <a:avLst/>
              </a:prstGeom>
              <a:blipFill>
                <a:blip r:embed="rId12"/>
                <a:stretch>
                  <a:fillRect l="-302" t="-13462" b="-32692"/>
                </a:stretch>
              </a:blipFill>
            </p:spPr>
            <p:txBody>
              <a:bodyPr/>
              <a:lstStyle/>
              <a:p>
                <a:r>
                  <a:rPr lang="ja-JP" altLang="en-US">
                    <a:noFill/>
                  </a:rPr>
                  <a:t> </a:t>
                </a:r>
              </a:p>
            </p:txBody>
          </p:sp>
        </mc:Fallback>
      </mc:AlternateContent>
      <p:graphicFrame>
        <p:nvGraphicFramePr>
          <p:cNvPr id="47" name="表 46">
            <a:extLst>
              <a:ext uri="{FF2B5EF4-FFF2-40B4-BE49-F238E27FC236}">
                <a16:creationId xmlns:a16="http://schemas.microsoft.com/office/drawing/2014/main" id="{8078738F-AD32-5B60-5196-2C68A8CFAFDC}"/>
              </a:ext>
            </a:extLst>
          </p:cNvPr>
          <p:cNvGraphicFramePr>
            <a:graphicFrameLocks noGrp="1"/>
          </p:cNvGraphicFramePr>
          <p:nvPr>
            <p:extLst>
              <p:ext uri="{D42A27DB-BD31-4B8C-83A1-F6EECF244321}">
                <p14:modId xmlns:p14="http://schemas.microsoft.com/office/powerpoint/2010/main" val="3721105801"/>
              </p:ext>
            </p:extLst>
          </p:nvPr>
        </p:nvGraphicFramePr>
        <p:xfrm>
          <a:off x="2229365" y="37672637"/>
          <a:ext cx="14621576" cy="3505200"/>
        </p:xfrm>
        <a:graphic>
          <a:graphicData uri="http://schemas.openxmlformats.org/drawingml/2006/table">
            <a:tbl>
              <a:tblPr firstRow="1" bandRow="1">
                <a:tableStyleId>{5C22544A-7EE6-4342-B048-85BDC9FD1C3A}</a:tableStyleId>
              </a:tblPr>
              <a:tblGrid>
                <a:gridCol w="1827697">
                  <a:extLst>
                    <a:ext uri="{9D8B030D-6E8A-4147-A177-3AD203B41FA5}">
                      <a16:colId xmlns:a16="http://schemas.microsoft.com/office/drawing/2014/main" val="3944286928"/>
                    </a:ext>
                  </a:extLst>
                </a:gridCol>
                <a:gridCol w="1827697">
                  <a:extLst>
                    <a:ext uri="{9D8B030D-6E8A-4147-A177-3AD203B41FA5}">
                      <a16:colId xmlns:a16="http://schemas.microsoft.com/office/drawing/2014/main" val="3950364990"/>
                    </a:ext>
                  </a:extLst>
                </a:gridCol>
                <a:gridCol w="1827697">
                  <a:extLst>
                    <a:ext uri="{9D8B030D-6E8A-4147-A177-3AD203B41FA5}">
                      <a16:colId xmlns:a16="http://schemas.microsoft.com/office/drawing/2014/main" val="1257505076"/>
                    </a:ext>
                  </a:extLst>
                </a:gridCol>
                <a:gridCol w="1827697">
                  <a:extLst>
                    <a:ext uri="{9D8B030D-6E8A-4147-A177-3AD203B41FA5}">
                      <a16:colId xmlns:a16="http://schemas.microsoft.com/office/drawing/2014/main" val="1513359929"/>
                    </a:ext>
                  </a:extLst>
                </a:gridCol>
                <a:gridCol w="1827697">
                  <a:extLst>
                    <a:ext uri="{9D8B030D-6E8A-4147-A177-3AD203B41FA5}">
                      <a16:colId xmlns:a16="http://schemas.microsoft.com/office/drawing/2014/main" val="3378946573"/>
                    </a:ext>
                  </a:extLst>
                </a:gridCol>
                <a:gridCol w="1827697">
                  <a:extLst>
                    <a:ext uri="{9D8B030D-6E8A-4147-A177-3AD203B41FA5}">
                      <a16:colId xmlns:a16="http://schemas.microsoft.com/office/drawing/2014/main" val="3477259409"/>
                    </a:ext>
                  </a:extLst>
                </a:gridCol>
                <a:gridCol w="1827697">
                  <a:extLst>
                    <a:ext uri="{9D8B030D-6E8A-4147-A177-3AD203B41FA5}">
                      <a16:colId xmlns:a16="http://schemas.microsoft.com/office/drawing/2014/main" val="1127916239"/>
                    </a:ext>
                  </a:extLst>
                </a:gridCol>
                <a:gridCol w="1827697">
                  <a:extLst>
                    <a:ext uri="{9D8B030D-6E8A-4147-A177-3AD203B41FA5}">
                      <a16:colId xmlns:a16="http://schemas.microsoft.com/office/drawing/2014/main" val="1854287633"/>
                    </a:ext>
                  </a:extLst>
                </a:gridCol>
              </a:tblGrid>
              <a:tr h="370840">
                <a:tc>
                  <a:txBody>
                    <a:bodyPr/>
                    <a:lstStyle/>
                    <a:p>
                      <a:endParaRPr kumimoji="1" lang="ja-JP" altLang="en-US" sz="4000"/>
                    </a:p>
                  </a:txBody>
                  <a:tcPr anchor="ctr"/>
                </a:tc>
                <a:tc>
                  <a:txBody>
                    <a:bodyPr/>
                    <a:lstStyle/>
                    <a:p>
                      <a:endParaRPr kumimoji="1" lang="ja-JP" altLang="en-US" sz="4000"/>
                    </a:p>
                  </a:txBody>
                  <a:tcPr anchor="ctr"/>
                </a:tc>
                <a:tc>
                  <a:txBody>
                    <a:bodyPr/>
                    <a:lstStyle/>
                    <a:p>
                      <a:r>
                        <a:rPr kumimoji="1" lang="en-US" altLang="ja-JP" sz="4000" dirty="0"/>
                        <a:t>f1</a:t>
                      </a:r>
                      <a:endParaRPr kumimoji="1" lang="ja-JP" altLang="en-US" sz="4000"/>
                    </a:p>
                  </a:txBody>
                  <a:tcPr anchor="ctr"/>
                </a:tc>
                <a:tc>
                  <a:txBody>
                    <a:bodyPr/>
                    <a:lstStyle/>
                    <a:p>
                      <a:r>
                        <a:rPr kumimoji="1" lang="en-US" altLang="ja-JP" sz="4000" dirty="0"/>
                        <a:t>f2</a:t>
                      </a:r>
                      <a:endParaRPr kumimoji="1" lang="ja-JP" altLang="en-US" sz="4000"/>
                    </a:p>
                  </a:txBody>
                  <a:tcPr anchor="ctr"/>
                </a:tc>
                <a:tc>
                  <a:txBody>
                    <a:bodyPr/>
                    <a:lstStyle/>
                    <a:p>
                      <a:r>
                        <a:rPr kumimoji="1" lang="en-US" altLang="ja-JP" sz="4000" dirty="0"/>
                        <a:t>f4</a:t>
                      </a:r>
                      <a:endParaRPr kumimoji="1" lang="ja-JP" altLang="en-US" sz="4000"/>
                    </a:p>
                  </a:txBody>
                  <a:tcPr anchor="ctr"/>
                </a:tc>
                <a:tc>
                  <a:txBody>
                    <a:bodyPr/>
                    <a:lstStyle/>
                    <a:p>
                      <a:r>
                        <a:rPr kumimoji="1" lang="en-US" altLang="ja-JP" sz="4000" dirty="0"/>
                        <a:t>f8</a:t>
                      </a:r>
                      <a:endParaRPr kumimoji="1" lang="ja-JP" altLang="en-US" sz="4000"/>
                    </a:p>
                  </a:txBody>
                  <a:tcPr anchor="ctr"/>
                </a:tc>
                <a:tc>
                  <a:txBody>
                    <a:bodyPr/>
                    <a:lstStyle/>
                    <a:p>
                      <a:r>
                        <a:rPr kumimoji="1" lang="en-US" altLang="ja-JP" sz="4000" dirty="0"/>
                        <a:t>f13</a:t>
                      </a:r>
                      <a:endParaRPr kumimoji="1" lang="ja-JP" altLang="en-US" sz="4000"/>
                    </a:p>
                  </a:txBody>
                  <a:tcPr anchor="ctr"/>
                </a:tc>
                <a:tc>
                  <a:txBody>
                    <a:bodyPr/>
                    <a:lstStyle/>
                    <a:p>
                      <a:r>
                        <a:rPr kumimoji="1" lang="en-US" altLang="ja-JP" sz="4000" dirty="0"/>
                        <a:t>f15</a:t>
                      </a:r>
                      <a:endParaRPr kumimoji="1" lang="ja-JP" altLang="en-US" sz="4000"/>
                    </a:p>
                  </a:txBody>
                  <a:tcPr anchor="ctr"/>
                </a:tc>
                <a:extLst>
                  <a:ext uri="{0D108BD9-81ED-4DB2-BD59-A6C34878D82A}">
                    <a16:rowId xmlns:a16="http://schemas.microsoft.com/office/drawing/2014/main" val="3623717711"/>
                  </a:ext>
                </a:extLst>
              </a:tr>
              <a:tr h="370840">
                <a:tc rowSpan="2">
                  <a:txBody>
                    <a:bodyPr/>
                    <a:lstStyle/>
                    <a:p>
                      <a:r>
                        <a:rPr kumimoji="1" lang="en-US" altLang="ja-JP" sz="4000" dirty="0"/>
                        <a:t>PS-CM</a:t>
                      </a:r>
                      <a:endParaRPr kumimoji="1" lang="ja-JP" altLang="en-US" sz="4000"/>
                    </a:p>
                  </a:txBody>
                  <a:tcPr anchor="ctr"/>
                </a:tc>
                <a:tc>
                  <a:txBody>
                    <a:bodyPr/>
                    <a:lstStyle/>
                    <a:p>
                      <a:r>
                        <a:rPr kumimoji="1" lang="en-US" altLang="ja-JP" sz="4000" dirty="0"/>
                        <a:t>10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extLst>
                  <a:ext uri="{0D108BD9-81ED-4DB2-BD59-A6C34878D82A}">
                    <a16:rowId xmlns:a16="http://schemas.microsoft.com/office/drawing/2014/main" val="3281541605"/>
                  </a:ext>
                </a:extLst>
              </a:tr>
              <a:tr h="370840">
                <a:tc vMerge="1">
                  <a:txBody>
                    <a:bodyPr/>
                    <a:lstStyle/>
                    <a:p>
                      <a:endParaRPr kumimoji="1" lang="ja-JP" altLang="en-US" sz="4000"/>
                    </a:p>
                  </a:txBody>
                  <a:tcPr/>
                </a:tc>
                <a:tc>
                  <a:txBody>
                    <a:bodyPr/>
                    <a:lstStyle/>
                    <a:p>
                      <a:r>
                        <a:rPr kumimoji="1" lang="en-US" altLang="ja-JP" sz="4000" dirty="0"/>
                        <a:t>30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extLst>
                  <a:ext uri="{0D108BD9-81ED-4DB2-BD59-A6C34878D82A}">
                    <a16:rowId xmlns:a16="http://schemas.microsoft.com/office/drawing/2014/main" val="640185632"/>
                  </a:ext>
                </a:extLst>
              </a:tr>
              <a:tr h="370840">
                <a:tc rowSpan="2">
                  <a:txBody>
                    <a:bodyPr/>
                    <a:lstStyle/>
                    <a:p>
                      <a:r>
                        <a:rPr kumimoji="1" lang="en-US" altLang="ja-JP" sz="4000" dirty="0"/>
                        <a:t>IB-AFM</a:t>
                      </a:r>
                      <a:endParaRPr kumimoji="1" lang="ja-JP" altLang="en-US" sz="4000"/>
                    </a:p>
                  </a:txBody>
                  <a:tcPr anchor="ctr"/>
                </a:tc>
                <a:tc>
                  <a:txBody>
                    <a:bodyPr/>
                    <a:lstStyle/>
                    <a:p>
                      <a:r>
                        <a:rPr kumimoji="1" lang="en-US" altLang="ja-JP" sz="4000" dirty="0"/>
                        <a:t>10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0.6</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-0.47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-0.2</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0.87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0.47</a:t>
                      </a:r>
                    </a:p>
                  </a:txBody>
                  <a:tcPr marL="9525" marR="9525" marT="9525" marB="0" anchor="ctr"/>
                </a:tc>
                <a:extLst>
                  <a:ext uri="{0D108BD9-81ED-4DB2-BD59-A6C34878D82A}">
                    <a16:rowId xmlns:a16="http://schemas.microsoft.com/office/drawing/2014/main" val="4225186082"/>
                  </a:ext>
                </a:extLst>
              </a:tr>
              <a:tr h="370840">
                <a:tc vMerge="1">
                  <a:txBody>
                    <a:bodyPr/>
                    <a:lstStyle/>
                    <a:p>
                      <a:endParaRPr kumimoji="1" lang="ja-JP" altLang="en-US" sz="4000"/>
                    </a:p>
                  </a:txBody>
                  <a:tcPr/>
                </a:tc>
                <a:tc>
                  <a:txBody>
                    <a:bodyPr/>
                    <a:lstStyle/>
                    <a:p>
                      <a:r>
                        <a:rPr kumimoji="1" lang="en-US" altLang="ja-JP" sz="4000" dirty="0"/>
                        <a:t>30</a:t>
                      </a:r>
                      <a:r>
                        <a:rPr kumimoji="1" lang="ja-JP" altLang="en-US" sz="4000"/>
                        <a:t>次元</a:t>
                      </a:r>
                    </a:p>
                  </a:txBody>
                  <a:tcPr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-0.47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0.87</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4000" b="0" i="0" u="none" strike="noStrike" dirty="0">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extLst>
                  <a:ext uri="{0D108BD9-81ED-4DB2-BD59-A6C34878D82A}">
                    <a16:rowId xmlns:a16="http://schemas.microsoft.com/office/drawing/2014/main" val="93211253"/>
                  </a:ext>
                </a:extLst>
              </a:tr>
            </a:tbl>
          </a:graphicData>
        </a:graphic>
      </p:graphicFrame>
      <p:sp>
        <p:nvSpPr>
          <p:cNvPr id="52" name="フリーフォーム 51">
            <a:extLst>
              <a:ext uri="{FF2B5EF4-FFF2-40B4-BE49-F238E27FC236}">
                <a16:creationId xmlns:a16="http://schemas.microsoft.com/office/drawing/2014/main" id="{F9EDC047-DB79-5A2F-6BFB-22FB6917F193}"/>
              </a:ext>
            </a:extLst>
          </p:cNvPr>
          <p:cNvSpPr/>
          <p:nvPr/>
        </p:nvSpPr>
        <p:spPr>
          <a:xfrm>
            <a:off x="27224933" y="5648495"/>
            <a:ext cx="2310063" cy="2334126"/>
          </a:xfrm>
          <a:custGeom>
            <a:avLst/>
            <a:gdLst>
              <a:gd name="connsiteX0" fmla="*/ 0 w 2310063"/>
              <a:gd name="connsiteY0" fmla="*/ 481263 h 2334126"/>
              <a:gd name="connsiteX1" fmla="*/ 120316 w 2310063"/>
              <a:gd name="connsiteY1" fmla="*/ 1323473 h 2334126"/>
              <a:gd name="connsiteX2" fmla="*/ 649705 w 2310063"/>
              <a:gd name="connsiteY2" fmla="*/ 1034715 h 2334126"/>
              <a:gd name="connsiteX3" fmla="*/ 1058779 w 2310063"/>
              <a:gd name="connsiteY3" fmla="*/ 2334126 h 2334126"/>
              <a:gd name="connsiteX4" fmla="*/ 1443790 w 2310063"/>
              <a:gd name="connsiteY4" fmla="*/ 1034715 h 2334126"/>
              <a:gd name="connsiteX5" fmla="*/ 2069432 w 2310063"/>
              <a:gd name="connsiteY5" fmla="*/ 1708484 h 2334126"/>
              <a:gd name="connsiteX6" fmla="*/ 2310063 w 2310063"/>
              <a:gd name="connsiteY6" fmla="*/ 0 h 233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0063" h="2334126">
                <a:moveTo>
                  <a:pt x="0" y="481263"/>
                </a:moveTo>
                <a:cubicBezTo>
                  <a:pt x="6016" y="856247"/>
                  <a:pt x="12032" y="1231231"/>
                  <a:pt x="120316" y="1323473"/>
                </a:cubicBezTo>
                <a:cubicBezTo>
                  <a:pt x="228600" y="1415715"/>
                  <a:pt x="493295" y="866273"/>
                  <a:pt x="649705" y="1034715"/>
                </a:cubicBezTo>
                <a:cubicBezTo>
                  <a:pt x="806116" y="1203157"/>
                  <a:pt x="926432" y="2334126"/>
                  <a:pt x="1058779" y="2334126"/>
                </a:cubicBezTo>
                <a:cubicBezTo>
                  <a:pt x="1191126" y="2334126"/>
                  <a:pt x="1275348" y="1138989"/>
                  <a:pt x="1443790" y="1034715"/>
                </a:cubicBezTo>
                <a:cubicBezTo>
                  <a:pt x="1612232" y="930441"/>
                  <a:pt x="1925053" y="1880936"/>
                  <a:pt x="2069432" y="1708484"/>
                </a:cubicBezTo>
                <a:cubicBezTo>
                  <a:pt x="2213811" y="1536032"/>
                  <a:pt x="2261937" y="768016"/>
                  <a:pt x="2310063" y="0"/>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a:extLst>
              <a:ext uri="{FF2B5EF4-FFF2-40B4-BE49-F238E27FC236}">
                <a16:creationId xmlns:a16="http://schemas.microsoft.com/office/drawing/2014/main" id="{50396E1F-E4CC-0FB3-FB2C-05B30575814B}"/>
              </a:ext>
            </a:extLst>
          </p:cNvPr>
          <p:cNvSpPr/>
          <p:nvPr/>
        </p:nvSpPr>
        <p:spPr>
          <a:xfrm>
            <a:off x="27084174" y="5890296"/>
            <a:ext cx="2598821" cy="1756666"/>
          </a:xfrm>
          <a:custGeom>
            <a:avLst/>
            <a:gdLst>
              <a:gd name="connsiteX0" fmla="*/ 0 w 2598821"/>
              <a:gd name="connsiteY0" fmla="*/ 48126 h 1756666"/>
              <a:gd name="connsiteX1" fmla="*/ 1227221 w 2598821"/>
              <a:gd name="connsiteY1" fmla="*/ 1756611 h 1756666"/>
              <a:gd name="connsiteX2" fmla="*/ 2598821 w 2598821"/>
              <a:gd name="connsiteY2" fmla="*/ 0 h 1756666"/>
            </a:gdLst>
            <a:ahLst/>
            <a:cxnLst>
              <a:cxn ang="0">
                <a:pos x="connsiteX0" y="connsiteY0"/>
              </a:cxn>
              <a:cxn ang="0">
                <a:pos x="connsiteX1" y="connsiteY1"/>
              </a:cxn>
              <a:cxn ang="0">
                <a:pos x="connsiteX2" y="connsiteY2"/>
              </a:cxn>
            </a:cxnLst>
            <a:rect l="l" t="t" r="r" b="b"/>
            <a:pathLst>
              <a:path w="2598821" h="1756666">
                <a:moveTo>
                  <a:pt x="0" y="48126"/>
                </a:moveTo>
                <a:cubicBezTo>
                  <a:pt x="397042" y="906379"/>
                  <a:pt x="794084" y="1764632"/>
                  <a:pt x="1227221" y="1756611"/>
                </a:cubicBezTo>
                <a:cubicBezTo>
                  <a:pt x="1660358" y="1748590"/>
                  <a:pt x="2330116" y="457200"/>
                  <a:pt x="2598821" y="0"/>
                </a:cubicBezTo>
              </a:path>
            </a:pathLst>
          </a:custGeom>
          <a:ln w="28575">
            <a:solidFill>
              <a:schemeClr val="accent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ln>
                <a:solidFill>
                  <a:schemeClr val="accent1"/>
                </a:solidFill>
              </a:ln>
              <a:solidFill>
                <a:schemeClr val="accent1"/>
              </a:solidFill>
            </a:endParaRPr>
          </a:p>
        </p:txBody>
      </p:sp>
      <p:sp>
        <p:nvSpPr>
          <p:cNvPr id="54" name="テキスト ボックス 53">
            <a:extLst>
              <a:ext uri="{FF2B5EF4-FFF2-40B4-BE49-F238E27FC236}">
                <a16:creationId xmlns:a16="http://schemas.microsoft.com/office/drawing/2014/main" id="{A96AEA5B-4AF4-A137-2553-37D764F2FEF5}"/>
              </a:ext>
            </a:extLst>
          </p:cNvPr>
          <p:cNvSpPr txBox="1"/>
          <p:nvPr/>
        </p:nvSpPr>
        <p:spPr>
          <a:xfrm>
            <a:off x="29049109" y="7588263"/>
            <a:ext cx="1415772" cy="461665"/>
          </a:xfrm>
          <a:prstGeom prst="rect">
            <a:avLst/>
          </a:prstGeom>
          <a:noFill/>
        </p:spPr>
        <p:txBody>
          <a:bodyPr wrap="none" rtlCol="0">
            <a:spAutoFit/>
          </a:bodyPr>
          <a:lstStyle/>
          <a:p>
            <a:r>
              <a:rPr kumimoji="1" lang="ja-JP" altLang="en-US" sz="2400"/>
              <a:t>目的関数</a:t>
            </a:r>
          </a:p>
        </p:txBody>
      </p:sp>
      <p:sp>
        <p:nvSpPr>
          <p:cNvPr id="55" name="テキスト ボックス 54">
            <a:extLst>
              <a:ext uri="{FF2B5EF4-FFF2-40B4-BE49-F238E27FC236}">
                <a16:creationId xmlns:a16="http://schemas.microsoft.com/office/drawing/2014/main" id="{FF0E4DFF-CC78-AC48-856D-4F0B79769B1D}"/>
              </a:ext>
            </a:extLst>
          </p:cNvPr>
          <p:cNvSpPr txBox="1"/>
          <p:nvPr/>
        </p:nvSpPr>
        <p:spPr>
          <a:xfrm>
            <a:off x="26627329" y="5350428"/>
            <a:ext cx="2646878" cy="461665"/>
          </a:xfrm>
          <a:prstGeom prst="rect">
            <a:avLst/>
          </a:prstGeom>
          <a:noFill/>
        </p:spPr>
        <p:txBody>
          <a:bodyPr wrap="none" rtlCol="0">
            <a:spAutoFit/>
          </a:bodyPr>
          <a:lstStyle/>
          <a:p>
            <a:r>
              <a:rPr kumimoji="1" lang="ja-JP" altLang="en-US" sz="2400">
                <a:ln>
                  <a:solidFill>
                    <a:schemeClr val="accent1"/>
                  </a:solidFill>
                </a:ln>
                <a:solidFill>
                  <a:schemeClr val="accent1"/>
                </a:solidFill>
              </a:rPr>
              <a:t>サロゲートモデル</a:t>
            </a:r>
          </a:p>
        </p:txBody>
      </p:sp>
      <p:sp>
        <p:nvSpPr>
          <p:cNvPr id="56" name="円/楕円 55">
            <a:extLst>
              <a:ext uri="{FF2B5EF4-FFF2-40B4-BE49-F238E27FC236}">
                <a16:creationId xmlns:a16="http://schemas.microsoft.com/office/drawing/2014/main" id="{71971EC1-BEF6-26D2-34CF-DDB6CC9EEB59}"/>
              </a:ext>
            </a:extLst>
          </p:cNvPr>
          <p:cNvSpPr/>
          <p:nvPr/>
        </p:nvSpPr>
        <p:spPr>
          <a:xfrm>
            <a:off x="28213809" y="7569674"/>
            <a:ext cx="166154" cy="16615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B7F005AE-632F-DB46-A761-84DA2CA659A1}"/>
              </a:ext>
            </a:extLst>
          </p:cNvPr>
          <p:cNvSpPr txBox="1"/>
          <p:nvPr/>
        </p:nvSpPr>
        <p:spPr>
          <a:xfrm>
            <a:off x="26258938" y="8124799"/>
            <a:ext cx="4900588" cy="369332"/>
          </a:xfrm>
          <a:prstGeom prst="rect">
            <a:avLst/>
          </a:prstGeom>
          <a:noFill/>
        </p:spPr>
        <p:txBody>
          <a:bodyPr wrap="square" rtlCol="0">
            <a:spAutoFit/>
          </a:bodyPr>
          <a:lstStyle/>
          <a:p>
            <a:r>
              <a:rPr kumimoji="1" lang="ja-JP" altLang="en-US"/>
              <a:t>サロゲートモデルによって推定される有望解</a:t>
            </a:r>
          </a:p>
        </p:txBody>
      </p:sp>
      <p:sp>
        <p:nvSpPr>
          <p:cNvPr id="58" name="下矢印 57">
            <a:extLst>
              <a:ext uri="{FF2B5EF4-FFF2-40B4-BE49-F238E27FC236}">
                <a16:creationId xmlns:a16="http://schemas.microsoft.com/office/drawing/2014/main" id="{55CB9D23-ADC9-B2A6-C2B4-58A2C5EE6791}"/>
              </a:ext>
            </a:extLst>
          </p:cNvPr>
          <p:cNvSpPr/>
          <p:nvPr/>
        </p:nvSpPr>
        <p:spPr>
          <a:xfrm rot="7834590">
            <a:off x="28602470" y="7563785"/>
            <a:ext cx="112368" cy="637609"/>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703A7271-1C20-9415-606A-1670B9534A40}"/>
              </a:ext>
            </a:extLst>
          </p:cNvPr>
          <p:cNvCxnSpPr>
            <a:cxnSpLocks/>
            <a:stCxn id="52" idx="5"/>
            <a:endCxn id="54" idx="0"/>
          </p:cNvCxnSpPr>
          <p:nvPr/>
        </p:nvCxnSpPr>
        <p:spPr>
          <a:xfrm>
            <a:off x="29294365" y="7356979"/>
            <a:ext cx="462630" cy="2312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7A21C37-CCEA-C7B9-B634-8615457E161D}"/>
              </a:ext>
            </a:extLst>
          </p:cNvPr>
          <p:cNvCxnSpPr>
            <a:cxnSpLocks/>
            <a:stCxn id="55" idx="2"/>
          </p:cNvCxnSpPr>
          <p:nvPr/>
        </p:nvCxnSpPr>
        <p:spPr>
          <a:xfrm flipH="1">
            <a:off x="27316497" y="5812093"/>
            <a:ext cx="634271" cy="64828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C550AF2-45D6-9A2C-7BD1-19F748B1B4DF}"/>
              </a:ext>
            </a:extLst>
          </p:cNvPr>
          <p:cNvSpPr txBox="1"/>
          <p:nvPr/>
        </p:nvSpPr>
        <p:spPr>
          <a:xfrm>
            <a:off x="26918698" y="4555421"/>
            <a:ext cx="3427147" cy="523220"/>
          </a:xfrm>
          <a:prstGeom prst="rect">
            <a:avLst/>
          </a:prstGeom>
          <a:solidFill>
            <a:schemeClr val="accent1"/>
          </a:solidFill>
        </p:spPr>
        <p:txBody>
          <a:bodyPr wrap="square" rtlCol="0">
            <a:spAutoFit/>
          </a:bodyPr>
          <a:lstStyle/>
          <a:p>
            <a:pPr algn="ctr"/>
            <a:r>
              <a:rPr kumimoji="1" lang="ja-JP" altLang="en-US" sz="2800">
                <a:solidFill>
                  <a:schemeClr val="bg1"/>
                </a:solidFill>
                <a:latin typeface="Hiragino Sans W5" panose="020B0400000000000000" pitchFamily="34" charset="-128"/>
                <a:ea typeface="Hiragino Sans W5" panose="020B0400000000000000" pitchFamily="34" charset="-128"/>
              </a:rPr>
              <a:t>サロゲートモデル</a:t>
            </a:r>
          </a:p>
        </p:txBody>
      </p:sp>
      <p:sp>
        <p:nvSpPr>
          <p:cNvPr id="9" name="テキスト ボックス 8">
            <a:extLst>
              <a:ext uri="{FF2B5EF4-FFF2-40B4-BE49-F238E27FC236}">
                <a16:creationId xmlns:a16="http://schemas.microsoft.com/office/drawing/2014/main" id="{8228423F-EE15-93F0-A003-679E917E4C71}"/>
              </a:ext>
            </a:extLst>
          </p:cNvPr>
          <p:cNvSpPr txBox="1"/>
          <p:nvPr/>
        </p:nvSpPr>
        <p:spPr>
          <a:xfrm>
            <a:off x="3676208" y="41177837"/>
            <a:ext cx="11727891" cy="584775"/>
          </a:xfrm>
          <a:prstGeom prst="rect">
            <a:avLst/>
          </a:prstGeom>
          <a:noFill/>
        </p:spPr>
        <p:txBody>
          <a:bodyPr wrap="none" rtlCol="0">
            <a:spAutoFit/>
          </a:bodyPr>
          <a:lstStyle/>
          <a:p>
            <a:r>
              <a:rPr kumimoji="1" lang="en-US" altLang="ja-JP" sz="3200" dirty="0">
                <a:latin typeface="Hiragino Sans W4" panose="020B0400000000000000" pitchFamily="34" charset="-128"/>
                <a:ea typeface="Hiragino Sans W4" panose="020B0400000000000000" pitchFamily="34" charset="-128"/>
              </a:rPr>
              <a:t>1 : </a:t>
            </a:r>
            <a:r>
              <a:rPr kumimoji="1" lang="ja-JP" altLang="en-US" sz="3200">
                <a:latin typeface="Hiragino Sans W4" panose="020B0400000000000000" pitchFamily="34" charset="-128"/>
                <a:ea typeface="Hiragino Sans W4" panose="020B0400000000000000" pitchFamily="34" charset="-128"/>
              </a:rPr>
              <a:t>強い正の相関，</a:t>
            </a:r>
            <a:r>
              <a:rPr kumimoji="1" lang="en-US" altLang="ja-JP" sz="3200" dirty="0">
                <a:latin typeface="Hiragino Sans W4" panose="020B0400000000000000" pitchFamily="34" charset="-128"/>
                <a:ea typeface="Hiragino Sans W4" panose="020B0400000000000000" pitchFamily="34" charset="-128"/>
              </a:rPr>
              <a:t>-1 : </a:t>
            </a:r>
            <a:r>
              <a:rPr kumimoji="1" lang="ja-JP" altLang="en-US" sz="3200">
                <a:latin typeface="Hiragino Sans W4" panose="020B0400000000000000" pitchFamily="34" charset="-128"/>
                <a:ea typeface="Hiragino Sans W4" panose="020B0400000000000000" pitchFamily="34" charset="-128"/>
              </a:rPr>
              <a:t>強い負の相関，</a:t>
            </a:r>
            <a:r>
              <a:rPr kumimoji="1" lang="en-US" altLang="ja-JP" sz="3200" dirty="0">
                <a:latin typeface="Hiragino Sans W4" panose="020B0400000000000000" pitchFamily="34" charset="-128"/>
                <a:ea typeface="Hiragino Sans W4" panose="020B0400000000000000" pitchFamily="34" charset="-128"/>
              </a:rPr>
              <a:t>0 : </a:t>
            </a:r>
            <a:r>
              <a:rPr kumimoji="1" lang="ja-JP" altLang="en-US" sz="3200">
                <a:latin typeface="Hiragino Sans W4" panose="020B0400000000000000" pitchFamily="34" charset="-128"/>
                <a:ea typeface="Hiragino Sans W4" panose="020B0400000000000000" pitchFamily="34" charset="-128"/>
              </a:rPr>
              <a:t>ほとんど相関はない</a:t>
            </a:r>
          </a:p>
        </p:txBody>
      </p:sp>
      <p:sp>
        <p:nvSpPr>
          <p:cNvPr id="106" name="テキスト ボックス 105">
            <a:extLst>
              <a:ext uri="{FF2B5EF4-FFF2-40B4-BE49-F238E27FC236}">
                <a16:creationId xmlns:a16="http://schemas.microsoft.com/office/drawing/2014/main" id="{D809AF91-9DF1-319C-2B2C-5C72877F5316}"/>
              </a:ext>
            </a:extLst>
          </p:cNvPr>
          <p:cNvSpPr txBox="1"/>
          <p:nvPr/>
        </p:nvSpPr>
        <p:spPr>
          <a:xfrm>
            <a:off x="784255" y="27185676"/>
            <a:ext cx="15391449" cy="4093428"/>
          </a:xfrm>
          <a:prstGeom prst="rect">
            <a:avLst/>
          </a:prstGeom>
          <a:noFill/>
        </p:spPr>
        <p:txBody>
          <a:bodyPr wrap="square" rtlCol="0">
            <a:spAutoFit/>
          </a:bodyPr>
          <a:lstStyle/>
          <a:p>
            <a:r>
              <a:rPr kumimoji="1" lang="en-US" altLang="ja-JP" sz="4400" dirty="0">
                <a:solidFill>
                  <a:schemeClr val="accent5">
                    <a:lumMod val="75000"/>
                  </a:schemeClr>
                </a:solidFill>
                <a:latin typeface="メイリオ" panose="020B0604030504040204" pitchFamily="50" charset="-128"/>
                <a:ea typeface="メイリオ" panose="020B0604030504040204" pitchFamily="50" charset="-128"/>
              </a:rPr>
              <a:t>▍</a:t>
            </a:r>
            <a:r>
              <a:rPr kumimoji="1" lang="en-US" altLang="ja-JP" sz="4000" dirty="0">
                <a:solidFill>
                  <a:schemeClr val="tx1">
                    <a:lumMod val="85000"/>
                    <a:lumOff val="15000"/>
                  </a:schemeClr>
                </a:solidFill>
                <a:latin typeface="Hiragino Sans W5" panose="020B0400000000000000" pitchFamily="34" charset="-128"/>
                <a:ea typeface="Hiragino Sans W5" panose="020B0400000000000000" pitchFamily="34" charset="-128"/>
              </a:rPr>
              <a:t>PS-CM</a:t>
            </a: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単峰性，多峰性，混合の全ての関数形状に対してサロゲートの精度が高いほど探索性能が高い傾向が見られた</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精度が</a:t>
            </a:r>
            <a:r>
              <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rPr>
              <a:t>0.5</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の場合</a:t>
            </a:r>
            <a:r>
              <a:rPr kumimoji="1" lang="en-US" altLang="ja-JP" sz="3600" dirty="0" err="1">
                <a:solidFill>
                  <a:schemeClr val="tx1">
                    <a:lumMod val="85000"/>
                    <a:lumOff val="15000"/>
                  </a:schemeClr>
                </a:solidFill>
                <a:latin typeface="Hiragino Sans W5" panose="020B0400000000000000" pitchFamily="34" charset="-128"/>
                <a:ea typeface="Hiragino Sans W5" panose="020B0400000000000000" pitchFamily="34" charset="-128"/>
              </a:rPr>
              <a:t>NoS</a:t>
            </a:r>
            <a:r>
              <a:rPr kumimoji="1" lang="ja-JP" altLang="en-US" sz="3600">
                <a:solidFill>
                  <a:schemeClr val="tx1">
                    <a:lumMod val="85000"/>
                    <a:lumOff val="15000"/>
                  </a:schemeClr>
                </a:solidFill>
                <a:latin typeface="Hiragino Sans W5" panose="020B0400000000000000" pitchFamily="34" charset="-128"/>
                <a:ea typeface="Hiragino Sans W5" panose="020B0400000000000000" pitchFamily="34" charset="-128"/>
              </a:rPr>
              <a:t>の探索性能と同等か，劣る性能を示す</a:t>
            </a:r>
            <a:endParaRPr kumimoji="1" lang="en-US" altLang="ja-JP" sz="3600" dirty="0">
              <a:solidFill>
                <a:schemeClr val="tx1">
                  <a:lumMod val="85000"/>
                  <a:lumOff val="15000"/>
                </a:schemeClr>
              </a:solidFill>
              <a:latin typeface="Hiragino Sans W5" panose="020B0400000000000000" pitchFamily="34" charset="-128"/>
              <a:ea typeface="Hiragino Sans W5" panose="020B0400000000000000" pitchFamily="34" charset="-128"/>
            </a:endParaRPr>
          </a:p>
          <a:p>
            <a:pPr marL="571500" indent="-571500">
              <a:buFont typeface="Arial" panose="020B0604020202020204" pitchFamily="34" charset="0"/>
              <a:buChar char="•"/>
            </a:pPr>
            <a:r>
              <a:rPr kumimoji="1" lang="ja-JP" altLang="en-US" sz="3600">
                <a:latin typeface="Hiragino Sans W5" panose="020B0400000000000000" pitchFamily="34" charset="-128"/>
                <a:ea typeface="Hiragino Sans W5" panose="020B0400000000000000" pitchFamily="34" charset="-128"/>
              </a:rPr>
              <a:t>精度</a:t>
            </a:r>
            <a:r>
              <a:rPr kumimoji="1" lang="en-US" altLang="ja-JP" sz="3600" dirty="0">
                <a:latin typeface="Hiragino Sans W5" panose="020B0400000000000000" pitchFamily="34" charset="-128"/>
                <a:ea typeface="Hiragino Sans W5" panose="020B0400000000000000" pitchFamily="34" charset="-128"/>
              </a:rPr>
              <a:t>0.5 →</a:t>
            </a:r>
            <a:r>
              <a:rPr kumimoji="1" lang="ja-JP" altLang="en-US" sz="3600">
                <a:latin typeface="Hiragino Sans W5" panose="020B0400000000000000" pitchFamily="34" charset="-128"/>
                <a:ea typeface="Hiragino Sans W5" panose="020B0400000000000000" pitchFamily="34" charset="-128"/>
              </a:rPr>
              <a:t> 半分の確率で予測を間違う</a:t>
            </a:r>
            <a:r>
              <a:rPr kumimoji="1" lang="en-US" altLang="ja-JP" sz="3600" dirty="0">
                <a:latin typeface="Hiragino Sans W5" panose="020B0400000000000000" pitchFamily="34" charset="-128"/>
                <a:ea typeface="Hiragino Sans W5" panose="020B0400000000000000" pitchFamily="34" charset="-128"/>
              </a:rPr>
              <a:t> →</a:t>
            </a:r>
            <a:r>
              <a:rPr kumimoji="1" lang="ja-JP" altLang="en-US" sz="3600">
                <a:latin typeface="Hiragino Sans W5" panose="020B0400000000000000" pitchFamily="34" charset="-128"/>
                <a:ea typeface="Hiragino Sans W5" panose="020B0400000000000000" pitchFamily="34" charset="-128"/>
              </a:rPr>
              <a:t> </a:t>
            </a:r>
            <a:r>
              <a:rPr kumimoji="1" lang="en-US" altLang="ja-JP" sz="3600" dirty="0" err="1">
                <a:latin typeface="Hiragino Sans W5" panose="020B0400000000000000" pitchFamily="34" charset="-128"/>
                <a:ea typeface="Hiragino Sans W5" panose="020B0400000000000000" pitchFamily="34" charset="-128"/>
              </a:rPr>
              <a:t>NoS</a:t>
            </a:r>
            <a:r>
              <a:rPr kumimoji="1" lang="ja-JP" altLang="en-US" sz="3600">
                <a:latin typeface="Hiragino Sans W5" panose="020B0400000000000000" pitchFamily="34" charset="-128"/>
                <a:ea typeface="Hiragino Sans W5" panose="020B0400000000000000" pitchFamily="34" charset="-128"/>
              </a:rPr>
              <a:t>も生成される子個体がほぼ半数の確率で親よりも優れる可能性があると仮定すると同様の探索になるのではないか</a:t>
            </a:r>
            <a:endParaRPr kumimoji="1" lang="en-US" altLang="ja-JP" sz="3600" dirty="0">
              <a:latin typeface="Hiragino Sans W5" panose="020B0400000000000000" pitchFamily="34" charset="-128"/>
              <a:ea typeface="Hiragino Sans W5" panose="020B0400000000000000" pitchFamily="34" charset="-128"/>
            </a:endParaRPr>
          </a:p>
        </p:txBody>
      </p:sp>
    </p:spTree>
    <p:extLst>
      <p:ext uri="{BB962C8B-B14F-4D97-AF65-F5344CB8AC3E}">
        <p14:creationId xmlns:p14="http://schemas.microsoft.com/office/powerpoint/2010/main" val="272928833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8706</TotalTime>
  <Words>1165</Words>
  <Application>Microsoft Macintosh PowerPoint</Application>
  <PresentationFormat>ユーザー設定</PresentationFormat>
  <Paragraphs>163</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CMR10</vt:lpstr>
      <vt:lpstr>CMTI10</vt:lpstr>
      <vt:lpstr>Hiragino Sans W4</vt:lpstr>
      <vt:lpstr>Hiragino Sans W5</vt:lpstr>
      <vt:lpstr>メイリオ</vt:lpstr>
      <vt:lpstr>游ゴシック</vt: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塙　裕貴</dc:creator>
  <cp:lastModifiedBy>塙　裕貴</cp:lastModifiedBy>
  <cp:revision>154</cp:revision>
  <dcterms:created xsi:type="dcterms:W3CDTF">2023-11-20T05:56:44Z</dcterms:created>
  <dcterms:modified xsi:type="dcterms:W3CDTF">2023-12-12T06:33:32Z</dcterms:modified>
</cp:coreProperties>
</file>