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B8C3C5CC.xml" ContentType="application/vnd.ms-powerpoint.comments+xml"/>
  <Override PartName="/ppt/notesSlides/notesSlide2.xml" ContentType="application/vnd.openxmlformats-officedocument.presentationml.notesSlide+xml"/>
  <Override PartName="/ppt/comments/modernComment_101_98E29EF1.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3_4929812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1" r:id="rId4"/>
    <p:sldId id="262"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73B1A3-3717-F6E9-DFC2-BDDF82C4BB73}" name="原田智広" initials="原田智広" userId="S::harada-tomohiro@jmjtmu.onmicrosoft.com::24693df0-c054-496a-8d3b-b5bf1a73365c" providerId="AD"/>
  <p188:author id="{357571B6-9389-8812-0AC4-2B9B588A2EA9}" name="塙　裕貴" initials="" userId="S::20141136@ed.tmu.ac.jp::09575ecd-123f-4c34-88c6-2f3bb99e55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07DE1"/>
    <a:srgbClr val="3B6E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13"/>
    <p:restoredTop sz="75493"/>
  </p:normalViewPr>
  <p:slideViewPr>
    <p:cSldViewPr snapToGrid="0">
      <p:cViewPr varScale="1">
        <p:scale>
          <a:sx n="72" d="100"/>
          <a:sy n="72" d="100"/>
        </p:scale>
        <p:origin x="23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0_B8C3C5CC.xml><?xml version="1.0" encoding="utf-8"?>
<p188:cmLst xmlns:a="http://schemas.openxmlformats.org/drawingml/2006/main" xmlns:r="http://schemas.openxmlformats.org/officeDocument/2006/relationships" xmlns:p188="http://schemas.microsoft.com/office/powerpoint/2018/8/main">
  <p188:cm id="{DD5DC88F-BAF3-8049-91D4-B301CF1D2104}" authorId="{4473B1A3-3717-F6E9-DFC2-BDDF82C4BB73}" created="2023-11-20T06:10:42.112">
    <ac:txMkLst xmlns:ac="http://schemas.microsoft.com/office/drawing/2013/main/command">
      <pc:docMk xmlns:pc="http://schemas.microsoft.com/office/powerpoint/2013/main/command"/>
      <pc:sldMk xmlns:pc="http://schemas.microsoft.com/office/powerpoint/2013/main/command" cId="3099837900" sldId="256"/>
      <ac:spMk id="3" creationId="{5403E5FF-8F1F-398E-50DA-F5477B9DE744}"/>
      <ac:txMk cp="28" len="1">
        <ac:context len="67" hash="2396760188"/>
      </ac:txMk>
    </ac:txMkLst>
    <p188:pos x="3251203" y="904241"/>
    <p188:txBody>
      <a:bodyPr/>
      <a:lstStyle/>
      <a:p>
        <a:r>
          <a:rPr lang="ja-JP" altLang="en-US"/>
          <a:t>上と同じようにスペースを空けてください．</a:t>
        </a:r>
      </a:p>
    </p188:txBody>
  </p188:cm>
  <p188:cm id="{2065A149-3F83-4F42-9C59-91E201DB7A1D}" authorId="{4473B1A3-3717-F6E9-DFC2-BDDF82C4BB73}" created="2023-11-20T06:12:15.213">
    <ac:deMkLst xmlns:ac="http://schemas.microsoft.com/office/drawing/2013/main/command">
      <pc:docMk xmlns:pc="http://schemas.microsoft.com/office/powerpoint/2013/main/command"/>
      <pc:sldMk xmlns:pc="http://schemas.microsoft.com/office/powerpoint/2013/main/command" cId="3099837900" sldId="256"/>
      <ac:spMk id="2" creationId="{DBFCA1A3-5079-3EA4-FB1F-7B8298F2AD3E}"/>
    </ac:deMkLst>
    <p188:txBody>
      <a:bodyPr/>
      <a:lstStyle/>
      <a:p>
        <a:r>
          <a:rPr lang="ja-JP" altLang="en-US"/>
          <a:t>おそらくプログラムが決まるとポスター番号が割り当てられるので，スライドの右上にポスター番号を書きましょう．</a:t>
        </a:r>
      </a:p>
    </p188:txBody>
  </p188:cm>
</p188:cmLst>
</file>

<file path=ppt/comments/modernComment_101_98E29EF1.xml><?xml version="1.0" encoding="utf-8"?>
<p188:cmLst xmlns:a="http://schemas.openxmlformats.org/drawingml/2006/main" xmlns:r="http://schemas.openxmlformats.org/officeDocument/2006/relationships" xmlns:p188="http://schemas.microsoft.com/office/powerpoint/2018/8/main">
  <p188:cm id="{0BEC2BD1-D75C-E249-8B4B-AD50CB2C7290}" authorId="{4473B1A3-3717-F6E9-DFC2-BDDF82C4BB73}" created="2023-11-20T06:10:01.686">
    <ac:deMkLst xmlns:ac="http://schemas.microsoft.com/office/drawing/2013/main/command">
      <pc:docMk xmlns:pc="http://schemas.microsoft.com/office/powerpoint/2013/main/command"/>
      <pc:sldMk xmlns:pc="http://schemas.microsoft.com/office/powerpoint/2013/main/command" cId="2564988657" sldId="257"/>
      <ac:spMk id="4" creationId="{5EBBCC54-9816-4D13-35FA-1DEBA45CAC3C}"/>
    </ac:deMkLst>
    <p188:txBody>
      <a:bodyPr/>
      <a:lstStyle/>
      <a:p>
        <a:r>
          <a:rPr lang="ja-JP" altLang="en-US"/>
          <a:t>ちょっと文字が小さい
人が読む必要のある文字は最低24ptくらいのイメージ</a:t>
        </a:r>
      </a:p>
    </p188:txBody>
  </p188:cm>
  <p188:cm id="{136D5BE6-00B2-8D43-A860-50ADE3476659}" authorId="{4473B1A3-3717-F6E9-DFC2-BDDF82C4BB73}" created="2023-11-20T06:13:13.210">
    <ac:txMkLst xmlns:ac="http://schemas.microsoft.com/office/drawing/2013/main/command">
      <pc:docMk xmlns:pc="http://schemas.microsoft.com/office/powerpoint/2013/main/command"/>
      <pc:sldMk xmlns:pc="http://schemas.microsoft.com/office/powerpoint/2013/main/command" cId="2564988657" sldId="257"/>
      <ac:spMk id="18" creationId="{E599B0A3-B8CF-E24F-4702-0562861CD7E8}"/>
      <ac:txMk cp="9" len="13">
        <ac:context len="23" hash="1780547169"/>
      </ac:txMk>
    </ac:txMkLst>
    <p188:pos x="9115207" y="588772"/>
    <p188:txBody>
      <a:bodyPr/>
      <a:lstStyle/>
      <a:p>
        <a:r>
          <a:rPr lang="ja-JP" altLang="en-US"/>
          <a:t>文言少し修正しました．スライドの文章は体言止めで良いです．</a:t>
        </a:r>
      </a:p>
    </p188:txBody>
  </p188:cm>
  <p188:cm id="{AD71E50D-4333-1D4B-B323-61CF9D034266}" authorId="{4473B1A3-3717-F6E9-DFC2-BDDF82C4BB73}" created="2023-11-20T06:20:54.190">
    <ac:deMkLst xmlns:ac="http://schemas.microsoft.com/office/drawing/2013/main/command">
      <pc:docMk xmlns:pc="http://schemas.microsoft.com/office/powerpoint/2013/main/command"/>
      <pc:sldMk xmlns:pc="http://schemas.microsoft.com/office/powerpoint/2013/main/command" cId="2564988657" sldId="257"/>
      <ac:spMk id="4" creationId="{5EBBCC54-9816-4D13-35FA-1DEBA45CAC3C}"/>
    </ac:deMkLst>
    <p188:txBody>
      <a:bodyPr/>
      <a:lstStyle/>
      <a:p>
        <a:r>
          <a:rPr lang="ja-JP" altLang="en-US"/>
          <a:t>あまり「均等割付け」は使いません．</a:t>
        </a:r>
      </a:p>
    </p188:txBody>
  </p188:cm>
</p188:cmLst>
</file>

<file path=ppt/comments/modernComment_103_49298125.xml><?xml version="1.0" encoding="utf-8"?>
<p188:cmLst xmlns:a="http://schemas.openxmlformats.org/drawingml/2006/main" xmlns:r="http://schemas.openxmlformats.org/officeDocument/2006/relationships" xmlns:p188="http://schemas.microsoft.com/office/powerpoint/2018/8/main">
  <p188:cm id="{03188142-4C19-5240-93C0-41BC79758BC6}" authorId="{4473B1A3-3717-F6E9-DFC2-BDDF82C4BB73}" created="2023-11-20T06:18:30.854">
    <ac:deMkLst xmlns:ac="http://schemas.microsoft.com/office/drawing/2013/main/command">
      <pc:docMk xmlns:pc="http://schemas.microsoft.com/office/powerpoint/2013/main/command"/>
      <pc:sldMk xmlns:pc="http://schemas.microsoft.com/office/powerpoint/2013/main/command" cId="1227456805" sldId="259"/>
      <ac:spMk id="8" creationId="{9BF74CA3-A6D9-5CD6-35E1-7CAE111F626E}"/>
    </ac:deMkLst>
    <p188:txBody>
      <a:bodyPr/>
      <a:lstStyle/>
      <a:p>
        <a:r>
          <a:rPr lang="ja-JP" altLang="en-US"/>
          <a:t>事前選択と個体ベースを説明する図があると良いです．</a:t>
        </a:r>
      </a:p>
    </p188:txBody>
  </p188:cm>
  <p188:cm id="{45F28E38-3D2A-3C4F-9715-C402AAC5C00A}" authorId="{4473B1A3-3717-F6E9-DFC2-BDDF82C4BB73}" created="2023-11-20T06:18:56.379">
    <ac:txMkLst xmlns:ac="http://schemas.microsoft.com/office/drawing/2013/main/command">
      <pc:docMk xmlns:pc="http://schemas.microsoft.com/office/powerpoint/2013/main/command"/>
      <pc:sldMk xmlns:pc="http://schemas.microsoft.com/office/powerpoint/2013/main/command" cId="1227456805" sldId="259"/>
      <ac:graphicFrameMk id="9" creationId="{8B2CEC22-700E-ECD5-97B9-D5636FCC06B8}"/>
      <ac:tblMk/>
      <ac:tcMk rowId="3310231815" colId="1546719091"/>
      <ac:txMk cp="0" len="7">
        <ac:context len="14" hash="2709262934"/>
      </ac:txMk>
    </ac:txMkLst>
    <p188:pos x="1416325" y="594702"/>
    <p188:txBody>
      <a:bodyPr/>
      <a:lstStyle/>
      <a:p>
        <a:r>
          <a:rPr lang="ja-JP" altLang="en-US"/>
          <a:t>ベンチマークだけでは通じません．CEC2015をつけましょう．</a:t>
        </a:r>
      </a:p>
    </p188:txBody>
  </p188:cm>
  <p188:cm id="{73800F0B-3610-E44D-8E9E-00D03249C970}" authorId="{4473B1A3-3717-F6E9-DFC2-BDDF82C4BB73}" created="2023-11-20T06:19:43.190">
    <ac:deMkLst xmlns:ac="http://schemas.microsoft.com/office/drawing/2013/main/command">
      <pc:docMk xmlns:pc="http://schemas.microsoft.com/office/powerpoint/2013/main/command"/>
      <pc:sldMk xmlns:pc="http://schemas.microsoft.com/office/powerpoint/2013/main/command" cId="1227456805" sldId="259"/>
      <ac:spMk id="4" creationId="{5EBBCC54-9816-4D13-35FA-1DEBA45CAC3C}"/>
    </ac:deMkLst>
    <p188:txBody>
      <a:bodyPr/>
      <a:lstStyle/>
      <a:p>
        <a:r>
          <a:rPr lang="ja-JP" altLang="en-US"/>
          <a:t>文言修正しました．</a:t>
        </a:r>
      </a:p>
    </p188:txBody>
  </p188:cm>
  <p188:cm id="{6DCAC426-B4EF-6949-8A93-86B8DDF27FF8}" authorId="{4473B1A3-3717-F6E9-DFC2-BDDF82C4BB73}" created="2023-11-20T06:20:08.493">
    <ac:txMkLst xmlns:ac="http://schemas.microsoft.com/office/drawing/2013/main/command">
      <pc:docMk xmlns:pc="http://schemas.microsoft.com/office/powerpoint/2013/main/command"/>
      <pc:sldMk xmlns:pc="http://schemas.microsoft.com/office/powerpoint/2013/main/command" cId="1227456805" sldId="259"/>
      <ac:spMk id="17" creationId="{B96D2B5A-AB0A-9013-BB45-47C67FDE0350}"/>
      <ac:txMk cp="0" len="6">
        <ac:context len="30" hash="911564574"/>
      </ac:txMk>
    </ac:txMkLst>
    <p188:pos x="2006600" y="594763"/>
    <p188:txBody>
      <a:bodyPr/>
      <a:lstStyle/>
      <a:p>
        <a:r>
          <a:rPr lang="ja-JP" altLang="en-US"/>
          <a:t>ポスター番号が決まったらポスター番号も書いてください．</a:t>
        </a:r>
      </a:p>
    </p188:txBody>
  </p188:cm>
  <p188:cm id="{9D83BD36-3724-2349-AA76-A5670DCE356E}" authorId="{4473B1A3-3717-F6E9-DFC2-BDDF82C4BB73}" created="2023-11-20T06:20:29.591">
    <ac:txMkLst xmlns:ac="http://schemas.microsoft.com/office/drawing/2013/main/command">
      <pc:docMk xmlns:pc="http://schemas.microsoft.com/office/powerpoint/2013/main/command"/>
      <pc:sldMk xmlns:pc="http://schemas.microsoft.com/office/powerpoint/2013/main/command" cId="1227456805" sldId="259"/>
      <ac:graphicFrameMk id="9" creationId="{8B2CEC22-700E-ECD5-97B9-D5636FCC06B8}"/>
      <ac:tblMk/>
      <ac:tcMk rowId="730966319" colId="1546719091"/>
      <ac:txMk cp="0" len="2">
        <ac:context len="3" hash="25069288"/>
      </ac:txMk>
    </ac:txMkLst>
    <p188:pos x="639085" y="960462"/>
    <p188:txBody>
      <a:bodyPr/>
      <a:lstStyle/>
      <a:p>
        <a:r>
          <a:rPr lang="ja-JP" altLang="en-US"/>
          <a:t>f1だけでも結果のグラフを載せると良いかもしれません．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0FD8-AD7D-F948-8D3B-695823219DAF}"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9BAF1-0EFC-C647-8D21-FE224166970C}" type="slidenum">
              <a:rPr kumimoji="1" lang="ja-JP" altLang="en-US" smtClean="0"/>
              <a:t>‹#›</a:t>
            </a:fld>
            <a:endParaRPr kumimoji="1" lang="ja-JP" altLang="en-US"/>
          </a:p>
        </p:txBody>
      </p:sp>
    </p:spTree>
    <p:extLst>
      <p:ext uri="{BB962C8B-B14F-4D97-AF65-F5344CB8AC3E}">
        <p14:creationId xmlns:p14="http://schemas.microsoft.com/office/powerpoint/2010/main" val="4215819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u="none" strike="noStrike">
                <a:effectLst/>
                <a:latin typeface="Söhne"/>
              </a:rPr>
              <a:t>こんにちは、東京都立大学システムデザイン学部の塙裕貴です。本日は、</a:t>
            </a:r>
            <a:r>
              <a:rPr lang="en-US" altLang="ja-JP" b="0" i="0" u="none" strike="noStrike" dirty="0">
                <a:effectLst/>
                <a:latin typeface="Söhne"/>
              </a:rPr>
              <a:t>『</a:t>
            </a:r>
            <a:r>
              <a:rPr lang="ja-JP" altLang="en-US" b="0" i="0" u="none" strike="noStrike">
                <a:effectLst/>
                <a:latin typeface="Söhne"/>
              </a:rPr>
              <a:t>サロゲート型進化計算におけるモデルの推定精度が探索性能に与える影響の分析</a:t>
            </a:r>
            <a:r>
              <a:rPr lang="en-US" altLang="ja-JP" b="0" i="0" u="none" strike="noStrike" dirty="0">
                <a:effectLst/>
                <a:latin typeface="Söhne"/>
              </a:rPr>
              <a:t>』</a:t>
            </a:r>
            <a:r>
              <a:rPr lang="ja-JP" altLang="en-US" b="0" i="0" u="none" strike="noStrike">
                <a:effectLst/>
                <a:latin typeface="Söhne"/>
              </a:rPr>
              <a:t>について発表します。</a:t>
            </a:r>
          </a:p>
          <a:p>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1</a:t>
            </a:fld>
            <a:endParaRPr kumimoji="1" lang="ja-JP" altLang="en-US"/>
          </a:p>
        </p:txBody>
      </p:sp>
    </p:spTree>
    <p:extLst>
      <p:ext uri="{BB962C8B-B14F-4D97-AF65-F5344CB8AC3E}">
        <p14:creationId xmlns:p14="http://schemas.microsoft.com/office/powerpoint/2010/main" val="224173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進化的アルゴリズム（</a:t>
            </a:r>
            <a:r>
              <a:rPr lang="en" altLang="ja-JP" b="0" i="0" u="none" strike="noStrike" dirty="0">
                <a:effectLst/>
                <a:latin typeface="Söhne"/>
              </a:rPr>
              <a:t>EA</a:t>
            </a:r>
            <a:r>
              <a:rPr lang="ja-JP" altLang="en" b="0" i="0" u="none" strike="noStrike">
                <a:effectLst/>
                <a:latin typeface="Söhne"/>
              </a:rPr>
              <a:t>）</a:t>
            </a:r>
            <a:r>
              <a:rPr lang="ja-JP" altLang="en-US" b="0" i="0" u="none" strike="noStrike">
                <a:effectLst/>
                <a:latin typeface="Söhne"/>
              </a:rPr>
              <a:t>は複雑な最適化問題に対して効果的ですが、目的関数の計算コストが高い場合に計算時間が膨大となります。これに対して機械学習を用いて解の推測を行うことで計算時間の削減を行うサロゲート型</a:t>
            </a:r>
            <a:r>
              <a:rPr lang="en" altLang="ja-JP" b="0" i="0" u="none" strike="noStrike" dirty="0">
                <a:effectLst/>
                <a:latin typeface="Söhne"/>
              </a:rPr>
              <a:t>EA</a:t>
            </a:r>
            <a:r>
              <a:rPr lang="ja-JP" altLang="en-US" b="0" i="0" u="none" strike="noStrike">
                <a:effectLst/>
                <a:latin typeface="Söhne"/>
              </a:rPr>
              <a:t>が有効です。しかし、サロゲートモデルの推定精度は高い方が良いと一概に言えるのでしょうか？サロゲートモデルの推定精度が低い場合、評価値の低い解の探索機会の増加が、広い解空間の探索に繋がり探索性能向上の可能性があるのではないでしょうか。そこで、本研究では、サロゲートモデルの精度を変更することでの</a:t>
            </a:r>
            <a:r>
              <a:rPr lang="en" altLang="ja-JP" b="0" i="0" u="none" strike="noStrike" dirty="0">
                <a:effectLst/>
                <a:latin typeface="Söhne"/>
              </a:rPr>
              <a:t>EA</a:t>
            </a:r>
            <a:r>
              <a:rPr lang="ja-JP" altLang="en-US" b="0" i="0" u="none" strike="noStrike">
                <a:effectLst/>
                <a:latin typeface="Söhne"/>
              </a:rPr>
              <a:t>の探索性能への影響について分析します。</a:t>
            </a:r>
          </a:p>
          <a:p>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2</a:t>
            </a:fld>
            <a:endParaRPr kumimoji="1" lang="ja-JP" altLang="en-US"/>
          </a:p>
        </p:txBody>
      </p:sp>
    </p:spTree>
    <p:extLst>
      <p:ext uri="{BB962C8B-B14F-4D97-AF65-F5344CB8AC3E}">
        <p14:creationId xmlns:p14="http://schemas.microsoft.com/office/powerpoint/2010/main" val="394657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実験では、異なる精度を持つ擬似サロゲートモデルを用いて、ベンチマーク関数の探索を行いました。具体的には、事前選択の分類モデルと個体ベースの実評価値モデルを使用し、精度</a:t>
            </a:r>
            <a:r>
              <a:rPr lang="en-US" altLang="ja-JP" b="0" i="0" u="none" strike="noStrike" dirty="0">
                <a:effectLst/>
                <a:latin typeface="Söhne"/>
              </a:rPr>
              <a:t>0.5</a:t>
            </a:r>
            <a:r>
              <a:rPr lang="ja-JP" altLang="en-US" b="0" i="0" u="none" strike="noStrike">
                <a:effectLst/>
                <a:latin typeface="Söhne"/>
              </a:rPr>
              <a:t>から精度</a:t>
            </a:r>
            <a:r>
              <a:rPr lang="en-US" altLang="ja-JP" b="0" i="0" u="none" strike="noStrike" dirty="0">
                <a:effectLst/>
                <a:latin typeface="Söhne"/>
              </a:rPr>
              <a:t>1.0</a:t>
            </a:r>
            <a:r>
              <a:rPr lang="ja-JP" altLang="en-US" b="0" i="0" u="none" strike="noStrike">
                <a:effectLst/>
                <a:latin typeface="Söhne"/>
              </a:rPr>
              <a:t>まで、それぞれ精度ごとの比較、そしてサロゲートなしの場合との比較を行いました。</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3</a:t>
            </a:fld>
            <a:endParaRPr kumimoji="1" lang="ja-JP" altLang="en-US"/>
          </a:p>
        </p:txBody>
      </p:sp>
    </p:spTree>
    <p:extLst>
      <p:ext uri="{BB962C8B-B14F-4D97-AF65-F5344CB8AC3E}">
        <p14:creationId xmlns:p14="http://schemas.microsoft.com/office/powerpoint/2010/main" val="33051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またベンチマークとして、</a:t>
            </a:r>
            <a:r>
              <a:rPr lang="en" altLang="ja-JP" b="0" i="0" u="none" strike="noStrike" dirty="0">
                <a:effectLst/>
                <a:latin typeface="Söhne"/>
              </a:rPr>
              <a:t>CEC2015</a:t>
            </a:r>
            <a:r>
              <a:rPr lang="ja-JP" altLang="en-US" b="0" i="0" u="none" strike="noStrike">
                <a:effectLst/>
                <a:latin typeface="Söhne"/>
              </a:rPr>
              <a:t>の単峰性、多峰性、混合の関数形状の問題に対して、</a:t>
            </a:r>
            <a:r>
              <a:rPr lang="en-US" altLang="ja-JP" b="0" i="0" u="none" strike="noStrike" dirty="0">
                <a:effectLst/>
                <a:latin typeface="Söhne"/>
              </a:rPr>
              <a:t>10</a:t>
            </a:r>
            <a:r>
              <a:rPr lang="ja-JP" altLang="en-US" b="0" i="0" u="none" strike="noStrike">
                <a:effectLst/>
                <a:latin typeface="Söhne"/>
              </a:rPr>
              <a:t>次元と</a:t>
            </a:r>
            <a:r>
              <a:rPr lang="en-US" altLang="ja-JP" b="0" i="0" u="none" strike="noStrike" dirty="0">
                <a:effectLst/>
                <a:latin typeface="Söhne"/>
              </a:rPr>
              <a:t>30</a:t>
            </a:r>
            <a:r>
              <a:rPr lang="ja-JP" altLang="en-US" b="0" i="0" u="none" strike="noStrike">
                <a:effectLst/>
                <a:latin typeface="Söhne"/>
              </a:rPr>
              <a:t>次元の設計変数における探索性能を評価しました。</a:t>
            </a:r>
          </a:p>
          <a:p>
            <a:r>
              <a:rPr lang="ja-JP" altLang="en-US" b="0" i="0" u="none" strike="noStrike">
                <a:solidFill>
                  <a:srgbClr val="0F0F0F"/>
                </a:solidFill>
                <a:effectLst/>
                <a:latin typeface="Söhne"/>
              </a:rPr>
              <a:t>向かって右側の図に１０次元の単峰性の問題を分類モデルと個体ベースモデルで探索した際の目的関数値の最小値との差の推移を示しています．分類モデルでは精度が高いほど良い探索性能を示しており，個体ベースモデルでは精度</a:t>
            </a:r>
            <a:r>
              <a:rPr lang="en-US" altLang="ja-JP" b="0" i="0" u="none" strike="noStrike" dirty="0">
                <a:solidFill>
                  <a:srgbClr val="0F0F0F"/>
                </a:solidFill>
                <a:effectLst/>
                <a:latin typeface="Söhne"/>
              </a:rPr>
              <a:t>1.0</a:t>
            </a:r>
            <a:r>
              <a:rPr lang="ja-JP" altLang="en-US" b="0" i="0" u="none" strike="noStrike">
                <a:solidFill>
                  <a:srgbClr val="0F0F0F"/>
                </a:solidFill>
                <a:effectLst/>
                <a:latin typeface="Söhne"/>
              </a:rPr>
              <a:t>の時に最も良い探索性能を示すが，精度が高いほど探索性能が良いという傾向は見られなくなっています．発表では、使用モデルの詳細と分析を共有します。</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4</a:t>
            </a:fld>
            <a:endParaRPr kumimoji="1" lang="ja-JP" altLang="en-US"/>
          </a:p>
        </p:txBody>
      </p:sp>
    </p:spTree>
    <p:extLst>
      <p:ext uri="{BB962C8B-B14F-4D97-AF65-F5344CB8AC3E}">
        <p14:creationId xmlns:p14="http://schemas.microsoft.com/office/powerpoint/2010/main" val="192389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u="none" strike="noStrike">
                <a:effectLst/>
                <a:latin typeface="Söhne"/>
              </a:rPr>
              <a:t>実験では、異なる精度を持つ擬似サロゲートモデルを用いて、ベンチマーク関数の探索を行いました。具体的には、事前選択分類モデルと個体ベース実評価値モデルを使用し、精度</a:t>
            </a:r>
            <a:r>
              <a:rPr lang="en-US" altLang="ja-JP" b="0" i="0" u="none" strike="noStrike" dirty="0">
                <a:effectLst/>
                <a:latin typeface="Söhne"/>
              </a:rPr>
              <a:t>0.5</a:t>
            </a:r>
            <a:r>
              <a:rPr lang="ja-JP" altLang="en-US" b="0" i="0" u="none" strike="noStrike">
                <a:effectLst/>
                <a:latin typeface="Söhne"/>
              </a:rPr>
              <a:t>から</a:t>
            </a:r>
            <a:r>
              <a:rPr lang="en-US" altLang="ja-JP" b="0" i="0" u="none" strike="noStrike" dirty="0">
                <a:effectLst/>
                <a:latin typeface="Söhne"/>
              </a:rPr>
              <a:t>0.1</a:t>
            </a:r>
            <a:r>
              <a:rPr lang="ja-JP" altLang="en-US" b="0" i="0" u="none" strike="noStrike">
                <a:effectLst/>
                <a:latin typeface="Söhne"/>
              </a:rPr>
              <a:t>刻みで精度</a:t>
            </a:r>
            <a:r>
              <a:rPr lang="en-US" altLang="ja-JP" b="0" i="0" u="none" strike="noStrike" dirty="0">
                <a:effectLst/>
                <a:latin typeface="Söhne"/>
              </a:rPr>
              <a:t>1.0</a:t>
            </a:r>
            <a:r>
              <a:rPr lang="ja-JP" altLang="en-US" b="0" i="0" u="none" strike="noStrike">
                <a:effectLst/>
                <a:latin typeface="Söhne"/>
              </a:rPr>
              <a:t>まで、それぞれ精度ごとの比較、そしてサロゲートなしの場合との比較を行いました。ベンチマークとしては、</a:t>
            </a:r>
            <a:r>
              <a:rPr lang="en" altLang="ja-JP" b="0" i="0" u="none" strike="noStrike" dirty="0">
                <a:effectLst/>
                <a:latin typeface="Söhne"/>
              </a:rPr>
              <a:t>CEC2015</a:t>
            </a:r>
            <a:r>
              <a:rPr lang="ja-JP" altLang="en-US" b="0" i="0" u="none" strike="noStrike">
                <a:effectLst/>
                <a:latin typeface="Söhne"/>
              </a:rPr>
              <a:t>の単峰性、多峰性、混合の関数形状をそれぞれ二つずつ使用し、これらの問題に対して、</a:t>
            </a:r>
            <a:r>
              <a:rPr lang="en-US" altLang="ja-JP" b="0" i="0" u="none" strike="noStrike" dirty="0">
                <a:effectLst/>
                <a:latin typeface="Söhne"/>
              </a:rPr>
              <a:t>10</a:t>
            </a:r>
            <a:r>
              <a:rPr lang="ja-JP" altLang="en-US" b="0" i="0" u="none" strike="noStrike">
                <a:effectLst/>
                <a:latin typeface="Söhne"/>
              </a:rPr>
              <a:t>次元と</a:t>
            </a:r>
            <a:r>
              <a:rPr lang="en-US" altLang="ja-JP" b="0" i="0" u="none" strike="noStrike" dirty="0">
                <a:effectLst/>
                <a:latin typeface="Söhne"/>
              </a:rPr>
              <a:t>30</a:t>
            </a:r>
            <a:r>
              <a:rPr lang="ja-JP" altLang="en-US" b="0" i="0" u="none" strike="noStrike">
                <a:effectLst/>
                <a:latin typeface="Söhne"/>
              </a:rPr>
              <a:t>次元の設計変数における探索性能を評価しました。</a:t>
            </a:r>
          </a:p>
          <a:p>
            <a:r>
              <a:rPr lang="ja-JP" altLang="en-US" b="0" i="0" u="none" strike="noStrike">
                <a:solidFill>
                  <a:srgbClr val="0F0F0F"/>
                </a:solidFill>
                <a:effectLst/>
                <a:latin typeface="Söhne"/>
              </a:rPr>
              <a:t>ポスター発表では、使用モデルの詳細と分析を共有します。</a:t>
            </a:r>
            <a:endParaRPr kumimoji="1" lang="ja-JP" altLang="en-US"/>
          </a:p>
        </p:txBody>
      </p:sp>
      <p:sp>
        <p:nvSpPr>
          <p:cNvPr id="4" name="スライド番号プレースホルダー 3"/>
          <p:cNvSpPr>
            <a:spLocks noGrp="1"/>
          </p:cNvSpPr>
          <p:nvPr>
            <p:ph type="sldNum" sz="quarter" idx="5"/>
          </p:nvPr>
        </p:nvSpPr>
        <p:spPr/>
        <p:txBody>
          <a:bodyPr/>
          <a:lstStyle/>
          <a:p>
            <a:fld id="{7BF9BAF1-0EFC-C647-8D21-FE224166970C}" type="slidenum">
              <a:rPr kumimoji="1" lang="ja-JP" altLang="en-US" smtClean="0"/>
              <a:t>5</a:t>
            </a:fld>
            <a:endParaRPr kumimoji="1" lang="ja-JP" altLang="en-US"/>
          </a:p>
        </p:txBody>
      </p:sp>
    </p:spTree>
    <p:extLst>
      <p:ext uri="{BB962C8B-B14F-4D97-AF65-F5344CB8AC3E}">
        <p14:creationId xmlns:p14="http://schemas.microsoft.com/office/powerpoint/2010/main" val="227794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B0AB0-C54E-9114-538A-8E7FCBA1A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A45CDA-02E7-196C-00CA-75A93A95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40D9A2-2ABF-4D81-B017-3E2D103C9A4A}"/>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D7A8B882-1748-EFB9-695A-817ADA09C8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15C4C8-26C1-D0C7-D06B-5B32972A05D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2042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6A469-0A49-B734-3D3C-9E46B6A24B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674DB4-99CC-5FC8-F9B8-9153A904A6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73523-70B8-CC5A-999E-BD698A842B3F}"/>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C779EC32-7A7E-5B3C-BF8C-8BA0DD5F81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DE8C9-060B-6963-2CD1-6F8EB83847E8}"/>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50886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4C2AD4-6016-3644-74BD-D22C451C9F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2114C5-387E-EE89-AF14-39910E1280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4ECDE-EB71-45A0-2AD1-BDB8584834FF}"/>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23D5794-14DB-02FE-B81D-7621069E37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17D49F-A47A-42C3-9F5F-6E3E515A6E8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52805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048E5-4EEF-C323-D10B-B11EFD9939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FB1BEA-B672-D7B8-C7BB-A0DA3567F4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FA722F-677D-CC58-A5AD-1020B9AEBEA6}"/>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60006AF-B38D-6DDF-2D40-748EDD1069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667E52-C658-96E1-0744-0EA7451AB17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38756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C36FD-7A7E-CC77-5C60-B02BF0037C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1F7887-6026-4034-5FAC-A85D3DA91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7387F3-EA80-FEDB-937D-7214DBC0BB96}"/>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74E0138A-9DC6-2240-49EF-408D426B78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F0E9A3-690E-2A89-D61B-BF767CAF98B2}"/>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1673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7DAFB-76D7-0CCE-5862-08B65A5CC2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977266-F2A4-3DE4-7175-8EC073C66B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F548EA-77DA-8E71-5CB4-301BF3E53D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9F058F4-D3FC-1CA2-1288-AA945009E724}"/>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6E3B438F-CBF8-FB6F-7EF0-1AE0C01227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150F34-C748-F694-EC10-F94856D2A4F6}"/>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2408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E1B8B-8F66-2B9F-4468-9D1053D026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9C658F-6056-31E2-A46C-FB87F70C3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CDB01BF-0920-07F5-14F3-9953EEB8613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02AFC2-1C3D-E476-8B09-A4BCAF4A0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841F99-3FF6-5852-E281-1FECD3B4C0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18096A-D1A9-AE54-8EAB-DB79766CA6AB}"/>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490D3458-0F39-7B35-0896-85320CC59E9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5FBF5B-A8CE-48B0-1DF4-CB37E669A5EB}"/>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91850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6FD16-8B05-D1C2-38D9-5112715E2C6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A9D72B-3E28-99E5-83AF-8E60FFC33A0D}"/>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2A37C5B8-1224-3D30-C4DF-BB49362130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42D6BB-9A4D-E1F6-A8AF-F5D04328BFD5}"/>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416981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913CBC-AE25-415B-17F8-A65C426D35DB}"/>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40E73F59-F849-2D6F-A621-FA50A78FD91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949A63-DEFC-FFFA-A04D-BAFBC6B23B69}"/>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269739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E03E6-3290-BBEE-C58E-FD6A65E1E7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D9BDEE-B43D-36A2-377D-982B98191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21F2F9-ABA4-1F6F-F4F2-9E47B6E8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079FAE-CBA6-CB22-C2AE-C5602E13D7F8}"/>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85DFB9B-EF45-34E0-9F11-714E39BACE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3B6B7C-EA27-B427-42BF-341A6AF18A7A}"/>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2358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A9369-C893-42C4-9D2B-316E0DBF3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DDDDEE-C438-4DA6-3E68-1567DA122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4CEF170-C71F-1A05-143F-651160C99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F292159-C432-C9EF-CF55-8DCFC28C0F36}"/>
              </a:ext>
            </a:extLst>
          </p:cNvPr>
          <p:cNvSpPr>
            <a:spLocks noGrp="1"/>
          </p:cNvSpPr>
          <p:nvPr>
            <p:ph type="dt" sz="half" idx="10"/>
          </p:nvPr>
        </p:nvSpPr>
        <p:spPr/>
        <p:txBody>
          <a:bodyPr/>
          <a:lstStyle/>
          <a:p>
            <a:fld id="{C6DD72D9-46E1-6242-B9AD-3EB6FFD1D0C8}" type="datetimeFigureOut">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07982366-6F5E-7302-B8C0-6B0B351B49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4A1D94-2077-1F3D-8E58-B8E741524E81}"/>
              </a:ext>
            </a:extLst>
          </p:cNvPr>
          <p:cNvSpPr>
            <a:spLocks noGrp="1"/>
          </p:cNvSpPr>
          <p:nvPr>
            <p:ph type="sldNum" sz="quarter" idx="12"/>
          </p:nvPr>
        </p:nvSpPr>
        <p:spPr/>
        <p:txBody>
          <a:body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33903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7F35971-60C2-2E2A-4448-3B0C85CA1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9A3039-C569-CEAB-3D19-C3200F3D5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AFE4A0-C2C1-99E2-C3E3-1AC8739D9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D72D9-46E1-6242-B9AD-3EB6FFD1D0C8}" type="datetimeFigureOut">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EA2C1FFD-56DA-C9CC-B8D3-16763C194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07EF77-6508-DBDA-51E4-6E2BB140D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016F0-1688-7A40-B970-8FABD956EE5C}" type="slidenum">
              <a:rPr kumimoji="1" lang="ja-JP" altLang="en-US" smtClean="0"/>
              <a:t>‹#›</a:t>
            </a:fld>
            <a:endParaRPr kumimoji="1" lang="ja-JP" altLang="en-US"/>
          </a:p>
        </p:txBody>
      </p:sp>
    </p:spTree>
    <p:extLst>
      <p:ext uri="{BB962C8B-B14F-4D97-AF65-F5344CB8AC3E}">
        <p14:creationId xmlns:p14="http://schemas.microsoft.com/office/powerpoint/2010/main" val="106403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B8C3C5CC.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98E29EF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microsoft.com/office/2018/10/relationships/comments" Target="../comments/modernComment_103_49298125.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角三角形 4">
            <a:extLst>
              <a:ext uri="{FF2B5EF4-FFF2-40B4-BE49-F238E27FC236}">
                <a16:creationId xmlns:a16="http://schemas.microsoft.com/office/drawing/2014/main" id="{E98DAC1B-CE9C-E099-F18F-79A9C72C101D}"/>
              </a:ext>
            </a:extLst>
          </p:cNvPr>
          <p:cNvSpPr/>
          <p:nvPr/>
        </p:nvSpPr>
        <p:spPr>
          <a:xfrm rot="16200000">
            <a:off x="7101119" y="1767112"/>
            <a:ext cx="4085768" cy="6096000"/>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直角三角形 3">
            <a:extLst>
              <a:ext uri="{FF2B5EF4-FFF2-40B4-BE49-F238E27FC236}">
                <a16:creationId xmlns:a16="http://schemas.microsoft.com/office/drawing/2014/main" id="{4531C70C-EA18-23FF-F048-908FAB3A9C45}"/>
              </a:ext>
            </a:extLst>
          </p:cNvPr>
          <p:cNvSpPr/>
          <p:nvPr/>
        </p:nvSpPr>
        <p:spPr>
          <a:xfrm rot="16200000">
            <a:off x="7638143" y="2304143"/>
            <a:ext cx="6858000" cy="2249714"/>
          </a:xfrm>
          <a:prstGeom prst="r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BFCA1A3-5079-3EA4-FB1F-7B8298F2AD3E}"/>
              </a:ext>
            </a:extLst>
          </p:cNvPr>
          <p:cNvSpPr>
            <a:spLocks noGrp="1"/>
          </p:cNvSpPr>
          <p:nvPr>
            <p:ph type="ctrTitle"/>
          </p:nvPr>
        </p:nvSpPr>
        <p:spPr>
          <a:xfrm>
            <a:off x="1524000" y="1578423"/>
            <a:ext cx="9144000" cy="2387600"/>
          </a:xfrm>
        </p:spPr>
        <p:txBody>
          <a:bodyPr>
            <a:normAutofit/>
          </a:bodyPr>
          <a:lstStyle/>
          <a:p>
            <a:pPr>
              <a:lnSpc>
                <a:spcPct val="100000"/>
              </a:lnSpc>
            </a:pP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サロゲート型進化計算</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における</a:t>
            </a:r>
            <a:br>
              <a:rPr kumimoji="1" lang="en-US" altLang="ja-JP" sz="40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モデル</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推定精度</a:t>
            </a:r>
            <a:r>
              <a:rPr kumimoji="1" lang="ja-JP" altLang="en-US" sz="4000" b="1">
                <a:solidFill>
                  <a:schemeClr val="tx1">
                    <a:lumMod val="75000"/>
                    <a:lumOff val="25000"/>
                  </a:schemeClr>
                </a:solidFill>
                <a:latin typeface="Hiragino Sans W6" panose="020B0400000000000000" pitchFamily="34" charset="-128"/>
                <a:ea typeface="Hiragino Sans W6" panose="020B0400000000000000" pitchFamily="34" charset="-128"/>
              </a:rPr>
              <a:t>が</a:t>
            </a:r>
            <a:br>
              <a:rPr kumimoji="1" lang="en-US" altLang="ja-JP" sz="4800" b="1" dirty="0">
                <a:solidFill>
                  <a:schemeClr val="tx1">
                    <a:lumMod val="75000"/>
                    <a:lumOff val="25000"/>
                  </a:schemeClr>
                </a:solidFill>
                <a:latin typeface="Hiragino Sans W6" panose="020B0400000000000000" pitchFamily="34" charset="-128"/>
                <a:ea typeface="Hiragino Sans W6" panose="020B0400000000000000" pitchFamily="34" charset="-128"/>
              </a:rPr>
            </a:b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探索性能</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に</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与</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える</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影響</a:t>
            </a:r>
            <a:r>
              <a:rPr kumimoji="1" lang="ja-JP" altLang="en-US" sz="4400" b="1">
                <a:solidFill>
                  <a:schemeClr val="tx1">
                    <a:lumMod val="75000"/>
                    <a:lumOff val="25000"/>
                  </a:schemeClr>
                </a:solidFill>
                <a:latin typeface="Hiragino Sans W6" panose="020B0400000000000000" pitchFamily="34" charset="-128"/>
                <a:ea typeface="Hiragino Sans W6" panose="020B0400000000000000" pitchFamily="34" charset="-128"/>
              </a:rPr>
              <a:t>の</a:t>
            </a:r>
            <a:r>
              <a:rPr kumimoji="1" lang="ja-JP" altLang="en-US" sz="4800" b="1">
                <a:solidFill>
                  <a:schemeClr val="tx1">
                    <a:lumMod val="75000"/>
                    <a:lumOff val="25000"/>
                  </a:schemeClr>
                </a:solidFill>
                <a:latin typeface="Hiragino Sans W6" panose="020B0400000000000000" pitchFamily="34" charset="-128"/>
                <a:ea typeface="Hiragino Sans W6" panose="020B0400000000000000" pitchFamily="34" charset="-128"/>
              </a:rPr>
              <a:t>分析</a:t>
            </a:r>
          </a:p>
        </p:txBody>
      </p:sp>
      <p:sp>
        <p:nvSpPr>
          <p:cNvPr id="6" name="角丸四角形 5">
            <a:extLst>
              <a:ext uri="{FF2B5EF4-FFF2-40B4-BE49-F238E27FC236}">
                <a16:creationId xmlns:a16="http://schemas.microsoft.com/office/drawing/2014/main" id="{6B367706-EFF7-3E6C-CA71-0294FC0172BC}"/>
              </a:ext>
            </a:extLst>
          </p:cNvPr>
          <p:cNvSpPr/>
          <p:nvPr/>
        </p:nvSpPr>
        <p:spPr>
          <a:xfrm>
            <a:off x="4064001" y="4800600"/>
            <a:ext cx="8606970" cy="157941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5403E5FF-8F1F-398E-50DA-F5477B9DE744}"/>
              </a:ext>
            </a:extLst>
          </p:cNvPr>
          <p:cNvSpPr>
            <a:spLocks noGrp="1"/>
          </p:cNvSpPr>
          <p:nvPr>
            <p:ph type="subTitle" idx="1"/>
          </p:nvPr>
        </p:nvSpPr>
        <p:spPr>
          <a:xfrm>
            <a:off x="4063997" y="4978399"/>
            <a:ext cx="7170055" cy="1235365"/>
          </a:xfrm>
        </p:spPr>
        <p:txBody>
          <a:bodyPr anchor="ctr">
            <a:normAutofit fontScale="92500" lnSpcReduction="10000"/>
          </a:bodyPr>
          <a:lstStyle/>
          <a:p>
            <a:pPr algn="r"/>
            <a:r>
              <a:rPr kumimoji="1" lang="ja-JP" altLang="en-US" b="1">
                <a:solidFill>
                  <a:schemeClr val="bg1"/>
                </a:solidFill>
              </a:rPr>
              <a:t>東京都立大学　システムデザイン学部　塙　裕貴</a:t>
            </a:r>
            <a:endParaRPr kumimoji="1" lang="en-US" altLang="ja-JP" b="1" dirty="0">
              <a:solidFill>
                <a:schemeClr val="bg1"/>
              </a:solidFill>
            </a:endParaRPr>
          </a:p>
          <a:p>
            <a:pPr algn="r"/>
            <a:r>
              <a:rPr lang="ja-JP" altLang="en-US" b="1">
                <a:solidFill>
                  <a:schemeClr val="bg1"/>
                </a:solidFill>
              </a:rPr>
              <a:t>埼玉大学　　大学院理工学研究科　原田智広</a:t>
            </a:r>
            <a:endParaRPr lang="en-US" altLang="ja-JP" b="1" dirty="0">
              <a:solidFill>
                <a:schemeClr val="bg1"/>
              </a:solidFill>
            </a:endParaRPr>
          </a:p>
          <a:p>
            <a:pPr algn="r"/>
            <a:r>
              <a:rPr kumimoji="1" lang="ja-JP" altLang="en-US" b="1">
                <a:solidFill>
                  <a:schemeClr val="bg1"/>
                </a:solidFill>
              </a:rPr>
              <a:t>東京都立大学　システムデザイン学部　三浦幸也</a:t>
            </a:r>
          </a:p>
        </p:txBody>
      </p:sp>
      <p:sp>
        <p:nvSpPr>
          <p:cNvPr id="7" name="テキスト ボックス 6">
            <a:extLst>
              <a:ext uri="{FF2B5EF4-FFF2-40B4-BE49-F238E27FC236}">
                <a16:creationId xmlns:a16="http://schemas.microsoft.com/office/drawing/2014/main" id="{F6BF9459-D317-4BD4-19C5-062713DE02FC}"/>
              </a:ext>
            </a:extLst>
          </p:cNvPr>
          <p:cNvSpPr txBox="1"/>
          <p:nvPr/>
        </p:nvSpPr>
        <p:spPr>
          <a:xfrm>
            <a:off x="219797" y="58215"/>
            <a:ext cx="2608406" cy="1015663"/>
          </a:xfrm>
          <a:prstGeom prst="rect">
            <a:avLst/>
          </a:prstGeom>
          <a:noFill/>
        </p:spPr>
        <p:txBody>
          <a:bodyPr wrap="none" rtlCol="0">
            <a:spAutoFit/>
          </a:bodyPr>
          <a:lstStyle/>
          <a:p>
            <a:r>
              <a:rPr kumimoji="1" lang="en-US" altLang="ja-JP" sz="6000" dirty="0">
                <a:solidFill>
                  <a:schemeClr val="tx1">
                    <a:lumMod val="75000"/>
                    <a:lumOff val="25000"/>
                  </a:schemeClr>
                </a:solidFill>
                <a:latin typeface="Hiragino Sans W5" panose="020B0400000000000000" pitchFamily="34" charset="-128"/>
                <a:ea typeface="Hiragino Sans W5" panose="020B0400000000000000" pitchFamily="34" charset="-128"/>
              </a:rPr>
              <a:t>P2-01</a:t>
            </a:r>
            <a:endParaRPr kumimoji="1" lang="ja-JP" altLang="en-US" sz="6000">
              <a:solidFill>
                <a:schemeClr val="tx1">
                  <a:lumMod val="75000"/>
                  <a:lumOff val="25000"/>
                </a:schemeClr>
              </a:solidFill>
              <a:latin typeface="Hiragino Sans W5" panose="020B0400000000000000" pitchFamily="34" charset="-128"/>
              <a:ea typeface="Hiragino Sans W5" panose="020B0400000000000000" pitchFamily="34" charset="-128"/>
            </a:endParaRPr>
          </a:p>
        </p:txBody>
      </p:sp>
    </p:spTree>
    <p:extLst>
      <p:ext uri="{BB962C8B-B14F-4D97-AF65-F5344CB8AC3E}">
        <p14:creationId xmlns:p14="http://schemas.microsoft.com/office/powerpoint/2010/main" val="3099837900"/>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863E4F8-9612-205C-FE3B-CDF96781806E}"/>
              </a:ext>
            </a:extLst>
          </p:cNvPr>
          <p:cNvSpPr/>
          <p:nvPr/>
        </p:nvSpPr>
        <p:spPr>
          <a:xfrm>
            <a:off x="1511300" y="6182348"/>
            <a:ext cx="9127889" cy="45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｜研究背景</a:t>
            </a: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957889" y="1983329"/>
            <a:ext cx="4557594" cy="1467966"/>
          </a:xfrm>
          <a:prstGeom prst="rect">
            <a:avLst/>
          </a:prstGeom>
          <a:noFill/>
        </p:spPr>
        <p:txBody>
          <a:bodyPr wrap="square" lIns="0" tIns="0" rIns="0" bIns="0" rtlCol="0">
            <a:spAutoFit/>
          </a:bodyPr>
          <a:lstStyle/>
          <a:p>
            <a:pPr algn="ju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進化的アルゴリズム</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(EA)</a:t>
            </a: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が計算コストの高い目的関数を扱うとき</a:t>
            </a:r>
            <a:r>
              <a:rPr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多くの評価を行うために計算時間が膨大になる</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6" name="テキスト ボックス 5">
            <a:extLst>
              <a:ext uri="{FF2B5EF4-FFF2-40B4-BE49-F238E27FC236}">
                <a16:creationId xmlns:a16="http://schemas.microsoft.com/office/drawing/2014/main" id="{B94D7348-FA87-27B0-C3D4-A9A31E1A033A}"/>
              </a:ext>
            </a:extLst>
          </p:cNvPr>
          <p:cNvSpPr txBox="1"/>
          <p:nvPr/>
        </p:nvSpPr>
        <p:spPr>
          <a:xfrm>
            <a:off x="6774886" y="2355226"/>
            <a:ext cx="4576306" cy="724173"/>
          </a:xfrm>
          <a:prstGeom prst="rect">
            <a:avLst/>
          </a:prstGeom>
          <a:noFill/>
        </p:spPr>
        <p:txBody>
          <a:bodyPr wrap="square" lIns="0" tIns="0" rIns="0" bIns="0" rtlCol="0">
            <a:spAutoFit/>
          </a:bodyPr>
          <a:lstStyle/>
          <a:p>
            <a:pPr algn="ju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解評価に機械学習を用いて計算コストを抑える</a:t>
            </a:r>
            <a:r>
              <a:rPr kumimoji="1" lang="ja-JP" altLang="en-US" sz="2400" u="sng">
                <a:solidFill>
                  <a:schemeClr val="tx1">
                    <a:lumMod val="85000"/>
                    <a:lumOff val="15000"/>
                  </a:schemeClr>
                </a:solidFill>
                <a:latin typeface="Hiragino Sans W5" panose="020B0400000000000000" pitchFamily="34" charset="-128"/>
                <a:ea typeface="Hiragino Sans W5" panose="020B0400000000000000" pitchFamily="34" charset="-128"/>
              </a:rPr>
              <a:t>サロゲート型</a:t>
            </a:r>
            <a:r>
              <a:rPr kumimoji="1" lang="en-US" altLang="ja-JP" sz="2400" u="sng" dirty="0">
                <a:solidFill>
                  <a:schemeClr val="tx1">
                    <a:lumMod val="85000"/>
                    <a:lumOff val="15000"/>
                  </a:schemeClr>
                </a:solidFill>
                <a:latin typeface="Hiragino Sans W5" panose="020B0400000000000000" pitchFamily="34" charset="-128"/>
                <a:ea typeface="Hiragino Sans W5" panose="020B0400000000000000" pitchFamily="34" charset="-128"/>
              </a:rPr>
              <a:t>EA</a:t>
            </a:r>
            <a:endParaRPr kumimoji="1" lang="ja-JP" altLang="en-US" sz="2400" u="sng">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11" name="三角形 10">
            <a:extLst>
              <a:ext uri="{FF2B5EF4-FFF2-40B4-BE49-F238E27FC236}">
                <a16:creationId xmlns:a16="http://schemas.microsoft.com/office/drawing/2014/main" id="{C2660C77-BFBA-1EA2-6AE3-4FAD0884B707}"/>
              </a:ext>
            </a:extLst>
          </p:cNvPr>
          <p:cNvSpPr/>
          <p:nvPr/>
        </p:nvSpPr>
        <p:spPr>
          <a:xfrm rot="19804500">
            <a:off x="5790007" y="2398305"/>
            <a:ext cx="572444" cy="493486"/>
          </a:xfrm>
          <a:prstGeom prs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A71D8262-E810-6EC1-EF70-7E5965501A77}"/>
              </a:ext>
            </a:extLst>
          </p:cNvPr>
          <p:cNvGrpSpPr/>
          <p:nvPr/>
        </p:nvGrpSpPr>
        <p:grpSpPr>
          <a:xfrm>
            <a:off x="770958" y="3689791"/>
            <a:ext cx="9868231" cy="523220"/>
            <a:chOff x="740230" y="4648136"/>
            <a:chExt cx="9868231" cy="523220"/>
          </a:xfrm>
        </p:grpSpPr>
        <p:sp>
          <p:nvSpPr>
            <p:cNvPr id="7" name="テキスト ボックス 6">
              <a:extLst>
                <a:ext uri="{FF2B5EF4-FFF2-40B4-BE49-F238E27FC236}">
                  <a16:creationId xmlns:a16="http://schemas.microsoft.com/office/drawing/2014/main" id="{E769BE22-0416-0455-74F6-E774400066D5}"/>
                </a:ext>
              </a:extLst>
            </p:cNvPr>
            <p:cNvSpPr txBox="1"/>
            <p:nvPr/>
          </p:nvSpPr>
          <p:spPr>
            <a:xfrm>
              <a:off x="740230" y="4648136"/>
              <a:ext cx="5211683"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サロゲートモデルの精度が高い</a:t>
              </a:r>
            </a:p>
          </p:txBody>
        </p:sp>
        <p:sp>
          <p:nvSpPr>
            <p:cNvPr id="12" name="テキスト ボックス 11">
              <a:extLst>
                <a:ext uri="{FF2B5EF4-FFF2-40B4-BE49-F238E27FC236}">
                  <a16:creationId xmlns:a16="http://schemas.microsoft.com/office/drawing/2014/main" id="{AF1457CD-2536-2C36-35AC-F1B698B2DB72}"/>
                </a:ext>
              </a:extLst>
            </p:cNvPr>
            <p:cNvSpPr txBox="1"/>
            <p:nvPr/>
          </p:nvSpPr>
          <p:spPr>
            <a:xfrm>
              <a:off x="6659230" y="4648136"/>
              <a:ext cx="543739"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a:t>
              </a:r>
            </a:p>
          </p:txBody>
        </p:sp>
        <p:sp>
          <p:nvSpPr>
            <p:cNvPr id="14" name="テキスト ボックス 13">
              <a:extLst>
                <a:ext uri="{FF2B5EF4-FFF2-40B4-BE49-F238E27FC236}">
                  <a16:creationId xmlns:a16="http://schemas.microsoft.com/office/drawing/2014/main" id="{CF8B0EB2-2F79-A63C-85A0-E826DF06D5B3}"/>
                </a:ext>
              </a:extLst>
            </p:cNvPr>
            <p:cNvSpPr txBox="1"/>
            <p:nvPr/>
          </p:nvSpPr>
          <p:spPr>
            <a:xfrm>
              <a:off x="7910286" y="4648136"/>
              <a:ext cx="2698175" cy="523220"/>
            </a:xfrm>
            <a:prstGeom prst="rect">
              <a:avLst/>
            </a:prstGeom>
            <a:noFill/>
          </p:spPr>
          <p:txBody>
            <a:bodyPr wrap="none" rtlCol="0">
              <a:spAutoFit/>
            </a:bodyPr>
            <a:lstStyle/>
            <a:p>
              <a:r>
                <a:rPr kumimoji="1" lang="ja-JP" altLang="en-US" sz="2800">
                  <a:solidFill>
                    <a:schemeClr val="tx1">
                      <a:lumMod val="85000"/>
                      <a:lumOff val="15000"/>
                    </a:schemeClr>
                  </a:solidFill>
                  <a:latin typeface="Hiragino Sans W5" panose="020B0400000000000000" pitchFamily="34" charset="-128"/>
                  <a:ea typeface="Hiragino Sans W5" panose="020B0400000000000000" pitchFamily="34" charset="-128"/>
                </a:rPr>
                <a:t>探索性能が高い</a:t>
              </a:r>
            </a:p>
          </p:txBody>
        </p:sp>
      </p:grpSp>
      <p:sp>
        <p:nvSpPr>
          <p:cNvPr id="15" name="テキスト ボックス 14">
            <a:extLst>
              <a:ext uri="{FF2B5EF4-FFF2-40B4-BE49-F238E27FC236}">
                <a16:creationId xmlns:a16="http://schemas.microsoft.com/office/drawing/2014/main" id="{C5FF269A-184C-B4E6-A74D-6C8B3552E011}"/>
              </a:ext>
            </a:extLst>
          </p:cNvPr>
          <p:cNvSpPr txBox="1"/>
          <p:nvPr/>
        </p:nvSpPr>
        <p:spPr>
          <a:xfrm>
            <a:off x="8327359" y="4230311"/>
            <a:ext cx="3262432"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と言えるのだろうか？</a:t>
            </a:r>
          </a:p>
        </p:txBody>
      </p:sp>
      <p:sp>
        <p:nvSpPr>
          <p:cNvPr id="18" name="テキスト ボックス 17">
            <a:extLst>
              <a:ext uri="{FF2B5EF4-FFF2-40B4-BE49-F238E27FC236}">
                <a16:creationId xmlns:a16="http://schemas.microsoft.com/office/drawing/2014/main" id="{E599B0A3-B8CF-E24F-4702-0562861CD7E8}"/>
              </a:ext>
            </a:extLst>
          </p:cNvPr>
          <p:cNvSpPr txBox="1"/>
          <p:nvPr/>
        </p:nvSpPr>
        <p:spPr>
          <a:xfrm>
            <a:off x="1511300" y="5721100"/>
            <a:ext cx="9212778" cy="584775"/>
          </a:xfrm>
          <a:prstGeom prst="rect">
            <a:avLst/>
          </a:prstGeom>
          <a:noFill/>
        </p:spPr>
        <p:txBody>
          <a:bodyPr wrap="none" rtlCol="0">
            <a:spAutoFit/>
          </a:bodyPr>
          <a:lstStyle/>
          <a:p>
            <a:r>
              <a:rPr kumimoji="1" lang="ja-JP" altLang="en-US" sz="3200">
                <a:solidFill>
                  <a:schemeClr val="tx1">
                    <a:lumMod val="85000"/>
                    <a:lumOff val="15000"/>
                  </a:schemeClr>
                </a:solidFill>
                <a:latin typeface="Hiragino Sans W4" panose="020B0400000000000000" pitchFamily="34" charset="-128"/>
                <a:ea typeface="Hiragino Sans W4" panose="020B0400000000000000" pitchFamily="34" charset="-128"/>
              </a:rPr>
              <a:t>サロゲートモデルの精度が探索性能に与える分析</a:t>
            </a:r>
          </a:p>
        </p:txBody>
      </p:sp>
      <p:sp>
        <p:nvSpPr>
          <p:cNvPr id="20" name="三角形 19">
            <a:extLst>
              <a:ext uri="{FF2B5EF4-FFF2-40B4-BE49-F238E27FC236}">
                <a16:creationId xmlns:a16="http://schemas.microsoft.com/office/drawing/2014/main" id="{953F0B4B-231C-273D-D30D-07819428B3EB}"/>
              </a:ext>
            </a:extLst>
          </p:cNvPr>
          <p:cNvSpPr/>
          <p:nvPr/>
        </p:nvSpPr>
        <p:spPr>
          <a:xfrm rot="10800000">
            <a:off x="5615557" y="5022421"/>
            <a:ext cx="960883" cy="523220"/>
          </a:xfrm>
          <a:prstGeom prst="triangl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FBD8EB7B-6506-2FFF-B0F8-5EB767D83C43}"/>
              </a:ext>
            </a:extLst>
          </p:cNvPr>
          <p:cNvSpPr/>
          <p:nvPr/>
        </p:nvSpPr>
        <p:spPr>
          <a:xfrm>
            <a:off x="290722" y="1661966"/>
            <a:ext cx="11610556" cy="3340783"/>
          </a:xfrm>
          <a:prstGeom prst="roundRect">
            <a:avLst/>
          </a:prstGeom>
          <a:noFill/>
          <a:ln w="571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988657"/>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実験方法</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227034" y="1781906"/>
            <a:ext cx="11737931" cy="352276"/>
          </a:xfrm>
          <a:prstGeom prst="rect">
            <a:avLst/>
          </a:prstGeom>
          <a:noFill/>
        </p:spPr>
        <p:txBody>
          <a:bodyPr wrap="square" lIns="0" tIns="0" rIns="0" bIns="0" rtlCol="0">
            <a:spAutoFit/>
          </a:bodyPr>
          <a:lstStyle/>
          <a:p>
            <a:pPr algn="di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精度を調整可能な疑似サロゲートモデルを使用し、精度による探索性能の違いを分析</a:t>
            </a:r>
          </a:p>
        </p:txBody>
      </p:sp>
      <p:grpSp>
        <p:nvGrpSpPr>
          <p:cNvPr id="26" name="グループ化 25">
            <a:extLst>
              <a:ext uri="{FF2B5EF4-FFF2-40B4-BE49-F238E27FC236}">
                <a16:creationId xmlns:a16="http://schemas.microsoft.com/office/drawing/2014/main" id="{5A43295D-AA5B-A89B-278E-973F5BCC1F11}"/>
              </a:ext>
            </a:extLst>
          </p:cNvPr>
          <p:cNvGrpSpPr/>
          <p:nvPr/>
        </p:nvGrpSpPr>
        <p:grpSpPr>
          <a:xfrm>
            <a:off x="321946" y="2299161"/>
            <a:ext cx="9299130" cy="979614"/>
            <a:chOff x="321946" y="2299161"/>
            <a:chExt cx="9299130" cy="979614"/>
          </a:xfrm>
        </p:grpSpPr>
        <p:sp>
          <p:nvSpPr>
            <p:cNvPr id="3" name="角丸四角形 2">
              <a:extLst>
                <a:ext uri="{FF2B5EF4-FFF2-40B4-BE49-F238E27FC236}">
                  <a16:creationId xmlns:a16="http://schemas.microsoft.com/office/drawing/2014/main" id="{7DCB03F7-CAD5-5901-5867-33596B2AF66A}"/>
                </a:ext>
              </a:extLst>
            </p:cNvPr>
            <p:cNvSpPr/>
            <p:nvPr/>
          </p:nvSpPr>
          <p:spPr>
            <a:xfrm>
              <a:off x="321946" y="2492196"/>
              <a:ext cx="9299130" cy="786579"/>
            </a:xfrm>
            <a:prstGeom prst="roundRect">
              <a:avLst>
                <a:gd name="adj" fmla="val 36143"/>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0" rIns="0" bIns="0" rtlCol="0" anchor="ctr"/>
            <a:lstStyle/>
            <a:p>
              <a:pPr marL="285750" indent="-285750">
                <a:lnSpc>
                  <a:spcPct val="150000"/>
                </a:lnSpc>
                <a:buFont typeface="Arial" panose="020B0604020202020204" pitchFamily="34" charset="0"/>
                <a:buChar char="•"/>
              </a:pPr>
              <a:r>
                <a:rPr kumimoji="1" lang="ja-JP" altLang="en-US" sz="2400">
                  <a:latin typeface="Hiragino Sans W5" panose="020B0400000000000000" pitchFamily="34" charset="-128"/>
                  <a:ea typeface="Hiragino Sans W5" panose="020B0400000000000000" pitchFamily="34" charset="-128"/>
                </a:rPr>
                <a:t>事前選択</a:t>
              </a:r>
              <a:r>
                <a:rPr kumimoji="1"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ー</a:t>
              </a:r>
              <a:r>
                <a:rPr lang="en-US" altLang="ja-JP" sz="2400" dirty="0">
                  <a:latin typeface="Hiragino Sans W5" panose="020B0400000000000000" pitchFamily="34" charset="-128"/>
                  <a:ea typeface="Hiragino Sans W5" panose="020B0400000000000000" pitchFamily="34" charset="-128"/>
                </a:rPr>
                <a:t> </a:t>
              </a:r>
              <a:r>
                <a:rPr kumimoji="1" lang="ja-JP" altLang="en-US" sz="2400">
                  <a:latin typeface="Hiragino Sans W5" panose="020B0400000000000000" pitchFamily="34" charset="-128"/>
                  <a:ea typeface="Hiragino Sans W5" panose="020B0400000000000000" pitchFamily="34" charset="-128"/>
                </a:rPr>
                <a:t>分類モデル　・</a:t>
              </a:r>
              <a:r>
                <a:rPr lang="ja-JP" altLang="en-US" sz="2400">
                  <a:latin typeface="Hiragino Sans W5" panose="020B0400000000000000" pitchFamily="34" charset="-128"/>
                  <a:ea typeface="Hiragino Sans W5" panose="020B0400000000000000" pitchFamily="34" charset="-128"/>
                </a:rPr>
                <a:t>個体ベース</a:t>
              </a:r>
              <a:r>
                <a:rPr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ー</a:t>
              </a:r>
              <a:r>
                <a:rPr lang="en-US" altLang="ja-JP" sz="2400" dirty="0">
                  <a:latin typeface="Hiragino Sans W5" panose="020B0400000000000000" pitchFamily="34" charset="-128"/>
                  <a:ea typeface="Hiragino Sans W5" panose="020B0400000000000000" pitchFamily="34" charset="-128"/>
                </a:rPr>
                <a:t> </a:t>
              </a:r>
              <a:r>
                <a:rPr lang="ja-JP" altLang="en-US" sz="2400">
                  <a:latin typeface="Hiragino Sans W5" panose="020B0400000000000000" pitchFamily="34" charset="-128"/>
                  <a:ea typeface="Hiragino Sans W5" panose="020B0400000000000000" pitchFamily="34" charset="-128"/>
                </a:rPr>
                <a:t>実評価値モデル　</a:t>
              </a:r>
              <a:endParaRPr lang="en-US" altLang="ja-JP" sz="2400" dirty="0">
                <a:latin typeface="Hiragino Sans W5" panose="020B0400000000000000" pitchFamily="34" charset="-128"/>
                <a:ea typeface="Hiragino Sans W5" panose="020B0400000000000000" pitchFamily="34" charset="-128"/>
              </a:endParaRPr>
            </a:p>
          </p:txBody>
        </p:sp>
        <p:sp>
          <p:nvSpPr>
            <p:cNvPr id="8" name="角丸四角形 7">
              <a:extLst>
                <a:ext uri="{FF2B5EF4-FFF2-40B4-BE49-F238E27FC236}">
                  <a16:creationId xmlns:a16="http://schemas.microsoft.com/office/drawing/2014/main" id="{9BF74CA3-A6D9-5CD6-35E1-7CAE111F626E}"/>
                </a:ext>
              </a:extLst>
            </p:cNvPr>
            <p:cNvSpPr/>
            <p:nvPr/>
          </p:nvSpPr>
          <p:spPr>
            <a:xfrm>
              <a:off x="590338" y="2299161"/>
              <a:ext cx="1814659" cy="35227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Sans W5" panose="020B0400000000000000" pitchFamily="34" charset="-128"/>
                  <a:ea typeface="Hiragino Sans W5" panose="020B0400000000000000" pitchFamily="34" charset="-128"/>
                </a:rPr>
                <a:t>使用モデル</a:t>
              </a:r>
            </a:p>
          </p:txBody>
        </p:sp>
      </p:grpSp>
      <p:sp>
        <p:nvSpPr>
          <p:cNvPr id="25" name="角丸四角形 24">
            <a:extLst>
              <a:ext uri="{FF2B5EF4-FFF2-40B4-BE49-F238E27FC236}">
                <a16:creationId xmlns:a16="http://schemas.microsoft.com/office/drawing/2014/main" id="{62903BE1-2FC9-EA12-8DE8-0249A5348DE7}"/>
              </a:ext>
            </a:extLst>
          </p:cNvPr>
          <p:cNvSpPr/>
          <p:nvPr/>
        </p:nvSpPr>
        <p:spPr>
          <a:xfrm>
            <a:off x="321946" y="3631434"/>
            <a:ext cx="2486568" cy="527686"/>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tIns="108000" bIns="108000" rtlCol="0" anchor="ctr"/>
          <a:lstStyle/>
          <a:p>
            <a:pPr algn="ctr"/>
            <a:r>
              <a:rPr lang="ja-JP" altLang="en-US" sz="2400">
                <a:latin typeface="Hiragino Sans W5" panose="020B0400000000000000" pitchFamily="34" charset="-128"/>
                <a:ea typeface="Hiragino Sans W5" panose="020B0400000000000000" pitchFamily="34" charset="-128"/>
              </a:rPr>
              <a:t>事前選択</a:t>
            </a:r>
            <a:r>
              <a:rPr kumimoji="1" lang="ja-JP" altLang="en-US" sz="2400">
                <a:latin typeface="Hiragino Sans W5" panose="020B0400000000000000" pitchFamily="34" charset="-128"/>
                <a:ea typeface="Hiragino Sans W5" panose="020B0400000000000000" pitchFamily="34" charset="-128"/>
              </a:rPr>
              <a:t>モデル</a:t>
            </a:r>
          </a:p>
        </p:txBody>
      </p:sp>
      <p:sp>
        <p:nvSpPr>
          <p:cNvPr id="18" name="テキスト ボックス 17">
            <a:extLst>
              <a:ext uri="{FF2B5EF4-FFF2-40B4-BE49-F238E27FC236}">
                <a16:creationId xmlns:a16="http://schemas.microsoft.com/office/drawing/2014/main" id="{471BBEFE-C1E5-72F1-774F-29B50ED65955}"/>
              </a:ext>
            </a:extLst>
          </p:cNvPr>
          <p:cNvSpPr txBox="1"/>
          <p:nvPr/>
        </p:nvSpPr>
        <p:spPr>
          <a:xfrm>
            <a:off x="9904194" y="2518681"/>
            <a:ext cx="2287806" cy="707886"/>
          </a:xfrm>
          <a:prstGeom prst="rect">
            <a:avLst/>
          </a:prstGeom>
          <a:noFill/>
        </p:spPr>
        <p:txBody>
          <a:bodyPr wrap="none" rtlCol="0">
            <a:spAutoFit/>
          </a:bodyPr>
          <a:lstStyle/>
          <a:p>
            <a:r>
              <a:rPr kumimoji="1" lang="ja-JP" altLang="en-US" sz="2000">
                <a:latin typeface="Hiragino Sans W4" panose="020B0400000000000000" pitchFamily="34" charset="-128"/>
                <a:ea typeface="Hiragino Sans W4" panose="020B0400000000000000" pitchFamily="34" charset="-128"/>
              </a:rPr>
              <a:t>精度：</a:t>
            </a:r>
            <a:r>
              <a:rPr kumimoji="1" lang="en-US" altLang="ja-JP" sz="2000" dirty="0">
                <a:latin typeface="Hiragino Sans W4" panose="020B0400000000000000" pitchFamily="34" charset="-128"/>
                <a:ea typeface="Hiragino Sans W4" panose="020B0400000000000000" pitchFamily="34" charset="-128"/>
              </a:rPr>
              <a:t>0.5〜1.0</a:t>
            </a:r>
            <a:r>
              <a:rPr kumimoji="1" lang="ja-JP" altLang="en-US" sz="2000">
                <a:latin typeface="Hiragino Sans W4" panose="020B0400000000000000" pitchFamily="34" charset="-128"/>
                <a:ea typeface="Hiragino Sans W4" panose="020B0400000000000000" pitchFamily="34" charset="-128"/>
              </a:rPr>
              <a:t>　</a:t>
            </a:r>
            <a:endParaRPr kumimoji="1" lang="en-US" altLang="ja-JP" sz="2000" dirty="0">
              <a:latin typeface="Hiragino Sans W4" panose="020B0400000000000000" pitchFamily="34" charset="-128"/>
              <a:ea typeface="Hiragino Sans W4" panose="020B0400000000000000" pitchFamily="34" charset="-128"/>
            </a:endParaRPr>
          </a:p>
          <a:p>
            <a:r>
              <a:rPr kumimoji="1" lang="en-US" altLang="ja-JP" sz="2000" dirty="0">
                <a:latin typeface="Hiragino Sans W4" panose="020B0400000000000000" pitchFamily="34" charset="-128"/>
                <a:ea typeface="Hiragino Sans W4" panose="020B0400000000000000" pitchFamily="34" charset="-128"/>
              </a:rPr>
              <a:t>(0.1</a:t>
            </a:r>
            <a:r>
              <a:rPr kumimoji="1" lang="ja-JP" altLang="en-US" sz="2000">
                <a:latin typeface="Hiragino Sans W4" panose="020B0400000000000000" pitchFamily="34" charset="-128"/>
                <a:ea typeface="Hiragino Sans W4" panose="020B0400000000000000" pitchFamily="34" charset="-128"/>
              </a:rPr>
              <a:t>刻み）</a:t>
            </a:r>
          </a:p>
        </p:txBody>
      </p:sp>
      <p:sp>
        <p:nvSpPr>
          <p:cNvPr id="7" name="角丸四角形 6">
            <a:extLst>
              <a:ext uri="{FF2B5EF4-FFF2-40B4-BE49-F238E27FC236}">
                <a16:creationId xmlns:a16="http://schemas.microsoft.com/office/drawing/2014/main" id="{B7FAB1B0-AEE1-0DC6-118B-EF512FD57605}"/>
              </a:ext>
            </a:extLst>
          </p:cNvPr>
          <p:cNvSpPr/>
          <p:nvPr/>
        </p:nvSpPr>
        <p:spPr>
          <a:xfrm>
            <a:off x="1570173" y="4489274"/>
            <a:ext cx="4716202" cy="527687"/>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Sans W5" panose="020B0400000000000000" pitchFamily="34" charset="-128"/>
                <a:ea typeface="Hiragino Sans W5" panose="020B0400000000000000" pitchFamily="34" charset="-128"/>
              </a:rPr>
              <a:t>子個体候補が優れたものか予測</a:t>
            </a:r>
          </a:p>
        </p:txBody>
      </p:sp>
      <p:sp>
        <p:nvSpPr>
          <p:cNvPr id="10" name="角丸四角形 9">
            <a:extLst>
              <a:ext uri="{FF2B5EF4-FFF2-40B4-BE49-F238E27FC236}">
                <a16:creationId xmlns:a16="http://schemas.microsoft.com/office/drawing/2014/main" id="{1F82FD0D-DC61-2EFA-DAE9-6BE365560D65}"/>
              </a:ext>
            </a:extLst>
          </p:cNvPr>
          <p:cNvSpPr/>
          <p:nvPr/>
        </p:nvSpPr>
        <p:spPr>
          <a:xfrm>
            <a:off x="208411" y="5968191"/>
            <a:ext cx="3682794" cy="618979"/>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Sans W5" panose="020B0400000000000000" pitchFamily="34" charset="-128"/>
                <a:ea typeface="Hiragino Sans W5" panose="020B0400000000000000" pitchFamily="34" charset="-128"/>
              </a:rPr>
              <a:t>実評価関数を使って評価</a:t>
            </a:r>
          </a:p>
        </p:txBody>
      </p:sp>
      <p:sp>
        <p:nvSpPr>
          <p:cNvPr id="11" name="角丸四角形 10">
            <a:extLst>
              <a:ext uri="{FF2B5EF4-FFF2-40B4-BE49-F238E27FC236}">
                <a16:creationId xmlns:a16="http://schemas.microsoft.com/office/drawing/2014/main" id="{B7796426-9863-E7D9-98C9-10B49B754F87}"/>
              </a:ext>
            </a:extLst>
          </p:cNvPr>
          <p:cNvSpPr/>
          <p:nvPr/>
        </p:nvSpPr>
        <p:spPr>
          <a:xfrm>
            <a:off x="3987583" y="5968191"/>
            <a:ext cx="3682794" cy="618979"/>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latin typeface="Hiragino Sans W5" panose="020B0400000000000000" pitchFamily="34" charset="-128"/>
                <a:ea typeface="Hiragino Sans W5" panose="020B0400000000000000" pitchFamily="34" charset="-128"/>
              </a:rPr>
              <a:t>子個体を棄却</a:t>
            </a:r>
            <a:endParaRPr kumimoji="1" lang="ja-JP" altLang="en-US" sz="2400">
              <a:latin typeface="Hiragino Sans W5" panose="020B0400000000000000" pitchFamily="34" charset="-128"/>
              <a:ea typeface="Hiragino Sans W5" panose="020B0400000000000000" pitchFamily="34" charset="-128"/>
            </a:endParaRPr>
          </a:p>
        </p:txBody>
      </p:sp>
      <p:sp>
        <p:nvSpPr>
          <p:cNvPr id="16" name="角丸四角形 15">
            <a:extLst>
              <a:ext uri="{FF2B5EF4-FFF2-40B4-BE49-F238E27FC236}">
                <a16:creationId xmlns:a16="http://schemas.microsoft.com/office/drawing/2014/main" id="{63215DEE-E344-5DE0-CA08-637D79B3ABD9}"/>
              </a:ext>
            </a:extLst>
          </p:cNvPr>
          <p:cNvSpPr/>
          <p:nvPr/>
        </p:nvSpPr>
        <p:spPr>
          <a:xfrm>
            <a:off x="8300797" y="4489275"/>
            <a:ext cx="3682794" cy="527686"/>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latin typeface="Hiragino Sans W5" panose="020B0400000000000000" pitchFamily="34" charset="-128"/>
                <a:ea typeface="Hiragino Sans W5" panose="020B0400000000000000" pitchFamily="34" charset="-128"/>
              </a:rPr>
              <a:t>子個体の評価値を予測</a:t>
            </a:r>
            <a:endParaRPr kumimoji="1" lang="ja-JP" altLang="en-US" sz="2400">
              <a:latin typeface="Hiragino Sans W5" panose="020B0400000000000000" pitchFamily="34" charset="-128"/>
              <a:ea typeface="Hiragino Sans W5" panose="020B0400000000000000" pitchFamily="34" charset="-128"/>
            </a:endParaRPr>
          </a:p>
        </p:txBody>
      </p:sp>
      <p:sp>
        <p:nvSpPr>
          <p:cNvPr id="19" name="角丸四角形 18">
            <a:extLst>
              <a:ext uri="{FF2B5EF4-FFF2-40B4-BE49-F238E27FC236}">
                <a16:creationId xmlns:a16="http://schemas.microsoft.com/office/drawing/2014/main" id="{3FA2F38E-5455-C623-524F-1D3F8CD7ECCC}"/>
              </a:ext>
            </a:extLst>
          </p:cNvPr>
          <p:cNvSpPr/>
          <p:nvPr/>
        </p:nvSpPr>
        <p:spPr>
          <a:xfrm>
            <a:off x="8300797" y="5968191"/>
            <a:ext cx="3682794" cy="618979"/>
          </a:xfrm>
          <a:prstGeom prst="roundRect">
            <a:avLst>
              <a:gd name="adj" fmla="val 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Sans W5" panose="020B0400000000000000" pitchFamily="34" charset="-128"/>
                <a:ea typeface="Hiragino Sans W5" panose="020B0400000000000000" pitchFamily="34" charset="-128"/>
              </a:rPr>
              <a:t>上位の個体を実評価</a:t>
            </a:r>
          </a:p>
        </p:txBody>
      </p:sp>
      <p:cxnSp>
        <p:nvCxnSpPr>
          <p:cNvPr id="20" name="カギ線コネクタ 19">
            <a:extLst>
              <a:ext uri="{FF2B5EF4-FFF2-40B4-BE49-F238E27FC236}">
                <a16:creationId xmlns:a16="http://schemas.microsoft.com/office/drawing/2014/main" id="{19A4EB03-8C9B-1300-85CE-B78E0925FE71}"/>
              </a:ext>
            </a:extLst>
          </p:cNvPr>
          <p:cNvCxnSpPr>
            <a:cxnSpLocks/>
            <a:stCxn id="7" idx="2"/>
            <a:endCxn id="10" idx="0"/>
          </p:cNvCxnSpPr>
          <p:nvPr/>
        </p:nvCxnSpPr>
        <p:spPr>
          <a:xfrm rot="5400000">
            <a:off x="2513426" y="4553343"/>
            <a:ext cx="951230" cy="187846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AE44B314-8CF0-EA27-65B8-F1D2B591955D}"/>
              </a:ext>
            </a:extLst>
          </p:cNvPr>
          <p:cNvCxnSpPr>
            <a:cxnSpLocks/>
            <a:stCxn id="7" idx="2"/>
            <a:endCxn id="11" idx="0"/>
          </p:cNvCxnSpPr>
          <p:nvPr/>
        </p:nvCxnSpPr>
        <p:spPr>
          <a:xfrm rot="16200000" flipH="1">
            <a:off x="4403012" y="4542223"/>
            <a:ext cx="951230" cy="190070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DBDFA31-5937-3B3F-578B-8DBE750B1433}"/>
              </a:ext>
            </a:extLst>
          </p:cNvPr>
          <p:cNvSpPr txBox="1"/>
          <p:nvPr/>
        </p:nvSpPr>
        <p:spPr>
          <a:xfrm>
            <a:off x="2049805" y="5123243"/>
            <a:ext cx="923330" cy="369332"/>
          </a:xfrm>
          <a:prstGeom prst="rect">
            <a:avLst/>
          </a:prstGeom>
          <a:noFill/>
        </p:spPr>
        <p:txBody>
          <a:bodyPr wrap="none" lIns="0" tIns="0" rIns="0" bIns="0"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優れる</a:t>
            </a:r>
          </a:p>
        </p:txBody>
      </p:sp>
      <p:sp>
        <p:nvSpPr>
          <p:cNvPr id="23" name="テキスト ボックス 22">
            <a:extLst>
              <a:ext uri="{FF2B5EF4-FFF2-40B4-BE49-F238E27FC236}">
                <a16:creationId xmlns:a16="http://schemas.microsoft.com/office/drawing/2014/main" id="{0984E036-FCC4-EAED-2BB8-DDAB5604797B}"/>
              </a:ext>
            </a:extLst>
          </p:cNvPr>
          <p:cNvSpPr txBox="1"/>
          <p:nvPr/>
        </p:nvSpPr>
        <p:spPr>
          <a:xfrm>
            <a:off x="5213427" y="5123243"/>
            <a:ext cx="615553" cy="369332"/>
          </a:xfrm>
          <a:prstGeom prst="rect">
            <a:avLst/>
          </a:prstGeom>
          <a:noFill/>
        </p:spPr>
        <p:txBody>
          <a:bodyPr wrap="none" lIns="0" tIns="0" rIns="0" bIns="0"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劣る</a:t>
            </a:r>
          </a:p>
        </p:txBody>
      </p:sp>
      <p:cxnSp>
        <p:nvCxnSpPr>
          <p:cNvPr id="24" name="直線矢印コネクタ 23">
            <a:extLst>
              <a:ext uri="{FF2B5EF4-FFF2-40B4-BE49-F238E27FC236}">
                <a16:creationId xmlns:a16="http://schemas.microsoft.com/office/drawing/2014/main" id="{B6FAC5B2-9535-D401-061B-9EFECE536628}"/>
              </a:ext>
            </a:extLst>
          </p:cNvPr>
          <p:cNvCxnSpPr>
            <a:cxnSpLocks/>
            <a:stCxn id="16" idx="2"/>
            <a:endCxn id="19" idx="0"/>
          </p:cNvCxnSpPr>
          <p:nvPr/>
        </p:nvCxnSpPr>
        <p:spPr>
          <a:xfrm>
            <a:off x="10142194" y="5016961"/>
            <a:ext cx="0" cy="9512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992AE1CF-8ECC-7570-D6AB-A0486597F9A5}"/>
              </a:ext>
            </a:extLst>
          </p:cNvPr>
          <p:cNvSpPr/>
          <p:nvPr/>
        </p:nvSpPr>
        <p:spPr>
          <a:xfrm>
            <a:off x="8300797" y="3631433"/>
            <a:ext cx="2808384" cy="527685"/>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tIns="108000" bIns="108000" rtlCol="0" anchor="ctr"/>
          <a:lstStyle/>
          <a:p>
            <a:pPr algn="ctr"/>
            <a:r>
              <a:rPr lang="ja-JP" altLang="en-US" sz="2400">
                <a:latin typeface="Hiragino Sans W5" panose="020B0400000000000000" pitchFamily="34" charset="-128"/>
                <a:ea typeface="Hiragino Sans W5" panose="020B0400000000000000" pitchFamily="34" charset="-128"/>
              </a:rPr>
              <a:t>個体ベース</a:t>
            </a:r>
            <a:r>
              <a:rPr kumimoji="1" lang="ja-JP" altLang="en-US" sz="2400">
                <a:latin typeface="Hiragino Sans W5" panose="020B0400000000000000" pitchFamily="34" charset="-128"/>
                <a:ea typeface="Hiragino Sans W5" panose="020B0400000000000000" pitchFamily="34" charset="-128"/>
              </a:rPr>
              <a:t>モデル</a:t>
            </a:r>
          </a:p>
        </p:txBody>
      </p:sp>
      <p:cxnSp>
        <p:nvCxnSpPr>
          <p:cNvPr id="47" name="直線コネクタ 46">
            <a:extLst>
              <a:ext uri="{FF2B5EF4-FFF2-40B4-BE49-F238E27FC236}">
                <a16:creationId xmlns:a16="http://schemas.microsoft.com/office/drawing/2014/main" id="{BA11DC79-F8F7-C616-CA3A-ECB142DD2104}"/>
              </a:ext>
            </a:extLst>
          </p:cNvPr>
          <p:cNvCxnSpPr/>
          <p:nvPr/>
        </p:nvCxnSpPr>
        <p:spPr>
          <a:xfrm>
            <a:off x="7933037" y="3579225"/>
            <a:ext cx="0" cy="294192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04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0" y="362857"/>
            <a:ext cx="5526155"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1" y="439303"/>
            <a:ext cx="5526157" cy="1001486"/>
          </a:xfrm>
        </p:spPr>
        <p:txBody>
          <a:bodyPr>
            <a:normAutofit fontScale="90000"/>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ベンチマークと結果</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graphicFrame>
        <p:nvGraphicFramePr>
          <p:cNvPr id="9" name="表 8">
            <a:extLst>
              <a:ext uri="{FF2B5EF4-FFF2-40B4-BE49-F238E27FC236}">
                <a16:creationId xmlns:a16="http://schemas.microsoft.com/office/drawing/2014/main" id="{8B2CEC22-700E-ECD5-97B9-D5636FCC06B8}"/>
              </a:ext>
            </a:extLst>
          </p:cNvPr>
          <p:cNvGraphicFramePr>
            <a:graphicFrameLocks noGrp="1"/>
          </p:cNvGraphicFramePr>
          <p:nvPr>
            <p:extLst>
              <p:ext uri="{D42A27DB-BD31-4B8C-83A1-F6EECF244321}">
                <p14:modId xmlns:p14="http://schemas.microsoft.com/office/powerpoint/2010/main" val="229484911"/>
              </p:ext>
            </p:extLst>
          </p:nvPr>
        </p:nvGraphicFramePr>
        <p:xfrm>
          <a:off x="210985" y="2291031"/>
          <a:ext cx="2931886" cy="2926080"/>
        </p:xfrm>
        <a:graphic>
          <a:graphicData uri="http://schemas.openxmlformats.org/drawingml/2006/table">
            <a:tbl>
              <a:tblPr firstRow="1" bandRow="1">
                <a:tableStyleId>{69012ECD-51FC-41F1-AA8D-1B2483CD663E}</a:tableStyleId>
              </a:tblPr>
              <a:tblGrid>
                <a:gridCol w="672835">
                  <a:extLst>
                    <a:ext uri="{9D8B030D-6E8A-4147-A177-3AD203B41FA5}">
                      <a16:colId xmlns:a16="http://schemas.microsoft.com/office/drawing/2014/main" val="1546719091"/>
                    </a:ext>
                  </a:extLst>
                </a:gridCol>
                <a:gridCol w="1234597">
                  <a:extLst>
                    <a:ext uri="{9D8B030D-6E8A-4147-A177-3AD203B41FA5}">
                      <a16:colId xmlns:a16="http://schemas.microsoft.com/office/drawing/2014/main" val="3632348338"/>
                    </a:ext>
                  </a:extLst>
                </a:gridCol>
                <a:gridCol w="1024454">
                  <a:extLst>
                    <a:ext uri="{9D8B030D-6E8A-4147-A177-3AD203B41FA5}">
                      <a16:colId xmlns:a16="http://schemas.microsoft.com/office/drawing/2014/main" val="2635607927"/>
                    </a:ext>
                  </a:extLst>
                </a:gridCol>
              </a:tblGrid>
              <a:tr h="311743">
                <a:tc gridSpan="3">
                  <a:txBody>
                    <a:bodyPr/>
                    <a:lstStyle/>
                    <a:p>
                      <a:pPr algn="ctr"/>
                      <a:r>
                        <a:rPr kumimoji="1" lang="en-US" altLang="ja-JP" b="0" i="0" dirty="0">
                          <a:latin typeface="Hiragino Sans W4" panose="020B0400000000000000" pitchFamily="34" charset="-128"/>
                          <a:ea typeface="Hiragino Sans W4" panose="020B0400000000000000" pitchFamily="34" charset="-128"/>
                        </a:rPr>
                        <a:t>CEC2015</a:t>
                      </a:r>
                      <a:r>
                        <a:rPr kumimoji="1" lang="ja-JP" altLang="en-US" b="0" i="0">
                          <a:latin typeface="Hiragino Sans W4" panose="020B0400000000000000" pitchFamily="34" charset="-128"/>
                          <a:ea typeface="Hiragino Sans W4" panose="020B0400000000000000" pitchFamily="34" charset="-128"/>
                        </a:rPr>
                        <a:t>ベンチマーク</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311743">
                <a:tc>
                  <a:txBody>
                    <a:bodyPr/>
                    <a:lstStyle/>
                    <a:p>
                      <a:r>
                        <a:rPr kumimoji="1" lang="ja-JP" altLang="en-US"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b="0" i="0" dirty="0">
                          <a:latin typeface="Hiragino Sans W4" panose="020B0400000000000000" pitchFamily="34" charset="-128"/>
                          <a:ea typeface="Hiragino Sans W4" panose="020B0400000000000000" pitchFamily="34" charset="-128"/>
                        </a:rPr>
                        <a:t>10, 30</a:t>
                      </a:r>
                      <a:endParaRPr kumimoji="1" lang="ja-JP" altLang="en-US"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f2</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f4</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f8</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f13</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f15</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17" name="テキスト ボックス 16">
            <a:extLst>
              <a:ext uri="{FF2B5EF4-FFF2-40B4-BE49-F238E27FC236}">
                <a16:creationId xmlns:a16="http://schemas.microsoft.com/office/drawing/2014/main" id="{B96D2B5A-AB0A-9013-BB45-47C67FDE0350}"/>
              </a:ext>
            </a:extLst>
          </p:cNvPr>
          <p:cNvSpPr txBox="1"/>
          <p:nvPr/>
        </p:nvSpPr>
        <p:spPr>
          <a:xfrm>
            <a:off x="3022600" y="6220245"/>
            <a:ext cx="9110186"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ポスター発表にて、使用モデルの詳細と分析結果を紹介します</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grpSp>
        <p:nvGrpSpPr>
          <p:cNvPr id="10" name="グループ化 9">
            <a:extLst>
              <a:ext uri="{FF2B5EF4-FFF2-40B4-BE49-F238E27FC236}">
                <a16:creationId xmlns:a16="http://schemas.microsoft.com/office/drawing/2014/main" id="{9949111A-5035-7096-EF39-A78AF42A9996}"/>
              </a:ext>
            </a:extLst>
          </p:cNvPr>
          <p:cNvGrpSpPr/>
          <p:nvPr/>
        </p:nvGrpSpPr>
        <p:grpSpPr>
          <a:xfrm>
            <a:off x="3505638" y="2296779"/>
            <a:ext cx="4216289" cy="3134169"/>
            <a:chOff x="4036867" y="3171745"/>
            <a:chExt cx="3705243" cy="2754284"/>
          </a:xfrm>
        </p:grpSpPr>
        <p:pic>
          <p:nvPicPr>
            <p:cNvPr id="15" name="図 14">
              <a:extLst>
                <a:ext uri="{FF2B5EF4-FFF2-40B4-BE49-F238E27FC236}">
                  <a16:creationId xmlns:a16="http://schemas.microsoft.com/office/drawing/2014/main" id="{FB56E1B5-3C7E-A524-D36F-3BEB82A80665}"/>
                </a:ext>
              </a:extLst>
            </p:cNvPr>
            <p:cNvPicPr>
              <a:picLocks noChangeAspect="1"/>
            </p:cNvPicPr>
            <p:nvPr/>
          </p:nvPicPr>
          <p:blipFill>
            <a:blip r:embed="rId3"/>
            <a:stretch>
              <a:fillRect/>
            </a:stretch>
          </p:blipFill>
          <p:spPr>
            <a:xfrm>
              <a:off x="4036867" y="3171745"/>
              <a:ext cx="3705243" cy="2292619"/>
            </a:xfrm>
            <a:prstGeom prst="rect">
              <a:avLst/>
            </a:prstGeom>
          </p:spPr>
        </p:pic>
        <p:sp>
          <p:nvSpPr>
            <p:cNvPr id="6" name="テキスト ボックス 5">
              <a:extLst>
                <a:ext uri="{FF2B5EF4-FFF2-40B4-BE49-F238E27FC236}">
                  <a16:creationId xmlns:a16="http://schemas.microsoft.com/office/drawing/2014/main" id="{408EE8E1-B58A-6F6C-B303-D8088452902C}"/>
                </a:ext>
              </a:extLst>
            </p:cNvPr>
            <p:cNvSpPr txBox="1"/>
            <p:nvPr/>
          </p:nvSpPr>
          <p:spPr>
            <a:xfrm>
              <a:off x="4205373" y="5464364"/>
              <a:ext cx="3416320" cy="461665"/>
            </a:xfrm>
            <a:prstGeom prst="rect">
              <a:avLst/>
            </a:prstGeom>
            <a:noFill/>
          </p:spPr>
          <p:txBody>
            <a:bodyPr wrap="none" rtlCol="0">
              <a:spAutoFit/>
            </a:bodyPr>
            <a:lstStyle/>
            <a:p>
              <a:r>
                <a:rPr kumimoji="1" lang="en-US" altLang="ja-JP" sz="1200" dirty="0"/>
                <a:t>fig1: PS-CM</a:t>
              </a:r>
              <a:r>
                <a:rPr kumimoji="1" lang="ja-JP" altLang="en-US" sz="1200"/>
                <a:t>を用いて</a:t>
              </a:r>
              <a:r>
                <a:rPr kumimoji="1" lang="en-US" altLang="ja-JP" sz="1200" dirty="0"/>
                <a:t>10</a:t>
              </a:r>
              <a:r>
                <a:rPr kumimoji="1" lang="ja-JP" altLang="en-US" sz="1200"/>
                <a:t>次元の単峰性の問題を</a:t>
              </a:r>
              <a:endParaRPr kumimoji="1" lang="en-US" altLang="ja-JP" sz="1200" dirty="0"/>
            </a:p>
            <a:p>
              <a:r>
                <a:rPr kumimoji="1" lang="ja-JP" altLang="en-US" sz="1200"/>
                <a:t>探索した際の目的関数値の最小値との差の推移</a:t>
              </a:r>
            </a:p>
          </p:txBody>
        </p:sp>
      </p:grpSp>
      <p:grpSp>
        <p:nvGrpSpPr>
          <p:cNvPr id="11" name="グループ化 10">
            <a:extLst>
              <a:ext uri="{FF2B5EF4-FFF2-40B4-BE49-F238E27FC236}">
                <a16:creationId xmlns:a16="http://schemas.microsoft.com/office/drawing/2014/main" id="{96DCFFE7-315D-B815-1912-53C3B88BE7C4}"/>
              </a:ext>
            </a:extLst>
          </p:cNvPr>
          <p:cNvGrpSpPr/>
          <p:nvPr/>
        </p:nvGrpSpPr>
        <p:grpSpPr>
          <a:xfrm>
            <a:off x="7790601" y="2296781"/>
            <a:ext cx="4216289" cy="3153370"/>
            <a:chOff x="8282283" y="3171745"/>
            <a:chExt cx="3682682" cy="2754284"/>
          </a:xfrm>
        </p:grpSpPr>
        <p:pic>
          <p:nvPicPr>
            <p:cNvPr id="12" name="図 11">
              <a:extLst>
                <a:ext uri="{FF2B5EF4-FFF2-40B4-BE49-F238E27FC236}">
                  <a16:creationId xmlns:a16="http://schemas.microsoft.com/office/drawing/2014/main" id="{4C886740-10C6-EBF9-0D40-7A507B195D0E}"/>
                </a:ext>
              </a:extLst>
            </p:cNvPr>
            <p:cNvPicPr>
              <a:picLocks noChangeAspect="1"/>
            </p:cNvPicPr>
            <p:nvPr/>
          </p:nvPicPr>
          <p:blipFill>
            <a:blip r:embed="rId4"/>
            <a:stretch>
              <a:fillRect/>
            </a:stretch>
          </p:blipFill>
          <p:spPr>
            <a:xfrm>
              <a:off x="8282283" y="3171745"/>
              <a:ext cx="3682682" cy="2278659"/>
            </a:xfrm>
            <a:prstGeom prst="rect">
              <a:avLst/>
            </a:prstGeom>
          </p:spPr>
        </p:pic>
        <p:sp>
          <p:nvSpPr>
            <p:cNvPr id="7" name="テキスト ボックス 6">
              <a:extLst>
                <a:ext uri="{FF2B5EF4-FFF2-40B4-BE49-F238E27FC236}">
                  <a16:creationId xmlns:a16="http://schemas.microsoft.com/office/drawing/2014/main" id="{2EAB430F-4F82-7F0F-F2CF-A29EF5879B3F}"/>
                </a:ext>
              </a:extLst>
            </p:cNvPr>
            <p:cNvSpPr txBox="1"/>
            <p:nvPr/>
          </p:nvSpPr>
          <p:spPr>
            <a:xfrm>
              <a:off x="8419472" y="5464364"/>
              <a:ext cx="3416320" cy="461665"/>
            </a:xfrm>
            <a:prstGeom prst="rect">
              <a:avLst/>
            </a:prstGeom>
            <a:noFill/>
          </p:spPr>
          <p:txBody>
            <a:bodyPr wrap="none" rtlCol="0">
              <a:spAutoFit/>
            </a:bodyPr>
            <a:lstStyle/>
            <a:p>
              <a:r>
                <a:rPr kumimoji="1" lang="en-US" altLang="ja-JP" sz="1200" dirty="0"/>
                <a:t>fig2: IB-AFM</a:t>
              </a:r>
              <a:r>
                <a:rPr kumimoji="1" lang="ja-JP" altLang="en-US" sz="1200"/>
                <a:t>を用いて</a:t>
              </a:r>
              <a:r>
                <a:rPr kumimoji="1" lang="en-US" altLang="ja-JP" sz="1200" dirty="0"/>
                <a:t>10</a:t>
              </a:r>
              <a:r>
                <a:rPr kumimoji="1" lang="ja-JP" altLang="en-US" sz="1200"/>
                <a:t>次元の単峰性の問題を</a:t>
              </a:r>
              <a:endParaRPr kumimoji="1" lang="en-US" altLang="ja-JP" sz="1200" dirty="0"/>
            </a:p>
            <a:p>
              <a:r>
                <a:rPr kumimoji="1" lang="ja-JP" altLang="en-US" sz="1200"/>
                <a:t>探索した際の目的関数値の最小値との差の推移</a:t>
              </a:r>
            </a:p>
          </p:txBody>
        </p:sp>
      </p:grpSp>
    </p:spTree>
    <p:extLst>
      <p:ext uri="{BB962C8B-B14F-4D97-AF65-F5344CB8AC3E}">
        <p14:creationId xmlns:p14="http://schemas.microsoft.com/office/powerpoint/2010/main" val="98918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5868FEE-BD96-AFBC-A7EE-6EA0F1083585}"/>
              </a:ext>
            </a:extLst>
          </p:cNvPr>
          <p:cNvSpPr/>
          <p:nvPr/>
        </p:nvSpPr>
        <p:spPr>
          <a:xfrm>
            <a:off x="1" y="362857"/>
            <a:ext cx="4281714" cy="100148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217538-1524-BAF6-EAFA-F45E96C7EF3C}"/>
              </a:ext>
            </a:extLst>
          </p:cNvPr>
          <p:cNvSpPr>
            <a:spLocks noGrp="1"/>
          </p:cNvSpPr>
          <p:nvPr>
            <p:ph type="title"/>
          </p:nvPr>
        </p:nvSpPr>
        <p:spPr>
          <a:xfrm>
            <a:off x="0" y="439303"/>
            <a:ext cx="3022600" cy="1001486"/>
          </a:xfrm>
        </p:spPr>
        <p:txBody>
          <a:bodyPr>
            <a:normAutofit/>
          </a:bodyPr>
          <a:lstStyle/>
          <a:p>
            <a:pPr algn="dist"/>
            <a:r>
              <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a:t>
            </a:r>
            <a:r>
              <a:rPr lang="ja-JP" altLang="en-US" b="1">
                <a:solidFill>
                  <a:schemeClr val="tx1">
                    <a:lumMod val="75000"/>
                    <a:lumOff val="25000"/>
                  </a:schemeClr>
                </a:solidFill>
                <a:latin typeface="Hiragino Sans W6" panose="020B0400000000000000" pitchFamily="34" charset="-128"/>
                <a:ea typeface="Hiragino Sans W6" panose="020B0400000000000000" pitchFamily="34" charset="-128"/>
              </a:rPr>
              <a:t>実験方法</a:t>
            </a:r>
            <a:endParaRPr kumimoji="1" lang="ja-JP" altLang="en-US" b="1">
              <a:solidFill>
                <a:schemeClr val="tx1">
                  <a:lumMod val="75000"/>
                  <a:lumOff val="25000"/>
                </a:schemeClr>
              </a:solidFill>
              <a:latin typeface="Hiragino Sans W6" panose="020B0400000000000000" pitchFamily="34" charset="-128"/>
              <a:ea typeface="Hiragino Sans W6" panose="020B0400000000000000" pitchFamily="34" charset="-128"/>
            </a:endParaRPr>
          </a:p>
        </p:txBody>
      </p:sp>
      <p:sp>
        <p:nvSpPr>
          <p:cNvPr id="4" name="テキスト ボックス 3">
            <a:extLst>
              <a:ext uri="{FF2B5EF4-FFF2-40B4-BE49-F238E27FC236}">
                <a16:creationId xmlns:a16="http://schemas.microsoft.com/office/drawing/2014/main" id="{5EBBCC54-9816-4D13-35FA-1DEBA45CAC3C}"/>
              </a:ext>
            </a:extLst>
          </p:cNvPr>
          <p:cNvSpPr txBox="1"/>
          <p:nvPr/>
        </p:nvSpPr>
        <p:spPr>
          <a:xfrm>
            <a:off x="227034" y="1781906"/>
            <a:ext cx="11737931" cy="352276"/>
          </a:xfrm>
          <a:prstGeom prst="rect">
            <a:avLst/>
          </a:prstGeom>
          <a:noFill/>
        </p:spPr>
        <p:txBody>
          <a:bodyPr wrap="square" lIns="0" tIns="0" rIns="0" bIns="0" rtlCol="0">
            <a:spAutoFit/>
          </a:bodyPr>
          <a:lstStyle/>
          <a:p>
            <a:pPr algn="dist">
              <a:lnSpc>
                <a:spcPts val="2900"/>
              </a:lnSpc>
            </a:pPr>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精度を調整可能な疑似サロゲートモデルを使用し、精度による探索性能の違いを分析</a:t>
            </a:r>
          </a:p>
        </p:txBody>
      </p:sp>
      <p:grpSp>
        <p:nvGrpSpPr>
          <p:cNvPr id="13" name="グループ化 12">
            <a:extLst>
              <a:ext uri="{FF2B5EF4-FFF2-40B4-BE49-F238E27FC236}">
                <a16:creationId xmlns:a16="http://schemas.microsoft.com/office/drawing/2014/main" id="{B4293116-711C-D185-843C-EEDF0A39564E}"/>
              </a:ext>
            </a:extLst>
          </p:cNvPr>
          <p:cNvGrpSpPr/>
          <p:nvPr/>
        </p:nvGrpSpPr>
        <p:grpSpPr>
          <a:xfrm>
            <a:off x="321946" y="2295952"/>
            <a:ext cx="3701145" cy="1642014"/>
            <a:chOff x="1165448" y="3014574"/>
            <a:chExt cx="3701145" cy="1642014"/>
          </a:xfrm>
        </p:grpSpPr>
        <p:sp>
          <p:nvSpPr>
            <p:cNvPr id="3" name="角丸四角形 2">
              <a:extLst>
                <a:ext uri="{FF2B5EF4-FFF2-40B4-BE49-F238E27FC236}">
                  <a16:creationId xmlns:a16="http://schemas.microsoft.com/office/drawing/2014/main" id="{7DCB03F7-CAD5-5901-5867-33596B2AF66A}"/>
                </a:ext>
              </a:extLst>
            </p:cNvPr>
            <p:cNvSpPr/>
            <p:nvPr/>
          </p:nvSpPr>
          <p:spPr>
            <a:xfrm>
              <a:off x="1165448" y="3210818"/>
              <a:ext cx="3701145" cy="1445770"/>
            </a:xfrm>
            <a:prstGeom prst="roundRect">
              <a:avLst>
                <a:gd name="adj" fmla="val 695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0" rIns="0" bIns="0" rtlCol="0" anchor="ctr"/>
            <a:lstStyle/>
            <a:p>
              <a:pPr marL="285750" indent="-285750">
                <a:lnSpc>
                  <a:spcPct val="150000"/>
                </a:lnSpc>
                <a:buFont typeface="Arial" panose="020B0604020202020204" pitchFamily="34" charset="0"/>
                <a:buChar char="•"/>
              </a:pPr>
              <a:r>
                <a:rPr kumimoji="1" lang="ja-JP" altLang="en-US">
                  <a:latin typeface="Hiragino Sans W5" panose="020B0400000000000000" pitchFamily="34" charset="-128"/>
                  <a:ea typeface="Hiragino Sans W5" panose="020B0400000000000000" pitchFamily="34" charset="-128"/>
                </a:rPr>
                <a:t>事前選択　分類モデル</a:t>
              </a:r>
              <a:endParaRPr kumimoji="1" lang="en-US" altLang="ja-JP" dirty="0">
                <a:latin typeface="Hiragino Sans W5" panose="020B0400000000000000" pitchFamily="34" charset="-128"/>
                <a:ea typeface="Hiragino Sans W5" panose="020B0400000000000000" pitchFamily="34" charset="-128"/>
              </a:endParaRPr>
            </a:p>
            <a:p>
              <a:pPr marL="285750" indent="-285750">
                <a:lnSpc>
                  <a:spcPct val="150000"/>
                </a:lnSpc>
                <a:buFont typeface="Arial" panose="020B0604020202020204" pitchFamily="34" charset="0"/>
                <a:buChar char="•"/>
              </a:pPr>
              <a:r>
                <a:rPr lang="ja-JP" altLang="en-US">
                  <a:latin typeface="Hiragino Sans W5" panose="020B0400000000000000" pitchFamily="34" charset="-128"/>
                  <a:ea typeface="Hiragino Sans W5" panose="020B0400000000000000" pitchFamily="34" charset="-128"/>
                </a:rPr>
                <a:t>個体ベース　実評価値モデル</a:t>
              </a:r>
              <a:endParaRPr lang="en-US" altLang="ja-JP" dirty="0">
                <a:latin typeface="Hiragino Sans W5" panose="020B0400000000000000" pitchFamily="34" charset="-128"/>
                <a:ea typeface="Hiragino Sans W5" panose="020B0400000000000000" pitchFamily="34" charset="-128"/>
              </a:endParaRPr>
            </a:p>
            <a:p>
              <a:pPr marL="285750" indent="-285750">
                <a:lnSpc>
                  <a:spcPct val="150000"/>
                </a:lnSpc>
                <a:buFont typeface="Arial" panose="020B0604020202020204" pitchFamily="34" charset="0"/>
                <a:buChar char="•"/>
              </a:pPr>
              <a:r>
                <a:rPr lang="ja-JP" altLang="en-US">
                  <a:latin typeface="Hiragino Sans W5" panose="020B0400000000000000" pitchFamily="34" charset="-128"/>
                  <a:ea typeface="Hiragino Sans W5" panose="020B0400000000000000" pitchFamily="34" charset="-128"/>
                </a:rPr>
                <a:t>サロゲートなし</a:t>
              </a:r>
              <a:endParaRPr kumimoji="1" lang="ja-JP" altLang="en-US">
                <a:latin typeface="Hiragino Sans W5" panose="020B0400000000000000" pitchFamily="34" charset="-128"/>
                <a:ea typeface="Hiragino Sans W5" panose="020B0400000000000000" pitchFamily="34" charset="-128"/>
              </a:endParaRPr>
            </a:p>
          </p:txBody>
        </p:sp>
        <p:sp>
          <p:nvSpPr>
            <p:cNvPr id="8" name="角丸四角形 7">
              <a:extLst>
                <a:ext uri="{FF2B5EF4-FFF2-40B4-BE49-F238E27FC236}">
                  <a16:creationId xmlns:a16="http://schemas.microsoft.com/office/drawing/2014/main" id="{9BF74CA3-A6D9-5CD6-35E1-7CAE111F626E}"/>
                </a:ext>
              </a:extLst>
            </p:cNvPr>
            <p:cNvSpPr/>
            <p:nvPr/>
          </p:nvSpPr>
          <p:spPr>
            <a:xfrm>
              <a:off x="1341435" y="3014574"/>
              <a:ext cx="1509485" cy="35400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Sans W5" panose="020B0400000000000000" pitchFamily="34" charset="-128"/>
                  <a:ea typeface="Hiragino Sans W5" panose="020B0400000000000000" pitchFamily="34" charset="-128"/>
                </a:rPr>
                <a:t>使用モデル</a:t>
              </a:r>
            </a:p>
          </p:txBody>
        </p:sp>
      </p:grpSp>
      <p:graphicFrame>
        <p:nvGraphicFramePr>
          <p:cNvPr id="9" name="表 8">
            <a:extLst>
              <a:ext uri="{FF2B5EF4-FFF2-40B4-BE49-F238E27FC236}">
                <a16:creationId xmlns:a16="http://schemas.microsoft.com/office/drawing/2014/main" id="{8B2CEC22-700E-ECD5-97B9-D5636FCC06B8}"/>
              </a:ext>
            </a:extLst>
          </p:cNvPr>
          <p:cNvGraphicFramePr>
            <a:graphicFrameLocks noGrp="1"/>
          </p:cNvGraphicFramePr>
          <p:nvPr>
            <p:extLst>
              <p:ext uri="{D42A27DB-BD31-4B8C-83A1-F6EECF244321}">
                <p14:modId xmlns:p14="http://schemas.microsoft.com/office/powerpoint/2010/main" val="338924338"/>
              </p:ext>
            </p:extLst>
          </p:nvPr>
        </p:nvGraphicFramePr>
        <p:xfrm>
          <a:off x="4464062" y="2407428"/>
          <a:ext cx="2931886" cy="2926080"/>
        </p:xfrm>
        <a:graphic>
          <a:graphicData uri="http://schemas.openxmlformats.org/drawingml/2006/table">
            <a:tbl>
              <a:tblPr firstRow="1" bandRow="1">
                <a:tableStyleId>{69012ECD-51FC-41F1-AA8D-1B2483CD663E}</a:tableStyleId>
              </a:tblPr>
              <a:tblGrid>
                <a:gridCol w="672835">
                  <a:extLst>
                    <a:ext uri="{9D8B030D-6E8A-4147-A177-3AD203B41FA5}">
                      <a16:colId xmlns:a16="http://schemas.microsoft.com/office/drawing/2014/main" val="1546719091"/>
                    </a:ext>
                  </a:extLst>
                </a:gridCol>
                <a:gridCol w="1234597">
                  <a:extLst>
                    <a:ext uri="{9D8B030D-6E8A-4147-A177-3AD203B41FA5}">
                      <a16:colId xmlns:a16="http://schemas.microsoft.com/office/drawing/2014/main" val="3632348338"/>
                    </a:ext>
                  </a:extLst>
                </a:gridCol>
                <a:gridCol w="1024454">
                  <a:extLst>
                    <a:ext uri="{9D8B030D-6E8A-4147-A177-3AD203B41FA5}">
                      <a16:colId xmlns:a16="http://schemas.microsoft.com/office/drawing/2014/main" val="2635607927"/>
                    </a:ext>
                  </a:extLst>
                </a:gridCol>
              </a:tblGrid>
              <a:tr h="311743">
                <a:tc gridSpan="3">
                  <a:txBody>
                    <a:bodyPr/>
                    <a:lstStyle/>
                    <a:p>
                      <a:pPr algn="ctr"/>
                      <a:r>
                        <a:rPr kumimoji="1" lang="en-US" altLang="ja-JP" b="0" i="0" dirty="0">
                          <a:latin typeface="Hiragino Sans W4" panose="020B0400000000000000" pitchFamily="34" charset="-128"/>
                          <a:ea typeface="Hiragino Sans W4" panose="020B0400000000000000" pitchFamily="34" charset="-128"/>
                        </a:rPr>
                        <a:t>CEC2015</a:t>
                      </a:r>
                      <a:r>
                        <a:rPr kumimoji="1" lang="ja-JP" altLang="en-US" b="0" i="0">
                          <a:latin typeface="Hiragino Sans W4" panose="020B0400000000000000" pitchFamily="34" charset="-128"/>
                          <a:ea typeface="Hiragino Sans W4" panose="020B0400000000000000" pitchFamily="34" charset="-128"/>
                        </a:rPr>
                        <a:t>ベンチマーク</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311743">
                <a:tc>
                  <a:txBody>
                    <a:bodyPr/>
                    <a:lstStyle/>
                    <a:p>
                      <a:r>
                        <a:rPr kumimoji="1" lang="ja-JP" altLang="en-US"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b="0" i="0">
                          <a:latin typeface="Hiragino Sans W4" panose="020B0400000000000000" pitchFamily="34" charset="-128"/>
                          <a:ea typeface="Hiragino Sans W4" panose="020B0400000000000000" pitchFamily="34" charset="-128"/>
                        </a:rPr>
                        <a:t>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b="0" i="0" dirty="0">
                          <a:latin typeface="Hiragino Sans W4" panose="020B0400000000000000" pitchFamily="34" charset="-128"/>
                          <a:ea typeface="Hiragino Sans W4" panose="020B0400000000000000" pitchFamily="34" charset="-128"/>
                        </a:rPr>
                        <a:t>10, 30</a:t>
                      </a:r>
                      <a:endParaRPr kumimoji="1" lang="ja-JP" altLang="en-US"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f2</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f4</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f8</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f13</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311743">
                <a:tc>
                  <a:txBody>
                    <a:bodyPr/>
                    <a:lstStyle/>
                    <a:p>
                      <a:pPr algn="r"/>
                      <a:r>
                        <a:rPr kumimoji="1" lang="en-US" altLang="ja-JP" b="0" i="0" dirty="0">
                          <a:latin typeface="Hiragino Sans W4" panose="020B0400000000000000" pitchFamily="34" charset="-128"/>
                          <a:ea typeface="Hiragino Sans W4" panose="020B0400000000000000" pitchFamily="34" charset="-128"/>
                        </a:rPr>
                        <a:t>f15</a:t>
                      </a:r>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17" name="テキスト ボックス 16">
            <a:extLst>
              <a:ext uri="{FF2B5EF4-FFF2-40B4-BE49-F238E27FC236}">
                <a16:creationId xmlns:a16="http://schemas.microsoft.com/office/drawing/2014/main" id="{B96D2B5A-AB0A-9013-BB45-47C67FDE0350}"/>
              </a:ext>
            </a:extLst>
          </p:cNvPr>
          <p:cNvSpPr txBox="1"/>
          <p:nvPr/>
        </p:nvSpPr>
        <p:spPr>
          <a:xfrm>
            <a:off x="3022600" y="6220245"/>
            <a:ext cx="9110186" cy="461665"/>
          </a:xfrm>
          <a:prstGeom prst="rect">
            <a:avLst/>
          </a:prstGeom>
          <a:noFill/>
        </p:spPr>
        <p:txBody>
          <a:bodyPr wrap="none" rtlCol="0">
            <a:spAutoFit/>
          </a:bodyPr>
          <a:lstStyle/>
          <a:p>
            <a:r>
              <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rPr>
              <a:t>ポスター発表にて、使用モデルの詳細と分析結果を紹介します</a:t>
            </a:r>
            <a:r>
              <a:rPr kumimoji="1" lang="en-US" altLang="ja-JP" sz="2400" dirty="0">
                <a:solidFill>
                  <a:schemeClr val="tx1">
                    <a:lumMod val="85000"/>
                    <a:lumOff val="15000"/>
                  </a:schemeClr>
                </a:solidFill>
                <a:latin typeface="Hiragino Sans W5" panose="020B0400000000000000" pitchFamily="34" charset="-128"/>
                <a:ea typeface="Hiragino Sans W5" panose="020B0400000000000000" pitchFamily="34" charset="-128"/>
              </a:rPr>
              <a:t>→</a:t>
            </a:r>
            <a:endParaRPr kumimoji="1" lang="ja-JP" altLang="en-US" sz="2400">
              <a:solidFill>
                <a:schemeClr val="tx1">
                  <a:lumMod val="85000"/>
                  <a:lumOff val="15000"/>
                </a:schemeClr>
              </a:solidFill>
              <a:latin typeface="Hiragino Sans W5" panose="020B0400000000000000" pitchFamily="34" charset="-128"/>
              <a:ea typeface="Hiragino Sans W5" panose="020B0400000000000000" pitchFamily="34" charset="-128"/>
            </a:endParaRPr>
          </a:p>
        </p:txBody>
      </p:sp>
      <p:sp>
        <p:nvSpPr>
          <p:cNvPr id="18" name="テキスト ボックス 17">
            <a:extLst>
              <a:ext uri="{FF2B5EF4-FFF2-40B4-BE49-F238E27FC236}">
                <a16:creationId xmlns:a16="http://schemas.microsoft.com/office/drawing/2014/main" id="{471BBEFE-C1E5-72F1-774F-29B50ED65955}"/>
              </a:ext>
            </a:extLst>
          </p:cNvPr>
          <p:cNvSpPr txBox="1"/>
          <p:nvPr/>
        </p:nvSpPr>
        <p:spPr>
          <a:xfrm>
            <a:off x="359761" y="4045278"/>
            <a:ext cx="3562194" cy="400110"/>
          </a:xfrm>
          <a:prstGeom prst="rect">
            <a:avLst/>
          </a:prstGeom>
          <a:noFill/>
        </p:spPr>
        <p:txBody>
          <a:bodyPr wrap="none" rtlCol="0">
            <a:spAutoFit/>
          </a:bodyPr>
          <a:lstStyle/>
          <a:p>
            <a:r>
              <a:rPr kumimoji="1" lang="ja-JP" altLang="en-US" sz="2000">
                <a:latin typeface="Hiragino Sans W4" panose="020B0400000000000000" pitchFamily="34" charset="-128"/>
                <a:ea typeface="Hiragino Sans W4" panose="020B0400000000000000" pitchFamily="34" charset="-128"/>
              </a:rPr>
              <a:t>精度：</a:t>
            </a:r>
            <a:r>
              <a:rPr kumimoji="1" lang="en-US" altLang="ja-JP" sz="2000" dirty="0">
                <a:latin typeface="Hiragino Sans W4" panose="020B0400000000000000" pitchFamily="34" charset="-128"/>
                <a:ea typeface="Hiragino Sans W4" panose="020B0400000000000000" pitchFamily="34" charset="-128"/>
              </a:rPr>
              <a:t>0.5〜1.0</a:t>
            </a:r>
            <a:r>
              <a:rPr kumimoji="1" lang="ja-JP" altLang="en-US" sz="2000">
                <a:latin typeface="Hiragino Sans W4" panose="020B0400000000000000" pitchFamily="34" charset="-128"/>
                <a:ea typeface="Hiragino Sans W4" panose="020B0400000000000000" pitchFamily="34" charset="-128"/>
              </a:rPr>
              <a:t>　</a:t>
            </a:r>
            <a:r>
              <a:rPr kumimoji="1" lang="en-US" altLang="ja-JP" sz="2000" dirty="0">
                <a:latin typeface="Hiragino Sans W4" panose="020B0400000000000000" pitchFamily="34" charset="-128"/>
                <a:ea typeface="Hiragino Sans W4" panose="020B0400000000000000" pitchFamily="34" charset="-128"/>
              </a:rPr>
              <a:t>(0.1</a:t>
            </a:r>
            <a:r>
              <a:rPr kumimoji="1" lang="ja-JP" altLang="en-US" sz="2000">
                <a:latin typeface="Hiragino Sans W4" panose="020B0400000000000000" pitchFamily="34" charset="-128"/>
                <a:ea typeface="Hiragino Sans W4" panose="020B0400000000000000" pitchFamily="34" charset="-128"/>
              </a:rPr>
              <a:t>刻み）</a:t>
            </a:r>
          </a:p>
        </p:txBody>
      </p:sp>
      <p:pic>
        <p:nvPicPr>
          <p:cNvPr id="12" name="図 11">
            <a:extLst>
              <a:ext uri="{FF2B5EF4-FFF2-40B4-BE49-F238E27FC236}">
                <a16:creationId xmlns:a16="http://schemas.microsoft.com/office/drawing/2014/main" id="{4C886740-10C6-EBF9-0D40-7A507B195D0E}"/>
              </a:ext>
            </a:extLst>
          </p:cNvPr>
          <p:cNvPicPr>
            <a:picLocks noChangeAspect="1"/>
          </p:cNvPicPr>
          <p:nvPr/>
        </p:nvPicPr>
        <p:blipFill>
          <a:blip r:embed="rId4"/>
          <a:stretch>
            <a:fillRect/>
          </a:stretch>
        </p:blipFill>
        <p:spPr>
          <a:xfrm>
            <a:off x="7998619" y="4139413"/>
            <a:ext cx="3172933" cy="1963252"/>
          </a:xfrm>
          <a:prstGeom prst="rect">
            <a:avLst/>
          </a:prstGeom>
        </p:spPr>
      </p:pic>
      <p:pic>
        <p:nvPicPr>
          <p:cNvPr id="15" name="図 14">
            <a:extLst>
              <a:ext uri="{FF2B5EF4-FFF2-40B4-BE49-F238E27FC236}">
                <a16:creationId xmlns:a16="http://schemas.microsoft.com/office/drawing/2014/main" id="{FB56E1B5-3C7E-A524-D36F-3BEB82A80665}"/>
              </a:ext>
            </a:extLst>
          </p:cNvPr>
          <p:cNvPicPr>
            <a:picLocks noChangeAspect="1"/>
          </p:cNvPicPr>
          <p:nvPr/>
        </p:nvPicPr>
        <p:blipFill>
          <a:blip r:embed="rId5"/>
          <a:stretch>
            <a:fillRect/>
          </a:stretch>
        </p:blipFill>
        <p:spPr>
          <a:xfrm>
            <a:off x="7998619" y="2134182"/>
            <a:ext cx="3172933" cy="1963252"/>
          </a:xfrm>
          <a:prstGeom prst="rect">
            <a:avLst/>
          </a:prstGeom>
        </p:spPr>
      </p:pic>
    </p:spTree>
    <p:extLst>
      <p:ext uri="{BB962C8B-B14F-4D97-AF65-F5344CB8AC3E}">
        <p14:creationId xmlns:p14="http://schemas.microsoft.com/office/powerpoint/2010/main" val="122745680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873</Words>
  <Application>Microsoft Macintosh PowerPoint</Application>
  <PresentationFormat>ワイド画面</PresentationFormat>
  <Paragraphs>82</Paragraphs>
  <Slides>5</Slides>
  <Notes>5</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Hiragino Sans W4</vt:lpstr>
      <vt:lpstr>Hiragino Sans W5</vt:lpstr>
      <vt:lpstr>Hiragino Sans W6</vt:lpstr>
      <vt:lpstr>Söhne</vt:lpstr>
      <vt:lpstr>游ゴシック</vt:lpstr>
      <vt:lpstr>游ゴシック Light</vt:lpstr>
      <vt:lpstr>Arial</vt:lpstr>
      <vt:lpstr>Office テーマ</vt:lpstr>
      <vt:lpstr>サロゲート型進化計算における モデルの推定精度が 探索性能に与える影響の分析</vt:lpstr>
      <vt:lpstr>｜研究背景</vt:lpstr>
      <vt:lpstr>｜実験方法</vt:lpstr>
      <vt:lpstr>｜ベンチマークと結果</vt:lpstr>
      <vt:lpstr>｜実験方法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サロゲート型進化計算における モデルの推定精度が 探索性能に与える影響の分析</dc:title>
  <dc:creator>塙　裕貴</dc:creator>
  <cp:lastModifiedBy>塙　裕貴</cp:lastModifiedBy>
  <cp:revision>53</cp:revision>
  <dcterms:created xsi:type="dcterms:W3CDTF">2023-11-19T16:15:16Z</dcterms:created>
  <dcterms:modified xsi:type="dcterms:W3CDTF">2023-12-07T03:09:01Z</dcterms:modified>
</cp:coreProperties>
</file>