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62" r:id="rId4"/>
    <p:sldId id="266" r:id="rId5"/>
    <p:sldId id="282" r:id="rId6"/>
    <p:sldId id="284" r:id="rId7"/>
    <p:sldId id="270" r:id="rId8"/>
    <p:sldId id="288" r:id="rId9"/>
    <p:sldId id="289" r:id="rId10"/>
    <p:sldId id="290" r:id="rId11"/>
    <p:sldId id="292" r:id="rId12"/>
    <p:sldId id="295" r:id="rId13"/>
    <p:sldId id="298" r:id="rId14"/>
    <p:sldId id="291" r:id="rId15"/>
    <p:sldId id="296" r:id="rId16"/>
    <p:sldId id="294" r:id="rId17"/>
    <p:sldId id="272" r:id="rId18"/>
    <p:sldId id="268" r:id="rId19"/>
    <p:sldId id="273" r:id="rId20"/>
    <p:sldId id="276" r:id="rId21"/>
    <p:sldId id="274" r:id="rId22"/>
    <p:sldId id="301" r:id="rId23"/>
    <p:sldId id="304" r:id="rId24"/>
    <p:sldId id="302" r:id="rId25"/>
    <p:sldId id="280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6AE76-2CC2-E84D-BACD-8C0BD43B5C23}">
          <p14:sldIdLst>
            <p14:sldId id="256"/>
            <p14:sldId id="261"/>
            <p14:sldId id="262"/>
            <p14:sldId id="266"/>
            <p14:sldId id="282"/>
            <p14:sldId id="284"/>
            <p14:sldId id="270"/>
            <p14:sldId id="288"/>
            <p14:sldId id="289"/>
            <p14:sldId id="290"/>
            <p14:sldId id="292"/>
            <p14:sldId id="295"/>
            <p14:sldId id="298"/>
            <p14:sldId id="291"/>
            <p14:sldId id="296"/>
            <p14:sldId id="294"/>
            <p14:sldId id="272"/>
            <p14:sldId id="268"/>
            <p14:sldId id="273"/>
            <p14:sldId id="276"/>
            <p14:sldId id="274"/>
            <p14:sldId id="301"/>
            <p14:sldId id="304"/>
            <p14:sldId id="302"/>
            <p14:sldId id="280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EDC"/>
    <a:srgbClr val="FF9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80559" autoAdjust="0"/>
  </p:normalViewPr>
  <p:slideViewPr>
    <p:cSldViewPr snapToGrid="0" snapToObjects="1">
      <p:cViewPr varScale="1">
        <p:scale>
          <a:sx n="99" d="100"/>
          <a:sy n="99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Innovation and easy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3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12/23/24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12/23/24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64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98C176C-065F-124D-AAA4-94F2B7A2EC7C}" type="datetime1">
              <a:rPr lang="en-US" smtClean="0"/>
              <a:pPr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201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5" r:id="rId3"/>
    <p:sldLayoutId id="2147483661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33" y="1432494"/>
            <a:ext cx="7635709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Motor Imprecision in Clinical High Risk for Psychosis: Insights from Predictive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176" y="3304641"/>
            <a:ext cx="8229266" cy="1752600"/>
          </a:xfrm>
        </p:spPr>
        <p:txBody>
          <a:bodyPr>
            <a:normAutofit/>
          </a:bodyPr>
          <a:lstStyle/>
          <a:p>
            <a:r>
              <a:rPr lang="en-US" sz="2000" dirty="0"/>
              <a:t>Ziyan (Yuki) Han</a:t>
            </a:r>
          </a:p>
          <a:p>
            <a:r>
              <a:rPr lang="en-US" sz="2000" dirty="0"/>
              <a:t>PhD Candidate in Psychology, Northwestern University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113F-9F11-25AF-C00D-3B190A032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4A05-4C8B-F266-8019-F4CD5AFD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Process: Procedures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5B743-6202-13A3-1FA5-9988B175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C0713-9397-7884-0E65-FC03EB28CE5C}"/>
              </a:ext>
            </a:extLst>
          </p:cNvPr>
          <p:cNvSpPr/>
          <p:nvPr/>
        </p:nvSpPr>
        <p:spPr>
          <a:xfrm>
            <a:off x="826164" y="5248746"/>
            <a:ext cx="2021307" cy="73260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CD917CD3-AAE8-A951-DE34-D009BE18C42E}"/>
              </a:ext>
            </a:extLst>
          </p:cNvPr>
          <p:cNvSpPr/>
          <p:nvPr/>
        </p:nvSpPr>
        <p:spPr>
          <a:xfrm>
            <a:off x="826164" y="135549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Recruitment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5E8F2654-B30E-FEC8-A77F-3B79A1F1D0C9}"/>
              </a:ext>
            </a:extLst>
          </p:cNvPr>
          <p:cNvSpPr/>
          <p:nvPr/>
        </p:nvSpPr>
        <p:spPr>
          <a:xfrm>
            <a:off x="826164" y="263828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1DD875BE-D632-2C28-0749-7620359E5224}"/>
              </a:ext>
            </a:extLst>
          </p:cNvPr>
          <p:cNvSpPr/>
          <p:nvPr/>
        </p:nvSpPr>
        <p:spPr>
          <a:xfrm>
            <a:off x="826164" y="3978261"/>
            <a:ext cx="2021307" cy="1143000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96065-61B2-E6CA-AF37-CD5A752D4575}"/>
              </a:ext>
            </a:extLst>
          </p:cNvPr>
          <p:cNvSpPr txBox="1">
            <a:spLocks/>
          </p:cNvSpPr>
          <p:nvPr/>
        </p:nvSpPr>
        <p:spPr>
          <a:xfrm>
            <a:off x="3332742" y="1757953"/>
            <a:ext cx="5197800" cy="40525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All participants completed clinical assessment to: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rule out formal psychosis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assess for other psychiatric disorders with psychotic features 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400050"/>
            <a:r>
              <a:rPr lang="en-US" sz="2200" dirty="0"/>
              <a:t>Motor assessment was conducted using the SISL task</a:t>
            </a:r>
          </a:p>
          <a:p>
            <a:pPr marL="400050"/>
            <a:endParaRPr lang="en-US" sz="2200" dirty="0"/>
          </a:p>
          <a:p>
            <a:pPr marL="400050"/>
            <a:r>
              <a:rPr lang="en-US" sz="2200" dirty="0"/>
              <a:t>I completed data preprocessing with Python and R studio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388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94D1B-73AD-051B-6884-4190A629F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63AA-0678-2D56-0DE8-49779D34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Process: Procedures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21E10-A1BE-2F7D-ADEE-9C461B92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F536F-0CAA-5ADB-4391-7A73FFFFD0EA}"/>
              </a:ext>
            </a:extLst>
          </p:cNvPr>
          <p:cNvSpPr/>
          <p:nvPr/>
        </p:nvSpPr>
        <p:spPr>
          <a:xfrm>
            <a:off x="826164" y="5248746"/>
            <a:ext cx="2021307" cy="73260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A0161902-D12F-8E86-11C0-5D6F425DDE27}"/>
              </a:ext>
            </a:extLst>
          </p:cNvPr>
          <p:cNvSpPr/>
          <p:nvPr/>
        </p:nvSpPr>
        <p:spPr>
          <a:xfrm>
            <a:off x="826164" y="135549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Recruitment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B8D015A0-FE36-FE11-288F-7E7B3D45E83D}"/>
              </a:ext>
            </a:extLst>
          </p:cNvPr>
          <p:cNvSpPr/>
          <p:nvPr/>
        </p:nvSpPr>
        <p:spPr>
          <a:xfrm>
            <a:off x="826164" y="263828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3D1D4583-FD82-89F7-26B9-B6BF7E1712B8}"/>
              </a:ext>
            </a:extLst>
          </p:cNvPr>
          <p:cNvSpPr/>
          <p:nvPr/>
        </p:nvSpPr>
        <p:spPr>
          <a:xfrm>
            <a:off x="826164" y="3978261"/>
            <a:ext cx="2021307" cy="1143000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146040-3BAB-3325-E404-9C351BAD9699}"/>
              </a:ext>
            </a:extLst>
          </p:cNvPr>
          <p:cNvSpPr txBox="1">
            <a:spLocks/>
          </p:cNvSpPr>
          <p:nvPr/>
        </p:nvSpPr>
        <p:spPr>
          <a:xfrm>
            <a:off x="3216435" y="1585138"/>
            <a:ext cx="4720395" cy="44022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Chi-square</a:t>
            </a:r>
          </a:p>
          <a:p>
            <a:pPr marL="742950" lvl="2" indent="-342900"/>
            <a:r>
              <a:rPr lang="en-US" sz="1800" dirty="0"/>
              <a:t>Make sure no age/sex differences between groups</a:t>
            </a:r>
          </a:p>
          <a:p>
            <a:endParaRPr lang="en-US" sz="2200" dirty="0"/>
          </a:p>
          <a:p>
            <a:pPr marL="342900" lvl="1" indent="-342900">
              <a:buFont typeface="Arial"/>
              <a:buChar char="•"/>
            </a:pPr>
            <a:r>
              <a:rPr lang="en-US" sz="2200" dirty="0"/>
              <a:t>A/B testing</a:t>
            </a:r>
          </a:p>
          <a:p>
            <a:pPr marL="742950" lvl="2" indent="-342900"/>
            <a:r>
              <a:rPr lang="en-US" sz="1800" dirty="0"/>
              <a:t>Demonstrate motor precision difference between groups while holding other variables constant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Linear Mixed Effect model</a:t>
            </a:r>
          </a:p>
          <a:p>
            <a:pPr marL="742950" lvl="2" indent="-342900"/>
            <a:r>
              <a:rPr lang="en-US" sz="1800" dirty="0"/>
              <a:t>Accounts for auto-correlation</a:t>
            </a:r>
          </a:p>
          <a:p>
            <a:pPr marL="742950" lvl="2" indent="-342900"/>
            <a:r>
              <a:rPr lang="en-US" sz="1800" dirty="0"/>
              <a:t>Captures hierarchical data</a:t>
            </a:r>
          </a:p>
          <a:p>
            <a:pPr marL="742950" lvl="2" indent="-342900"/>
            <a:r>
              <a:rPr lang="en-US" sz="1800" dirty="0"/>
              <a:t>Improve generalizability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39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3D41B-6F7D-61BE-BC20-23D47D93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8B83-41B9-732E-74F0-DD23BA38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Process: Procedures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BC496-9746-919F-EE96-C02EC715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1F6C7-065B-6402-2E34-F8B47AC43F01}"/>
              </a:ext>
            </a:extLst>
          </p:cNvPr>
          <p:cNvSpPr/>
          <p:nvPr/>
        </p:nvSpPr>
        <p:spPr>
          <a:xfrm>
            <a:off x="826164" y="5248746"/>
            <a:ext cx="2021307" cy="73260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EEE1AAEA-D0EC-B7D6-3982-3297DB5C1637}"/>
              </a:ext>
            </a:extLst>
          </p:cNvPr>
          <p:cNvSpPr/>
          <p:nvPr/>
        </p:nvSpPr>
        <p:spPr>
          <a:xfrm>
            <a:off x="826164" y="135549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Recruitment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F4A54614-BFFF-E6DD-FDCC-652FB543BCFE}"/>
              </a:ext>
            </a:extLst>
          </p:cNvPr>
          <p:cNvSpPr/>
          <p:nvPr/>
        </p:nvSpPr>
        <p:spPr>
          <a:xfrm>
            <a:off x="826164" y="263828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C481987E-61CA-75B8-D35F-B2A3A663AC86}"/>
              </a:ext>
            </a:extLst>
          </p:cNvPr>
          <p:cNvSpPr/>
          <p:nvPr/>
        </p:nvSpPr>
        <p:spPr>
          <a:xfrm>
            <a:off x="826164" y="3978261"/>
            <a:ext cx="2021307" cy="1143000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3153CC-B721-C7D6-C5C2-B36A7CBF5340}"/>
              </a:ext>
            </a:extLst>
          </p:cNvPr>
          <p:cNvSpPr txBox="1">
            <a:spLocks/>
          </p:cNvSpPr>
          <p:nvPr/>
        </p:nvSpPr>
        <p:spPr>
          <a:xfrm>
            <a:off x="3216435" y="1585138"/>
            <a:ext cx="4720395" cy="44022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Chi-square</a:t>
            </a:r>
          </a:p>
          <a:p>
            <a:pPr marL="742950" lvl="2" indent="-342900"/>
            <a:r>
              <a:rPr lang="en-US" sz="1800" dirty="0"/>
              <a:t>Make sure no age/sex differences between groups</a:t>
            </a:r>
          </a:p>
          <a:p>
            <a:endParaRPr lang="en-US" sz="2200" dirty="0"/>
          </a:p>
          <a:p>
            <a:pPr marL="342900" lvl="1" indent="-342900"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A/B testing</a:t>
            </a:r>
          </a:p>
          <a:p>
            <a:pPr marL="742950" lvl="2" indent="-3429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Demonstrate motor precision difference between groups while holding other variables constant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Mixed Effect model</a:t>
            </a:r>
          </a:p>
          <a:p>
            <a:pPr marL="742950" lvl="2" indent="-3429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Accounts for auto-correlation</a:t>
            </a:r>
          </a:p>
          <a:p>
            <a:pPr marL="742950" lvl="2" indent="-3429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Captures hierarchical data</a:t>
            </a:r>
          </a:p>
          <a:p>
            <a:pPr marL="742950" lvl="2" indent="-3429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Improve generalizability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17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0A057-815E-0D46-94A9-6CCE6F376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636-DDDD-1DBA-29F3-95540199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Process: Procedures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A26231-285D-D412-8C1B-8D8B5A0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02C51-CB18-65E1-C53A-C71E6BE6ED5A}"/>
              </a:ext>
            </a:extLst>
          </p:cNvPr>
          <p:cNvSpPr/>
          <p:nvPr/>
        </p:nvSpPr>
        <p:spPr>
          <a:xfrm>
            <a:off x="826164" y="5248746"/>
            <a:ext cx="2021307" cy="73260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822FA708-15AE-4E04-1EC8-5C05B9C4A269}"/>
              </a:ext>
            </a:extLst>
          </p:cNvPr>
          <p:cNvSpPr/>
          <p:nvPr/>
        </p:nvSpPr>
        <p:spPr>
          <a:xfrm>
            <a:off x="826164" y="135549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Recruitment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DDCA5093-4733-CA00-D5C2-556DB7B8FE22}"/>
              </a:ext>
            </a:extLst>
          </p:cNvPr>
          <p:cNvSpPr/>
          <p:nvPr/>
        </p:nvSpPr>
        <p:spPr>
          <a:xfrm>
            <a:off x="826164" y="263828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F8F9760C-1CAF-CD17-146E-50F0660E33F8}"/>
              </a:ext>
            </a:extLst>
          </p:cNvPr>
          <p:cNvSpPr/>
          <p:nvPr/>
        </p:nvSpPr>
        <p:spPr>
          <a:xfrm>
            <a:off x="826164" y="3978261"/>
            <a:ext cx="2021307" cy="1143000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129CE7-6F39-1496-CAEC-C653956F94D5}"/>
              </a:ext>
            </a:extLst>
          </p:cNvPr>
          <p:cNvSpPr txBox="1">
            <a:spLocks/>
          </p:cNvSpPr>
          <p:nvPr/>
        </p:nvSpPr>
        <p:spPr>
          <a:xfrm>
            <a:off x="3216435" y="1585138"/>
            <a:ext cx="4720395" cy="44022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Chi-square</a:t>
            </a:r>
          </a:p>
          <a:p>
            <a:pPr marL="742950" lvl="2" indent="-3429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sure no age/sex differences between groups</a:t>
            </a:r>
          </a:p>
          <a:p>
            <a:endParaRPr lang="en-US" sz="2200" dirty="0"/>
          </a:p>
          <a:p>
            <a:pPr marL="342900" lvl="1" indent="-342900">
              <a:buFont typeface="Arial"/>
              <a:buChar char="•"/>
            </a:pPr>
            <a:r>
              <a:rPr lang="en-US" sz="2200" dirty="0"/>
              <a:t>A/B testing</a:t>
            </a:r>
          </a:p>
          <a:p>
            <a:pPr marL="742950" lvl="2" indent="-342900"/>
            <a:r>
              <a:rPr lang="en-US" sz="1800" dirty="0"/>
              <a:t>Demonstrate motor precision difference between groups while holding other variables constant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Mixed Effect model</a:t>
            </a:r>
          </a:p>
          <a:p>
            <a:pPr marL="742950" lvl="2" indent="-3429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Accounts for auto-correlation</a:t>
            </a:r>
          </a:p>
          <a:p>
            <a:pPr marL="742950" lvl="2" indent="-3429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Captures hierarchical data</a:t>
            </a:r>
          </a:p>
          <a:p>
            <a:pPr marL="742950" lvl="2" indent="-3429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Improve generalizability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731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253A-41EE-EE5B-4DAC-88670AA67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CAD4-78F1-BDDE-817C-1929C1D7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Process: Procedures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F9D36-1409-68CF-50DC-DD06CE53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B1BB44-9BEB-37F7-677C-2D097F7F6D84}"/>
              </a:ext>
            </a:extLst>
          </p:cNvPr>
          <p:cNvSpPr/>
          <p:nvPr/>
        </p:nvSpPr>
        <p:spPr>
          <a:xfrm>
            <a:off x="826164" y="5248746"/>
            <a:ext cx="2021307" cy="7326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B0163A8F-DF9E-3DF7-C252-8266C35E7FF9}"/>
              </a:ext>
            </a:extLst>
          </p:cNvPr>
          <p:cNvSpPr/>
          <p:nvPr/>
        </p:nvSpPr>
        <p:spPr>
          <a:xfrm>
            <a:off x="826164" y="135549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Recruitment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B297AF0D-6C9E-3BE4-62D2-C4782FA46815}"/>
              </a:ext>
            </a:extLst>
          </p:cNvPr>
          <p:cNvSpPr/>
          <p:nvPr/>
        </p:nvSpPr>
        <p:spPr>
          <a:xfrm>
            <a:off x="826164" y="263828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AEB76CD2-00C3-D7DB-5C29-796E9A032306}"/>
              </a:ext>
            </a:extLst>
          </p:cNvPr>
          <p:cNvSpPr/>
          <p:nvPr/>
        </p:nvSpPr>
        <p:spPr>
          <a:xfrm>
            <a:off x="826164" y="3978261"/>
            <a:ext cx="2021307" cy="1143000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</a:t>
            </a:r>
          </a:p>
        </p:txBody>
      </p:sp>
      <p:pic>
        <p:nvPicPr>
          <p:cNvPr id="5" name="Picture 4" descr="A diagram of training and training&#10;&#10;Description automatically generated">
            <a:extLst>
              <a:ext uri="{FF2B5EF4-FFF2-40B4-BE49-F238E27FC236}">
                <a16:creationId xmlns:a16="http://schemas.microsoft.com/office/drawing/2014/main" id="{14C4F397-B4CE-E9A1-B9B6-D8C43E006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936" y="3336403"/>
            <a:ext cx="4660900" cy="2159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ADDD10-1581-72AA-52DF-9F9F312E12D9}"/>
              </a:ext>
            </a:extLst>
          </p:cNvPr>
          <p:cNvSpPr/>
          <p:nvPr/>
        </p:nvSpPr>
        <p:spPr>
          <a:xfrm>
            <a:off x="4155311" y="1618449"/>
            <a:ext cx="509286" cy="499718"/>
          </a:xfrm>
          <a:prstGeom prst="ellipse">
            <a:avLst/>
          </a:prstGeom>
          <a:solidFill>
            <a:srgbClr val="FF9E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986F08-BDB2-089C-784C-B1C531D4D736}"/>
              </a:ext>
            </a:extLst>
          </p:cNvPr>
          <p:cNvSpPr/>
          <p:nvPr/>
        </p:nvSpPr>
        <p:spPr>
          <a:xfrm>
            <a:off x="4155311" y="2318978"/>
            <a:ext cx="509286" cy="499718"/>
          </a:xfrm>
          <a:prstGeom prst="ellipse">
            <a:avLst/>
          </a:prstGeom>
          <a:solidFill>
            <a:srgbClr val="05DE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FF824-2444-E4E9-932A-050BC959338C}"/>
              </a:ext>
            </a:extLst>
          </p:cNvPr>
          <p:cNvSpPr txBox="1"/>
          <p:nvPr/>
        </p:nvSpPr>
        <p:spPr>
          <a:xfrm>
            <a:off x="4884516" y="1683642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Clinical high risk for psychosis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AFFEF-98DD-863E-CD54-45F3491D4151}"/>
              </a:ext>
            </a:extLst>
          </p:cNvPr>
          <p:cNvSpPr txBox="1"/>
          <p:nvPr/>
        </p:nvSpPr>
        <p:spPr>
          <a:xfrm>
            <a:off x="4942388" y="2384171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 controls</a:t>
            </a:r>
          </a:p>
        </p:txBody>
      </p:sp>
    </p:spTree>
    <p:extLst>
      <p:ext uri="{BB962C8B-B14F-4D97-AF65-F5344CB8AC3E}">
        <p14:creationId xmlns:p14="http://schemas.microsoft.com/office/powerpoint/2010/main" val="65679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012F0-7D67-F196-3AC7-AE51571A7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662C-6CDF-2406-544A-F5E1C0C8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Process: Procedures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76FCD-84E9-BEB0-7F17-DF0551CC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AC3DF-C48E-7D3C-345F-5B1BB8A5CEB6}"/>
              </a:ext>
            </a:extLst>
          </p:cNvPr>
          <p:cNvSpPr/>
          <p:nvPr/>
        </p:nvSpPr>
        <p:spPr>
          <a:xfrm>
            <a:off x="826164" y="5248746"/>
            <a:ext cx="2021307" cy="73260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055750E4-BC59-2FA8-E2AE-AA4C56FB50E2}"/>
              </a:ext>
            </a:extLst>
          </p:cNvPr>
          <p:cNvSpPr/>
          <p:nvPr/>
        </p:nvSpPr>
        <p:spPr>
          <a:xfrm>
            <a:off x="826164" y="135549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Recruitment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2878321C-B6D4-E855-41E1-1AF373B7696F}"/>
              </a:ext>
            </a:extLst>
          </p:cNvPr>
          <p:cNvSpPr/>
          <p:nvPr/>
        </p:nvSpPr>
        <p:spPr>
          <a:xfrm>
            <a:off x="826164" y="263828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9530EC63-4B27-9EC0-9C8B-240E44CD1F2C}"/>
              </a:ext>
            </a:extLst>
          </p:cNvPr>
          <p:cNvSpPr/>
          <p:nvPr/>
        </p:nvSpPr>
        <p:spPr>
          <a:xfrm>
            <a:off x="826164" y="3978261"/>
            <a:ext cx="2021307" cy="1143000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26670C-D000-C5B4-D11E-2B62802241E1}"/>
              </a:ext>
            </a:extLst>
          </p:cNvPr>
          <p:cNvSpPr txBox="1">
            <a:spLocks/>
          </p:cNvSpPr>
          <p:nvPr/>
        </p:nvSpPr>
        <p:spPr>
          <a:xfrm>
            <a:off x="3216435" y="1585138"/>
            <a:ext cx="4720395" cy="44022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Chi-square</a:t>
            </a:r>
          </a:p>
          <a:p>
            <a:pPr marL="742950" lvl="2" indent="-3429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sure no age/sex differences between groups</a:t>
            </a:r>
          </a:p>
          <a:p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A/B testing</a:t>
            </a:r>
          </a:p>
          <a:p>
            <a:pPr marL="742950" lvl="2" indent="-34290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Demonstrate motor precision difference between groups while holding other variables constant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Linear Mixed Effect model</a:t>
            </a:r>
          </a:p>
          <a:p>
            <a:pPr marL="742950" lvl="2" indent="-342900"/>
            <a:r>
              <a:rPr lang="en-US" sz="1800" dirty="0"/>
              <a:t>Accounts for auto-correlation</a:t>
            </a:r>
          </a:p>
          <a:p>
            <a:pPr marL="742950" lvl="2" indent="-342900"/>
            <a:r>
              <a:rPr lang="en-US" sz="1800" dirty="0"/>
              <a:t>Captures hierarchical data</a:t>
            </a:r>
          </a:p>
          <a:p>
            <a:pPr marL="742950" lvl="2" indent="-342900"/>
            <a:r>
              <a:rPr lang="en-US" sz="1800" dirty="0"/>
              <a:t>Improve generalizability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67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3131A-B45F-057B-91E8-4FCB5DD3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6872-EA2D-7CD6-68A4-CDD709A3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Process: Procedures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41645-1EEB-5771-990F-3CA7FE13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AD340-1D03-D19C-D807-066A0B7A90EE}"/>
              </a:ext>
            </a:extLst>
          </p:cNvPr>
          <p:cNvSpPr/>
          <p:nvPr/>
        </p:nvSpPr>
        <p:spPr>
          <a:xfrm>
            <a:off x="826164" y="5248746"/>
            <a:ext cx="2021307" cy="7326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1297C43C-F1D4-2678-488E-C7EFA3477942}"/>
              </a:ext>
            </a:extLst>
          </p:cNvPr>
          <p:cNvSpPr/>
          <p:nvPr/>
        </p:nvSpPr>
        <p:spPr>
          <a:xfrm>
            <a:off x="826164" y="135549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Recruitment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78AF06D0-2DE0-BF61-1346-E0F1C3CB6D3F}"/>
              </a:ext>
            </a:extLst>
          </p:cNvPr>
          <p:cNvSpPr/>
          <p:nvPr/>
        </p:nvSpPr>
        <p:spPr>
          <a:xfrm>
            <a:off x="826164" y="263828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1FDE6FD2-7EA0-4955-A608-AD7DBA12B80E}"/>
              </a:ext>
            </a:extLst>
          </p:cNvPr>
          <p:cNvSpPr/>
          <p:nvPr/>
        </p:nvSpPr>
        <p:spPr>
          <a:xfrm>
            <a:off x="826164" y="3978261"/>
            <a:ext cx="2021307" cy="1143000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</a:t>
            </a:r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6E1879CA-5C02-E5B2-C894-6BB498FE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187" y="2245780"/>
            <a:ext cx="4088207" cy="3816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457E0-DCF9-1A57-0357-91BC3664D464}"/>
              </a:ext>
            </a:extLst>
          </p:cNvPr>
          <p:cNvSpPr txBox="1"/>
          <p:nvPr/>
        </p:nvSpPr>
        <p:spPr>
          <a:xfrm>
            <a:off x="3680748" y="1355490"/>
            <a:ext cx="463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motor improvement is predictive of high psychotic symptomatic measures </a:t>
            </a:r>
          </a:p>
        </p:txBody>
      </p:sp>
    </p:spTree>
    <p:extLst>
      <p:ext uri="{BB962C8B-B14F-4D97-AF65-F5344CB8AC3E}">
        <p14:creationId xmlns:p14="http://schemas.microsoft.com/office/powerpoint/2010/main" val="346002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1DB0-DD8E-FD74-56E5-830FFECBF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887CC-92FD-3356-BAC9-62238C8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728F9-E04B-CD8B-DCE7-6D7364EB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82A9E2-E4E5-81BC-4A68-49701701D57F}"/>
              </a:ext>
            </a:extLst>
          </p:cNvPr>
          <p:cNvSpPr txBox="1">
            <a:spLocks/>
          </p:cNvSpPr>
          <p:nvPr/>
        </p:nvSpPr>
        <p:spPr>
          <a:xfrm>
            <a:off x="650347" y="1581490"/>
            <a:ext cx="7571232" cy="3695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Introduction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Processes</a:t>
            </a:r>
          </a:p>
          <a:p>
            <a:r>
              <a:rPr lang="en-US" sz="2200" dirty="0"/>
              <a:t>Key Insights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Obstacles &amp; Challenges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36842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0075-FFC2-725A-A894-24448E84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Insight and Values: Motor deficits in CHR population vs. healthy controls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D628D-C93F-92FF-B204-AF916222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EE378F-14F0-3158-827A-D50584F9099A}"/>
              </a:ext>
            </a:extLst>
          </p:cNvPr>
          <p:cNvSpPr txBox="1">
            <a:spLocks/>
          </p:cNvSpPr>
          <p:nvPr/>
        </p:nvSpPr>
        <p:spPr>
          <a:xfrm>
            <a:off x="1593845" y="2039484"/>
            <a:ext cx="6805089" cy="369502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22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For potential patients:</a:t>
            </a:r>
          </a:p>
          <a:p>
            <a:pPr marL="400050" lvl="2" indent="0">
              <a:buNone/>
            </a:pPr>
            <a:r>
              <a:rPr lang="en-US" sz="1800" dirty="0"/>
              <a:t>A 15-minute online motor assessment can serve as a powerful predictive tool for psychosis risk, improving diagnostic efficiency and accessibility.</a:t>
            </a:r>
          </a:p>
          <a:p>
            <a:pPr marL="400050" lvl="2" indent="0">
              <a:buNone/>
            </a:pPr>
            <a:endParaRPr lang="en-US" sz="1800" dirty="0"/>
          </a:p>
          <a:p>
            <a:r>
              <a:rPr lang="en-US" dirty="0"/>
              <a:t>For industry: </a:t>
            </a:r>
          </a:p>
          <a:p>
            <a:pPr marL="400050" lvl="2" indent="0">
              <a:buNone/>
            </a:pPr>
            <a:r>
              <a:rPr lang="en-US" sz="1800" dirty="0"/>
              <a:t>Findings suggest a shift in medication development towards early intervention, potentially transforming psychosis treatment.</a:t>
            </a:r>
          </a:p>
          <a:p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36DDD2B-7F01-F69C-46A9-E6454414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4" y="2324035"/>
            <a:ext cx="982133" cy="982133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043F9C1-55BB-1FB0-7967-F98BCF45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3" y="4005618"/>
            <a:ext cx="714149" cy="71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3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D5CB-E1C6-3AE1-2641-53898A0B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01934"/>
            <a:ext cx="8280399" cy="1143000"/>
          </a:xfrm>
        </p:spPr>
        <p:txBody>
          <a:bodyPr>
            <a:noAutofit/>
          </a:bodyPr>
          <a:lstStyle/>
          <a:p>
            <a:r>
              <a:rPr lang="en-US" sz="3200" dirty="0"/>
              <a:t>Insight and Values: Motor improvements are predictive of symptom severity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2B11D7-BE21-9FCC-D687-9B5A868D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4D9824-84BA-2BC5-EAF6-3B19050C275C}"/>
              </a:ext>
            </a:extLst>
          </p:cNvPr>
          <p:cNvSpPr txBox="1">
            <a:spLocks/>
          </p:cNvSpPr>
          <p:nvPr/>
        </p:nvSpPr>
        <p:spPr>
          <a:xfrm>
            <a:off x="1625601" y="1920959"/>
            <a:ext cx="6890602" cy="369502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/>
              <a:buChar char="•"/>
              <a:defRPr sz="2200"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latin typeface="Arial"/>
                <a:cs typeface="Arial"/>
              </a:defRPr>
            </a:lvl2pPr>
            <a:lvl3pPr marL="400050" lvl="2" indent="0">
              <a:spcBef>
                <a:spcPct val="20000"/>
              </a:spcBef>
              <a:buFont typeface="Arial"/>
              <a:buNone/>
              <a:defRPr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For potential patients:</a:t>
            </a:r>
          </a:p>
          <a:p>
            <a:pPr marL="457200" lvl="1" indent="0">
              <a:buNone/>
            </a:pPr>
            <a:r>
              <a:rPr lang="en-US" sz="1800" dirty="0"/>
              <a:t>Motor assessments enable early detection of psychotic symptoms, empowering patients with timely interventions that improve their quality of life and reduce long-term health risks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For healthcare providers:</a:t>
            </a:r>
          </a:p>
          <a:p>
            <a:pPr marL="457200" lvl="1" indent="0">
              <a:buNone/>
            </a:pPr>
            <a:r>
              <a:rPr lang="en-US" sz="1800" dirty="0"/>
              <a:t>Changes in motor precision offer a reliable way to monitor symptom progression, supporting more informed decisions on treatment adjustments and resource allocation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6DE0827-0EB7-5102-F2E0-F14954A0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2" y="3768469"/>
            <a:ext cx="846668" cy="846668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145B5B-5000-4BFD-E7EF-4A0D47F4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2" y="2143459"/>
            <a:ext cx="846668" cy="8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Google Shape;154;p28">
            <a:extLst>
              <a:ext uri="{FF2B5EF4-FFF2-40B4-BE49-F238E27FC236}">
                <a16:creationId xmlns:a16="http://schemas.microsoft.com/office/drawing/2014/main" id="{3F62EC31-B490-E40D-8F1D-46F2634964D5}"/>
              </a:ext>
            </a:extLst>
          </p:cNvPr>
          <p:cNvSpPr/>
          <p:nvPr/>
        </p:nvSpPr>
        <p:spPr>
          <a:xfrm>
            <a:off x="2184230" y="3130014"/>
            <a:ext cx="5211178" cy="1554480"/>
          </a:xfrm>
          <a:custGeom>
            <a:avLst/>
            <a:gdLst/>
            <a:ahLst/>
            <a:cxnLst/>
            <a:rect l="l" t="t" r="r" b="b"/>
            <a:pathLst>
              <a:path w="3480318" h="2058039" extrusionOk="0">
                <a:moveTo>
                  <a:pt x="0" y="0"/>
                </a:moveTo>
                <a:lnTo>
                  <a:pt x="3039447" y="0"/>
                </a:lnTo>
                <a:lnTo>
                  <a:pt x="3480318" y="440872"/>
                </a:lnTo>
                <a:lnTo>
                  <a:pt x="3039447" y="881743"/>
                </a:lnTo>
                <a:lnTo>
                  <a:pt x="1499687" y="881743"/>
                </a:lnTo>
                <a:lnTo>
                  <a:pt x="1499687" y="2058039"/>
                </a:lnTo>
                <a:lnTo>
                  <a:pt x="1463687" y="2058039"/>
                </a:lnTo>
                <a:lnTo>
                  <a:pt x="1463687" y="881743"/>
                </a:lnTo>
                <a:lnTo>
                  <a:pt x="0" y="88174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endParaRPr sz="1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159;p28">
            <a:extLst>
              <a:ext uri="{FF2B5EF4-FFF2-40B4-BE49-F238E27FC236}">
                <a16:creationId xmlns:a16="http://schemas.microsoft.com/office/drawing/2014/main" id="{F1C1E23C-3AAF-0549-54C2-3B2EC2563104}"/>
              </a:ext>
            </a:extLst>
          </p:cNvPr>
          <p:cNvSpPr/>
          <p:nvPr/>
        </p:nvSpPr>
        <p:spPr>
          <a:xfrm>
            <a:off x="4233682" y="3286398"/>
            <a:ext cx="159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2021</a:t>
            </a:r>
            <a:r>
              <a:rPr lang="en-US" altLang="ko" sz="1400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. ~ </a:t>
            </a:r>
            <a:r>
              <a:rPr lang="en-US" altLang="ko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Present</a:t>
            </a:r>
            <a:r>
              <a:rPr lang="en-US" altLang="ko" sz="1400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1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" name="Google Shape;160;p28">
            <a:extLst>
              <a:ext uri="{FF2B5EF4-FFF2-40B4-BE49-F238E27FC236}">
                <a16:creationId xmlns:a16="http://schemas.microsoft.com/office/drawing/2014/main" id="{47B7D289-43A9-92FE-C0E9-55BF23CE88C8}"/>
              </a:ext>
            </a:extLst>
          </p:cNvPr>
          <p:cNvSpPr/>
          <p:nvPr/>
        </p:nvSpPr>
        <p:spPr>
          <a:xfrm>
            <a:off x="962526" y="1636228"/>
            <a:ext cx="2387857" cy="92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BA in Cognitive Science </a:t>
            </a:r>
          </a:p>
          <a:p>
            <a:r>
              <a:rPr lang="en-US" altLang="ko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at Occidental College</a:t>
            </a:r>
            <a:endParaRPr sz="11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" name="Google Shape;161;p28">
            <a:extLst>
              <a:ext uri="{FF2B5EF4-FFF2-40B4-BE49-F238E27FC236}">
                <a16:creationId xmlns:a16="http://schemas.microsoft.com/office/drawing/2014/main" id="{DCB0946F-54C0-977B-6D27-6CAAF2EAE685}"/>
              </a:ext>
            </a:extLst>
          </p:cNvPr>
          <p:cNvSpPr/>
          <p:nvPr/>
        </p:nvSpPr>
        <p:spPr>
          <a:xfrm>
            <a:off x="4789819" y="1696415"/>
            <a:ext cx="2649399" cy="105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MS student in Statistics at Northwestern University</a:t>
            </a:r>
            <a:endParaRPr sz="11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" name="Google Shape;162;p28">
            <a:extLst>
              <a:ext uri="{FF2B5EF4-FFF2-40B4-BE49-F238E27FC236}">
                <a16:creationId xmlns:a16="http://schemas.microsoft.com/office/drawing/2014/main" id="{0AB5E489-7770-A9FA-5E58-C150B10CDB80}"/>
              </a:ext>
            </a:extLst>
          </p:cNvPr>
          <p:cNvSpPr/>
          <p:nvPr/>
        </p:nvSpPr>
        <p:spPr>
          <a:xfrm>
            <a:off x="3646452" y="4754222"/>
            <a:ext cx="2877178" cy="127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PhD candidate in Psychology (Brain, Behavior, Cognition) at Northwestern University</a:t>
            </a:r>
            <a:endParaRPr sz="11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" name="Google Shape;164;p28">
            <a:extLst>
              <a:ext uri="{FF2B5EF4-FFF2-40B4-BE49-F238E27FC236}">
                <a16:creationId xmlns:a16="http://schemas.microsoft.com/office/drawing/2014/main" id="{5091785F-4013-C179-EC6E-99079AB0AF65}"/>
              </a:ext>
            </a:extLst>
          </p:cNvPr>
          <p:cNvSpPr/>
          <p:nvPr/>
        </p:nvSpPr>
        <p:spPr>
          <a:xfrm rot="5400000">
            <a:off x="1104389" y="1254577"/>
            <a:ext cx="1427512" cy="3656613"/>
          </a:xfrm>
          <a:custGeom>
            <a:avLst/>
            <a:gdLst/>
            <a:ahLst/>
            <a:cxnLst/>
            <a:rect l="l" t="t" r="r" b="b"/>
            <a:pathLst>
              <a:path w="1888079" h="3993503" extrusionOk="0">
                <a:moveTo>
                  <a:pt x="1006336" y="3993503"/>
                </a:moveTo>
                <a:lnTo>
                  <a:pt x="1006336" y="440871"/>
                </a:lnTo>
                <a:lnTo>
                  <a:pt x="1447208" y="0"/>
                </a:lnTo>
                <a:lnTo>
                  <a:pt x="1888079" y="440872"/>
                </a:lnTo>
                <a:lnTo>
                  <a:pt x="1888079" y="3993503"/>
                </a:lnTo>
                <a:close/>
                <a:moveTo>
                  <a:pt x="0" y="1995947"/>
                </a:moveTo>
                <a:lnTo>
                  <a:pt x="0" y="1959947"/>
                </a:lnTo>
                <a:lnTo>
                  <a:pt x="1006333" y="1959947"/>
                </a:lnTo>
                <a:lnTo>
                  <a:pt x="1006333" y="199594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endParaRPr sz="1400" dirty="0">
              <a:solidFill>
                <a:srgbClr val="1A194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165;p28">
            <a:extLst>
              <a:ext uri="{FF2B5EF4-FFF2-40B4-BE49-F238E27FC236}">
                <a16:creationId xmlns:a16="http://schemas.microsoft.com/office/drawing/2014/main" id="{87907D56-F8B3-74B0-9435-E95E9A22DEA0}"/>
              </a:ext>
            </a:extLst>
          </p:cNvPr>
          <p:cNvSpPr/>
          <p:nvPr/>
        </p:nvSpPr>
        <p:spPr>
          <a:xfrm>
            <a:off x="1226145" y="3286398"/>
            <a:ext cx="143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altLang="ko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2017</a:t>
            </a:r>
            <a:r>
              <a:rPr lang="en-US" altLang="ko" sz="1400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. ~ </a:t>
            </a:r>
            <a:r>
              <a:rPr lang="en-US" altLang="ko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2020</a:t>
            </a:r>
            <a:r>
              <a:rPr lang="en-US" altLang="ko" sz="1400" b="1" dirty="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sz="11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84FFA1-0FA5-6B6C-C921-4B5C51E2ACE9}"/>
              </a:ext>
            </a:extLst>
          </p:cNvPr>
          <p:cNvCxnSpPr>
            <a:cxnSpLocks/>
          </p:cNvCxnSpPr>
          <p:nvPr/>
        </p:nvCxnSpPr>
        <p:spPr>
          <a:xfrm>
            <a:off x="5497549" y="2369127"/>
            <a:ext cx="0" cy="760888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logo of an orange and black shield&#10;&#10;Description automatically generated">
            <a:extLst>
              <a:ext uri="{FF2B5EF4-FFF2-40B4-BE49-F238E27FC236}">
                <a16:creationId xmlns:a16="http://schemas.microsoft.com/office/drawing/2014/main" id="{56CCE07A-4D83-1E18-0122-7C132F56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1" y="1636228"/>
            <a:ext cx="684977" cy="684977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36F634BD-562C-2867-B07A-1EFCC9F5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About me</a:t>
            </a:r>
          </a:p>
        </p:txBody>
      </p:sp>
      <p:pic>
        <p:nvPicPr>
          <p:cNvPr id="20" name="Picture 19" descr="A logo of a university&#10;&#10;Description automatically generated">
            <a:extLst>
              <a:ext uri="{FF2B5EF4-FFF2-40B4-BE49-F238E27FC236}">
                <a16:creationId xmlns:a16="http://schemas.microsoft.com/office/drawing/2014/main" id="{B7E485BC-A9A7-9550-9227-276BC620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48" y="4833516"/>
            <a:ext cx="787004" cy="776511"/>
          </a:xfrm>
          <a:prstGeom prst="rect">
            <a:avLst/>
          </a:prstGeom>
        </p:spPr>
      </p:pic>
      <p:pic>
        <p:nvPicPr>
          <p:cNvPr id="21" name="Picture 20" descr="A logo of a university&#10;&#10;Description automatically generated">
            <a:extLst>
              <a:ext uri="{FF2B5EF4-FFF2-40B4-BE49-F238E27FC236}">
                <a16:creationId xmlns:a16="http://schemas.microsoft.com/office/drawing/2014/main" id="{0BDD0FD1-0046-0A66-641B-2862F836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78" y="1607420"/>
            <a:ext cx="787004" cy="7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55E15-0B6A-B481-96AC-343E0A06F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06BCD-B57F-2D96-EA01-75183A05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AB0CCB-9D0F-159A-C0F9-7D322A5A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BA57BD-BA99-9C3B-75FA-7718525D25A5}"/>
              </a:ext>
            </a:extLst>
          </p:cNvPr>
          <p:cNvSpPr txBox="1">
            <a:spLocks/>
          </p:cNvSpPr>
          <p:nvPr/>
        </p:nvSpPr>
        <p:spPr>
          <a:xfrm>
            <a:off x="650347" y="1581490"/>
            <a:ext cx="7571232" cy="3695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Introduction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Processes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Insights</a:t>
            </a:r>
          </a:p>
          <a:p>
            <a:r>
              <a:rPr lang="en-US" sz="2200" dirty="0"/>
              <a:t>Obstacles &amp; Challenges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56108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2133-0E58-C432-0EA6-2E1758E8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342"/>
            <a:ext cx="8229600" cy="1143000"/>
          </a:xfrm>
        </p:spPr>
        <p:txBody>
          <a:bodyPr/>
          <a:lstStyle/>
          <a:p>
            <a:r>
              <a:rPr lang="en-US" dirty="0"/>
              <a:t>Obstacles &amp;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BC109-5103-9E51-BC06-09A8E471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A093F-D057-BC84-4EEC-A639CD09A7FD}"/>
              </a:ext>
            </a:extLst>
          </p:cNvPr>
          <p:cNvSpPr txBox="1">
            <a:spLocks/>
          </p:cNvSpPr>
          <p:nvPr/>
        </p:nvSpPr>
        <p:spPr>
          <a:xfrm>
            <a:off x="2408829" y="4714788"/>
            <a:ext cx="3937380" cy="13324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1. Challenge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In-person recruitment was paused during COVID, causing significant delays in participant enrollment.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A0007C-8F71-FD0E-4A4F-E86AFAA41D13}"/>
              </a:ext>
            </a:extLst>
          </p:cNvPr>
          <p:cNvSpPr txBox="1">
            <a:spLocks/>
          </p:cNvSpPr>
          <p:nvPr/>
        </p:nvSpPr>
        <p:spPr>
          <a:xfrm>
            <a:off x="3465871" y="2980697"/>
            <a:ext cx="4775434" cy="14508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2. Solution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I pivoted to developing an online motor assessment platform using JavaScript, ensuring continued data collection while increasing accessibility for a broader participant base.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E109E5-B7A6-75F2-AAB6-236BDD7D5B9D}"/>
              </a:ext>
            </a:extLst>
          </p:cNvPr>
          <p:cNvSpPr txBox="1">
            <a:spLocks/>
          </p:cNvSpPr>
          <p:nvPr/>
        </p:nvSpPr>
        <p:spPr>
          <a:xfrm>
            <a:off x="4421876" y="1554439"/>
            <a:ext cx="4488170" cy="114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3. Outcome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This shift not only mitigated recruitment issues but also highlighted the potential for scalable, remote assessments in clinical research.</a:t>
            </a:r>
            <a:endParaRPr lang="en-US" sz="1600" dirty="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FBD7B1-92AB-2220-D742-0E85F047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95" y="1620472"/>
            <a:ext cx="2811058" cy="28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6A0CE-9B68-7A54-90E9-6FE41C6EE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4020-6F85-76F8-7C00-3F281E18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342"/>
            <a:ext cx="8229600" cy="1143000"/>
          </a:xfrm>
        </p:spPr>
        <p:txBody>
          <a:bodyPr/>
          <a:lstStyle/>
          <a:p>
            <a:r>
              <a:rPr lang="en-US" dirty="0"/>
              <a:t>Obstacles &amp;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BE1D2-7244-EC75-FE13-B437B134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A9C552-AD41-2DDA-679A-7B548A05522F}"/>
              </a:ext>
            </a:extLst>
          </p:cNvPr>
          <p:cNvSpPr txBox="1">
            <a:spLocks/>
          </p:cNvSpPr>
          <p:nvPr/>
        </p:nvSpPr>
        <p:spPr>
          <a:xfrm>
            <a:off x="1455753" y="1559989"/>
            <a:ext cx="4233181" cy="13324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1. Challenge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The self-adjusting speed algorithm behaved erratically during missed trials, speeding up unexpectedly and increased task difficulty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17028A-DCF6-C7F1-C038-560E0E35C3CF}"/>
              </a:ext>
            </a:extLst>
          </p:cNvPr>
          <p:cNvSpPr txBox="1">
            <a:spLocks/>
          </p:cNvSpPr>
          <p:nvPr/>
        </p:nvSpPr>
        <p:spPr>
          <a:xfrm>
            <a:off x="3276115" y="2966880"/>
            <a:ext cx="4233181" cy="11430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2. Solution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I diagnosed the error through forensic data analysis using Python, identifying the bug which came from incorrect labeling of missed trials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AAF628-85AC-6F9A-A9F6-F0AF970BBE03}"/>
              </a:ext>
            </a:extLst>
          </p:cNvPr>
          <p:cNvSpPr txBox="1">
            <a:spLocks/>
          </p:cNvSpPr>
          <p:nvPr/>
        </p:nvSpPr>
        <p:spPr>
          <a:xfrm>
            <a:off x="5054693" y="4543419"/>
            <a:ext cx="4023253" cy="114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3. Outcome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I retested the integrity of collected data, reassuring the validity of study findings and improving future implementations.</a:t>
            </a:r>
            <a:endParaRPr lang="en-US" sz="1600" dirty="0"/>
          </a:p>
        </p:txBody>
      </p:sp>
      <p:pic>
        <p:nvPicPr>
          <p:cNvPr id="8" name="Picture 7" descr="A red triangle with a white exclamation mark&#10;&#10;Description automatically generated">
            <a:extLst>
              <a:ext uri="{FF2B5EF4-FFF2-40B4-BE49-F238E27FC236}">
                <a16:creationId xmlns:a16="http://schemas.microsoft.com/office/drawing/2014/main" id="{54CB521B-164A-6F33-6604-C2B53FCB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" y="1739348"/>
            <a:ext cx="1084806" cy="108480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E29970-82CC-A10F-4258-CE4056D9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33" y="3148916"/>
            <a:ext cx="827964" cy="827964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5FFC52E-EC6A-5AF9-E293-24B2670AF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703" y="4516885"/>
            <a:ext cx="1084806" cy="10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5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E49EC-1AD5-1E01-BD0E-3D100DC2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23006-1C33-DF0A-6C45-E54A94D7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8A7A24-9282-5283-AE83-DE2C35DC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7BD8D-6F90-B896-D601-353FAD4A7D5B}"/>
              </a:ext>
            </a:extLst>
          </p:cNvPr>
          <p:cNvSpPr txBox="1">
            <a:spLocks/>
          </p:cNvSpPr>
          <p:nvPr/>
        </p:nvSpPr>
        <p:spPr>
          <a:xfrm>
            <a:off x="650347" y="1581490"/>
            <a:ext cx="7571232" cy="3695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Introduction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Processes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Insights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Obstacles &amp; Challenges</a:t>
            </a:r>
          </a:p>
          <a:p>
            <a:r>
              <a:rPr lang="en-US" sz="2200" dirty="0"/>
              <a:t>Recommendations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20133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9E25-111B-79D2-04C7-4700319E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 and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CD2FC-5CD0-B95D-3CB1-FF95C881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5430FC-8024-A179-AFEB-B47A562EF644}"/>
              </a:ext>
            </a:extLst>
          </p:cNvPr>
          <p:cNvSpPr/>
          <p:nvPr/>
        </p:nvSpPr>
        <p:spPr>
          <a:xfrm>
            <a:off x="3343699" y="2778720"/>
            <a:ext cx="2456597" cy="846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Integrate findings into clinical </a:t>
            </a:r>
            <a:r>
              <a:rPr lang="en-US" dirty="0"/>
              <a:t>p</a:t>
            </a:r>
            <a:r>
              <a:rPr lang="en-US" sz="1800" dirty="0"/>
              <a:t>ractice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62CA14-F6CE-B82A-BC86-89C797D91C99}"/>
              </a:ext>
            </a:extLst>
          </p:cNvPr>
          <p:cNvSpPr/>
          <p:nvPr/>
        </p:nvSpPr>
        <p:spPr>
          <a:xfrm>
            <a:off x="3343701" y="1546461"/>
            <a:ext cx="2456597" cy="846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Cross-checking task reliability with other motor tasks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E96CA97-5125-BA54-01C6-5443F8BFB949}"/>
              </a:ext>
            </a:extLst>
          </p:cNvPr>
          <p:cNvSpPr/>
          <p:nvPr/>
        </p:nvSpPr>
        <p:spPr>
          <a:xfrm>
            <a:off x="282993" y="4480994"/>
            <a:ext cx="2456597" cy="846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Broaden the study to include non-clinical populations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83B35B-EDEE-96AE-6E32-989B42115D44}"/>
              </a:ext>
            </a:extLst>
          </p:cNvPr>
          <p:cNvSpPr/>
          <p:nvPr/>
        </p:nvSpPr>
        <p:spPr>
          <a:xfrm>
            <a:off x="3256598" y="4510851"/>
            <a:ext cx="2456597" cy="846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Investigate other aspects of psychotic features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243C372-1686-2122-88D6-0372FABBA6D0}"/>
              </a:ext>
            </a:extLst>
          </p:cNvPr>
          <p:cNvSpPr/>
          <p:nvPr/>
        </p:nvSpPr>
        <p:spPr>
          <a:xfrm>
            <a:off x="6230203" y="4480994"/>
            <a:ext cx="2456597" cy="84882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Extending accessible assessments to other mental illnesses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903F8-D7AF-58FD-0022-FA71C265A85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4571998" y="2392622"/>
            <a:ext cx="2" cy="38609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3362EF-E764-7397-F075-2F1E998285B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511292" y="3624881"/>
            <a:ext cx="3060706" cy="85611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FF3392-CCCE-3C06-5244-AB31C9D2C1B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484897" y="3624881"/>
            <a:ext cx="87101" cy="88597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BD4CEE-88E3-ECFC-6F13-32F3A55923A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571998" y="3624881"/>
            <a:ext cx="2886504" cy="85611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0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AA551-4300-F496-BDD0-9ACE9E0DF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8F0F5-423B-D586-6A9B-BF07812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E90896-FAB1-3040-D4BC-28F0B629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C5B09-B4E5-77DF-9A49-7FA0266FCC5C}"/>
              </a:ext>
            </a:extLst>
          </p:cNvPr>
          <p:cNvSpPr txBox="1">
            <a:spLocks/>
          </p:cNvSpPr>
          <p:nvPr/>
        </p:nvSpPr>
        <p:spPr>
          <a:xfrm>
            <a:off x="650347" y="1581490"/>
            <a:ext cx="7571232" cy="3695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Introduction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Processes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Insights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Obstacles &amp; Challenges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34407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95008-0FD6-9DBD-83F5-EDBA21E4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31282B-E750-43CD-4711-917639767F78}"/>
              </a:ext>
            </a:extLst>
          </p:cNvPr>
          <p:cNvSpPr txBox="1">
            <a:spLocks/>
          </p:cNvSpPr>
          <p:nvPr/>
        </p:nvSpPr>
        <p:spPr>
          <a:xfrm>
            <a:off x="650347" y="1581490"/>
            <a:ext cx="7571232" cy="3695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Questions?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D85E3C-7007-FE8D-0919-F84DB1E9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1631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9FB94D-9065-FDF8-C807-065C743EE81A}"/>
              </a:ext>
            </a:extLst>
          </p:cNvPr>
          <p:cNvSpPr txBox="1">
            <a:spLocks/>
          </p:cNvSpPr>
          <p:nvPr/>
        </p:nvSpPr>
        <p:spPr>
          <a:xfrm>
            <a:off x="650347" y="1581490"/>
            <a:ext cx="7571232" cy="3695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Project Introduction</a:t>
            </a:r>
          </a:p>
          <a:p>
            <a:r>
              <a:rPr lang="en-US" sz="2200" dirty="0"/>
              <a:t>Research Processes</a:t>
            </a:r>
          </a:p>
          <a:p>
            <a:r>
              <a:rPr lang="en-US" sz="2200" dirty="0"/>
              <a:t>Key Insights</a:t>
            </a:r>
          </a:p>
          <a:p>
            <a:r>
              <a:rPr lang="en-US" sz="2200" dirty="0"/>
              <a:t>Obstacles &amp; Challenges</a:t>
            </a:r>
          </a:p>
          <a:p>
            <a:r>
              <a:rPr lang="en-US" sz="2200" dirty="0"/>
              <a:t>Recommendations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114925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DAA8F-8E9D-9F36-1B97-6C5AEEFA5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488B6-1644-2730-CB62-47D33D00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B48CE7-611A-C087-0D3D-3C12AC89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44EB3-6118-AEFC-639F-42BD10286B3E}"/>
              </a:ext>
            </a:extLst>
          </p:cNvPr>
          <p:cNvSpPr txBox="1">
            <a:spLocks/>
          </p:cNvSpPr>
          <p:nvPr/>
        </p:nvSpPr>
        <p:spPr>
          <a:xfrm>
            <a:off x="650347" y="1581490"/>
            <a:ext cx="7571232" cy="3695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Project Introduction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Processes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Insights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Obstacles &amp; Challenges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69827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6F62-FBE5-E523-5DE3-682345C9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conduct this research?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D8AB5-F30F-2219-7CD1-667327E0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EE154-E263-A52C-0DC1-FD738E2483B4}"/>
              </a:ext>
            </a:extLst>
          </p:cNvPr>
          <p:cNvSpPr txBox="1">
            <a:spLocks/>
          </p:cNvSpPr>
          <p:nvPr/>
        </p:nvSpPr>
        <p:spPr>
          <a:xfrm>
            <a:off x="1507957" y="1669050"/>
            <a:ext cx="7058847" cy="35199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Symptoms of psychosis occur early in adulthood, can severely influence life quality in many domains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signs of motor deficits occur as early signs of psychosis development, but are currently less studied compared to positive symptoms like hallucination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Current diagnosis for high risk in psychosis is not as accessible</a:t>
            </a:r>
          </a:p>
          <a:p>
            <a:endParaRPr lang="en-US" sz="2200" dirty="0"/>
          </a:p>
        </p:txBody>
      </p:sp>
      <p:pic>
        <p:nvPicPr>
          <p:cNvPr id="6" name="Picture 5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DB50B9B0-741D-AA05-6E0B-72CFE0C3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0713"/>
            <a:ext cx="893011" cy="893011"/>
          </a:xfrm>
          <a:prstGeom prst="rect">
            <a:avLst/>
          </a:prstGeom>
        </p:spPr>
      </p:pic>
      <p:pic>
        <p:nvPicPr>
          <p:cNvPr id="8" name="Picture 7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029604E4-61F5-6BDF-9C80-5DA65F41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1" y="2910305"/>
            <a:ext cx="812800" cy="812800"/>
          </a:xfrm>
          <a:prstGeom prst="rect">
            <a:avLst/>
          </a:prstGeom>
        </p:spPr>
      </p:pic>
      <p:pic>
        <p:nvPicPr>
          <p:cNvPr id="10" name="Picture 9" descr="A clipboard with a pen and checklist&#10;&#10;Description automatically generated">
            <a:extLst>
              <a:ext uri="{FF2B5EF4-FFF2-40B4-BE49-F238E27FC236}">
                <a16:creationId xmlns:a16="http://schemas.microsoft.com/office/drawing/2014/main" id="{1916B583-E23A-91CE-7061-7C17D7CC2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3" y="431198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19B0FF3-C8C9-CBBC-FD8A-7E136B7C50FB}"/>
              </a:ext>
            </a:extLst>
          </p:cNvPr>
          <p:cNvSpPr/>
          <p:nvPr/>
        </p:nvSpPr>
        <p:spPr>
          <a:xfrm>
            <a:off x="577514" y="4801924"/>
            <a:ext cx="2069431" cy="7326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B3CC20-0082-3FE2-B7FD-B477F3A79A21}"/>
              </a:ext>
            </a:extLst>
          </p:cNvPr>
          <p:cNvSpPr/>
          <p:nvPr/>
        </p:nvSpPr>
        <p:spPr>
          <a:xfrm>
            <a:off x="577515" y="3824046"/>
            <a:ext cx="2069431" cy="7326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4BDB57-472B-E2E4-D8E0-CC0D1F62613E}"/>
              </a:ext>
            </a:extLst>
          </p:cNvPr>
          <p:cNvSpPr/>
          <p:nvPr/>
        </p:nvSpPr>
        <p:spPr>
          <a:xfrm>
            <a:off x="568916" y="2880210"/>
            <a:ext cx="2069431" cy="7001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55F878-B10A-519E-BBF4-BB5BB77EBDE9}"/>
              </a:ext>
            </a:extLst>
          </p:cNvPr>
          <p:cNvSpPr/>
          <p:nvPr/>
        </p:nvSpPr>
        <p:spPr>
          <a:xfrm>
            <a:off x="568917" y="1870248"/>
            <a:ext cx="2069431" cy="7326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91AE0-10A9-D830-DC6F-066F8227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Accessible Motor Task: </a:t>
            </a:r>
            <a:br>
              <a:rPr lang="en-US" sz="3200" dirty="0"/>
            </a:br>
            <a:r>
              <a:rPr lang="en-US" sz="3200" dirty="0"/>
              <a:t>Serial Interception Sequence Learning task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E985D-64AE-0139-9F3F-3C16C1DE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F0ECA9-6458-35FE-187D-571AFC60E75E}"/>
              </a:ext>
            </a:extLst>
          </p:cNvPr>
          <p:cNvSpPr txBox="1">
            <a:spLocks/>
          </p:cNvSpPr>
          <p:nvPr/>
        </p:nvSpPr>
        <p:spPr>
          <a:xfrm>
            <a:off x="736783" y="1870249"/>
            <a:ext cx="1733701" cy="3695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Online Accessibility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Efficiency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Test re-test reliability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Predictivity</a:t>
            </a:r>
          </a:p>
        </p:txBody>
      </p:sp>
      <p:pic>
        <p:nvPicPr>
          <p:cNvPr id="5" name="Screen Recording 2024-11-17 at 11.02.39 PM">
            <a:hlinkClick r:id="" action="ppaction://ole?verb=0"/>
            <a:extLst>
              <a:ext uri="{FF2B5EF4-FFF2-40B4-BE49-F238E27FC236}">
                <a16:creationId xmlns:a16="http://schemas.microsoft.com/office/drawing/2014/main" id="{6FD09975-E8AD-17B1-822B-C45B1DD884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54987" y="1870248"/>
            <a:ext cx="4711495" cy="348781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20EFBE-0E3B-6493-0695-A39D7C306189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638348" y="2236550"/>
            <a:ext cx="1216639" cy="137760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E1F82-DF99-448C-82B4-D390170E82D0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638347" y="3230283"/>
            <a:ext cx="1216640" cy="38387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125BFB-1DB7-F505-DA00-DD4D74B81B3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646946" y="3614156"/>
            <a:ext cx="1208041" cy="5761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B2B88F-C2C6-AE4E-1F9C-A80BDF81A20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646945" y="3614156"/>
            <a:ext cx="1208042" cy="155407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B1976-595C-1BEB-3842-28939470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33831-4926-E584-9089-3A602E32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8381DF-1F98-18B0-F3C3-7DFE5DA1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2CE37-EBC8-6777-89D3-1C7437622A98}"/>
              </a:ext>
            </a:extLst>
          </p:cNvPr>
          <p:cNvSpPr txBox="1">
            <a:spLocks/>
          </p:cNvSpPr>
          <p:nvPr/>
        </p:nvSpPr>
        <p:spPr>
          <a:xfrm>
            <a:off x="650347" y="1581490"/>
            <a:ext cx="7571232" cy="3695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Introduction</a:t>
            </a:r>
          </a:p>
          <a:p>
            <a:r>
              <a:rPr lang="en-US" sz="2200" dirty="0"/>
              <a:t>Research Processes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 Insights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Obstacles &amp; Challenges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16893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2379B-E053-1677-2572-6BEAA70BC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12E6-2668-EBFC-C611-B0A41FBA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Process: Procedures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27BD9-F729-1E9E-812A-52363ABF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9D945-B42F-2EF0-420A-F761FF3DCE6A}"/>
              </a:ext>
            </a:extLst>
          </p:cNvPr>
          <p:cNvSpPr/>
          <p:nvPr/>
        </p:nvSpPr>
        <p:spPr>
          <a:xfrm>
            <a:off x="826164" y="5248746"/>
            <a:ext cx="2021307" cy="7326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7E0A2D7F-0EE4-C511-BDC6-5D683BB06661}"/>
              </a:ext>
            </a:extLst>
          </p:cNvPr>
          <p:cNvSpPr/>
          <p:nvPr/>
        </p:nvSpPr>
        <p:spPr>
          <a:xfrm>
            <a:off x="826164" y="135549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Recruitment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DA1B1F86-3B47-3C78-3208-FC6939356BE2}"/>
              </a:ext>
            </a:extLst>
          </p:cNvPr>
          <p:cNvSpPr/>
          <p:nvPr/>
        </p:nvSpPr>
        <p:spPr>
          <a:xfrm>
            <a:off x="826164" y="263828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F95B3C31-775E-35F6-A132-2326913414B4}"/>
              </a:ext>
            </a:extLst>
          </p:cNvPr>
          <p:cNvSpPr/>
          <p:nvPr/>
        </p:nvSpPr>
        <p:spPr>
          <a:xfrm>
            <a:off x="826164" y="3978261"/>
            <a:ext cx="2021307" cy="1143000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57434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773C8-83EA-3DF9-2BDB-6620754A6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E044-FC4A-4197-1578-C1E6D19B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Process: Procedures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E5D37-0346-9AA5-B745-0D1806AE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8547F-06A4-C099-C04B-15DC365547F4}"/>
              </a:ext>
            </a:extLst>
          </p:cNvPr>
          <p:cNvSpPr/>
          <p:nvPr/>
        </p:nvSpPr>
        <p:spPr>
          <a:xfrm>
            <a:off x="826164" y="5248746"/>
            <a:ext cx="2021307" cy="732604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9890D359-E44A-56F6-9B4A-27C9DA0E48B9}"/>
              </a:ext>
            </a:extLst>
          </p:cNvPr>
          <p:cNvSpPr/>
          <p:nvPr/>
        </p:nvSpPr>
        <p:spPr>
          <a:xfrm>
            <a:off x="826164" y="135549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Recruitment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1852C42F-46B0-56B9-9630-541167D4D4AC}"/>
              </a:ext>
            </a:extLst>
          </p:cNvPr>
          <p:cNvSpPr/>
          <p:nvPr/>
        </p:nvSpPr>
        <p:spPr>
          <a:xfrm>
            <a:off x="826164" y="2638280"/>
            <a:ext cx="2021307" cy="1147966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1A340C2E-E12D-60C9-6385-C88612B93E33}"/>
              </a:ext>
            </a:extLst>
          </p:cNvPr>
          <p:cNvSpPr/>
          <p:nvPr/>
        </p:nvSpPr>
        <p:spPr>
          <a:xfrm>
            <a:off x="826164" y="3978261"/>
            <a:ext cx="2021307" cy="1143000"/>
          </a:xfrm>
          <a:prstGeom prst="downArrowCallou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E9CE25-8A8A-CCAA-6F8A-6C2108F73EFD}"/>
              </a:ext>
            </a:extLst>
          </p:cNvPr>
          <p:cNvSpPr txBox="1">
            <a:spLocks/>
          </p:cNvSpPr>
          <p:nvPr/>
        </p:nvSpPr>
        <p:spPr>
          <a:xfrm>
            <a:off x="3216435" y="1581490"/>
            <a:ext cx="4903983" cy="3695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 collaborated with the clinical lab to recruit from the pool of participants diagnosed with high risk for psychosis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Healthy participants are recruited from the university to ensure ethical handling and inclusivity</a:t>
            </a:r>
          </a:p>
        </p:txBody>
      </p:sp>
    </p:spTree>
    <p:extLst>
      <p:ext uri="{BB962C8B-B14F-4D97-AF65-F5344CB8AC3E}">
        <p14:creationId xmlns:p14="http://schemas.microsoft.com/office/powerpoint/2010/main" val="351485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923</Words>
  <Application>Microsoft Macintosh PowerPoint</Application>
  <PresentationFormat>On-screen Show (4:3)</PresentationFormat>
  <Paragraphs>233</Paragraphs>
  <Slides>26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Bebas Neue</vt:lpstr>
      <vt:lpstr>Calibri</vt:lpstr>
      <vt:lpstr>Spectral</vt:lpstr>
      <vt:lpstr>Office Theme</vt:lpstr>
      <vt:lpstr>Motor Imprecision in Clinical High Risk for Psychosis: Insights from Predictive Analytics</vt:lpstr>
      <vt:lpstr>About me</vt:lpstr>
      <vt:lpstr>Table of Contents</vt:lpstr>
      <vt:lpstr>Table of Contents</vt:lpstr>
      <vt:lpstr>Why do we conduct this research?</vt:lpstr>
      <vt:lpstr>Accessible Motor Task:  Serial Interception Sequence Learning task</vt:lpstr>
      <vt:lpstr>Table of Contents</vt:lpstr>
      <vt:lpstr>Research Process: Procedures</vt:lpstr>
      <vt:lpstr>Research Process: Procedures</vt:lpstr>
      <vt:lpstr>Research Process: Procedures</vt:lpstr>
      <vt:lpstr>Research Process: Procedures</vt:lpstr>
      <vt:lpstr>Research Process: Procedures</vt:lpstr>
      <vt:lpstr>Research Process: Procedures</vt:lpstr>
      <vt:lpstr>Research Process: Procedures</vt:lpstr>
      <vt:lpstr>Research Process: Procedures</vt:lpstr>
      <vt:lpstr>Research Process: Procedures</vt:lpstr>
      <vt:lpstr>Table of Contents</vt:lpstr>
      <vt:lpstr>Insight and Values: Motor deficits in CHR population vs. healthy controls</vt:lpstr>
      <vt:lpstr>Insight and Values: Motor improvements are predictive of symptom severity</vt:lpstr>
      <vt:lpstr>Table of Contents</vt:lpstr>
      <vt:lpstr>Obstacles &amp; Challenges</vt:lpstr>
      <vt:lpstr>Obstacles &amp; Challenges</vt:lpstr>
      <vt:lpstr>Table of Contents</vt:lpstr>
      <vt:lpstr>Recommendations and Next Steps</vt:lpstr>
      <vt:lpstr>Table of Contents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Yuki Han</cp:lastModifiedBy>
  <cp:revision>145</cp:revision>
  <dcterms:created xsi:type="dcterms:W3CDTF">2015-07-21T16:44:10Z</dcterms:created>
  <dcterms:modified xsi:type="dcterms:W3CDTF">2024-12-23T16:09:26Z</dcterms:modified>
</cp:coreProperties>
</file>