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89" r:id="rId5"/>
    <p:sldId id="219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.elegans" initials="c" lastIdx="1" clrIdx="0"/>
  <p:cmAuthor id="2" name=" " initials="" lastIdx="4" clrIdx="1"/>
  <p:cmAuthor id="3" name="関本　稜介" initials="関本　稜介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29"/>
    <a:srgbClr val="C42F00"/>
    <a:srgbClr val="7E1E00"/>
    <a:srgbClr val="C00000"/>
    <a:srgbClr val="D95319"/>
    <a:srgbClr val="406F8D"/>
    <a:srgbClr val="E6E6E6"/>
    <a:srgbClr val="FFFFFF"/>
    <a:srgbClr val="2DA5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7412" autoAdjust="0"/>
  </p:normalViewPr>
  <p:slideViewPr>
    <p:cSldViewPr snapToGrid="0">
      <p:cViewPr varScale="1">
        <p:scale>
          <a:sx n="114" d="100"/>
          <a:sy n="114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307D4-DC89-45EA-BA10-61B48B3A3B84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E8ED-A2FD-4433-AFBE-D64F309E18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10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E8ED-A2FD-4433-AFBE-D64F309E18A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01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E8ED-A2FD-4433-AFBE-D64F309E18A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63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 userDrawn="1"/>
        </p:nvGrpSpPr>
        <p:grpSpPr>
          <a:xfrm>
            <a:off x="2122494" y="0"/>
            <a:ext cx="4506906" cy="4455466"/>
            <a:chOff x="2122494" y="324370"/>
            <a:chExt cx="4131096" cy="4131096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2122494" y="332656"/>
              <a:ext cx="2161474" cy="2161474"/>
            </a:xfrm>
            <a:prstGeom prst="rect">
              <a:avLst/>
            </a:prstGeom>
            <a:solidFill>
              <a:srgbClr val="F9A627"/>
            </a:solidFill>
            <a:ln>
              <a:solidFill>
                <a:srgbClr val="F9A62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円/楕円 22"/>
            <p:cNvSpPr/>
            <p:nvPr userDrawn="1"/>
          </p:nvSpPr>
          <p:spPr>
            <a:xfrm>
              <a:off x="2122494" y="324370"/>
              <a:ext cx="4131096" cy="4131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2" name="正方形/長方形 11"/>
          <p:cNvSpPr/>
          <p:nvPr userDrawn="1"/>
        </p:nvSpPr>
        <p:spPr>
          <a:xfrm>
            <a:off x="-11106" y="0"/>
            <a:ext cx="2133600" cy="6858000"/>
          </a:xfrm>
          <a:prstGeom prst="rect">
            <a:avLst/>
          </a:prstGeom>
          <a:solidFill>
            <a:srgbClr val="F9A6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2590056" y="2813274"/>
            <a:ext cx="6734472" cy="1470025"/>
          </a:xfrm>
          <a:noFill/>
        </p:spPr>
        <p:txBody>
          <a:bodyPr/>
          <a:lstStyle>
            <a:lvl1pPr algn="l">
              <a:defRPr sz="3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2928840" y="3908648"/>
            <a:ext cx="554603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 userDrawn="1">
            <p:ph type="dt" sz="half" idx="10"/>
          </p:nvPr>
        </p:nvSpPr>
        <p:spPr>
          <a:xfrm>
            <a:off x="539553" y="6356352"/>
            <a:ext cx="1242392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altLang="ja-JP" dirty="0">
                <a:solidFill>
                  <a:prstClr val="white"/>
                </a:solidFill>
              </a:rPr>
              <a:t>2014/5/9</a:t>
            </a: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395536" y="4656296"/>
            <a:ext cx="1368152" cy="35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prstClr val="white"/>
              </a:solidFill>
            </a:endParaRPr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17030" y="2640659"/>
            <a:ext cx="1884274" cy="1884274"/>
            <a:chOff x="117029" y="987712"/>
            <a:chExt cx="1884274" cy="1884274"/>
          </a:xfrm>
        </p:grpSpPr>
        <p:sp>
          <p:nvSpPr>
            <p:cNvPr id="13" name="円/楕円 12"/>
            <p:cNvSpPr/>
            <p:nvPr userDrawn="1"/>
          </p:nvSpPr>
          <p:spPr>
            <a:xfrm>
              <a:off x="117029" y="987712"/>
              <a:ext cx="1884274" cy="18842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pic>
          <p:nvPicPr>
            <p:cNvPr id="10" name="図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4" y="1087027"/>
              <a:ext cx="1715492" cy="1715492"/>
            </a:xfrm>
            <a:prstGeom prst="rect">
              <a:avLst/>
            </a:prstGeom>
          </p:spPr>
        </p:pic>
      </p:grpSp>
      <p:pic>
        <p:nvPicPr>
          <p:cNvPr id="2050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0" y="4653138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9" y="2679932"/>
            <a:ext cx="1802697" cy="18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5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1" y="2"/>
            <a:ext cx="9134475" cy="7244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prstClr val="white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1pPr>
            <a:lvl2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2pPr>
            <a:lvl3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3pPr>
            <a:lvl4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4pPr>
            <a:lvl5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419872" y="6520261"/>
            <a:ext cx="5410200" cy="365125"/>
          </a:xfrm>
        </p:spPr>
        <p:txBody>
          <a:bodyPr/>
          <a:lstStyle>
            <a:lvl1pPr>
              <a:defRPr sz="675"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58880" y="6520261"/>
            <a:ext cx="2133600" cy="365125"/>
          </a:xfrm>
        </p:spPr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8284309" y="2"/>
            <a:ext cx="1006100" cy="722989"/>
            <a:chOff x="8271380" y="0"/>
            <a:chExt cx="1008112" cy="724435"/>
          </a:xfrm>
        </p:grpSpPr>
        <p:sp>
          <p:nvSpPr>
            <p:cNvPr id="14" name="正方形/長方形 13"/>
            <p:cNvSpPr/>
            <p:nvPr userDrawn="1"/>
          </p:nvSpPr>
          <p:spPr>
            <a:xfrm>
              <a:off x="8748464" y="0"/>
              <a:ext cx="386011" cy="724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>
              <a:off x="8271380" y="0"/>
              <a:ext cx="1008112" cy="724435"/>
              <a:chOff x="8239367" y="0"/>
              <a:chExt cx="1008112" cy="724435"/>
            </a:xfrm>
          </p:grpSpPr>
          <p:sp>
            <p:nvSpPr>
              <p:cNvPr id="11" name="円/楕円 10"/>
              <p:cNvSpPr/>
              <p:nvPr userDrawn="1"/>
            </p:nvSpPr>
            <p:spPr>
              <a:xfrm>
                <a:off x="8323625" y="0"/>
                <a:ext cx="724435" cy="72443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ln w="38100">
                    <a:solidFill>
                      <a:prstClr val="black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pic>
            <p:nvPicPr>
              <p:cNvPr id="1026" name="Picture 2" descr="http://www.bsys.hiroshima-u.ac.jp/img/gif/logo.gif"/>
              <p:cNvPicPr>
                <a:picLocks noChangeAspect="1" noChangeArrowheads="1"/>
              </p:cNvPicPr>
              <p:nvPr userDrawn="1"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3264" y="123967"/>
                <a:ext cx="761870" cy="327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/>
              <p:cNvSpPr txBox="1"/>
              <p:nvPr userDrawn="1"/>
            </p:nvSpPr>
            <p:spPr>
              <a:xfrm>
                <a:off x="8239367" y="416841"/>
                <a:ext cx="1008112" cy="23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45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Biological Systems </a:t>
                </a:r>
              </a:p>
              <a:p>
                <a:pPr algn="ctr"/>
                <a:r>
                  <a:rPr lang="en-US" altLang="ja-JP" sz="45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Engineering lab.</a:t>
                </a:r>
                <a:endParaRPr lang="ja-JP" altLang="en-US" sz="450">
                  <a:solidFill>
                    <a:srgbClr val="5A429B"/>
                  </a:solidFill>
                  <a:latin typeface="Segoe UI" panose="020B0502040204020203" pitchFamily="34" charset="0"/>
                  <a:ea typeface="Adobe Heiti Std R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6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" y="6485167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35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1" y="2"/>
            <a:ext cx="9134475" cy="7244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prstClr val="white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58880" y="6520261"/>
            <a:ext cx="2133600" cy="365125"/>
          </a:xfrm>
        </p:spPr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8284309" y="2"/>
            <a:ext cx="1006100" cy="722989"/>
            <a:chOff x="8271380" y="0"/>
            <a:chExt cx="1008112" cy="724435"/>
          </a:xfrm>
        </p:grpSpPr>
        <p:sp>
          <p:nvSpPr>
            <p:cNvPr id="14" name="正方形/長方形 13"/>
            <p:cNvSpPr/>
            <p:nvPr userDrawn="1"/>
          </p:nvSpPr>
          <p:spPr>
            <a:xfrm>
              <a:off x="8748464" y="0"/>
              <a:ext cx="386011" cy="724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>
              <a:off x="8271380" y="0"/>
              <a:ext cx="1008112" cy="724435"/>
              <a:chOff x="8239367" y="0"/>
              <a:chExt cx="1008112" cy="724435"/>
            </a:xfrm>
          </p:grpSpPr>
          <p:sp>
            <p:nvSpPr>
              <p:cNvPr id="11" name="円/楕円 10"/>
              <p:cNvSpPr/>
              <p:nvPr userDrawn="1"/>
            </p:nvSpPr>
            <p:spPr>
              <a:xfrm>
                <a:off x="8323625" y="0"/>
                <a:ext cx="724435" cy="72443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ln w="38100">
                    <a:solidFill>
                      <a:prstClr val="black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pic>
            <p:nvPicPr>
              <p:cNvPr id="1026" name="Picture 2" descr="http://www.bsys.hiroshima-u.ac.jp/img/gif/logo.gif"/>
              <p:cNvPicPr>
                <a:picLocks noChangeAspect="1" noChangeArrowheads="1"/>
              </p:cNvPicPr>
              <p:nvPr userDrawn="1"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3264" y="123967"/>
                <a:ext cx="761870" cy="327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/>
              <p:cNvSpPr txBox="1"/>
              <p:nvPr userDrawn="1"/>
            </p:nvSpPr>
            <p:spPr>
              <a:xfrm>
                <a:off x="8239367" y="416841"/>
                <a:ext cx="1008112" cy="23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45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Biological Systems </a:t>
                </a:r>
              </a:p>
              <a:p>
                <a:pPr algn="ctr"/>
                <a:r>
                  <a:rPr lang="en-US" altLang="ja-JP" sz="45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Engineering lab.</a:t>
                </a:r>
                <a:endParaRPr lang="ja-JP" altLang="en-US" sz="450">
                  <a:solidFill>
                    <a:srgbClr val="5A429B"/>
                  </a:solidFill>
                  <a:latin typeface="Segoe UI" panose="020B0502040204020203" pitchFamily="34" charset="0"/>
                  <a:ea typeface="Adobe Heiti Std R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6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" y="6485167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フッター プレースホルダ 4">
            <a:extLst>
              <a:ext uri="{FF2B5EF4-FFF2-40B4-BE49-F238E27FC236}">
                <a16:creationId xmlns:a16="http://schemas.microsoft.com/office/drawing/2014/main" id="{5558EECC-C20E-410C-80EA-6A3F669A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9872" y="6478697"/>
            <a:ext cx="5410200" cy="365125"/>
          </a:xfrm>
        </p:spPr>
        <p:txBody>
          <a:bodyPr/>
          <a:lstStyle>
            <a:lvl1pPr>
              <a:defRPr sz="675"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2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6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9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6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34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2014/5/9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</a:rPr>
              <a:t>Copyright© 2018 Biological Systems Engineering lab.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kumimoji="1" sz="2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kumimoji="1" sz="21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kumimoji="1" sz="15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kumimoji="1" sz="15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フローチャート: 処理 142">
            <a:extLst>
              <a:ext uri="{FF2B5EF4-FFF2-40B4-BE49-F238E27FC236}">
                <a16:creationId xmlns:a16="http://schemas.microsoft.com/office/drawing/2014/main" id="{F30BB957-1A61-436A-B8CF-8B555779D122}"/>
              </a:ext>
            </a:extLst>
          </p:cNvPr>
          <p:cNvSpPr/>
          <p:nvPr/>
        </p:nvSpPr>
        <p:spPr>
          <a:xfrm>
            <a:off x="36315" y="6520261"/>
            <a:ext cx="1503680" cy="3377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71633327-D60F-4F9C-8C3F-484C66D9BBC8}"/>
              </a:ext>
            </a:extLst>
          </p:cNvPr>
          <p:cNvSpPr/>
          <p:nvPr/>
        </p:nvSpPr>
        <p:spPr>
          <a:xfrm>
            <a:off x="7886700" y="-8709"/>
            <a:ext cx="1257300" cy="747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B75CD63-3984-44D9-A396-65961AA28A08}"/>
              </a:ext>
            </a:extLst>
          </p:cNvPr>
          <p:cNvSpPr txBox="1"/>
          <p:nvPr/>
        </p:nvSpPr>
        <p:spPr>
          <a:xfrm>
            <a:off x="145629" y="116632"/>
            <a:ext cx="464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拘束条件</a:t>
            </a:r>
            <a:endParaRPr kumimoji="1" lang="ja-JP" altLang="en-US" sz="3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BE6AF9-24AD-4C2F-8C61-E1662D8E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FA21549-A3B9-4138-BBE2-0248722F40C4}"/>
              </a:ext>
            </a:extLst>
          </p:cNvPr>
          <p:cNvSpPr/>
          <p:nvPr/>
        </p:nvSpPr>
        <p:spPr>
          <a:xfrm>
            <a:off x="7886700" y="-8709"/>
            <a:ext cx="1257300" cy="747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15EF7B-D9DF-491B-98A0-ACFF82E2332F}"/>
              </a:ext>
            </a:extLst>
          </p:cNvPr>
          <p:cNvSpPr txBox="1"/>
          <p:nvPr/>
        </p:nvSpPr>
        <p:spPr>
          <a:xfrm>
            <a:off x="1098955" y="8221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計測動画（鰓運動）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FD753A-ADC0-4AED-91B8-A3678DA991B9}"/>
              </a:ext>
            </a:extLst>
          </p:cNvPr>
          <p:cNvSpPr txBox="1"/>
          <p:nvPr/>
        </p:nvSpPr>
        <p:spPr>
          <a:xfrm>
            <a:off x="1226188" y="1793941"/>
            <a:ext cx="246099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breathROI_calc.m</a:t>
            </a:r>
            <a:endParaRPr kumimoji="1"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67A040-F8E1-47B3-85B5-5C567B9B4EF5}"/>
              </a:ext>
            </a:extLst>
          </p:cNvPr>
          <p:cNvSpPr txBox="1"/>
          <p:nvPr/>
        </p:nvSpPr>
        <p:spPr>
          <a:xfrm>
            <a:off x="1396" y="3946780"/>
            <a:ext cx="250171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breathROI_eval.m</a:t>
            </a:r>
            <a:endParaRPr kumimoji="1"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F72C391-D56B-43D7-8223-ED244010F1B4}"/>
              </a:ext>
            </a:extLst>
          </p:cNvPr>
          <p:cNvSpPr txBox="1"/>
          <p:nvPr/>
        </p:nvSpPr>
        <p:spPr>
          <a:xfrm>
            <a:off x="3442280" y="3946781"/>
            <a:ext cx="317843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Peakdetect_restraint.m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5912FAE-C512-41C1-B54F-88FE9AFC828C}"/>
              </a:ext>
            </a:extLst>
          </p:cNvPr>
          <p:cNvSpPr txBox="1"/>
          <p:nvPr/>
        </p:nvSpPr>
        <p:spPr>
          <a:xfrm>
            <a:off x="3697368" y="5691768"/>
            <a:ext cx="266861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calc_cv_restraint.m</a:t>
            </a:r>
            <a:endParaRPr kumimoji="1" lang="en-US" altLang="ja-JP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7BC955D-CF37-4BC0-9136-AB8C6EA4E804}"/>
              </a:ext>
            </a:extLst>
          </p:cNvPr>
          <p:cNvSpPr txBox="1"/>
          <p:nvPr/>
        </p:nvSpPr>
        <p:spPr>
          <a:xfrm>
            <a:off x="6635690" y="8221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C00000"/>
                </a:solidFill>
              </a:rPr>
              <a:t>心電位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1A41EEC-AFEE-4492-B749-6D161C0E07D3}"/>
              </a:ext>
            </a:extLst>
          </p:cNvPr>
          <p:cNvSpPr txBox="1"/>
          <p:nvPr/>
        </p:nvSpPr>
        <p:spPr>
          <a:xfrm>
            <a:off x="6106998" y="1835886"/>
            <a:ext cx="241957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fr_analysis_ecg.m</a:t>
            </a:r>
            <a:endParaRPr kumimoji="1" lang="ja-JP" altLang="en-US" sz="24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98E14D01-9975-43C9-8AFF-7CBA8070C359}"/>
              </a:ext>
            </a:extLst>
          </p:cNvPr>
          <p:cNvSpPr/>
          <p:nvPr/>
        </p:nvSpPr>
        <p:spPr>
          <a:xfrm>
            <a:off x="2148044" y="1387726"/>
            <a:ext cx="637563" cy="33528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E883A5B5-9A9D-43B3-8DE7-54330A7DE20D}"/>
              </a:ext>
            </a:extLst>
          </p:cNvPr>
          <p:cNvSpPr/>
          <p:nvPr/>
        </p:nvSpPr>
        <p:spPr>
          <a:xfrm>
            <a:off x="6870906" y="1387726"/>
            <a:ext cx="637563" cy="33528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4CA1AF7E-A956-4BBC-AC21-89AE6B90C499}"/>
              </a:ext>
            </a:extLst>
          </p:cNvPr>
          <p:cNvSpPr/>
          <p:nvPr/>
        </p:nvSpPr>
        <p:spPr>
          <a:xfrm rot="2192135">
            <a:off x="1187658" y="3156724"/>
            <a:ext cx="637563" cy="75609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98E37DDE-79C7-4FDC-B5FE-F01BE3D21333}"/>
              </a:ext>
            </a:extLst>
          </p:cNvPr>
          <p:cNvSpPr/>
          <p:nvPr/>
        </p:nvSpPr>
        <p:spPr>
          <a:xfrm rot="19407865" flipH="1">
            <a:off x="3589594" y="3156723"/>
            <a:ext cx="637563" cy="75609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059E2BC5-A2CA-475D-BD2B-8BA5AD5354A1}"/>
              </a:ext>
            </a:extLst>
          </p:cNvPr>
          <p:cNvSpPr/>
          <p:nvPr/>
        </p:nvSpPr>
        <p:spPr>
          <a:xfrm>
            <a:off x="4683273" y="5292221"/>
            <a:ext cx="637563" cy="33528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E43F5704-090D-4CB6-9591-1FA1A5FCEF06}"/>
              </a:ext>
            </a:extLst>
          </p:cNvPr>
          <p:cNvSpPr/>
          <p:nvPr/>
        </p:nvSpPr>
        <p:spPr>
          <a:xfrm rot="2192135">
            <a:off x="5729974" y="3156723"/>
            <a:ext cx="637563" cy="75609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9E5B3E-5306-49A3-B666-B12DE8093FAC}"/>
              </a:ext>
            </a:extLst>
          </p:cNvPr>
          <p:cNvSpPr txBox="1"/>
          <p:nvPr/>
        </p:nvSpPr>
        <p:spPr>
          <a:xfrm>
            <a:off x="1132973" y="229893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動画から平均輝度値計算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B954C8-D69D-487D-A5B5-73AD9ADEF1AE}"/>
              </a:ext>
            </a:extLst>
          </p:cNvPr>
          <p:cNvSpPr txBox="1"/>
          <p:nvPr/>
        </p:nvSpPr>
        <p:spPr>
          <a:xfrm>
            <a:off x="6048755" y="229893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波を抽出し</a:t>
            </a:r>
            <a:r>
              <a:rPr kumimoji="1" lang="ja-JP" altLang="en-US" b="1" dirty="0">
                <a:solidFill>
                  <a:srgbClr val="7030A0"/>
                </a:solidFill>
              </a:rPr>
              <a:t>心拍数</a:t>
            </a:r>
            <a:r>
              <a:rPr kumimoji="1" lang="ja-JP" altLang="en-US" dirty="0"/>
              <a:t>計算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92E817-3FBC-4398-9EB6-46B9073B2EA7}"/>
              </a:ext>
            </a:extLst>
          </p:cNvPr>
          <p:cNvSpPr txBox="1"/>
          <p:nvPr/>
        </p:nvSpPr>
        <p:spPr>
          <a:xfrm>
            <a:off x="-22478" y="2645982"/>
            <a:ext cx="27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r>
              <a:rPr kumimoji="1" lang="en-US" altLang="ja-JP" dirty="0"/>
              <a:t>uminance_ROI_caf</a:t>
            </a:r>
            <a:r>
              <a:rPr lang="ja-JP" altLang="en-US" dirty="0"/>
              <a:t>～</a:t>
            </a:r>
            <a:r>
              <a:rPr lang="en-US" altLang="ja-JP" dirty="0"/>
              <a:t>.mat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C3D80FC-686F-40C1-B862-6ECF834A4290}"/>
              </a:ext>
            </a:extLst>
          </p:cNvPr>
          <p:cNvSpPr txBox="1"/>
          <p:nvPr/>
        </p:nvSpPr>
        <p:spPr>
          <a:xfrm>
            <a:off x="205041" y="44165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7030A0"/>
                </a:solidFill>
              </a:rPr>
              <a:t>ピーク周波数</a:t>
            </a:r>
            <a:r>
              <a:rPr kumimoji="1" lang="ja-JP" altLang="en-US" dirty="0"/>
              <a:t>計算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BD0E42-D7AF-4EB1-83D7-B1CAE9BA9321}"/>
              </a:ext>
            </a:extLst>
          </p:cNvPr>
          <p:cNvSpPr txBox="1"/>
          <p:nvPr/>
        </p:nvSpPr>
        <p:spPr>
          <a:xfrm>
            <a:off x="2785607" y="2656594"/>
            <a:ext cx="27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r>
              <a:rPr kumimoji="1" lang="en-US" altLang="ja-JP" dirty="0"/>
              <a:t>uminance_ROI_caf</a:t>
            </a:r>
            <a:r>
              <a:rPr lang="ja-JP" altLang="en-US" dirty="0"/>
              <a:t>～</a:t>
            </a:r>
            <a:r>
              <a:rPr lang="en-US" altLang="ja-JP" dirty="0"/>
              <a:t>.mat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73E3C92-A107-4907-A0A3-1D8F422492E1}"/>
              </a:ext>
            </a:extLst>
          </p:cNvPr>
          <p:cNvSpPr txBox="1"/>
          <p:nvPr/>
        </p:nvSpPr>
        <p:spPr>
          <a:xfrm>
            <a:off x="5733237" y="2656594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Heartrate_caf</a:t>
            </a:r>
            <a:r>
              <a:rPr lang="ja-JP" altLang="en-US" dirty="0"/>
              <a:t>～</a:t>
            </a:r>
            <a:r>
              <a:rPr lang="en-US" altLang="ja-JP" dirty="0"/>
              <a:t>.mat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93C5EB9-FC2F-409F-91F6-15939A71C3F2}"/>
              </a:ext>
            </a:extLst>
          </p:cNvPr>
          <p:cNvSpPr txBox="1"/>
          <p:nvPr/>
        </p:nvSpPr>
        <p:spPr>
          <a:xfrm>
            <a:off x="4223468" y="4826463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pks</a:t>
            </a:r>
            <a:r>
              <a:rPr kumimoji="1" lang="en-US" altLang="ja-JP" dirty="0"/>
              <a:t>_caf</a:t>
            </a:r>
            <a:r>
              <a:rPr lang="ja-JP" altLang="en-US" dirty="0"/>
              <a:t>～</a:t>
            </a:r>
            <a:r>
              <a:rPr lang="en-US" altLang="ja-JP" dirty="0"/>
              <a:t>.mat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CFE6DBF-7429-46DB-9214-6A45530F69C8}"/>
              </a:ext>
            </a:extLst>
          </p:cNvPr>
          <p:cNvSpPr txBox="1"/>
          <p:nvPr/>
        </p:nvSpPr>
        <p:spPr>
          <a:xfrm>
            <a:off x="3444774" y="444171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ピーク</a:t>
            </a:r>
            <a:r>
              <a:rPr lang="ja-JP" altLang="en-US" dirty="0"/>
              <a:t>抽出し，間隔波形描画</a:t>
            </a:r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AAB6981-C8C6-452C-BCC9-5EEAAB2664FD}"/>
              </a:ext>
            </a:extLst>
          </p:cNvPr>
          <p:cNvSpPr txBox="1"/>
          <p:nvPr/>
        </p:nvSpPr>
        <p:spPr>
          <a:xfrm>
            <a:off x="4208173" y="61654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7030A0"/>
                </a:solidFill>
              </a:rPr>
              <a:t>変動係数</a:t>
            </a:r>
            <a:r>
              <a:rPr kumimoji="1" lang="ja-JP" altLang="en-US" dirty="0"/>
              <a:t>計算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4004F6-9B43-41F4-B374-4CBC6BB11B94}"/>
              </a:ext>
            </a:extLst>
          </p:cNvPr>
          <p:cNvSpPr txBox="1"/>
          <p:nvPr/>
        </p:nvSpPr>
        <p:spPr>
          <a:xfrm>
            <a:off x="383240" y="4705450"/>
            <a:ext cx="176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7030A0"/>
                </a:solidFill>
              </a:rPr>
              <a:t>pks_fr_resp</a:t>
            </a:r>
            <a:endParaRPr lang="en-US" altLang="ja-JP" dirty="0">
              <a:solidFill>
                <a:srgbClr val="7030A0"/>
              </a:solidFill>
            </a:endParaRPr>
          </a:p>
          <a:p>
            <a:r>
              <a:rPr kumimoji="1" lang="en-US" altLang="ja-JP" dirty="0">
                <a:solidFill>
                  <a:srgbClr val="7030A0"/>
                </a:solidFill>
              </a:rPr>
              <a:t>(</a:t>
            </a:r>
            <a:r>
              <a:rPr kumimoji="1" lang="en-US" altLang="ja-JP" dirty="0" err="1">
                <a:solidFill>
                  <a:srgbClr val="7030A0"/>
                </a:solidFill>
              </a:rPr>
              <a:t>freq_caf</a:t>
            </a:r>
            <a:r>
              <a:rPr kumimoji="1" lang="ja-JP" altLang="en-US" dirty="0">
                <a:solidFill>
                  <a:srgbClr val="7030A0"/>
                </a:solidFill>
              </a:rPr>
              <a:t>～</a:t>
            </a:r>
            <a:r>
              <a:rPr lang="en-US" altLang="ja-JP" dirty="0">
                <a:solidFill>
                  <a:srgbClr val="7030A0"/>
                </a:solidFill>
              </a:rPr>
              <a:t>.mat</a:t>
            </a:r>
            <a:r>
              <a:rPr kumimoji="1" lang="en-US" altLang="ja-JP" dirty="0">
                <a:solidFill>
                  <a:srgbClr val="7030A0"/>
                </a:solidFill>
              </a:rPr>
              <a:t>)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049437C-F24F-495C-89F3-86B6CDD4542A}"/>
              </a:ext>
            </a:extLst>
          </p:cNvPr>
          <p:cNvSpPr txBox="1"/>
          <p:nvPr/>
        </p:nvSpPr>
        <p:spPr>
          <a:xfrm>
            <a:off x="3740856" y="6467327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7030A0"/>
                </a:solidFill>
              </a:rPr>
              <a:t>r</a:t>
            </a:r>
            <a:r>
              <a:rPr kumimoji="1" lang="en-US" altLang="ja-JP" dirty="0">
                <a:solidFill>
                  <a:srgbClr val="7030A0"/>
                </a:solidFill>
              </a:rPr>
              <a:t>esp_cv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80A0E87-CBAE-4DED-9E3A-BEBF032F6DAC}"/>
              </a:ext>
            </a:extLst>
          </p:cNvPr>
          <p:cNvSpPr txBox="1"/>
          <p:nvPr/>
        </p:nvSpPr>
        <p:spPr>
          <a:xfrm>
            <a:off x="5114383" y="646732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7030A0"/>
                </a:solidFill>
              </a:rPr>
              <a:t>ecg_cv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9F2DEF0-6AF0-40F8-8432-7275D301F7AC}"/>
              </a:ext>
            </a:extLst>
          </p:cNvPr>
          <p:cNvSpPr txBox="1"/>
          <p:nvPr/>
        </p:nvSpPr>
        <p:spPr>
          <a:xfrm>
            <a:off x="7975646" y="2656594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7030A0"/>
                </a:solidFill>
              </a:rPr>
              <a:t>p</a:t>
            </a:r>
            <a:r>
              <a:rPr kumimoji="1" lang="en-US" altLang="ja-JP" dirty="0">
                <a:solidFill>
                  <a:srgbClr val="7030A0"/>
                </a:solidFill>
              </a:rPr>
              <a:t>ks_fr_ecg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4C09B35-AFC9-42CC-B8C8-4D8631B0BB28}"/>
              </a:ext>
            </a:extLst>
          </p:cNvPr>
          <p:cNvSpPr txBox="1"/>
          <p:nvPr/>
        </p:nvSpPr>
        <p:spPr>
          <a:xfrm>
            <a:off x="6053132" y="6467327"/>
            <a:ext cx="15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7030A0"/>
                </a:solidFill>
              </a:rPr>
              <a:t>(</a:t>
            </a:r>
            <a:r>
              <a:rPr lang="en-US" altLang="ja-JP" dirty="0" err="1">
                <a:solidFill>
                  <a:srgbClr val="7030A0"/>
                </a:solidFill>
              </a:rPr>
              <a:t>cv_caf</a:t>
            </a:r>
            <a:r>
              <a:rPr lang="ja-JP" altLang="en-US" dirty="0">
                <a:solidFill>
                  <a:srgbClr val="7030A0"/>
                </a:solidFill>
              </a:rPr>
              <a:t>～</a:t>
            </a:r>
            <a:r>
              <a:rPr lang="en-US" altLang="ja-JP" dirty="0">
                <a:solidFill>
                  <a:srgbClr val="7030A0"/>
                </a:solidFill>
              </a:rPr>
              <a:t>.mat)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フローチャート: 処理 142">
            <a:extLst>
              <a:ext uri="{FF2B5EF4-FFF2-40B4-BE49-F238E27FC236}">
                <a16:creationId xmlns:a16="http://schemas.microsoft.com/office/drawing/2014/main" id="{F30BB957-1A61-436A-B8CF-8B555779D122}"/>
              </a:ext>
            </a:extLst>
          </p:cNvPr>
          <p:cNvSpPr/>
          <p:nvPr/>
        </p:nvSpPr>
        <p:spPr>
          <a:xfrm>
            <a:off x="36315" y="6520261"/>
            <a:ext cx="1503680" cy="3377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71633327-D60F-4F9C-8C3F-484C66D9BBC8}"/>
              </a:ext>
            </a:extLst>
          </p:cNvPr>
          <p:cNvSpPr/>
          <p:nvPr/>
        </p:nvSpPr>
        <p:spPr>
          <a:xfrm>
            <a:off x="7886700" y="-8709"/>
            <a:ext cx="1257300" cy="747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B75CD63-3984-44D9-A396-65961AA28A08}"/>
              </a:ext>
            </a:extLst>
          </p:cNvPr>
          <p:cNvSpPr txBox="1"/>
          <p:nvPr/>
        </p:nvSpPr>
        <p:spPr>
          <a:xfrm>
            <a:off x="145629" y="116632"/>
            <a:ext cx="464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自由遊泳条件</a:t>
            </a:r>
            <a:endParaRPr kumimoji="1" lang="ja-JP" altLang="en-US" sz="3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BE6AF9-24AD-4C2F-8C61-E1662D8E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FA21549-A3B9-4138-BBE2-0248722F40C4}"/>
              </a:ext>
            </a:extLst>
          </p:cNvPr>
          <p:cNvSpPr/>
          <p:nvPr/>
        </p:nvSpPr>
        <p:spPr>
          <a:xfrm>
            <a:off x="7886700" y="-8709"/>
            <a:ext cx="1257300" cy="747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15EF7B-D9DF-491B-98A0-ACFF82E2332F}"/>
              </a:ext>
            </a:extLst>
          </p:cNvPr>
          <p:cNvSpPr txBox="1"/>
          <p:nvPr/>
        </p:nvSpPr>
        <p:spPr>
          <a:xfrm>
            <a:off x="1895910" y="8221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呼吸波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FD753A-ADC0-4AED-91B8-A3678DA991B9}"/>
              </a:ext>
            </a:extLst>
          </p:cNvPr>
          <p:cNvSpPr txBox="1"/>
          <p:nvPr/>
        </p:nvSpPr>
        <p:spPr>
          <a:xfrm>
            <a:off x="764793" y="1793941"/>
            <a:ext cx="332610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fr_analysis_ventilation.m</a:t>
            </a:r>
            <a:endParaRPr kumimoji="1"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F72C391-D56B-43D7-8223-ED244010F1B4}"/>
              </a:ext>
            </a:extLst>
          </p:cNvPr>
          <p:cNvSpPr txBox="1"/>
          <p:nvPr/>
        </p:nvSpPr>
        <p:spPr>
          <a:xfrm>
            <a:off x="87938" y="3713742"/>
            <a:ext cx="358200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Peakdetect_freeswiming.m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5912FAE-C512-41C1-B54F-88FE9AFC828C}"/>
              </a:ext>
            </a:extLst>
          </p:cNvPr>
          <p:cNvSpPr txBox="1"/>
          <p:nvPr/>
        </p:nvSpPr>
        <p:spPr>
          <a:xfrm>
            <a:off x="214636" y="5483448"/>
            <a:ext cx="334091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calc_cv_freeswimming.m</a:t>
            </a:r>
            <a:endParaRPr kumimoji="1" lang="en-US" altLang="ja-JP" sz="24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98E14D01-9975-43C9-8AFF-7CBA8070C359}"/>
              </a:ext>
            </a:extLst>
          </p:cNvPr>
          <p:cNvSpPr/>
          <p:nvPr/>
        </p:nvSpPr>
        <p:spPr>
          <a:xfrm>
            <a:off x="2131126" y="1330272"/>
            <a:ext cx="637563" cy="33528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059E2BC5-A2CA-475D-BD2B-8BA5AD5354A1}"/>
              </a:ext>
            </a:extLst>
          </p:cNvPr>
          <p:cNvSpPr/>
          <p:nvPr/>
        </p:nvSpPr>
        <p:spPr>
          <a:xfrm>
            <a:off x="1328844" y="5002951"/>
            <a:ext cx="637563" cy="33528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93C5EB9-FC2F-409F-91F6-15939A71C3F2}"/>
              </a:ext>
            </a:extLst>
          </p:cNvPr>
          <p:cNvSpPr txBox="1"/>
          <p:nvPr/>
        </p:nvSpPr>
        <p:spPr>
          <a:xfrm>
            <a:off x="899076" y="4617584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pks</a:t>
            </a:r>
            <a:r>
              <a:rPr kumimoji="1" lang="en-US" altLang="ja-JP" dirty="0"/>
              <a:t>_caf</a:t>
            </a:r>
            <a:r>
              <a:rPr lang="ja-JP" altLang="en-US" dirty="0"/>
              <a:t>～</a:t>
            </a:r>
            <a:r>
              <a:rPr lang="en-US" altLang="ja-JP" dirty="0"/>
              <a:t>.mat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CFE6DBF-7429-46DB-9214-6A45530F69C8}"/>
              </a:ext>
            </a:extLst>
          </p:cNvPr>
          <p:cNvSpPr txBox="1"/>
          <p:nvPr/>
        </p:nvSpPr>
        <p:spPr>
          <a:xfrm>
            <a:off x="145629" y="424825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ピーク</a:t>
            </a:r>
            <a:r>
              <a:rPr lang="ja-JP" altLang="en-US" dirty="0"/>
              <a:t>抽出し，間隔波形描画</a:t>
            </a:r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AAB6981-C8C6-452C-BCC9-5EEAAB2664FD}"/>
              </a:ext>
            </a:extLst>
          </p:cNvPr>
          <p:cNvSpPr txBox="1"/>
          <p:nvPr/>
        </p:nvSpPr>
        <p:spPr>
          <a:xfrm>
            <a:off x="858184" y="60194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7030A0"/>
                </a:solidFill>
              </a:rPr>
              <a:t>変動係数</a:t>
            </a:r>
            <a:r>
              <a:rPr kumimoji="1" lang="ja-JP" altLang="en-US" dirty="0"/>
              <a:t>計算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4004F6-9B43-41F4-B374-4CBC6BB11B94}"/>
              </a:ext>
            </a:extLst>
          </p:cNvPr>
          <p:cNvSpPr txBox="1"/>
          <p:nvPr/>
        </p:nvSpPr>
        <p:spPr>
          <a:xfrm>
            <a:off x="3266372" y="2627826"/>
            <a:ext cx="12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7030A0"/>
                </a:solidFill>
              </a:rPr>
              <a:t>pks_fr_resp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049437C-F24F-495C-89F3-86B6CDD4542A}"/>
              </a:ext>
            </a:extLst>
          </p:cNvPr>
          <p:cNvSpPr txBox="1"/>
          <p:nvPr/>
        </p:nvSpPr>
        <p:spPr>
          <a:xfrm>
            <a:off x="1145626" y="6314513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7030A0"/>
                </a:solidFill>
              </a:rPr>
              <a:t>r</a:t>
            </a:r>
            <a:r>
              <a:rPr kumimoji="1" lang="en-US" altLang="ja-JP" dirty="0">
                <a:solidFill>
                  <a:srgbClr val="7030A0"/>
                </a:solidFill>
              </a:rPr>
              <a:t>esp_cv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D0016FE-6F3F-471A-A243-1950230DBEEE}"/>
              </a:ext>
            </a:extLst>
          </p:cNvPr>
          <p:cNvSpPr txBox="1"/>
          <p:nvPr/>
        </p:nvSpPr>
        <p:spPr>
          <a:xfrm>
            <a:off x="6476298" y="8221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5C29"/>
                </a:solidFill>
              </a:rPr>
              <a:t>遊泳位置</a:t>
            </a:r>
            <a:endParaRPr kumimoji="1" lang="ja-JP" altLang="en-US" sz="2400" dirty="0">
              <a:solidFill>
                <a:srgbClr val="FF5C29"/>
              </a:solidFill>
            </a:endParaRP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23ECDD57-F455-4FE1-9EDB-971696EDF5DD}"/>
              </a:ext>
            </a:extLst>
          </p:cNvPr>
          <p:cNvSpPr/>
          <p:nvPr/>
        </p:nvSpPr>
        <p:spPr>
          <a:xfrm>
            <a:off x="6865402" y="1330272"/>
            <a:ext cx="637563" cy="33528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EFBBFA2-8DB7-43CF-A295-2628A0C68415}"/>
              </a:ext>
            </a:extLst>
          </p:cNvPr>
          <p:cNvSpPr txBox="1"/>
          <p:nvPr/>
        </p:nvSpPr>
        <p:spPr>
          <a:xfrm>
            <a:off x="268448" y="2331935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呼吸波を</a:t>
            </a:r>
            <a:r>
              <a:rPr lang="en-US" altLang="ja-JP" dirty="0"/>
              <a:t>2</a:t>
            </a:r>
            <a:r>
              <a:rPr lang="ja-JP" altLang="en-US" dirty="0"/>
              <a:t>分間にカットし，</a:t>
            </a:r>
            <a:r>
              <a:rPr lang="ja-JP" altLang="en-US" b="1" dirty="0">
                <a:solidFill>
                  <a:srgbClr val="7030A0"/>
                </a:solidFill>
              </a:rPr>
              <a:t>ピーク周波数</a:t>
            </a:r>
            <a:r>
              <a:rPr lang="ja-JP" altLang="en-US" dirty="0"/>
              <a:t>計算</a:t>
            </a:r>
            <a:endParaRPr kumimoji="1" lang="ja-JP" altLang="en-US" dirty="0"/>
          </a:p>
        </p:txBody>
      </p:sp>
      <p:sp>
        <p:nvSpPr>
          <p:cNvPr id="49" name="矢印: 下 48">
            <a:extLst>
              <a:ext uri="{FF2B5EF4-FFF2-40B4-BE49-F238E27FC236}">
                <a16:creationId xmlns:a16="http://schemas.microsoft.com/office/drawing/2014/main" id="{0C39A386-7E5D-46E1-BCF9-CE9CEE0C222E}"/>
              </a:ext>
            </a:extLst>
          </p:cNvPr>
          <p:cNvSpPr/>
          <p:nvPr/>
        </p:nvSpPr>
        <p:spPr>
          <a:xfrm>
            <a:off x="1328845" y="3115508"/>
            <a:ext cx="637563" cy="46526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50C6447-92CA-48F1-9B36-5E8AF02559D3}"/>
              </a:ext>
            </a:extLst>
          </p:cNvPr>
          <p:cNvSpPr txBox="1"/>
          <p:nvPr/>
        </p:nvSpPr>
        <p:spPr>
          <a:xfrm>
            <a:off x="214636" y="2676929"/>
            <a:ext cx="257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sig</a:t>
            </a:r>
            <a:r>
              <a:rPr kumimoji="1" lang="en-US" altLang="ja-JP" dirty="0"/>
              <a:t>_</a:t>
            </a:r>
            <a:r>
              <a:rPr lang="en-US" altLang="ja-JP" dirty="0"/>
              <a:t>free_2min_caf</a:t>
            </a:r>
            <a:r>
              <a:rPr lang="ja-JP" altLang="en-US" dirty="0"/>
              <a:t>～</a:t>
            </a:r>
            <a:r>
              <a:rPr lang="en-US" altLang="ja-JP" dirty="0"/>
              <a:t>.mat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9C7060-9E59-4C8A-8E68-68C4B7AC307D}"/>
              </a:ext>
            </a:extLst>
          </p:cNvPr>
          <p:cNvSpPr txBox="1"/>
          <p:nvPr/>
        </p:nvSpPr>
        <p:spPr>
          <a:xfrm>
            <a:off x="6037939" y="1793940"/>
            <a:ext cx="170591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fishspeed.m</a:t>
            </a:r>
            <a:endParaRPr kumimoji="1" lang="ja-JP" altLang="en-US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5F2126C-3B5B-4037-9614-C6F586FDA56F}"/>
              </a:ext>
            </a:extLst>
          </p:cNvPr>
          <p:cNvSpPr txBox="1"/>
          <p:nvPr/>
        </p:nvSpPr>
        <p:spPr>
          <a:xfrm>
            <a:off x="6007589" y="23075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7030A0"/>
                </a:solidFill>
              </a:rPr>
              <a:t>平均遊泳速度</a:t>
            </a:r>
            <a:r>
              <a:rPr kumimoji="1" lang="ja-JP" altLang="en-US" dirty="0"/>
              <a:t>を計算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489A54D-6D63-4C82-BE9C-5175B35E9F14}"/>
              </a:ext>
            </a:extLst>
          </p:cNvPr>
          <p:cNvSpPr txBox="1"/>
          <p:nvPr/>
        </p:nvSpPr>
        <p:spPr>
          <a:xfrm>
            <a:off x="6440321" y="2686491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caf</a:t>
            </a:r>
            <a:r>
              <a:rPr lang="ja-JP" altLang="en-US" dirty="0"/>
              <a:t>～</a:t>
            </a:r>
            <a:r>
              <a:rPr lang="en-US" altLang="ja-JP" dirty="0"/>
              <a:t>_</a:t>
            </a:r>
            <a:r>
              <a:rPr lang="en-US" altLang="ja-JP" dirty="0" err="1"/>
              <a:t>vel.mat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A35CFE8-8318-46E3-A442-12D97E0CF854}"/>
              </a:ext>
            </a:extLst>
          </p:cNvPr>
          <p:cNvSpPr txBox="1"/>
          <p:nvPr/>
        </p:nvSpPr>
        <p:spPr>
          <a:xfrm>
            <a:off x="6956716" y="3014029"/>
            <a:ext cx="45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7030A0"/>
                </a:solidFill>
              </a:rPr>
              <a:t>vel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sys0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C0F94C07C015A43A05A4D9E24FC33C0" ma:contentTypeVersion="14" ma:contentTypeDescription="新しいドキュメントを作成します。" ma:contentTypeScope="" ma:versionID="a4e50543c782633300ad0aa307ac6c9a">
  <xsd:schema xmlns:xsd="http://www.w3.org/2001/XMLSchema" xmlns:xs="http://www.w3.org/2001/XMLSchema" xmlns:p="http://schemas.microsoft.com/office/2006/metadata/properties" xmlns:ns3="12672d42-312b-4a0a-a417-898aa4254433" xmlns:ns4="003c4cd4-3375-4122-b391-2c514cb31c04" targetNamespace="http://schemas.microsoft.com/office/2006/metadata/properties" ma:root="true" ma:fieldsID="2b1888717a961b85a1dcb9cb9a68e3c0" ns3:_="" ns4:_="">
    <xsd:import namespace="12672d42-312b-4a0a-a417-898aa4254433"/>
    <xsd:import namespace="003c4cd4-3375-4122-b391-2c514cb31c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672d42-312b-4a0a-a417-898aa4254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c4cd4-3375-4122-b391-2c514cb31c0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C2525-375E-49FB-A6AB-5C418B246D4F}">
  <ds:schemaRefs>
    <ds:schemaRef ds:uri="http://purl.org/dc/dcmitype/"/>
    <ds:schemaRef ds:uri="http://purl.org/dc/terms/"/>
    <ds:schemaRef ds:uri="003c4cd4-3375-4122-b391-2c514cb31c04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2672d42-312b-4a0a-a417-898aa425443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3BCD4E-CFD6-4EFB-BF1C-8CD0920E01DB}">
  <ds:schemaRefs>
    <ds:schemaRef ds:uri="003c4cd4-3375-4122-b391-2c514cb31c04"/>
    <ds:schemaRef ds:uri="12672d42-312b-4a0a-a417-898aa42544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1B3EE0-FEA7-4387-875A-EB0CBA9CAD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211</Words>
  <Application>Microsoft Office PowerPoint</Application>
  <PresentationFormat>画面に合わせる (4:3)</PresentationFormat>
  <Paragraphs>44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メイリオ</vt:lpstr>
      <vt:lpstr>小塚ゴシック Pro R</vt:lpstr>
      <vt:lpstr>Arial</vt:lpstr>
      <vt:lpstr>Calibri</vt:lpstr>
      <vt:lpstr>Segoe UI</vt:lpstr>
      <vt:lpstr>Bsys0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c.elegans</dc:creator>
  <cp:lastModifiedBy>原田　祐希</cp:lastModifiedBy>
  <cp:revision>45</cp:revision>
  <dcterms:created xsi:type="dcterms:W3CDTF">2019-05-09T04:51:25Z</dcterms:created>
  <dcterms:modified xsi:type="dcterms:W3CDTF">2022-03-07T08:27:51Z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0x010100DC0F94C07C015A43A05A4D9E24FC33C0</vt:lpwstr>
  </property>
</Properties>
</file>