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8" r:id="rId3"/>
    <p:sldId id="278" r:id="rId4"/>
    <p:sldId id="273" r:id="rId5"/>
    <p:sldId id="260" r:id="rId6"/>
    <p:sldId id="275" r:id="rId7"/>
    <p:sldId id="263" r:id="rId8"/>
    <p:sldId id="267" r:id="rId9"/>
    <p:sldId id="282" r:id="rId10"/>
    <p:sldId id="268" r:id="rId11"/>
    <p:sldId id="269" r:id="rId12"/>
    <p:sldId id="271" r:id="rId13"/>
    <p:sldId id="281" r:id="rId14"/>
    <p:sldId id="272" r:id="rId15"/>
    <p:sldId id="277" r:id="rId16"/>
    <p:sldId id="266" r:id="rId17"/>
    <p:sldId id="264" r:id="rId18"/>
    <p:sldId id="262" r:id="rId19"/>
    <p:sldId id="259" r:id="rId20"/>
    <p:sldId id="280"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441"/>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23"/>
    <p:restoredTop sz="94803"/>
  </p:normalViewPr>
  <p:slideViewPr>
    <p:cSldViewPr snapToGrid="0" snapToObjects="1">
      <p:cViewPr>
        <p:scale>
          <a:sx n="82" d="100"/>
          <a:sy n="82" d="100"/>
        </p:scale>
        <p:origin x="1416" y="928"/>
      </p:cViewPr>
      <p:guideLst/>
    </p:cSldViewPr>
  </p:slideViewPr>
  <p:notesTextViewPr>
    <p:cViewPr>
      <p:scale>
        <a:sx n="45" d="100"/>
        <a:sy n="4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8FCDD-364D-4647-81F4-D9459B84F9CB}" type="datetimeFigureOut">
              <a:rPr kumimoji="1" lang="ja-JP" altLang="en-US" smtClean="0"/>
              <a:t>2019/12/3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8FA8D-19F0-D24F-8954-CC9126B780E6}" type="slidenum">
              <a:rPr kumimoji="1" lang="ja-JP" altLang="en-US" smtClean="0"/>
              <a:t>‹#›</a:t>
            </a:fld>
            <a:endParaRPr kumimoji="1" lang="ja-JP" altLang="en-US"/>
          </a:p>
        </p:txBody>
      </p:sp>
    </p:spTree>
    <p:extLst>
      <p:ext uri="{BB962C8B-B14F-4D97-AF65-F5344CB8AC3E}">
        <p14:creationId xmlns:p14="http://schemas.microsoft.com/office/powerpoint/2010/main" val="27850814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4</a:t>
            </a:fld>
            <a:endParaRPr kumimoji="1" lang="ja-JP" altLang="en-US"/>
          </a:p>
        </p:txBody>
      </p:sp>
    </p:spTree>
    <p:extLst>
      <p:ext uri="{BB962C8B-B14F-4D97-AF65-F5344CB8AC3E}">
        <p14:creationId xmlns:p14="http://schemas.microsoft.com/office/powerpoint/2010/main" val="808162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14</a:t>
            </a:fld>
            <a:endParaRPr kumimoji="1" lang="ja-JP" altLang="en-US"/>
          </a:p>
        </p:txBody>
      </p:sp>
    </p:spTree>
    <p:extLst>
      <p:ext uri="{BB962C8B-B14F-4D97-AF65-F5344CB8AC3E}">
        <p14:creationId xmlns:p14="http://schemas.microsoft.com/office/powerpoint/2010/main" val="457420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16</a:t>
            </a:fld>
            <a:endParaRPr kumimoji="1" lang="ja-JP" altLang="en-US"/>
          </a:p>
        </p:txBody>
      </p:sp>
    </p:spTree>
    <p:extLst>
      <p:ext uri="{BB962C8B-B14F-4D97-AF65-F5344CB8AC3E}">
        <p14:creationId xmlns:p14="http://schemas.microsoft.com/office/powerpoint/2010/main" val="4291174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19</a:t>
            </a:fld>
            <a:endParaRPr kumimoji="1" lang="ja-JP" altLang="en-US"/>
          </a:p>
        </p:txBody>
      </p:sp>
    </p:spTree>
    <p:extLst>
      <p:ext uri="{BB962C8B-B14F-4D97-AF65-F5344CB8AC3E}">
        <p14:creationId xmlns:p14="http://schemas.microsoft.com/office/powerpoint/2010/main" val="2664816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20</a:t>
            </a:fld>
            <a:endParaRPr kumimoji="1" lang="ja-JP" altLang="en-US"/>
          </a:p>
        </p:txBody>
      </p:sp>
    </p:spTree>
    <p:extLst>
      <p:ext uri="{BB962C8B-B14F-4D97-AF65-F5344CB8AC3E}">
        <p14:creationId xmlns:p14="http://schemas.microsoft.com/office/powerpoint/2010/main" val="57615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5</a:t>
            </a:fld>
            <a:endParaRPr kumimoji="1" lang="ja-JP" altLang="en-US"/>
          </a:p>
        </p:txBody>
      </p:sp>
    </p:spTree>
    <p:extLst>
      <p:ext uri="{BB962C8B-B14F-4D97-AF65-F5344CB8AC3E}">
        <p14:creationId xmlns:p14="http://schemas.microsoft.com/office/powerpoint/2010/main" val="2034885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6</a:t>
            </a:fld>
            <a:endParaRPr kumimoji="1" lang="ja-JP" altLang="en-US"/>
          </a:p>
        </p:txBody>
      </p:sp>
    </p:spTree>
    <p:extLst>
      <p:ext uri="{BB962C8B-B14F-4D97-AF65-F5344CB8AC3E}">
        <p14:creationId xmlns:p14="http://schemas.microsoft.com/office/powerpoint/2010/main" val="189401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7</a:t>
            </a:fld>
            <a:endParaRPr kumimoji="1" lang="ja-JP" altLang="en-US"/>
          </a:p>
        </p:txBody>
      </p:sp>
    </p:spTree>
    <p:extLst>
      <p:ext uri="{BB962C8B-B14F-4D97-AF65-F5344CB8AC3E}">
        <p14:creationId xmlns:p14="http://schemas.microsoft.com/office/powerpoint/2010/main" val="8363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8</a:t>
            </a:fld>
            <a:endParaRPr kumimoji="1" lang="ja-JP" altLang="en-US"/>
          </a:p>
        </p:txBody>
      </p:sp>
    </p:spTree>
    <p:extLst>
      <p:ext uri="{BB962C8B-B14F-4D97-AF65-F5344CB8AC3E}">
        <p14:creationId xmlns:p14="http://schemas.microsoft.com/office/powerpoint/2010/main" val="159722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9</a:t>
            </a:fld>
            <a:endParaRPr kumimoji="1" lang="ja-JP" altLang="en-US"/>
          </a:p>
        </p:txBody>
      </p:sp>
    </p:spTree>
    <p:extLst>
      <p:ext uri="{BB962C8B-B14F-4D97-AF65-F5344CB8AC3E}">
        <p14:creationId xmlns:p14="http://schemas.microsoft.com/office/powerpoint/2010/main" val="1627081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10</a:t>
            </a:fld>
            <a:endParaRPr kumimoji="1" lang="ja-JP" altLang="en-US"/>
          </a:p>
        </p:txBody>
      </p:sp>
    </p:spTree>
    <p:extLst>
      <p:ext uri="{BB962C8B-B14F-4D97-AF65-F5344CB8AC3E}">
        <p14:creationId xmlns:p14="http://schemas.microsoft.com/office/powerpoint/2010/main" val="224438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11</a:t>
            </a:fld>
            <a:endParaRPr kumimoji="1" lang="ja-JP" altLang="en-US"/>
          </a:p>
        </p:txBody>
      </p:sp>
    </p:spTree>
    <p:extLst>
      <p:ext uri="{BB962C8B-B14F-4D97-AF65-F5344CB8AC3E}">
        <p14:creationId xmlns:p14="http://schemas.microsoft.com/office/powerpoint/2010/main" val="44223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7C8FA8D-19F0-D24F-8954-CC9126B780E6}" type="slidenum">
              <a:rPr kumimoji="1" lang="ja-JP" altLang="en-US" smtClean="0"/>
              <a:t>12</a:t>
            </a:fld>
            <a:endParaRPr kumimoji="1" lang="ja-JP" altLang="en-US"/>
          </a:p>
        </p:txBody>
      </p:sp>
    </p:spTree>
    <p:extLst>
      <p:ext uri="{BB962C8B-B14F-4D97-AF65-F5344CB8AC3E}">
        <p14:creationId xmlns:p14="http://schemas.microsoft.com/office/powerpoint/2010/main" val="1229155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FE610-5EE1-EC44-A830-D7624DD6CB4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F26F52-B8B6-D44D-AE67-76E74E500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5E5823A-BE0E-8049-BC8B-8736B1AB029E}"/>
              </a:ext>
            </a:extLst>
          </p:cNvPr>
          <p:cNvSpPr>
            <a:spLocks noGrp="1"/>
          </p:cNvSpPr>
          <p:nvPr>
            <p:ph type="dt" sz="half" idx="10"/>
          </p:nvPr>
        </p:nvSpPr>
        <p:spPr/>
        <p:txBody>
          <a:bodyPr/>
          <a:lstStyle/>
          <a:p>
            <a:fld id="{3C8D9D3B-6EDC-8245-9DE5-947CEFB04E96}" type="datetime1">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5E92CF9B-2A16-4344-8D63-4520417844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14F483-5E1A-B446-B382-35D9CEEFBEEA}"/>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425444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39BD66-199A-C04B-BFCA-405AD750F1C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32EBCAD-41A8-CE41-AE5C-8D37E65E901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2F1B1D-4C1E-1446-84F4-E50C10C43CAF}"/>
              </a:ext>
            </a:extLst>
          </p:cNvPr>
          <p:cNvSpPr>
            <a:spLocks noGrp="1"/>
          </p:cNvSpPr>
          <p:nvPr>
            <p:ph type="dt" sz="half" idx="10"/>
          </p:nvPr>
        </p:nvSpPr>
        <p:spPr/>
        <p:txBody>
          <a:bodyPr/>
          <a:lstStyle/>
          <a:p>
            <a:fld id="{FDE57619-B6E9-8B42-BBA8-2DEF1B96E273}" type="datetime1">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C3C396F5-7302-C140-82BC-509A6CB791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5E1B9C-8477-3941-9168-0AE7E7F9A60C}"/>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247599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3F310A5-8E42-214D-B6E1-2AAACD41E4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8C59FE-BEE4-4D49-9D91-A575B3D53A2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04527C-CED2-1344-8D8F-E115BECE7ACA}"/>
              </a:ext>
            </a:extLst>
          </p:cNvPr>
          <p:cNvSpPr>
            <a:spLocks noGrp="1"/>
          </p:cNvSpPr>
          <p:nvPr>
            <p:ph type="dt" sz="half" idx="10"/>
          </p:nvPr>
        </p:nvSpPr>
        <p:spPr/>
        <p:txBody>
          <a:bodyPr/>
          <a:lstStyle/>
          <a:p>
            <a:fld id="{14A9762B-7A2E-574B-8B71-0DEDBDD3F6EE}" type="datetime1">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8A777108-BF93-EE43-8354-6CB2B00F90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728EC7-84DF-A341-9638-593F125D9A4D}"/>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183863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B6A9BEF-76F0-1942-822B-A5CCC20900B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8" name="直線コネクタ 7">
            <a:extLst>
              <a:ext uri="{FF2B5EF4-FFF2-40B4-BE49-F238E27FC236}">
                <a16:creationId xmlns:a16="http://schemas.microsoft.com/office/drawing/2014/main" id="{AB2D83A0-3677-3647-A809-6E555A3BA26D}"/>
              </a:ext>
            </a:extLst>
          </p:cNvPr>
          <p:cNvCxnSpPr>
            <a:cxnSpLocks/>
          </p:cNvCxnSpPr>
          <p:nvPr userDrawn="1"/>
        </p:nvCxnSpPr>
        <p:spPr>
          <a:xfrm>
            <a:off x="0" y="1066800"/>
            <a:ext cx="12192000"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9" name="日付プレースホルダー 8">
            <a:extLst>
              <a:ext uri="{FF2B5EF4-FFF2-40B4-BE49-F238E27FC236}">
                <a16:creationId xmlns:a16="http://schemas.microsoft.com/office/drawing/2014/main" id="{3385D1D9-D6B6-A14A-B9DB-2E406EE78761}"/>
              </a:ext>
            </a:extLst>
          </p:cNvPr>
          <p:cNvSpPr>
            <a:spLocks noGrp="1"/>
          </p:cNvSpPr>
          <p:nvPr>
            <p:ph type="dt" sz="half" idx="10"/>
          </p:nvPr>
        </p:nvSpPr>
        <p:spPr/>
        <p:txBody>
          <a:bodyPr/>
          <a:lstStyle/>
          <a:p>
            <a:fld id="{24C365BC-2B36-C34B-AD53-122B281BE4E4}" type="datetime1">
              <a:rPr kumimoji="1" lang="ja-JP" altLang="en-US" smtClean="0"/>
              <a:t>2019/12/3</a:t>
            </a:fld>
            <a:endParaRPr kumimoji="1" lang="ja-JP" altLang="en-US"/>
          </a:p>
        </p:txBody>
      </p:sp>
      <p:sp>
        <p:nvSpPr>
          <p:cNvPr id="10" name="フッター プレースホルダー 9">
            <a:extLst>
              <a:ext uri="{FF2B5EF4-FFF2-40B4-BE49-F238E27FC236}">
                <a16:creationId xmlns:a16="http://schemas.microsoft.com/office/drawing/2014/main" id="{57270C99-91B2-2844-81A5-560B26F2E79D}"/>
              </a:ext>
            </a:extLst>
          </p:cNvPr>
          <p:cNvSpPr>
            <a:spLocks noGrp="1"/>
          </p:cNvSpPr>
          <p:nvPr>
            <p:ph type="ftr" sz="quarter" idx="11"/>
          </p:nvPr>
        </p:nvSpPr>
        <p:spPr/>
        <p:txBody>
          <a:bodyPr/>
          <a:lstStyle/>
          <a:p>
            <a:endParaRPr kumimoji="1" lang="ja-JP" altLang="en-US"/>
          </a:p>
        </p:txBody>
      </p:sp>
      <p:sp>
        <p:nvSpPr>
          <p:cNvPr id="11" name="スライド番号プレースホルダー 10">
            <a:extLst>
              <a:ext uri="{FF2B5EF4-FFF2-40B4-BE49-F238E27FC236}">
                <a16:creationId xmlns:a16="http://schemas.microsoft.com/office/drawing/2014/main" id="{EFCC0658-E61D-C648-BE63-740E55CAEE11}"/>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
        <p:nvSpPr>
          <p:cNvPr id="12" name="タイトル 11">
            <a:extLst>
              <a:ext uri="{FF2B5EF4-FFF2-40B4-BE49-F238E27FC236}">
                <a16:creationId xmlns:a16="http://schemas.microsoft.com/office/drawing/2014/main" id="{BB6A6242-1BCE-6649-9291-AE803F78C2B0}"/>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52058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9A825-AB8A-0449-8BFE-866F4F4047C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AC5898-97E6-4143-8FE2-1B9ADEB848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C9922D7-DF09-AB41-957D-98A92325483A}"/>
              </a:ext>
            </a:extLst>
          </p:cNvPr>
          <p:cNvSpPr>
            <a:spLocks noGrp="1"/>
          </p:cNvSpPr>
          <p:nvPr>
            <p:ph type="dt" sz="half" idx="10"/>
          </p:nvPr>
        </p:nvSpPr>
        <p:spPr/>
        <p:txBody>
          <a:bodyPr/>
          <a:lstStyle/>
          <a:p>
            <a:fld id="{C5B93D9D-3FCE-5544-B963-904952E5817B}" type="datetime1">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6262CF18-73B7-D84C-BD92-AF39219A10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BBED1B-DE1F-AC48-A6AD-67B777A8455C}"/>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382020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2095BE-607C-A14F-8818-2C20EBCAE4B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4CB68E0-F806-0F41-B378-60455FBF1B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D8D676-D294-C64F-BB49-AF2ECF72F88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2543AE6-615D-0547-8A5A-377A7DEFB620}"/>
              </a:ext>
            </a:extLst>
          </p:cNvPr>
          <p:cNvSpPr>
            <a:spLocks noGrp="1"/>
          </p:cNvSpPr>
          <p:nvPr>
            <p:ph type="dt" sz="half" idx="10"/>
          </p:nvPr>
        </p:nvSpPr>
        <p:spPr/>
        <p:txBody>
          <a:bodyPr/>
          <a:lstStyle/>
          <a:p>
            <a:fld id="{19B44F6C-F807-EC4B-8E86-A6DCFE1350D0}" type="datetime1">
              <a:rPr kumimoji="1" lang="ja-JP" altLang="en-US" smtClean="0"/>
              <a:t>2019/12/3</a:t>
            </a:fld>
            <a:endParaRPr kumimoji="1" lang="ja-JP" altLang="en-US"/>
          </a:p>
        </p:txBody>
      </p:sp>
      <p:sp>
        <p:nvSpPr>
          <p:cNvPr id="6" name="フッター プレースホルダー 5">
            <a:extLst>
              <a:ext uri="{FF2B5EF4-FFF2-40B4-BE49-F238E27FC236}">
                <a16:creationId xmlns:a16="http://schemas.microsoft.com/office/drawing/2014/main" id="{8723D164-D2F7-9541-9536-44814A8997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6563D6-9039-C446-B9FB-B6A00CF06FC9}"/>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124039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6BB151-1CF8-0E4F-A9C2-11C285883B7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70401A-DDFD-CE4E-8B1F-D48231BA8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970E04D-D61C-EB4F-B2CC-62C6EF52E7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B0D9085-F028-1743-A896-B451F5A68F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826EFAF-4FD5-9440-851D-AD98457D06C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91BC2CD-3900-4340-8031-35C9594966A7}"/>
              </a:ext>
            </a:extLst>
          </p:cNvPr>
          <p:cNvSpPr>
            <a:spLocks noGrp="1"/>
          </p:cNvSpPr>
          <p:nvPr>
            <p:ph type="dt" sz="half" idx="10"/>
          </p:nvPr>
        </p:nvSpPr>
        <p:spPr/>
        <p:txBody>
          <a:bodyPr/>
          <a:lstStyle/>
          <a:p>
            <a:fld id="{15ABCED2-350C-F248-A8D2-398AF9428997}" type="datetime1">
              <a:rPr kumimoji="1" lang="ja-JP" altLang="en-US" smtClean="0"/>
              <a:t>2019/12/3</a:t>
            </a:fld>
            <a:endParaRPr kumimoji="1" lang="ja-JP" altLang="en-US"/>
          </a:p>
        </p:txBody>
      </p:sp>
      <p:sp>
        <p:nvSpPr>
          <p:cNvPr id="8" name="フッター プレースホルダー 7">
            <a:extLst>
              <a:ext uri="{FF2B5EF4-FFF2-40B4-BE49-F238E27FC236}">
                <a16:creationId xmlns:a16="http://schemas.microsoft.com/office/drawing/2014/main" id="{B891AA4B-B42E-8345-BE2C-09B6C90C5A5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E23CB3A-229C-E449-B6E1-CEAAFB2A65D7}"/>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1092640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55E453-74EF-2949-AD7A-7320CA70A65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2035DEE-B018-AD45-80A2-61A3BBD183BB}"/>
              </a:ext>
            </a:extLst>
          </p:cNvPr>
          <p:cNvSpPr>
            <a:spLocks noGrp="1"/>
          </p:cNvSpPr>
          <p:nvPr>
            <p:ph type="dt" sz="half" idx="10"/>
          </p:nvPr>
        </p:nvSpPr>
        <p:spPr/>
        <p:txBody>
          <a:bodyPr/>
          <a:lstStyle/>
          <a:p>
            <a:fld id="{949AA852-9F53-634F-A71E-897F662C3777}" type="datetime1">
              <a:rPr kumimoji="1" lang="ja-JP" altLang="en-US" smtClean="0"/>
              <a:t>2019/12/3</a:t>
            </a:fld>
            <a:endParaRPr kumimoji="1" lang="ja-JP" altLang="en-US"/>
          </a:p>
        </p:txBody>
      </p:sp>
      <p:sp>
        <p:nvSpPr>
          <p:cNvPr id="4" name="フッター プレースホルダー 3">
            <a:extLst>
              <a:ext uri="{FF2B5EF4-FFF2-40B4-BE49-F238E27FC236}">
                <a16:creationId xmlns:a16="http://schemas.microsoft.com/office/drawing/2014/main" id="{D50A5BC6-60C0-5849-A48C-0CF12257200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BB07877-D008-2A43-A769-03DD88ACDF14}"/>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55234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DB58F65-3F27-3C49-B14D-42E938410734}"/>
              </a:ext>
            </a:extLst>
          </p:cNvPr>
          <p:cNvSpPr>
            <a:spLocks noGrp="1"/>
          </p:cNvSpPr>
          <p:nvPr>
            <p:ph type="dt" sz="half" idx="10"/>
          </p:nvPr>
        </p:nvSpPr>
        <p:spPr/>
        <p:txBody>
          <a:bodyPr/>
          <a:lstStyle/>
          <a:p>
            <a:fld id="{F6907BA9-7687-F94B-950B-100D44A5289E}" type="datetime1">
              <a:rPr kumimoji="1" lang="ja-JP" altLang="en-US" smtClean="0"/>
              <a:t>2019/12/3</a:t>
            </a:fld>
            <a:endParaRPr kumimoji="1" lang="ja-JP" altLang="en-US"/>
          </a:p>
        </p:txBody>
      </p:sp>
      <p:sp>
        <p:nvSpPr>
          <p:cNvPr id="3" name="フッター プレースホルダー 2">
            <a:extLst>
              <a:ext uri="{FF2B5EF4-FFF2-40B4-BE49-F238E27FC236}">
                <a16:creationId xmlns:a16="http://schemas.microsoft.com/office/drawing/2014/main" id="{BC595861-21D3-9C48-BDA6-75E7E0D5754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E400A1-C31E-FB41-9388-F3B0A17D98FB}"/>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249417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2F8F6-F1BA-0646-9431-4DEC6144E96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AE7598-91C5-094C-93EF-2BDE5166BB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30487F8-D963-A041-9B91-7B947E7E6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110EEF-D9C8-FE4A-848B-359E84B51118}"/>
              </a:ext>
            </a:extLst>
          </p:cNvPr>
          <p:cNvSpPr>
            <a:spLocks noGrp="1"/>
          </p:cNvSpPr>
          <p:nvPr>
            <p:ph type="dt" sz="half" idx="10"/>
          </p:nvPr>
        </p:nvSpPr>
        <p:spPr/>
        <p:txBody>
          <a:bodyPr/>
          <a:lstStyle/>
          <a:p>
            <a:fld id="{4A16A0CA-EB01-0A41-81F3-C836F1309233}" type="datetime1">
              <a:rPr kumimoji="1" lang="ja-JP" altLang="en-US" smtClean="0"/>
              <a:t>2019/12/3</a:t>
            </a:fld>
            <a:endParaRPr kumimoji="1" lang="ja-JP" altLang="en-US"/>
          </a:p>
        </p:txBody>
      </p:sp>
      <p:sp>
        <p:nvSpPr>
          <p:cNvPr id="6" name="フッター プレースホルダー 5">
            <a:extLst>
              <a:ext uri="{FF2B5EF4-FFF2-40B4-BE49-F238E27FC236}">
                <a16:creationId xmlns:a16="http://schemas.microsoft.com/office/drawing/2014/main" id="{DFA5DDCC-FDE9-E848-A6CC-5BF2EB552C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DBA4DDF-C766-8A46-8DDB-6D486A6A702E}"/>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348079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09E4E-20A4-EA4D-B228-F621419E546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64621A-383E-0440-BE65-1DA4880A28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4272CA8-C5E3-0E4B-81C0-0A836469E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DE2F3E-205A-5C4A-B0A6-26CA5A97424F}"/>
              </a:ext>
            </a:extLst>
          </p:cNvPr>
          <p:cNvSpPr>
            <a:spLocks noGrp="1"/>
          </p:cNvSpPr>
          <p:nvPr>
            <p:ph type="dt" sz="half" idx="10"/>
          </p:nvPr>
        </p:nvSpPr>
        <p:spPr/>
        <p:txBody>
          <a:bodyPr/>
          <a:lstStyle/>
          <a:p>
            <a:fld id="{930B1A60-4346-FE42-B0FF-33021EBFFE6D}" type="datetime1">
              <a:rPr kumimoji="1" lang="ja-JP" altLang="en-US" smtClean="0"/>
              <a:t>2019/12/3</a:t>
            </a:fld>
            <a:endParaRPr kumimoji="1" lang="ja-JP" altLang="en-US"/>
          </a:p>
        </p:txBody>
      </p:sp>
      <p:sp>
        <p:nvSpPr>
          <p:cNvPr id="6" name="フッター プレースホルダー 5">
            <a:extLst>
              <a:ext uri="{FF2B5EF4-FFF2-40B4-BE49-F238E27FC236}">
                <a16:creationId xmlns:a16="http://schemas.microsoft.com/office/drawing/2014/main" id="{36F5D418-B33B-3548-BE01-E17B27097A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491483-8109-EA44-B932-5332AB9C1FE3}"/>
              </a:ext>
            </a:extLst>
          </p:cNvPr>
          <p:cNvSpPr>
            <a:spLocks noGrp="1"/>
          </p:cNvSpPr>
          <p:nvPr>
            <p:ph type="sldNum" sz="quarter" idx="12"/>
          </p:nvPr>
        </p:nvSpPr>
        <p:spPr/>
        <p:txBody>
          <a:body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133719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B03783-5D20-1745-B08F-A85E1D12DB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093C12F-BF81-6A47-82B0-00DA19701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CDDDA3-510C-8643-B4BC-E98DAC7477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04543-F0CC-7E4C-A8B6-01672C3BA9AF}" type="datetime1">
              <a:rPr kumimoji="1" lang="ja-JP" altLang="en-US" smtClean="0"/>
              <a:t>2019/12/3</a:t>
            </a:fld>
            <a:endParaRPr kumimoji="1" lang="ja-JP" altLang="en-US"/>
          </a:p>
        </p:txBody>
      </p:sp>
      <p:sp>
        <p:nvSpPr>
          <p:cNvPr id="5" name="フッター プレースホルダー 4">
            <a:extLst>
              <a:ext uri="{FF2B5EF4-FFF2-40B4-BE49-F238E27FC236}">
                <a16:creationId xmlns:a16="http://schemas.microsoft.com/office/drawing/2014/main" id="{E349DF10-45C7-DF47-9931-56F5969932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1F9BF16-B0D2-9746-8F7E-DE6537B47C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1C23F-C89D-DB45-BD91-23EF5086497B}" type="slidenum">
              <a:rPr kumimoji="1" lang="ja-JP" altLang="en-US" smtClean="0"/>
              <a:t>‹#›</a:t>
            </a:fld>
            <a:endParaRPr kumimoji="1" lang="ja-JP" altLang="en-US"/>
          </a:p>
        </p:txBody>
      </p:sp>
    </p:spTree>
    <p:extLst>
      <p:ext uri="{BB962C8B-B14F-4D97-AF65-F5344CB8AC3E}">
        <p14:creationId xmlns:p14="http://schemas.microsoft.com/office/powerpoint/2010/main" val="2838366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 Id="rId9" Type="http://schemas.openxmlformats.org/officeDocument/2006/relationships/image" Target="../media/image2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BF4DA0-F3D2-B147-A66D-2D3F127CC42C}"/>
              </a:ext>
            </a:extLst>
          </p:cNvPr>
          <p:cNvSpPr>
            <a:spLocks noGrp="1"/>
          </p:cNvSpPr>
          <p:nvPr>
            <p:ph type="ctrTitle"/>
          </p:nvPr>
        </p:nvSpPr>
        <p:spPr>
          <a:xfrm>
            <a:off x="1181100" y="2543448"/>
            <a:ext cx="9829800" cy="1771104"/>
          </a:xfrm>
        </p:spPr>
        <p:txBody>
          <a:bodyPr>
            <a:normAutofit fontScale="90000"/>
          </a:bodyPr>
          <a:lstStyle/>
          <a:p>
            <a:r>
              <a:rPr kumimoji="1" lang="ja-JP" altLang="en-US" sz="4800"/>
              <a:t>高速多重極展開法</a:t>
            </a:r>
            <a:r>
              <a:rPr kumimoji="1" lang="en-US" altLang="ja-JP" sz="4800" dirty="0"/>
              <a:t>(FMM)</a:t>
            </a:r>
            <a:r>
              <a:rPr kumimoji="1" lang="ja-JP" altLang="en-US" sz="4800"/>
              <a:t>を用いた</a:t>
            </a:r>
            <a:br>
              <a:rPr kumimoji="1" lang="en-US" altLang="ja-JP" sz="4800" dirty="0"/>
            </a:br>
            <a:r>
              <a:rPr lang="en-US" altLang="ja-JP" sz="4800" dirty="0"/>
              <a:t>2</a:t>
            </a:r>
            <a:r>
              <a:rPr lang="ja-JP" altLang="en-US" sz="4800"/>
              <a:t>次元及び</a:t>
            </a:r>
            <a:r>
              <a:rPr lang="en-US" altLang="ja-JP" sz="4800" dirty="0"/>
              <a:t>3</a:t>
            </a:r>
            <a:r>
              <a:rPr lang="ja-JP" altLang="en-US" sz="4800"/>
              <a:t>次元</a:t>
            </a:r>
            <a:r>
              <a:rPr kumimoji="1" lang="ja-JP" altLang="en-US" sz="4800"/>
              <a:t>渦法の</a:t>
            </a:r>
            <a:br>
              <a:rPr kumimoji="1" lang="en-US" altLang="ja-JP" sz="4800" dirty="0"/>
            </a:br>
            <a:r>
              <a:rPr kumimoji="1" lang="ja-JP" altLang="en-US" sz="4800"/>
              <a:t>高速化に関する研究</a:t>
            </a:r>
          </a:p>
        </p:txBody>
      </p:sp>
      <p:sp>
        <p:nvSpPr>
          <p:cNvPr id="3" name="字幕 2">
            <a:extLst>
              <a:ext uri="{FF2B5EF4-FFF2-40B4-BE49-F238E27FC236}">
                <a16:creationId xmlns:a16="http://schemas.microsoft.com/office/drawing/2014/main" id="{98CA0016-6763-FD4C-90F9-92504F867FF6}"/>
              </a:ext>
            </a:extLst>
          </p:cNvPr>
          <p:cNvSpPr>
            <a:spLocks noGrp="1"/>
          </p:cNvSpPr>
          <p:nvPr>
            <p:ph type="subTitle" idx="1"/>
          </p:nvPr>
        </p:nvSpPr>
        <p:spPr>
          <a:xfrm>
            <a:off x="7679813" y="4666226"/>
            <a:ext cx="5245100" cy="1577258"/>
          </a:xfrm>
        </p:spPr>
        <p:txBody>
          <a:bodyPr>
            <a:normAutofit/>
          </a:bodyPr>
          <a:lstStyle/>
          <a:p>
            <a:pPr algn="l"/>
            <a:r>
              <a:rPr kumimoji="1" lang="ja-JP" altLang="en-US" sz="2000"/>
              <a:t>東海大学</a:t>
            </a:r>
            <a:r>
              <a:rPr kumimoji="1" lang="en-US" altLang="ja-JP" sz="2000" dirty="0"/>
              <a:t> </a:t>
            </a:r>
            <a:r>
              <a:rPr kumimoji="1" lang="ja-JP" altLang="en-US" sz="2000"/>
              <a:t>工学部</a:t>
            </a:r>
            <a:r>
              <a:rPr kumimoji="1" lang="en-US" altLang="ja-JP" sz="2000" dirty="0"/>
              <a:t> </a:t>
            </a:r>
          </a:p>
          <a:p>
            <a:pPr algn="l"/>
            <a:r>
              <a:rPr kumimoji="1" lang="ja-JP" altLang="en-US" sz="2000"/>
              <a:t>航空宇宙学科</a:t>
            </a:r>
            <a:r>
              <a:rPr kumimoji="1" lang="en-US" altLang="ja-JP" sz="2000" dirty="0"/>
              <a:t> </a:t>
            </a:r>
            <a:r>
              <a:rPr kumimoji="1" lang="ja-JP" altLang="en-US" sz="2000"/>
              <a:t>航空宇宙学専攻</a:t>
            </a:r>
            <a:endParaRPr kumimoji="1" lang="en-US" altLang="ja-JP" sz="2000" dirty="0"/>
          </a:p>
          <a:p>
            <a:pPr algn="l"/>
            <a:r>
              <a:rPr kumimoji="1" lang="ja-JP" altLang="en-US" sz="2000"/>
              <a:t>福田研究室</a:t>
            </a:r>
            <a:r>
              <a:rPr kumimoji="1" lang="en-US" altLang="ja-JP" sz="2000" dirty="0"/>
              <a:t> </a:t>
            </a:r>
          </a:p>
          <a:p>
            <a:pPr algn="l"/>
            <a:r>
              <a:rPr kumimoji="1" lang="ja-JP" altLang="en-US" sz="2000"/>
              <a:t>兼松</a:t>
            </a:r>
            <a:r>
              <a:rPr kumimoji="1" lang="en-US" altLang="ja-JP" sz="2000" dirty="0"/>
              <a:t> </a:t>
            </a:r>
            <a:r>
              <a:rPr kumimoji="1" lang="ja-JP" altLang="en-US" sz="2000"/>
              <a:t>翼</a:t>
            </a:r>
            <a:r>
              <a:rPr kumimoji="1" lang="en-US" altLang="ja-JP" sz="2000" dirty="0"/>
              <a:t> (</a:t>
            </a:r>
            <a:r>
              <a:rPr lang="en-US" altLang="ja-JP" sz="2000" dirty="0"/>
              <a:t>6BEU4125)</a:t>
            </a:r>
            <a:endParaRPr kumimoji="1" lang="ja-JP" altLang="en-US" sz="2000"/>
          </a:p>
        </p:txBody>
      </p:sp>
      <p:sp>
        <p:nvSpPr>
          <p:cNvPr id="6" name="スライド番号プレースホルダー 5">
            <a:extLst>
              <a:ext uri="{FF2B5EF4-FFF2-40B4-BE49-F238E27FC236}">
                <a16:creationId xmlns:a16="http://schemas.microsoft.com/office/drawing/2014/main" id="{6E135DA0-5C1A-4544-8CE5-770BAD401D9C}"/>
              </a:ext>
            </a:extLst>
          </p:cNvPr>
          <p:cNvSpPr>
            <a:spLocks noGrp="1"/>
          </p:cNvSpPr>
          <p:nvPr>
            <p:ph type="sldNum" sz="quarter" idx="12"/>
          </p:nvPr>
        </p:nvSpPr>
        <p:spPr/>
        <p:txBody>
          <a:bodyPr/>
          <a:lstStyle/>
          <a:p>
            <a:fld id="{AE81C23F-C89D-DB45-BD91-23EF5086497B}" type="slidenum">
              <a:rPr kumimoji="1" lang="ja-JP" altLang="en-US" smtClean="0"/>
              <a:t>1</a:t>
            </a:fld>
            <a:endParaRPr kumimoji="1" lang="ja-JP" altLang="en-US"/>
          </a:p>
        </p:txBody>
      </p:sp>
    </p:spTree>
    <p:extLst>
      <p:ext uri="{BB962C8B-B14F-4D97-AF65-F5344CB8AC3E}">
        <p14:creationId xmlns:p14="http://schemas.microsoft.com/office/powerpoint/2010/main" val="248679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8058A3-546F-FD4B-889F-E98475E39F2F}"/>
              </a:ext>
            </a:extLst>
          </p:cNvPr>
          <p:cNvSpPr>
            <a:spLocks noGrp="1"/>
          </p:cNvSpPr>
          <p:nvPr>
            <p:ph type="title"/>
          </p:nvPr>
        </p:nvSpPr>
        <p:spPr>
          <a:xfrm>
            <a:off x="838200" y="374857"/>
            <a:ext cx="9002486" cy="1325563"/>
          </a:xfrm>
        </p:spPr>
        <p:txBody>
          <a:bodyPr>
            <a:normAutofit/>
          </a:bodyPr>
          <a:lstStyle/>
          <a:p>
            <a:r>
              <a:rPr lang="en-US" altLang="ja-JP" dirty="0"/>
              <a:t>S2M</a:t>
            </a:r>
            <a:r>
              <a:rPr lang="en-US" altLang="ja-JP" dirty="0">
                <a:ea typeface="Hiragino Maru Gothic Pro W4" panose="020F0400000000000000" pitchFamily="34" charset="-128"/>
              </a:rPr>
              <a:t> | FMM (2D)</a:t>
            </a:r>
            <a:br>
              <a:rPr lang="en-US" altLang="ja-JP" dirty="0">
                <a:ea typeface="Hiragino Maru Gothic Pro W4" panose="020F0400000000000000" pitchFamily="34" charset="-128"/>
              </a:rPr>
            </a:br>
            <a:r>
              <a:rPr lang="en-US" altLang="ja-JP" sz="2700" dirty="0">
                <a:ea typeface="Hiragino Maru Gothic Pro W4" panose="020F0400000000000000" pitchFamily="34" charset="-128"/>
              </a:rPr>
              <a:t>(Source to Multipole translation) </a:t>
            </a:r>
            <a:endParaRPr kumimoji="1" lang="ja-JP" altLang="en-US" sz="2700"/>
          </a:p>
        </p:txBody>
      </p:sp>
      <p:sp>
        <p:nvSpPr>
          <p:cNvPr id="6" name="スライド番号プレースホルダー 5">
            <a:extLst>
              <a:ext uri="{FF2B5EF4-FFF2-40B4-BE49-F238E27FC236}">
                <a16:creationId xmlns:a16="http://schemas.microsoft.com/office/drawing/2014/main" id="{A2F656F2-3415-B34B-9170-34EA56A777C9}"/>
              </a:ext>
            </a:extLst>
          </p:cNvPr>
          <p:cNvSpPr>
            <a:spLocks noGrp="1"/>
          </p:cNvSpPr>
          <p:nvPr>
            <p:ph type="sldNum" sz="quarter" idx="12"/>
          </p:nvPr>
        </p:nvSpPr>
        <p:spPr>
          <a:xfrm>
            <a:off x="8610600" y="6356350"/>
            <a:ext cx="2743200" cy="365125"/>
          </a:xfrm>
        </p:spPr>
        <p:txBody>
          <a:bodyPr/>
          <a:lstStyle/>
          <a:p>
            <a:fld id="{AE81C23F-C89D-DB45-BD91-23EF5086497B}" type="slidenum">
              <a:rPr kumimoji="1" lang="ja-JP" altLang="en-US" smtClean="0"/>
              <a:t>10</a:t>
            </a:fld>
            <a:endParaRPr kumimoji="1" lang="ja-JP" altLang="en-US"/>
          </a:p>
        </p:txBody>
      </p:sp>
      <p:pic>
        <p:nvPicPr>
          <p:cNvPr id="102" name="図 101">
            <a:extLst>
              <a:ext uri="{FF2B5EF4-FFF2-40B4-BE49-F238E27FC236}">
                <a16:creationId xmlns:a16="http://schemas.microsoft.com/office/drawing/2014/main" id="{706B92CE-0C22-1F4E-AEED-13B3E0B3A15A}"/>
              </a:ext>
            </a:extLst>
          </p:cNvPr>
          <p:cNvPicPr>
            <a:picLocks noChangeAspect="1"/>
          </p:cNvPicPr>
          <p:nvPr/>
        </p:nvPicPr>
        <p:blipFill>
          <a:blip r:embed="rId3"/>
          <a:stretch>
            <a:fillRect/>
          </a:stretch>
        </p:blipFill>
        <p:spPr>
          <a:xfrm>
            <a:off x="1025989" y="2686563"/>
            <a:ext cx="3433741" cy="3484386"/>
          </a:xfrm>
          <a:prstGeom prst="rect">
            <a:avLst/>
          </a:prstGeom>
        </p:spPr>
      </p:pic>
      <p:sp>
        <p:nvSpPr>
          <p:cNvPr id="104" name="コンテンツ プレースホルダー 2">
            <a:extLst>
              <a:ext uri="{FF2B5EF4-FFF2-40B4-BE49-F238E27FC236}">
                <a16:creationId xmlns:a16="http://schemas.microsoft.com/office/drawing/2014/main" id="{2A57D277-5F32-0940-9D4F-46A1BCBF2345}"/>
              </a:ext>
            </a:extLst>
          </p:cNvPr>
          <p:cNvSpPr txBox="1">
            <a:spLocks/>
          </p:cNvSpPr>
          <p:nvPr/>
        </p:nvSpPr>
        <p:spPr>
          <a:xfrm>
            <a:off x="844578" y="1687363"/>
            <a:ext cx="10886162" cy="7376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a:t>子セルを持たないセルにおける渦要素が作るポテンシャルの多重極展開係数を算出</a:t>
            </a:r>
          </a:p>
        </p:txBody>
      </p:sp>
      <p:sp>
        <p:nvSpPr>
          <p:cNvPr id="131" name="円/楕円 130">
            <a:extLst>
              <a:ext uri="{FF2B5EF4-FFF2-40B4-BE49-F238E27FC236}">
                <a16:creationId xmlns:a16="http://schemas.microsoft.com/office/drawing/2014/main" id="{D47D103E-3F0C-864B-91A4-55BD349776F9}"/>
              </a:ext>
            </a:extLst>
          </p:cNvPr>
          <p:cNvSpPr/>
          <p:nvPr/>
        </p:nvSpPr>
        <p:spPr>
          <a:xfrm>
            <a:off x="1220027" y="6233873"/>
            <a:ext cx="45719" cy="45719"/>
          </a:xfrm>
          <a:prstGeom prst="ellipse">
            <a:avLst/>
          </a:prstGeom>
          <a:solidFill>
            <a:srgbClr val="FF5441"/>
          </a:solidFill>
          <a:ln>
            <a:solidFill>
              <a:srgbClr val="FF544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rgbClr val="FF5441"/>
              </a:solidFill>
            </a:endParaRPr>
          </a:p>
        </p:txBody>
      </p:sp>
      <p:sp>
        <p:nvSpPr>
          <p:cNvPr id="132" name="テキスト ボックス 131">
            <a:extLst>
              <a:ext uri="{FF2B5EF4-FFF2-40B4-BE49-F238E27FC236}">
                <a16:creationId xmlns:a16="http://schemas.microsoft.com/office/drawing/2014/main" id="{9E57F774-61C9-994D-B47E-CDAD72D3585F}"/>
              </a:ext>
            </a:extLst>
          </p:cNvPr>
          <p:cNvSpPr txBox="1"/>
          <p:nvPr/>
        </p:nvSpPr>
        <p:spPr>
          <a:xfrm>
            <a:off x="1337942" y="6090520"/>
            <a:ext cx="2867740" cy="369332"/>
          </a:xfrm>
          <a:prstGeom prst="rect">
            <a:avLst/>
          </a:prstGeom>
          <a:noFill/>
        </p:spPr>
        <p:txBody>
          <a:bodyPr wrap="square" rtlCol="0">
            <a:spAutoFit/>
          </a:bodyPr>
          <a:lstStyle/>
          <a:p>
            <a:r>
              <a:rPr kumimoji="1" lang="ja-JP" altLang="en-US"/>
              <a:t>多重極展開の展開中心</a:t>
            </a:r>
          </a:p>
        </p:txBody>
      </p:sp>
      <p:pic>
        <p:nvPicPr>
          <p:cNvPr id="3" name="図 2">
            <a:extLst>
              <a:ext uri="{FF2B5EF4-FFF2-40B4-BE49-F238E27FC236}">
                <a16:creationId xmlns:a16="http://schemas.microsoft.com/office/drawing/2014/main" id="{F87B5EFB-0B8A-4A47-8115-271C60732192}"/>
              </a:ext>
            </a:extLst>
          </p:cNvPr>
          <p:cNvPicPr>
            <a:picLocks noChangeAspect="1"/>
          </p:cNvPicPr>
          <p:nvPr/>
        </p:nvPicPr>
        <p:blipFill>
          <a:blip r:embed="rId4"/>
          <a:stretch>
            <a:fillRect/>
          </a:stretch>
        </p:blipFill>
        <p:spPr>
          <a:xfrm>
            <a:off x="5339443" y="2686563"/>
            <a:ext cx="3271157" cy="896539"/>
          </a:xfrm>
          <a:prstGeom prst="rect">
            <a:avLst/>
          </a:prstGeom>
        </p:spPr>
      </p:pic>
      <p:pic>
        <p:nvPicPr>
          <p:cNvPr id="4" name="図 3">
            <a:extLst>
              <a:ext uri="{FF2B5EF4-FFF2-40B4-BE49-F238E27FC236}">
                <a16:creationId xmlns:a16="http://schemas.microsoft.com/office/drawing/2014/main" id="{ADC556FC-42C4-D94F-ACB3-F7FC5CC3D519}"/>
              </a:ext>
            </a:extLst>
          </p:cNvPr>
          <p:cNvPicPr>
            <a:picLocks noChangeAspect="1"/>
          </p:cNvPicPr>
          <p:nvPr/>
        </p:nvPicPr>
        <p:blipFill>
          <a:blip r:embed="rId5"/>
          <a:stretch>
            <a:fillRect/>
          </a:stretch>
        </p:blipFill>
        <p:spPr>
          <a:xfrm>
            <a:off x="9303226" y="2960016"/>
            <a:ext cx="187087" cy="151451"/>
          </a:xfrm>
          <a:prstGeom prst="rect">
            <a:avLst/>
          </a:prstGeom>
        </p:spPr>
      </p:pic>
      <p:sp>
        <p:nvSpPr>
          <p:cNvPr id="5" name="テキスト ボックス 4">
            <a:extLst>
              <a:ext uri="{FF2B5EF4-FFF2-40B4-BE49-F238E27FC236}">
                <a16:creationId xmlns:a16="http://schemas.microsoft.com/office/drawing/2014/main" id="{269A1E58-C461-4844-92D2-26A3E534DE5E}"/>
              </a:ext>
            </a:extLst>
          </p:cNvPr>
          <p:cNvSpPr txBox="1"/>
          <p:nvPr/>
        </p:nvSpPr>
        <p:spPr>
          <a:xfrm>
            <a:off x="9490313" y="2851076"/>
            <a:ext cx="2066040" cy="369332"/>
          </a:xfrm>
          <a:prstGeom prst="rect">
            <a:avLst/>
          </a:prstGeom>
          <a:noFill/>
        </p:spPr>
        <p:txBody>
          <a:bodyPr wrap="square" rtlCol="0">
            <a:spAutoFit/>
          </a:bodyPr>
          <a:lstStyle/>
          <a:p>
            <a:r>
              <a:rPr kumimoji="1" lang="en-US" altLang="ja-JP" dirty="0"/>
              <a:t>: Vortex Strength</a:t>
            </a:r>
            <a:endParaRPr kumimoji="1" lang="ja-JP" altLang="en-US"/>
          </a:p>
        </p:txBody>
      </p:sp>
    </p:spTree>
    <p:extLst>
      <p:ext uri="{BB962C8B-B14F-4D97-AF65-F5344CB8AC3E}">
        <p14:creationId xmlns:p14="http://schemas.microsoft.com/office/powerpoint/2010/main" val="286382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03CC20-B026-F442-98A1-F9904401EF9F}"/>
              </a:ext>
            </a:extLst>
          </p:cNvPr>
          <p:cNvSpPr>
            <a:spLocks noGrp="1"/>
          </p:cNvSpPr>
          <p:nvPr>
            <p:ph type="title"/>
          </p:nvPr>
        </p:nvSpPr>
        <p:spPr>
          <a:xfrm>
            <a:off x="838200" y="365125"/>
            <a:ext cx="10515600" cy="1325563"/>
          </a:xfrm>
        </p:spPr>
        <p:txBody>
          <a:bodyPr>
            <a:normAutofit/>
          </a:bodyPr>
          <a:lstStyle/>
          <a:p>
            <a:r>
              <a:rPr kumimoji="1" lang="en-US" altLang="ja-JP" dirty="0"/>
              <a:t>M2M | FMM</a:t>
            </a:r>
            <a:r>
              <a:rPr lang="en-US" altLang="ja-JP" dirty="0">
                <a:ea typeface="Hiragino Maru Gothic Pro W4" panose="020F0400000000000000" pitchFamily="34" charset="-128"/>
              </a:rPr>
              <a:t> (2D)</a:t>
            </a:r>
            <a:br>
              <a:rPr kumimoji="1" lang="en-US" altLang="ja-JP" dirty="0"/>
            </a:br>
            <a:r>
              <a:rPr kumimoji="1" lang="en-US" altLang="ja-JP" sz="2400" dirty="0"/>
              <a:t>(</a:t>
            </a:r>
            <a:r>
              <a:rPr lang="en-US" altLang="ja-JP" sz="2400" dirty="0">
                <a:ea typeface="Hiragino Maru Gothic Pro W4" panose="020F0400000000000000" pitchFamily="34" charset="-128"/>
              </a:rPr>
              <a:t>Multipole to Multipole translation) </a:t>
            </a:r>
            <a:endParaRPr kumimoji="1" lang="ja-JP" altLang="en-US" sz="2400"/>
          </a:p>
        </p:txBody>
      </p:sp>
      <p:sp>
        <p:nvSpPr>
          <p:cNvPr id="26" name="スライド番号プレースホルダー 25">
            <a:extLst>
              <a:ext uri="{FF2B5EF4-FFF2-40B4-BE49-F238E27FC236}">
                <a16:creationId xmlns:a16="http://schemas.microsoft.com/office/drawing/2014/main" id="{74029CCA-86BA-064D-8C7F-721E39B3801D}"/>
              </a:ext>
            </a:extLst>
          </p:cNvPr>
          <p:cNvSpPr>
            <a:spLocks noGrp="1"/>
          </p:cNvSpPr>
          <p:nvPr>
            <p:ph type="sldNum" sz="quarter" idx="12"/>
          </p:nvPr>
        </p:nvSpPr>
        <p:spPr/>
        <p:txBody>
          <a:bodyPr/>
          <a:lstStyle/>
          <a:p>
            <a:fld id="{AE81C23F-C89D-DB45-BD91-23EF5086497B}" type="slidenum">
              <a:rPr kumimoji="1" lang="ja-JP" altLang="en-US" smtClean="0"/>
              <a:t>11</a:t>
            </a:fld>
            <a:endParaRPr kumimoji="1" lang="ja-JP" altLang="en-US"/>
          </a:p>
        </p:txBody>
      </p:sp>
      <p:pic>
        <p:nvPicPr>
          <p:cNvPr id="82" name="図 81">
            <a:extLst>
              <a:ext uri="{FF2B5EF4-FFF2-40B4-BE49-F238E27FC236}">
                <a16:creationId xmlns:a16="http://schemas.microsoft.com/office/drawing/2014/main" id="{5E40554E-6687-084A-AA70-A5F6BDCFB33E}"/>
              </a:ext>
            </a:extLst>
          </p:cNvPr>
          <p:cNvPicPr>
            <a:picLocks noChangeAspect="1"/>
          </p:cNvPicPr>
          <p:nvPr/>
        </p:nvPicPr>
        <p:blipFill>
          <a:blip r:embed="rId3"/>
          <a:stretch>
            <a:fillRect/>
          </a:stretch>
        </p:blipFill>
        <p:spPr>
          <a:xfrm>
            <a:off x="1044553" y="2715403"/>
            <a:ext cx="3415178" cy="3375118"/>
          </a:xfrm>
          <a:prstGeom prst="rect">
            <a:avLst/>
          </a:prstGeom>
        </p:spPr>
      </p:pic>
      <p:sp>
        <p:nvSpPr>
          <p:cNvPr id="87" name="コンテンツ プレースホルダー 2">
            <a:extLst>
              <a:ext uri="{FF2B5EF4-FFF2-40B4-BE49-F238E27FC236}">
                <a16:creationId xmlns:a16="http://schemas.microsoft.com/office/drawing/2014/main" id="{3536E210-E008-3A41-BD4A-7A8E55EA472A}"/>
              </a:ext>
            </a:extLst>
          </p:cNvPr>
          <p:cNvSpPr txBox="1">
            <a:spLocks/>
          </p:cNvSpPr>
          <p:nvPr/>
        </p:nvSpPr>
        <p:spPr>
          <a:xfrm>
            <a:off x="844578" y="1687363"/>
            <a:ext cx="10886162" cy="7376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a:t>子セルの展開中心をシフトして親セルの多重極展開係数を算出</a:t>
            </a:r>
          </a:p>
        </p:txBody>
      </p:sp>
      <p:pic>
        <p:nvPicPr>
          <p:cNvPr id="3" name="図 2">
            <a:extLst>
              <a:ext uri="{FF2B5EF4-FFF2-40B4-BE49-F238E27FC236}">
                <a16:creationId xmlns:a16="http://schemas.microsoft.com/office/drawing/2014/main" id="{1B4B845D-9433-0B4D-B9B6-CD33C00DB251}"/>
              </a:ext>
            </a:extLst>
          </p:cNvPr>
          <p:cNvPicPr>
            <a:picLocks noChangeAspect="1"/>
          </p:cNvPicPr>
          <p:nvPr/>
        </p:nvPicPr>
        <p:blipFill>
          <a:blip r:embed="rId4"/>
          <a:stretch>
            <a:fillRect/>
          </a:stretch>
        </p:blipFill>
        <p:spPr>
          <a:xfrm>
            <a:off x="5577331" y="2956420"/>
            <a:ext cx="5065269" cy="871357"/>
          </a:xfrm>
          <a:prstGeom prst="rect">
            <a:avLst/>
          </a:prstGeom>
        </p:spPr>
      </p:pic>
    </p:spTree>
    <p:extLst>
      <p:ext uri="{BB962C8B-B14F-4D97-AF65-F5344CB8AC3E}">
        <p14:creationId xmlns:p14="http://schemas.microsoft.com/office/powerpoint/2010/main" val="3723936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D8A5D-2107-5845-BB5E-C2E7D65639C6}"/>
              </a:ext>
            </a:extLst>
          </p:cNvPr>
          <p:cNvSpPr>
            <a:spLocks noGrp="1"/>
          </p:cNvSpPr>
          <p:nvPr>
            <p:ph type="title"/>
          </p:nvPr>
        </p:nvSpPr>
        <p:spPr>
          <a:xfrm>
            <a:off x="838200" y="365125"/>
            <a:ext cx="10515600" cy="1325563"/>
          </a:xfrm>
        </p:spPr>
        <p:txBody>
          <a:bodyPr>
            <a:normAutofit/>
          </a:bodyPr>
          <a:lstStyle/>
          <a:p>
            <a:r>
              <a:rPr kumimoji="1" lang="en-US" altLang="ja-JP" dirty="0"/>
              <a:t>M2L &amp; L2L | FMM</a:t>
            </a:r>
            <a:r>
              <a:rPr lang="en-US" altLang="ja-JP" dirty="0">
                <a:ea typeface="Hiragino Maru Gothic Pro W4" panose="020F0400000000000000" pitchFamily="34" charset="-128"/>
              </a:rPr>
              <a:t> (2D) </a:t>
            </a:r>
            <a:br>
              <a:rPr lang="en-US" altLang="ja-JP" dirty="0">
                <a:ea typeface="Hiragino Maru Gothic Pro W4" panose="020F0400000000000000" pitchFamily="34" charset="-128"/>
              </a:rPr>
            </a:br>
            <a:r>
              <a:rPr lang="en-US" altLang="ja-JP" sz="2400" dirty="0">
                <a:ea typeface="Hiragino Maru Gothic Pro W4" panose="020F0400000000000000" pitchFamily="34" charset="-128"/>
              </a:rPr>
              <a:t>(Multipole to Local translation, Local to Local translation) </a:t>
            </a:r>
            <a:endParaRPr kumimoji="1" lang="ja-JP" altLang="en-US"/>
          </a:p>
        </p:txBody>
      </p:sp>
      <p:sp>
        <p:nvSpPr>
          <p:cNvPr id="5" name="スライド番号プレースホルダー 4">
            <a:extLst>
              <a:ext uri="{FF2B5EF4-FFF2-40B4-BE49-F238E27FC236}">
                <a16:creationId xmlns:a16="http://schemas.microsoft.com/office/drawing/2014/main" id="{D2F10059-5212-9E4D-A280-E01DF46CE322}"/>
              </a:ext>
            </a:extLst>
          </p:cNvPr>
          <p:cNvSpPr>
            <a:spLocks noGrp="1"/>
          </p:cNvSpPr>
          <p:nvPr>
            <p:ph type="sldNum" sz="quarter" idx="12"/>
          </p:nvPr>
        </p:nvSpPr>
        <p:spPr/>
        <p:txBody>
          <a:bodyPr/>
          <a:lstStyle/>
          <a:p>
            <a:fld id="{AE81C23F-C89D-DB45-BD91-23EF5086497B}" type="slidenum">
              <a:rPr kumimoji="1" lang="ja-JP" altLang="en-US" smtClean="0"/>
              <a:t>12</a:t>
            </a:fld>
            <a:endParaRPr kumimoji="1" lang="ja-JP" altLang="en-US"/>
          </a:p>
        </p:txBody>
      </p:sp>
      <p:sp>
        <p:nvSpPr>
          <p:cNvPr id="62" name="コンテンツ プレースホルダー 2">
            <a:extLst>
              <a:ext uri="{FF2B5EF4-FFF2-40B4-BE49-F238E27FC236}">
                <a16:creationId xmlns:a16="http://schemas.microsoft.com/office/drawing/2014/main" id="{721C2B64-F5F3-DB49-AC54-D2075AB2857E}"/>
              </a:ext>
            </a:extLst>
          </p:cNvPr>
          <p:cNvSpPr txBox="1">
            <a:spLocks/>
          </p:cNvSpPr>
          <p:nvPr/>
        </p:nvSpPr>
        <p:spPr>
          <a:xfrm>
            <a:off x="838200" y="1676364"/>
            <a:ext cx="10886162" cy="1079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a:t>多重極展開係数を局所展開係数へと変換</a:t>
            </a:r>
            <a:endParaRPr lang="en-US" altLang="ja-JP" sz="2400" dirty="0"/>
          </a:p>
          <a:p>
            <a:pPr marL="0" indent="0">
              <a:buNone/>
            </a:pPr>
            <a:r>
              <a:rPr lang="en-US" altLang="ja-JP" sz="2400" dirty="0"/>
              <a:t>4</a:t>
            </a:r>
            <a:r>
              <a:rPr lang="ja-JP" altLang="en-US" sz="2400"/>
              <a:t>分木構造を下りながら，</a:t>
            </a:r>
            <a:r>
              <a:rPr lang="en-US" altLang="ja-JP" sz="2400" dirty="0"/>
              <a:t>M2L</a:t>
            </a:r>
            <a:r>
              <a:rPr lang="ja-JP" altLang="en-US" sz="2400"/>
              <a:t>と</a:t>
            </a:r>
            <a:r>
              <a:rPr lang="en-US" altLang="ja-JP" sz="2400" dirty="0"/>
              <a:t>L2L</a:t>
            </a:r>
            <a:r>
              <a:rPr lang="ja-JP" altLang="en-US" sz="2400"/>
              <a:t>の計算を行う</a:t>
            </a:r>
            <a:endParaRPr lang="en-US" altLang="ja-JP" sz="2400" dirty="0"/>
          </a:p>
        </p:txBody>
      </p:sp>
      <p:sp>
        <p:nvSpPr>
          <p:cNvPr id="13" name="テキスト ボックス 12">
            <a:extLst>
              <a:ext uri="{FF2B5EF4-FFF2-40B4-BE49-F238E27FC236}">
                <a16:creationId xmlns:a16="http://schemas.microsoft.com/office/drawing/2014/main" id="{170BEA76-1635-6047-9717-0A1D082DA1C5}"/>
              </a:ext>
            </a:extLst>
          </p:cNvPr>
          <p:cNvSpPr txBox="1"/>
          <p:nvPr/>
        </p:nvSpPr>
        <p:spPr>
          <a:xfrm>
            <a:off x="5245512" y="2649826"/>
            <a:ext cx="5251038" cy="461665"/>
          </a:xfrm>
          <a:prstGeom prst="rect">
            <a:avLst/>
          </a:prstGeom>
          <a:noFill/>
        </p:spPr>
        <p:txBody>
          <a:bodyPr wrap="square" rtlCol="0">
            <a:spAutoFit/>
          </a:bodyPr>
          <a:lstStyle/>
          <a:p>
            <a:r>
              <a:rPr kumimoji="1" lang="en-US" altLang="ja-JP" sz="2400" dirty="0"/>
              <a:t>M2L</a:t>
            </a:r>
            <a:endParaRPr kumimoji="1" lang="ja-JP" altLang="en-US" sz="2400"/>
          </a:p>
        </p:txBody>
      </p:sp>
      <p:sp>
        <p:nvSpPr>
          <p:cNvPr id="74" name="テキスト ボックス 73">
            <a:extLst>
              <a:ext uri="{FF2B5EF4-FFF2-40B4-BE49-F238E27FC236}">
                <a16:creationId xmlns:a16="http://schemas.microsoft.com/office/drawing/2014/main" id="{ACAF2ADF-6EB3-F049-8E76-09A8FF50C819}"/>
              </a:ext>
            </a:extLst>
          </p:cNvPr>
          <p:cNvSpPr txBox="1"/>
          <p:nvPr/>
        </p:nvSpPr>
        <p:spPr>
          <a:xfrm>
            <a:off x="5245512" y="4764873"/>
            <a:ext cx="2084294" cy="461665"/>
          </a:xfrm>
          <a:prstGeom prst="rect">
            <a:avLst/>
          </a:prstGeom>
          <a:noFill/>
        </p:spPr>
        <p:txBody>
          <a:bodyPr wrap="square" rtlCol="0">
            <a:spAutoFit/>
          </a:bodyPr>
          <a:lstStyle/>
          <a:p>
            <a:r>
              <a:rPr lang="en-US" altLang="ja-JP" sz="2400" dirty="0"/>
              <a:t>L2L</a:t>
            </a:r>
            <a:endParaRPr kumimoji="1" lang="ja-JP" altLang="en-US" sz="2400"/>
          </a:p>
        </p:txBody>
      </p:sp>
      <p:pic>
        <p:nvPicPr>
          <p:cNvPr id="85" name="図 84">
            <a:extLst>
              <a:ext uri="{FF2B5EF4-FFF2-40B4-BE49-F238E27FC236}">
                <a16:creationId xmlns:a16="http://schemas.microsoft.com/office/drawing/2014/main" id="{8059C8FE-C01D-5E44-BD02-3CED62203243}"/>
              </a:ext>
            </a:extLst>
          </p:cNvPr>
          <p:cNvPicPr>
            <a:picLocks noChangeAspect="1"/>
          </p:cNvPicPr>
          <p:nvPr/>
        </p:nvPicPr>
        <p:blipFill>
          <a:blip r:embed="rId3"/>
          <a:stretch>
            <a:fillRect/>
          </a:stretch>
        </p:blipFill>
        <p:spPr>
          <a:xfrm>
            <a:off x="1042378" y="2729003"/>
            <a:ext cx="3391620" cy="3361517"/>
          </a:xfrm>
          <a:prstGeom prst="rect">
            <a:avLst/>
          </a:prstGeom>
        </p:spPr>
      </p:pic>
      <p:sp>
        <p:nvSpPr>
          <p:cNvPr id="88" name="円/楕円 87">
            <a:extLst>
              <a:ext uri="{FF2B5EF4-FFF2-40B4-BE49-F238E27FC236}">
                <a16:creationId xmlns:a16="http://schemas.microsoft.com/office/drawing/2014/main" id="{12927F93-28F7-8C41-AC0E-2A47FF49FB4A}"/>
              </a:ext>
            </a:extLst>
          </p:cNvPr>
          <p:cNvSpPr/>
          <p:nvPr/>
        </p:nvSpPr>
        <p:spPr>
          <a:xfrm>
            <a:off x="1220027" y="6233873"/>
            <a:ext cx="45719" cy="45719"/>
          </a:xfrm>
          <a:prstGeom prst="ellipse">
            <a:avLst/>
          </a:prstGeom>
          <a:solidFill>
            <a:srgbClr val="FF5441"/>
          </a:solidFill>
          <a:ln>
            <a:solidFill>
              <a:srgbClr val="FF544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rgbClr val="FF5441"/>
              </a:solidFill>
            </a:endParaRPr>
          </a:p>
        </p:txBody>
      </p:sp>
      <p:sp>
        <p:nvSpPr>
          <p:cNvPr id="89" name="テキスト ボックス 88">
            <a:extLst>
              <a:ext uri="{FF2B5EF4-FFF2-40B4-BE49-F238E27FC236}">
                <a16:creationId xmlns:a16="http://schemas.microsoft.com/office/drawing/2014/main" id="{86AE5D47-CD38-894A-B68E-A5BE17856381}"/>
              </a:ext>
            </a:extLst>
          </p:cNvPr>
          <p:cNvSpPr txBox="1"/>
          <p:nvPr/>
        </p:nvSpPr>
        <p:spPr>
          <a:xfrm>
            <a:off x="1337941" y="6090520"/>
            <a:ext cx="4191923" cy="369332"/>
          </a:xfrm>
          <a:prstGeom prst="rect">
            <a:avLst/>
          </a:prstGeom>
          <a:noFill/>
        </p:spPr>
        <p:txBody>
          <a:bodyPr wrap="square" rtlCol="0">
            <a:spAutoFit/>
          </a:bodyPr>
          <a:lstStyle/>
          <a:p>
            <a:r>
              <a:rPr kumimoji="1" lang="ja-JP" altLang="en-US"/>
              <a:t>多重極展開の展開中心</a:t>
            </a:r>
          </a:p>
        </p:txBody>
      </p:sp>
      <p:sp>
        <p:nvSpPr>
          <p:cNvPr id="90" name="円/楕円 89">
            <a:extLst>
              <a:ext uri="{FF2B5EF4-FFF2-40B4-BE49-F238E27FC236}">
                <a16:creationId xmlns:a16="http://schemas.microsoft.com/office/drawing/2014/main" id="{6F44A098-D4AF-CE4C-B339-B3F1AB9F7A78}"/>
              </a:ext>
            </a:extLst>
          </p:cNvPr>
          <p:cNvSpPr/>
          <p:nvPr/>
        </p:nvSpPr>
        <p:spPr>
          <a:xfrm>
            <a:off x="1220027" y="6561892"/>
            <a:ext cx="45719" cy="45719"/>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rgbClr val="00B0F0"/>
              </a:solidFill>
            </a:endParaRPr>
          </a:p>
        </p:txBody>
      </p:sp>
      <p:sp>
        <p:nvSpPr>
          <p:cNvPr id="91" name="テキスト ボックス 90">
            <a:extLst>
              <a:ext uri="{FF2B5EF4-FFF2-40B4-BE49-F238E27FC236}">
                <a16:creationId xmlns:a16="http://schemas.microsoft.com/office/drawing/2014/main" id="{8253B970-A322-C548-9306-134BDAAAD491}"/>
              </a:ext>
            </a:extLst>
          </p:cNvPr>
          <p:cNvSpPr txBox="1"/>
          <p:nvPr/>
        </p:nvSpPr>
        <p:spPr>
          <a:xfrm>
            <a:off x="1337942" y="6418539"/>
            <a:ext cx="2867740" cy="369332"/>
          </a:xfrm>
          <a:prstGeom prst="rect">
            <a:avLst/>
          </a:prstGeom>
          <a:noFill/>
        </p:spPr>
        <p:txBody>
          <a:bodyPr wrap="square" rtlCol="0">
            <a:spAutoFit/>
          </a:bodyPr>
          <a:lstStyle/>
          <a:p>
            <a:r>
              <a:rPr lang="ja-JP" altLang="en-US"/>
              <a:t>局所</a:t>
            </a:r>
            <a:r>
              <a:rPr kumimoji="1" lang="ja-JP" altLang="en-US"/>
              <a:t>展開の展開中心</a:t>
            </a:r>
          </a:p>
        </p:txBody>
      </p:sp>
      <p:sp>
        <p:nvSpPr>
          <p:cNvPr id="23" name="正方形/長方形 22">
            <a:extLst>
              <a:ext uri="{FF2B5EF4-FFF2-40B4-BE49-F238E27FC236}">
                <a16:creationId xmlns:a16="http://schemas.microsoft.com/office/drawing/2014/main" id="{86DFB97D-DB74-CE46-9B26-31760A2D98F4}"/>
              </a:ext>
            </a:extLst>
          </p:cNvPr>
          <p:cNvSpPr/>
          <p:nvPr/>
        </p:nvSpPr>
        <p:spPr>
          <a:xfrm>
            <a:off x="3891951" y="6193644"/>
            <a:ext cx="199591" cy="1995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テキスト ボックス 92">
            <a:extLst>
              <a:ext uri="{FF2B5EF4-FFF2-40B4-BE49-F238E27FC236}">
                <a16:creationId xmlns:a16="http://schemas.microsoft.com/office/drawing/2014/main" id="{259BD512-56D9-3E4D-809F-FE84C1558252}"/>
              </a:ext>
            </a:extLst>
          </p:cNvPr>
          <p:cNvSpPr txBox="1"/>
          <p:nvPr/>
        </p:nvSpPr>
        <p:spPr>
          <a:xfrm>
            <a:off x="4072446" y="6145950"/>
            <a:ext cx="5379897" cy="646331"/>
          </a:xfrm>
          <a:prstGeom prst="rect">
            <a:avLst/>
          </a:prstGeom>
          <a:noFill/>
        </p:spPr>
        <p:txBody>
          <a:bodyPr wrap="square" rtlCol="0">
            <a:spAutoFit/>
          </a:bodyPr>
          <a:lstStyle/>
          <a:p>
            <a:r>
              <a:rPr kumimoji="1" lang="en-US" altLang="ja-JP" dirty="0"/>
              <a:t>M2L</a:t>
            </a:r>
            <a:r>
              <a:rPr kumimoji="1" lang="ja-JP" altLang="en-US"/>
              <a:t>の計算対象セル</a:t>
            </a:r>
            <a:r>
              <a:rPr kumimoji="1" lang="en-US" altLang="ja-JP" dirty="0"/>
              <a:t>(</a:t>
            </a:r>
            <a:r>
              <a:rPr kumimoji="1" lang="ja-JP" altLang="en-US"/>
              <a:t>親の隣接セルの子要素であり展開中心のセルの隣接セルでない同レベルのセル</a:t>
            </a:r>
          </a:p>
        </p:txBody>
      </p:sp>
      <p:pic>
        <p:nvPicPr>
          <p:cNvPr id="4" name="図 3">
            <a:extLst>
              <a:ext uri="{FF2B5EF4-FFF2-40B4-BE49-F238E27FC236}">
                <a16:creationId xmlns:a16="http://schemas.microsoft.com/office/drawing/2014/main" id="{AC90DE71-6128-5D40-BA83-E361F40062B9}"/>
              </a:ext>
            </a:extLst>
          </p:cNvPr>
          <p:cNvPicPr>
            <a:picLocks noChangeAspect="1"/>
          </p:cNvPicPr>
          <p:nvPr/>
        </p:nvPicPr>
        <p:blipFill>
          <a:blip r:embed="rId4"/>
          <a:stretch>
            <a:fillRect/>
          </a:stretch>
        </p:blipFill>
        <p:spPr>
          <a:xfrm>
            <a:off x="5530485" y="5151381"/>
            <a:ext cx="3846632" cy="868333"/>
          </a:xfrm>
          <a:prstGeom prst="rect">
            <a:avLst/>
          </a:prstGeom>
        </p:spPr>
      </p:pic>
      <p:pic>
        <p:nvPicPr>
          <p:cNvPr id="7" name="図 6">
            <a:extLst>
              <a:ext uri="{FF2B5EF4-FFF2-40B4-BE49-F238E27FC236}">
                <a16:creationId xmlns:a16="http://schemas.microsoft.com/office/drawing/2014/main" id="{9EF64C0A-7527-C74C-AA39-D6911B828E65}"/>
              </a:ext>
            </a:extLst>
          </p:cNvPr>
          <p:cNvPicPr>
            <a:picLocks noChangeAspect="1"/>
          </p:cNvPicPr>
          <p:nvPr/>
        </p:nvPicPr>
        <p:blipFill>
          <a:blip r:embed="rId5"/>
          <a:stretch>
            <a:fillRect/>
          </a:stretch>
        </p:blipFill>
        <p:spPr>
          <a:xfrm>
            <a:off x="5268608" y="3436309"/>
            <a:ext cx="5107291" cy="757947"/>
          </a:xfrm>
          <a:prstGeom prst="rect">
            <a:avLst/>
          </a:prstGeom>
        </p:spPr>
      </p:pic>
    </p:spTree>
    <p:extLst>
      <p:ext uri="{BB962C8B-B14F-4D97-AF65-F5344CB8AC3E}">
        <p14:creationId xmlns:p14="http://schemas.microsoft.com/office/powerpoint/2010/main" val="381722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617A8E3-76D8-D24F-A3CF-0408F5C088CB}"/>
              </a:ext>
            </a:extLst>
          </p:cNvPr>
          <p:cNvSpPr>
            <a:spLocks noGrp="1"/>
          </p:cNvSpPr>
          <p:nvPr>
            <p:ph idx="1"/>
          </p:nvPr>
        </p:nvSpPr>
        <p:spPr>
          <a:xfrm>
            <a:off x="838200" y="1825625"/>
            <a:ext cx="10515600" cy="1781175"/>
          </a:xfrm>
        </p:spPr>
        <p:txBody>
          <a:bodyPr/>
          <a:lstStyle/>
          <a:p>
            <a:pPr marL="0" indent="0">
              <a:buNone/>
            </a:pPr>
            <a:r>
              <a:rPr kumimoji="1" lang="ja-JP" altLang="en-US"/>
              <a:t>近傍の渦要素による影響　→   </a:t>
            </a:r>
            <a:r>
              <a:rPr lang="ja-JP" altLang="en-US"/>
              <a:t>直接計算</a:t>
            </a:r>
            <a:endParaRPr lang="en-US" altLang="ja-JP" dirty="0"/>
          </a:p>
          <a:p>
            <a:pPr marL="0" indent="0">
              <a:buNone/>
            </a:pPr>
            <a:endParaRPr kumimoji="1" lang="en-US" altLang="ja-JP" dirty="0"/>
          </a:p>
          <a:p>
            <a:pPr marL="0" indent="0">
              <a:buNone/>
            </a:pPr>
            <a:r>
              <a:rPr lang="ja-JP" altLang="en-US"/>
              <a:t>遠方の渦要素による影響　→   局所展開係数から計算</a:t>
            </a:r>
            <a:endParaRPr kumimoji="1" lang="ja-JP" altLang="en-US"/>
          </a:p>
        </p:txBody>
      </p:sp>
      <p:sp>
        <p:nvSpPr>
          <p:cNvPr id="3" name="スライド番号プレースホルダー 2">
            <a:extLst>
              <a:ext uri="{FF2B5EF4-FFF2-40B4-BE49-F238E27FC236}">
                <a16:creationId xmlns:a16="http://schemas.microsoft.com/office/drawing/2014/main" id="{03F5651B-B70F-9C49-9CE0-C6E92AF7BA4B}"/>
              </a:ext>
            </a:extLst>
          </p:cNvPr>
          <p:cNvSpPr>
            <a:spLocks noGrp="1"/>
          </p:cNvSpPr>
          <p:nvPr>
            <p:ph type="sldNum" sz="quarter" idx="12"/>
          </p:nvPr>
        </p:nvSpPr>
        <p:spPr/>
        <p:txBody>
          <a:bodyPr/>
          <a:lstStyle/>
          <a:p>
            <a:fld id="{AE81C23F-C89D-DB45-BD91-23EF5086497B}" type="slidenum">
              <a:rPr kumimoji="1" lang="ja-JP" altLang="en-US" smtClean="0"/>
              <a:t>13</a:t>
            </a:fld>
            <a:endParaRPr kumimoji="1" lang="ja-JP" altLang="en-US"/>
          </a:p>
        </p:txBody>
      </p:sp>
      <p:sp>
        <p:nvSpPr>
          <p:cNvPr id="5" name="タイトル 1">
            <a:extLst>
              <a:ext uri="{FF2B5EF4-FFF2-40B4-BE49-F238E27FC236}">
                <a16:creationId xmlns:a16="http://schemas.microsoft.com/office/drawing/2014/main" id="{D0D9108A-17B9-F14D-A97E-6035391883AD}"/>
              </a:ext>
            </a:extLst>
          </p:cNvPr>
          <p:cNvSpPr>
            <a:spLocks noGrp="1"/>
          </p:cNvSpPr>
          <p:nvPr>
            <p:ph type="title"/>
          </p:nvPr>
        </p:nvSpPr>
        <p:spPr>
          <a:xfrm>
            <a:off x="838200" y="365126"/>
            <a:ext cx="10515600" cy="992620"/>
          </a:xfrm>
        </p:spPr>
        <p:txBody>
          <a:bodyPr>
            <a:normAutofit/>
          </a:bodyPr>
          <a:lstStyle/>
          <a:p>
            <a:r>
              <a:rPr lang="ja-JP" altLang="en-US"/>
              <a:t>誘起速度の計算</a:t>
            </a:r>
            <a:r>
              <a:rPr lang="en-US" altLang="ja-JP" dirty="0"/>
              <a:t> | FMM</a:t>
            </a:r>
            <a:r>
              <a:rPr lang="en-US" altLang="ja-JP" dirty="0">
                <a:ea typeface="Hiragino Maru Gothic Pro W4" panose="020F0400000000000000" pitchFamily="34" charset="-128"/>
              </a:rPr>
              <a:t> (2D) </a:t>
            </a:r>
            <a:endParaRPr kumimoji="1" lang="ja-JP" altLang="en-US"/>
          </a:p>
        </p:txBody>
      </p:sp>
      <p:pic>
        <p:nvPicPr>
          <p:cNvPr id="4" name="図 3">
            <a:extLst>
              <a:ext uri="{FF2B5EF4-FFF2-40B4-BE49-F238E27FC236}">
                <a16:creationId xmlns:a16="http://schemas.microsoft.com/office/drawing/2014/main" id="{6239C4B9-40AC-BB41-A275-2A0B1F72B8F3}"/>
              </a:ext>
            </a:extLst>
          </p:cNvPr>
          <p:cNvPicPr>
            <a:picLocks noChangeAspect="1"/>
          </p:cNvPicPr>
          <p:nvPr/>
        </p:nvPicPr>
        <p:blipFill>
          <a:blip r:embed="rId2"/>
          <a:stretch>
            <a:fillRect/>
          </a:stretch>
        </p:blipFill>
        <p:spPr>
          <a:xfrm>
            <a:off x="3905250" y="3975100"/>
            <a:ext cx="2749550" cy="801640"/>
          </a:xfrm>
          <a:prstGeom prst="rect">
            <a:avLst/>
          </a:prstGeom>
        </p:spPr>
      </p:pic>
    </p:spTree>
    <p:extLst>
      <p:ext uri="{BB962C8B-B14F-4D97-AF65-F5344CB8AC3E}">
        <p14:creationId xmlns:p14="http://schemas.microsoft.com/office/powerpoint/2010/main" val="1477888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926D2-66B7-4342-B919-199692CC9592}"/>
              </a:ext>
            </a:extLst>
          </p:cNvPr>
          <p:cNvSpPr>
            <a:spLocks noGrp="1"/>
          </p:cNvSpPr>
          <p:nvPr>
            <p:ph type="title"/>
          </p:nvPr>
        </p:nvSpPr>
        <p:spPr>
          <a:xfrm>
            <a:off x="838200" y="556520"/>
            <a:ext cx="10515600" cy="644968"/>
          </a:xfrm>
        </p:spPr>
        <p:txBody>
          <a:bodyPr>
            <a:normAutofit fontScale="90000"/>
          </a:bodyPr>
          <a:lstStyle/>
          <a:p>
            <a:r>
              <a:rPr lang="ja-JP" altLang="en-US"/>
              <a:t>計算精度</a:t>
            </a:r>
            <a:r>
              <a:rPr lang="en-US" altLang="ja-JP" dirty="0"/>
              <a:t> </a:t>
            </a:r>
            <a:r>
              <a:rPr lang="en-US" altLang="ja-JP" dirty="0">
                <a:ea typeface="Hiragino Maru Gothic Pro W4" panose="020F0400000000000000" pitchFamily="34" charset="-128"/>
              </a:rPr>
              <a:t>| FMM (2D) </a:t>
            </a:r>
            <a:endParaRPr kumimoji="1" lang="ja-JP" altLang="en-US"/>
          </a:p>
        </p:txBody>
      </p:sp>
      <p:sp>
        <p:nvSpPr>
          <p:cNvPr id="6" name="スライド番号プレースホルダー 5">
            <a:extLst>
              <a:ext uri="{FF2B5EF4-FFF2-40B4-BE49-F238E27FC236}">
                <a16:creationId xmlns:a16="http://schemas.microsoft.com/office/drawing/2014/main" id="{B7FD296E-3DF1-E54E-A0AE-34A8A1186FAF}"/>
              </a:ext>
            </a:extLst>
          </p:cNvPr>
          <p:cNvSpPr>
            <a:spLocks noGrp="1"/>
          </p:cNvSpPr>
          <p:nvPr>
            <p:ph type="sldNum" sz="quarter" idx="12"/>
          </p:nvPr>
        </p:nvSpPr>
        <p:spPr/>
        <p:txBody>
          <a:bodyPr/>
          <a:lstStyle/>
          <a:p>
            <a:fld id="{AE81C23F-C89D-DB45-BD91-23EF5086497B}" type="slidenum">
              <a:rPr kumimoji="1" lang="ja-JP" altLang="en-US" smtClean="0"/>
              <a:t>14</a:t>
            </a:fld>
            <a:endParaRPr kumimoji="1" lang="ja-JP" altLang="en-US"/>
          </a:p>
        </p:txBody>
      </p:sp>
      <p:pic>
        <p:nvPicPr>
          <p:cNvPr id="1025" name="Picture 1" descr="page9image47081008">
            <a:extLst>
              <a:ext uri="{FF2B5EF4-FFF2-40B4-BE49-F238E27FC236}">
                <a16:creationId xmlns:a16="http://schemas.microsoft.com/office/drawing/2014/main" id="{902505CC-3328-9746-BCBD-117A8193B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113" y="1784557"/>
            <a:ext cx="6792996" cy="2287204"/>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a:extLst>
              <a:ext uri="{FF2B5EF4-FFF2-40B4-BE49-F238E27FC236}">
                <a16:creationId xmlns:a16="http://schemas.microsoft.com/office/drawing/2014/main" id="{B3509CB3-4AA5-9E42-BD5F-252B64DD9C9A}"/>
              </a:ext>
            </a:extLst>
          </p:cNvPr>
          <p:cNvPicPr>
            <a:picLocks noChangeAspect="1"/>
          </p:cNvPicPr>
          <p:nvPr/>
        </p:nvPicPr>
        <p:blipFill>
          <a:blip r:embed="rId4"/>
          <a:stretch>
            <a:fillRect/>
          </a:stretch>
        </p:blipFill>
        <p:spPr>
          <a:xfrm>
            <a:off x="1679745" y="2054178"/>
            <a:ext cx="2128874" cy="673100"/>
          </a:xfrm>
          <a:prstGeom prst="rect">
            <a:avLst/>
          </a:prstGeom>
        </p:spPr>
      </p:pic>
      <p:pic>
        <p:nvPicPr>
          <p:cNvPr id="5" name="図 4">
            <a:extLst>
              <a:ext uri="{FF2B5EF4-FFF2-40B4-BE49-F238E27FC236}">
                <a16:creationId xmlns:a16="http://schemas.microsoft.com/office/drawing/2014/main" id="{0C947DB6-7742-AA4B-B442-C07678845B9F}"/>
              </a:ext>
            </a:extLst>
          </p:cNvPr>
          <p:cNvPicPr>
            <a:picLocks noChangeAspect="1"/>
          </p:cNvPicPr>
          <p:nvPr/>
        </p:nvPicPr>
        <p:blipFill>
          <a:blip r:embed="rId5"/>
          <a:stretch>
            <a:fillRect/>
          </a:stretch>
        </p:blipFill>
        <p:spPr>
          <a:xfrm>
            <a:off x="1265675" y="3451725"/>
            <a:ext cx="1811374" cy="864890"/>
          </a:xfrm>
          <a:prstGeom prst="rect">
            <a:avLst/>
          </a:prstGeom>
        </p:spPr>
      </p:pic>
      <p:sp>
        <p:nvSpPr>
          <p:cNvPr id="8" name="テキスト ボックス 7">
            <a:extLst>
              <a:ext uri="{FF2B5EF4-FFF2-40B4-BE49-F238E27FC236}">
                <a16:creationId xmlns:a16="http://schemas.microsoft.com/office/drawing/2014/main" id="{ACF31E7A-C93E-074E-AA1C-F0E75D8128E1}"/>
              </a:ext>
            </a:extLst>
          </p:cNvPr>
          <p:cNvSpPr txBox="1"/>
          <p:nvPr/>
        </p:nvSpPr>
        <p:spPr>
          <a:xfrm>
            <a:off x="1265675" y="2986890"/>
            <a:ext cx="2205318" cy="369332"/>
          </a:xfrm>
          <a:prstGeom prst="rect">
            <a:avLst/>
          </a:prstGeom>
          <a:noFill/>
        </p:spPr>
        <p:txBody>
          <a:bodyPr wrap="square" rtlCol="0">
            <a:spAutoFit/>
          </a:bodyPr>
          <a:lstStyle/>
          <a:p>
            <a:r>
              <a:rPr kumimoji="1" lang="en-US" altLang="ja-JP" dirty="0">
                <a:solidFill>
                  <a:srgbClr val="FF5441"/>
                </a:solidFill>
              </a:rPr>
              <a:t>Error</a:t>
            </a:r>
            <a:r>
              <a:rPr kumimoji="1" lang="ja-JP" altLang="en-US">
                <a:solidFill>
                  <a:srgbClr val="FF5441"/>
                </a:solidFill>
              </a:rPr>
              <a:t> </a:t>
            </a:r>
            <a:r>
              <a:rPr kumimoji="1" lang="en-US" altLang="ja-JP" dirty="0">
                <a:solidFill>
                  <a:srgbClr val="FF5441"/>
                </a:solidFill>
              </a:rPr>
              <a:t>bound: </a:t>
            </a:r>
            <a:endParaRPr kumimoji="1" lang="ja-JP" altLang="en-US">
              <a:solidFill>
                <a:srgbClr val="FF5441"/>
              </a:solidFill>
            </a:endParaRPr>
          </a:p>
        </p:txBody>
      </p:sp>
      <p:pic>
        <p:nvPicPr>
          <p:cNvPr id="12" name="図 11">
            <a:extLst>
              <a:ext uri="{FF2B5EF4-FFF2-40B4-BE49-F238E27FC236}">
                <a16:creationId xmlns:a16="http://schemas.microsoft.com/office/drawing/2014/main" id="{F0333D07-ABD5-0A41-B39C-F7C8455EE3FB}"/>
              </a:ext>
            </a:extLst>
          </p:cNvPr>
          <p:cNvPicPr>
            <a:picLocks noChangeAspect="1"/>
          </p:cNvPicPr>
          <p:nvPr/>
        </p:nvPicPr>
        <p:blipFill>
          <a:blip r:embed="rId6"/>
          <a:stretch>
            <a:fillRect/>
          </a:stretch>
        </p:blipFill>
        <p:spPr>
          <a:xfrm>
            <a:off x="2799314" y="3057256"/>
            <a:ext cx="546100" cy="228600"/>
          </a:xfrm>
          <a:prstGeom prst="rect">
            <a:avLst/>
          </a:prstGeom>
        </p:spPr>
      </p:pic>
      <p:sp>
        <p:nvSpPr>
          <p:cNvPr id="13" name="正方形/長方形 12">
            <a:extLst>
              <a:ext uri="{FF2B5EF4-FFF2-40B4-BE49-F238E27FC236}">
                <a16:creationId xmlns:a16="http://schemas.microsoft.com/office/drawing/2014/main" id="{03860EBD-D7F2-5947-975E-89775A0D8329}"/>
              </a:ext>
            </a:extLst>
          </p:cNvPr>
          <p:cNvSpPr/>
          <p:nvPr/>
        </p:nvSpPr>
        <p:spPr>
          <a:xfrm>
            <a:off x="1092686" y="1831832"/>
            <a:ext cx="2904565" cy="10595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E26667D-06EB-F94C-A3EC-3A5DA82ADDB2}"/>
              </a:ext>
            </a:extLst>
          </p:cNvPr>
          <p:cNvSpPr txBox="1"/>
          <p:nvPr/>
        </p:nvSpPr>
        <p:spPr>
          <a:xfrm>
            <a:off x="1265675" y="1660613"/>
            <a:ext cx="1806689" cy="369332"/>
          </a:xfrm>
          <a:prstGeom prst="rect">
            <a:avLst/>
          </a:prstGeom>
          <a:solidFill>
            <a:schemeClr val="bg1"/>
          </a:solidFill>
        </p:spPr>
        <p:txBody>
          <a:bodyPr wrap="square" rtlCol="0">
            <a:spAutoFit/>
          </a:bodyPr>
          <a:lstStyle/>
          <a:p>
            <a:r>
              <a:rPr lang="ja-JP" altLang="en-US"/>
              <a:t>相互作用角度</a:t>
            </a:r>
            <a:r>
              <a:rPr lang="en-US" altLang="ja-JP" dirty="0" err="1"/>
              <a:t>θ</a:t>
            </a:r>
            <a:endParaRPr kumimoji="1" lang="ja-JP" altLang="en-US"/>
          </a:p>
        </p:txBody>
      </p:sp>
      <p:sp>
        <p:nvSpPr>
          <p:cNvPr id="14" name="テキスト ボックス 13">
            <a:extLst>
              <a:ext uri="{FF2B5EF4-FFF2-40B4-BE49-F238E27FC236}">
                <a16:creationId xmlns:a16="http://schemas.microsoft.com/office/drawing/2014/main" id="{63876E1C-7395-C146-8901-258BA3BE7C93}"/>
              </a:ext>
            </a:extLst>
          </p:cNvPr>
          <p:cNvSpPr txBox="1"/>
          <p:nvPr/>
        </p:nvSpPr>
        <p:spPr>
          <a:xfrm>
            <a:off x="1299882" y="6199866"/>
            <a:ext cx="9592235" cy="738664"/>
          </a:xfrm>
          <a:prstGeom prst="rect">
            <a:avLst/>
          </a:prstGeom>
          <a:noFill/>
        </p:spPr>
        <p:txBody>
          <a:bodyPr wrap="square" rtlCol="0">
            <a:spAutoFit/>
          </a:bodyPr>
          <a:lstStyle/>
          <a:p>
            <a:r>
              <a:rPr kumimoji="1" lang="en-US" altLang="ja-JP" sz="1400" dirty="0"/>
              <a:t>Yokota Rio, “FMM</a:t>
            </a:r>
            <a:r>
              <a:rPr kumimoji="1" lang="ja-JP" altLang="en-US" sz="1400"/>
              <a:t>の自動チューニング可能なパラメータについて</a:t>
            </a:r>
            <a:r>
              <a:rPr kumimoji="1" lang="en-US" altLang="ja-JP" sz="1400" dirty="0"/>
              <a:t>”, </a:t>
            </a:r>
            <a:r>
              <a:rPr lang="en-US" altLang="ja-JP" sz="1400" dirty="0"/>
              <a:t>Seventh symposium on Automatic Tuning Technology and its Application (ATTA 2015) December 25, 2015 </a:t>
            </a:r>
          </a:p>
          <a:p>
            <a:endParaRPr kumimoji="1" lang="ja-JP" altLang="en-US" sz="1400"/>
          </a:p>
        </p:txBody>
      </p:sp>
      <p:sp>
        <p:nvSpPr>
          <p:cNvPr id="18" name="コンテンツ プレースホルダー 2">
            <a:extLst>
              <a:ext uri="{FF2B5EF4-FFF2-40B4-BE49-F238E27FC236}">
                <a16:creationId xmlns:a16="http://schemas.microsoft.com/office/drawing/2014/main" id="{72B93AA5-7469-3447-99AA-248332DCB0D4}"/>
              </a:ext>
            </a:extLst>
          </p:cNvPr>
          <p:cNvSpPr>
            <a:spLocks noGrp="1"/>
          </p:cNvSpPr>
          <p:nvPr>
            <p:ph idx="1"/>
          </p:nvPr>
        </p:nvSpPr>
        <p:spPr>
          <a:xfrm>
            <a:off x="1216755" y="4493244"/>
            <a:ext cx="4796118" cy="481450"/>
          </a:xfrm>
        </p:spPr>
        <p:txBody>
          <a:bodyPr>
            <a:normAutofit/>
          </a:bodyPr>
          <a:lstStyle/>
          <a:p>
            <a:pPr marL="0" indent="0">
              <a:buNone/>
            </a:pPr>
            <a:r>
              <a:rPr lang="en-US" altLang="ja-JP" sz="1800" dirty="0"/>
              <a:t>p: </a:t>
            </a:r>
            <a:r>
              <a:rPr lang="ja-JP" altLang="en-US" sz="1800"/>
              <a:t>級数展開の次数</a:t>
            </a:r>
            <a:endParaRPr kumimoji="1" lang="ja-JP" altLang="en-US" sz="1800"/>
          </a:p>
        </p:txBody>
      </p:sp>
      <p:sp>
        <p:nvSpPr>
          <p:cNvPr id="19" name="テキスト ボックス 18">
            <a:extLst>
              <a:ext uri="{FF2B5EF4-FFF2-40B4-BE49-F238E27FC236}">
                <a16:creationId xmlns:a16="http://schemas.microsoft.com/office/drawing/2014/main" id="{850F8FBF-0C8B-1248-B425-9A7D87E728E8}"/>
              </a:ext>
            </a:extLst>
          </p:cNvPr>
          <p:cNvSpPr txBox="1"/>
          <p:nvPr/>
        </p:nvSpPr>
        <p:spPr>
          <a:xfrm>
            <a:off x="2252146" y="5136607"/>
            <a:ext cx="8079720" cy="523220"/>
          </a:xfrm>
          <a:prstGeom prst="rect">
            <a:avLst/>
          </a:prstGeom>
          <a:noFill/>
        </p:spPr>
        <p:txBody>
          <a:bodyPr wrap="square" rtlCol="0">
            <a:spAutoFit/>
          </a:bodyPr>
          <a:lstStyle/>
          <a:p>
            <a:r>
              <a:rPr kumimoji="1" lang="ja-JP" altLang="en-US" sz="2800"/>
              <a:t>こ</a:t>
            </a:r>
            <a:r>
              <a:rPr lang="ja-JP" altLang="en-US" sz="2800"/>
              <a:t>れら</a:t>
            </a:r>
            <a:r>
              <a:rPr kumimoji="1" lang="ja-JP" altLang="en-US" sz="2800"/>
              <a:t>パラメータにより，</a:t>
            </a:r>
            <a:r>
              <a:rPr kumimoji="1" lang="ja-JP" altLang="en-US" sz="2800">
                <a:solidFill>
                  <a:srgbClr val="FF5441"/>
                </a:solidFill>
              </a:rPr>
              <a:t>計算精度を調整可能</a:t>
            </a:r>
          </a:p>
        </p:txBody>
      </p:sp>
    </p:spTree>
    <p:extLst>
      <p:ext uri="{BB962C8B-B14F-4D97-AF65-F5344CB8AC3E}">
        <p14:creationId xmlns:p14="http://schemas.microsoft.com/office/powerpoint/2010/main" val="360486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9604FC5-D5AA-8949-B716-73A85441508D}"/>
              </a:ext>
            </a:extLst>
          </p:cNvPr>
          <p:cNvSpPr>
            <a:spLocks noGrp="1"/>
          </p:cNvSpPr>
          <p:nvPr>
            <p:ph idx="1"/>
          </p:nvPr>
        </p:nvSpPr>
        <p:spPr>
          <a:xfrm>
            <a:off x="2200852" y="3429000"/>
            <a:ext cx="7790296" cy="781396"/>
          </a:xfrm>
        </p:spPr>
        <p:txBody>
          <a:bodyPr>
            <a:normAutofit/>
          </a:bodyPr>
          <a:lstStyle/>
          <a:p>
            <a:pPr marL="0" indent="0">
              <a:buNone/>
            </a:pPr>
            <a:r>
              <a:rPr lang="en-US" altLang="ja-JP" dirty="0"/>
              <a:t>3</a:t>
            </a:r>
            <a:r>
              <a:rPr lang="ja-JP" altLang="en-US"/>
              <a:t>次元への拡張には球面調和関数を用いる。</a:t>
            </a:r>
            <a:endParaRPr lang="en-US" altLang="ja-JP" dirty="0"/>
          </a:p>
        </p:txBody>
      </p:sp>
      <p:sp>
        <p:nvSpPr>
          <p:cNvPr id="3" name="スライド番号プレースホルダー 2">
            <a:extLst>
              <a:ext uri="{FF2B5EF4-FFF2-40B4-BE49-F238E27FC236}">
                <a16:creationId xmlns:a16="http://schemas.microsoft.com/office/drawing/2014/main" id="{34003B26-A3D1-7B43-903A-3857B238EDE9}"/>
              </a:ext>
            </a:extLst>
          </p:cNvPr>
          <p:cNvSpPr>
            <a:spLocks noGrp="1"/>
          </p:cNvSpPr>
          <p:nvPr>
            <p:ph type="sldNum" sz="quarter" idx="12"/>
          </p:nvPr>
        </p:nvSpPr>
        <p:spPr/>
        <p:txBody>
          <a:bodyPr/>
          <a:lstStyle/>
          <a:p>
            <a:fld id="{AE81C23F-C89D-DB45-BD91-23EF5086497B}" type="slidenum">
              <a:rPr kumimoji="1" lang="ja-JP" altLang="en-US" smtClean="0"/>
              <a:t>15</a:t>
            </a:fld>
            <a:endParaRPr kumimoji="1" lang="ja-JP" altLang="en-US"/>
          </a:p>
        </p:txBody>
      </p:sp>
      <p:sp>
        <p:nvSpPr>
          <p:cNvPr id="6" name="タイトル 3">
            <a:extLst>
              <a:ext uri="{FF2B5EF4-FFF2-40B4-BE49-F238E27FC236}">
                <a16:creationId xmlns:a16="http://schemas.microsoft.com/office/drawing/2014/main" id="{9EDD7EBA-30F4-9A47-BB3A-A69AA16C7AAF}"/>
              </a:ext>
            </a:extLst>
          </p:cNvPr>
          <p:cNvSpPr txBox="1">
            <a:spLocks/>
          </p:cNvSpPr>
          <p:nvPr/>
        </p:nvSpPr>
        <p:spPr>
          <a:xfrm>
            <a:off x="838200" y="465510"/>
            <a:ext cx="10515600" cy="7813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FMM (3D)</a:t>
            </a:r>
            <a:endParaRPr lang="ja-JP" altLang="en-US"/>
          </a:p>
        </p:txBody>
      </p:sp>
    </p:spTree>
    <p:extLst>
      <p:ext uri="{BB962C8B-B14F-4D97-AF65-F5344CB8AC3E}">
        <p14:creationId xmlns:p14="http://schemas.microsoft.com/office/powerpoint/2010/main" val="730694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67483B-EB24-6842-8D1A-31C7A99C6B10}"/>
              </a:ext>
            </a:extLst>
          </p:cNvPr>
          <p:cNvSpPr>
            <a:spLocks noGrp="1"/>
          </p:cNvSpPr>
          <p:nvPr>
            <p:ph type="title"/>
          </p:nvPr>
        </p:nvSpPr>
        <p:spPr>
          <a:xfrm>
            <a:off x="838200" y="365125"/>
            <a:ext cx="10515600" cy="931660"/>
          </a:xfrm>
        </p:spPr>
        <p:txBody>
          <a:bodyPr/>
          <a:lstStyle/>
          <a:p>
            <a:r>
              <a:rPr kumimoji="1" lang="ja-JP" altLang="en-US"/>
              <a:t>解析条件</a:t>
            </a:r>
            <a:r>
              <a:rPr kumimoji="1" lang="en-US" altLang="ja-JP" dirty="0"/>
              <a:t>1</a:t>
            </a:r>
            <a:r>
              <a:rPr kumimoji="1" lang="ja-JP" altLang="en-US"/>
              <a:t> </a:t>
            </a:r>
            <a:r>
              <a:rPr kumimoji="1" lang="en-US" altLang="ja-JP" dirty="0"/>
              <a:t> </a:t>
            </a:r>
            <a:r>
              <a:rPr kumimoji="1" lang="ja-JP" altLang="en-US"/>
              <a:t>円柱</a:t>
            </a:r>
          </a:p>
        </p:txBody>
      </p:sp>
      <p:sp>
        <p:nvSpPr>
          <p:cNvPr id="5" name="スライド番号プレースホルダー 4">
            <a:extLst>
              <a:ext uri="{FF2B5EF4-FFF2-40B4-BE49-F238E27FC236}">
                <a16:creationId xmlns:a16="http://schemas.microsoft.com/office/drawing/2014/main" id="{E0A3F2EA-944A-BE42-BE5D-4A7B3ACB0EB4}"/>
              </a:ext>
            </a:extLst>
          </p:cNvPr>
          <p:cNvSpPr>
            <a:spLocks noGrp="1"/>
          </p:cNvSpPr>
          <p:nvPr>
            <p:ph type="sldNum" sz="quarter" idx="12"/>
          </p:nvPr>
        </p:nvSpPr>
        <p:spPr/>
        <p:txBody>
          <a:bodyPr/>
          <a:lstStyle/>
          <a:p>
            <a:fld id="{AE81C23F-C89D-DB45-BD91-23EF5086497B}" type="slidenum">
              <a:rPr kumimoji="1" lang="ja-JP" altLang="en-US" smtClean="0"/>
              <a:t>16</a:t>
            </a:fld>
            <a:endParaRPr kumimoji="1"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32CE8703-207A-2F4E-9066-5CCC844C3A18}"/>
                  </a:ext>
                </a:extLst>
              </p:cNvPr>
              <p:cNvGraphicFramePr>
                <a:graphicFrameLocks noGrp="1"/>
              </p:cNvGraphicFramePr>
              <p:nvPr>
                <p:extLst>
                  <p:ext uri="{D42A27DB-BD31-4B8C-83A1-F6EECF244321}">
                    <p14:modId xmlns:p14="http://schemas.microsoft.com/office/powerpoint/2010/main" val="3094254053"/>
                  </p:ext>
                </p:extLst>
              </p:nvPr>
            </p:nvGraphicFramePr>
            <p:xfrm>
              <a:off x="1164996" y="2899467"/>
              <a:ext cx="9862008" cy="1854200"/>
            </p:xfrm>
            <a:graphic>
              <a:graphicData uri="http://schemas.openxmlformats.org/drawingml/2006/table">
                <a:tbl>
                  <a:tblPr firstRow="1" bandRow="1">
                    <a:tableStyleId>{5C22544A-7EE6-4342-B048-85BDC9FD1C3A}</a:tableStyleId>
                  </a:tblPr>
                  <a:tblGrid>
                    <a:gridCol w="3944805">
                      <a:extLst>
                        <a:ext uri="{9D8B030D-6E8A-4147-A177-3AD203B41FA5}">
                          <a16:colId xmlns:a16="http://schemas.microsoft.com/office/drawing/2014/main" val="3872495306"/>
                        </a:ext>
                      </a:extLst>
                    </a:gridCol>
                    <a:gridCol w="1972401">
                      <a:extLst>
                        <a:ext uri="{9D8B030D-6E8A-4147-A177-3AD203B41FA5}">
                          <a16:colId xmlns:a16="http://schemas.microsoft.com/office/drawing/2014/main" val="4013413685"/>
                        </a:ext>
                      </a:extLst>
                    </a:gridCol>
                    <a:gridCol w="1972401">
                      <a:extLst>
                        <a:ext uri="{9D8B030D-6E8A-4147-A177-3AD203B41FA5}">
                          <a16:colId xmlns:a16="http://schemas.microsoft.com/office/drawing/2014/main" val="1884891619"/>
                        </a:ext>
                      </a:extLst>
                    </a:gridCol>
                    <a:gridCol w="1972401">
                      <a:extLst>
                        <a:ext uri="{9D8B030D-6E8A-4147-A177-3AD203B41FA5}">
                          <a16:colId xmlns:a16="http://schemas.microsoft.com/office/drawing/2014/main" val="81913085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Velocity field Calculation Method</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solidFill>
                                <a:schemeClr val="tx1"/>
                              </a:solidFill>
                            </a:rPr>
                            <a:t>Direct</a:t>
                          </a:r>
                          <a:endParaRPr kumimoji="1" lang="ja-JP"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solidFill>
                                <a:schemeClr val="tx1"/>
                              </a:solidFill>
                            </a:rPr>
                            <a:t>Tree</a:t>
                          </a:r>
                          <a:endParaRPr kumimoji="1" lang="ja-JP"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solidFill>
                                <a:schemeClr val="tx1"/>
                              </a:solidFill>
                            </a:rPr>
                            <a:t>FMM</a:t>
                          </a:r>
                          <a:endParaRPr kumimoji="1" lang="ja-JP"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6302315"/>
                      </a:ext>
                    </a:extLst>
                  </a:tr>
                  <a:tr h="370840">
                    <a:tc>
                      <a:txBody>
                        <a:bodyPr/>
                        <a:lstStyle/>
                        <a:p>
                          <a:r>
                            <a:rPr kumimoji="1" lang="en-US" altLang="ja-JP" dirty="0"/>
                            <a:t>Number of vortex panel</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kumimoji="1" lang="en-US" altLang="ja-JP" b="0" i="0" dirty="0">
                              <a:latin typeface="Cambria" panose="02040503050406030204" pitchFamily="18" charset="0"/>
                            </a:rPr>
                            <a:t>N = 100, 200</a:t>
                          </a: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115969668"/>
                      </a:ext>
                    </a:extLst>
                  </a:tr>
                  <a:tr h="370840">
                    <a:tc>
                      <a:txBody>
                        <a:bodyPr/>
                        <a:lstStyle/>
                        <a:p>
                          <a:r>
                            <a:rPr kumimoji="1" lang="en-US" altLang="ja-JP" dirty="0"/>
                            <a:t>Non-Dimensional time step</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kumimoji="1" lang="en-US" altLang="ja-JP" b="0" i="0" dirty="0">
                              <a:latin typeface="Cambria" panose="02040503050406030204" pitchFamily="18" charset="0"/>
                            </a:rPr>
                            <a:t>1.30×</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0" smtClean="0">
                                      <a:latin typeface="Cambria Math" panose="02040503050406030204" pitchFamily="18" charset="0"/>
                                    </a:rPr>
                                    <m:t>10</m:t>
                                  </m:r>
                                </m:e>
                                <m:sup>
                                  <m:r>
                                    <a:rPr kumimoji="1" lang="en-US" altLang="ja-JP" b="0" i="0" smtClean="0">
                                      <a:latin typeface="Cambria Math" panose="02040503050406030204" pitchFamily="18" charset="0"/>
                                    </a:rPr>
                                    <m:t>−2</m:t>
                                  </m:r>
                                </m:sup>
                              </m:sSup>
                            </m:oMath>
                          </a14:m>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6393033"/>
                      </a:ext>
                    </a:extLst>
                  </a:tr>
                  <a:tr h="370840">
                    <a:tc>
                      <a:txBody>
                        <a:bodyPr/>
                        <a:lstStyle/>
                        <a:p>
                          <a:r>
                            <a:rPr kumimoji="1" lang="en-US" altLang="ja-JP" dirty="0"/>
                            <a:t>Reynolds number</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kumimoji="1" lang="en-US" altLang="ja-JP" b="0" i="0" dirty="0">
                              <a:latin typeface="Cambria" panose="02040503050406030204" pitchFamily="18" charset="0"/>
                            </a:rPr>
                            <a:t>3.00×</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3</m:t>
                                  </m:r>
                                </m:sup>
                              </m:sSup>
                            </m:oMath>
                          </a14:m>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6416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p-terms, </a:t>
                          </a:r>
                          <a:r>
                            <a:rPr kumimoji="1" lang="en-US" altLang="ja-JP" dirty="0" err="1"/>
                            <a:t>θ</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algn="ct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algn="ctr"/>
                          <a:r>
                            <a:rPr kumimoji="1" lang="en-US" altLang="ja-JP" b="0" i="0" dirty="0">
                              <a:latin typeface="Cambria" panose="02040503050406030204" pitchFamily="18" charset="0"/>
                            </a:rPr>
                            <a:t>{3, 0.12}, {6, 0.45}</a:t>
                          </a: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8362508"/>
                      </a:ext>
                    </a:extLst>
                  </a:tr>
                </a:tbl>
              </a:graphicData>
            </a:graphic>
          </p:graphicFrame>
        </mc:Choice>
        <mc:Fallback xmlns="">
          <p:graphicFrame>
            <p:nvGraphicFramePr>
              <p:cNvPr id="7" name="表 6">
                <a:extLst>
                  <a:ext uri="{FF2B5EF4-FFF2-40B4-BE49-F238E27FC236}">
                    <a16:creationId xmlns:a16="http://schemas.microsoft.com/office/drawing/2014/main" id="{32CE8703-207A-2F4E-9066-5CCC844C3A18}"/>
                  </a:ext>
                </a:extLst>
              </p:cNvPr>
              <p:cNvGraphicFramePr>
                <a:graphicFrameLocks noGrp="1"/>
              </p:cNvGraphicFramePr>
              <p:nvPr>
                <p:extLst>
                  <p:ext uri="{D42A27DB-BD31-4B8C-83A1-F6EECF244321}">
                    <p14:modId xmlns:p14="http://schemas.microsoft.com/office/powerpoint/2010/main" val="3094254053"/>
                  </p:ext>
                </p:extLst>
              </p:nvPr>
            </p:nvGraphicFramePr>
            <p:xfrm>
              <a:off x="1164996" y="2899467"/>
              <a:ext cx="9862008" cy="1854200"/>
            </p:xfrm>
            <a:graphic>
              <a:graphicData uri="http://schemas.openxmlformats.org/drawingml/2006/table">
                <a:tbl>
                  <a:tblPr firstRow="1" bandRow="1">
                    <a:tableStyleId>{5C22544A-7EE6-4342-B048-85BDC9FD1C3A}</a:tableStyleId>
                  </a:tblPr>
                  <a:tblGrid>
                    <a:gridCol w="3944805">
                      <a:extLst>
                        <a:ext uri="{9D8B030D-6E8A-4147-A177-3AD203B41FA5}">
                          <a16:colId xmlns:a16="http://schemas.microsoft.com/office/drawing/2014/main" val="3872495306"/>
                        </a:ext>
                      </a:extLst>
                    </a:gridCol>
                    <a:gridCol w="1972401">
                      <a:extLst>
                        <a:ext uri="{9D8B030D-6E8A-4147-A177-3AD203B41FA5}">
                          <a16:colId xmlns:a16="http://schemas.microsoft.com/office/drawing/2014/main" val="4013413685"/>
                        </a:ext>
                      </a:extLst>
                    </a:gridCol>
                    <a:gridCol w="1972401">
                      <a:extLst>
                        <a:ext uri="{9D8B030D-6E8A-4147-A177-3AD203B41FA5}">
                          <a16:colId xmlns:a16="http://schemas.microsoft.com/office/drawing/2014/main" val="1884891619"/>
                        </a:ext>
                      </a:extLst>
                    </a:gridCol>
                    <a:gridCol w="1972401">
                      <a:extLst>
                        <a:ext uri="{9D8B030D-6E8A-4147-A177-3AD203B41FA5}">
                          <a16:colId xmlns:a16="http://schemas.microsoft.com/office/drawing/2014/main" val="81913085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Velocity field Calculation Method</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solidFill>
                                <a:schemeClr val="tx1"/>
                              </a:solidFill>
                            </a:rPr>
                            <a:t>Direct</a:t>
                          </a:r>
                          <a:endParaRPr kumimoji="1" lang="ja-JP"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solidFill>
                                <a:schemeClr val="tx1"/>
                              </a:solidFill>
                            </a:rPr>
                            <a:t>Tree</a:t>
                          </a:r>
                          <a:endParaRPr kumimoji="1" lang="ja-JP"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solidFill>
                                <a:schemeClr val="tx1"/>
                              </a:solidFill>
                            </a:rPr>
                            <a:t>FMM</a:t>
                          </a:r>
                          <a:endParaRPr kumimoji="1" lang="ja-JP"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6302315"/>
                      </a:ext>
                    </a:extLst>
                  </a:tr>
                  <a:tr h="370840">
                    <a:tc>
                      <a:txBody>
                        <a:bodyPr/>
                        <a:lstStyle/>
                        <a:p>
                          <a:r>
                            <a:rPr kumimoji="1" lang="en-US" altLang="ja-JP" dirty="0"/>
                            <a:t>Number of vortex panel</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kumimoji="1" lang="en-US" altLang="ja-JP" b="0" i="0" dirty="0">
                              <a:latin typeface="Cambria" panose="02040503050406030204" pitchFamily="18" charset="0"/>
                            </a:rPr>
                            <a:t>N = 100, 200</a:t>
                          </a: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115969668"/>
                      </a:ext>
                    </a:extLst>
                  </a:tr>
                  <a:tr h="370840">
                    <a:tc>
                      <a:txBody>
                        <a:bodyPr/>
                        <a:lstStyle/>
                        <a:p>
                          <a:r>
                            <a:rPr kumimoji="1" lang="en-US" altLang="ja-JP" dirty="0"/>
                            <a:t>Non-Dimensional time step</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6595" t="-210345" b="-227586"/>
                          </a:stretch>
                        </a:blipFill>
                      </a:tcPr>
                    </a:tc>
                    <a:tc hMerge="1">
                      <a:txBody>
                        <a:bodyPr/>
                        <a:lstStyle/>
                        <a:p>
                          <a:pPr algn="ct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6393033"/>
                      </a:ext>
                    </a:extLst>
                  </a:tr>
                  <a:tr h="370840">
                    <a:tc>
                      <a:txBody>
                        <a:bodyPr/>
                        <a:lstStyle/>
                        <a:p>
                          <a:r>
                            <a:rPr kumimoji="1" lang="en-US" altLang="ja-JP" dirty="0"/>
                            <a:t>Reynolds number</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6595" t="-300000" b="-120000"/>
                          </a:stretch>
                        </a:blipFill>
                      </a:tcPr>
                    </a:tc>
                    <a:tc hMerge="1">
                      <a:txBody>
                        <a:bodyPr/>
                        <a:lstStyle/>
                        <a:p>
                          <a:pPr algn="ct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6416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p-terms, </a:t>
                          </a:r>
                          <a:r>
                            <a:rPr kumimoji="1" lang="en-US" altLang="ja-JP" dirty="0" err="1"/>
                            <a:t>θ</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algn="ct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algn="ctr"/>
                          <a:r>
                            <a:rPr kumimoji="1" lang="en-US" altLang="ja-JP" b="0" i="0" dirty="0">
                              <a:latin typeface="Cambria" panose="02040503050406030204" pitchFamily="18" charset="0"/>
                            </a:rPr>
                            <a:t>{3, 0.12}, {6, 0.45}</a:t>
                          </a: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8362508"/>
                      </a:ext>
                    </a:extLst>
                  </a:tr>
                </a:tbl>
              </a:graphicData>
            </a:graphic>
          </p:graphicFrame>
        </mc:Fallback>
      </mc:AlternateContent>
    </p:spTree>
    <p:extLst>
      <p:ext uri="{BB962C8B-B14F-4D97-AF65-F5344CB8AC3E}">
        <p14:creationId xmlns:p14="http://schemas.microsoft.com/office/powerpoint/2010/main" val="2856474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67483B-EB24-6842-8D1A-31C7A99C6B10}"/>
              </a:ext>
            </a:extLst>
          </p:cNvPr>
          <p:cNvSpPr>
            <a:spLocks noGrp="1"/>
          </p:cNvSpPr>
          <p:nvPr>
            <p:ph type="title"/>
          </p:nvPr>
        </p:nvSpPr>
        <p:spPr>
          <a:xfrm>
            <a:off x="838200" y="365126"/>
            <a:ext cx="10515600" cy="948285"/>
          </a:xfrm>
        </p:spPr>
        <p:txBody>
          <a:bodyPr/>
          <a:lstStyle/>
          <a:p>
            <a:r>
              <a:rPr kumimoji="1" lang="ja-JP" altLang="en-US"/>
              <a:t>解析条件</a:t>
            </a:r>
            <a:r>
              <a:rPr kumimoji="1" lang="en-US" altLang="ja-JP" dirty="0"/>
              <a:t>2</a:t>
            </a:r>
            <a:r>
              <a:rPr kumimoji="1" lang="ja-JP" altLang="en-US"/>
              <a:t> </a:t>
            </a:r>
            <a:r>
              <a:rPr kumimoji="1" lang="en-US" altLang="ja-JP" dirty="0"/>
              <a:t> </a:t>
            </a:r>
            <a:r>
              <a:rPr lang="ja-JP" altLang="en-US"/>
              <a:t>ヒービング</a:t>
            </a:r>
            <a:endParaRPr kumimoji="1" lang="ja-JP" altLang="en-US"/>
          </a:p>
        </p:txBody>
      </p:sp>
      <p:sp>
        <p:nvSpPr>
          <p:cNvPr id="5" name="スライド番号プレースホルダー 4">
            <a:extLst>
              <a:ext uri="{FF2B5EF4-FFF2-40B4-BE49-F238E27FC236}">
                <a16:creationId xmlns:a16="http://schemas.microsoft.com/office/drawing/2014/main" id="{F1C68D5E-FAA1-9B4C-A211-4AB1B2B15F57}"/>
              </a:ext>
            </a:extLst>
          </p:cNvPr>
          <p:cNvSpPr>
            <a:spLocks noGrp="1"/>
          </p:cNvSpPr>
          <p:nvPr>
            <p:ph type="sldNum" sz="quarter" idx="12"/>
          </p:nvPr>
        </p:nvSpPr>
        <p:spPr/>
        <p:txBody>
          <a:bodyPr/>
          <a:lstStyle/>
          <a:p>
            <a:fld id="{AE81C23F-C89D-DB45-BD91-23EF5086497B}" type="slidenum">
              <a:rPr kumimoji="1" lang="ja-JP" altLang="en-US" smtClean="0"/>
              <a:t>17</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0C9FC3DE-D545-9D41-9A22-16A2FFD7D7DB}"/>
                  </a:ext>
                </a:extLst>
              </p:cNvPr>
              <p:cNvGraphicFramePr>
                <a:graphicFrameLocks noGrp="1"/>
              </p:cNvGraphicFramePr>
              <p:nvPr>
                <p:extLst>
                  <p:ext uri="{D42A27DB-BD31-4B8C-83A1-F6EECF244321}">
                    <p14:modId xmlns:p14="http://schemas.microsoft.com/office/powerpoint/2010/main" val="1696095147"/>
                  </p:ext>
                </p:extLst>
              </p:nvPr>
            </p:nvGraphicFramePr>
            <p:xfrm>
              <a:off x="1041951" y="2536940"/>
              <a:ext cx="10108097" cy="2595880"/>
            </p:xfrm>
            <a:graphic>
              <a:graphicData uri="http://schemas.openxmlformats.org/drawingml/2006/table">
                <a:tbl>
                  <a:tblPr firstRow="1" bandRow="1">
                    <a:tableStyleId>{5C22544A-7EE6-4342-B048-85BDC9FD1C3A}</a:tableStyleId>
                  </a:tblPr>
                  <a:tblGrid>
                    <a:gridCol w="4043240">
                      <a:extLst>
                        <a:ext uri="{9D8B030D-6E8A-4147-A177-3AD203B41FA5}">
                          <a16:colId xmlns:a16="http://schemas.microsoft.com/office/drawing/2014/main" val="3872495306"/>
                        </a:ext>
                      </a:extLst>
                    </a:gridCol>
                    <a:gridCol w="2021619">
                      <a:extLst>
                        <a:ext uri="{9D8B030D-6E8A-4147-A177-3AD203B41FA5}">
                          <a16:colId xmlns:a16="http://schemas.microsoft.com/office/drawing/2014/main" val="4013413685"/>
                        </a:ext>
                      </a:extLst>
                    </a:gridCol>
                    <a:gridCol w="2021619">
                      <a:extLst>
                        <a:ext uri="{9D8B030D-6E8A-4147-A177-3AD203B41FA5}">
                          <a16:colId xmlns:a16="http://schemas.microsoft.com/office/drawing/2014/main" val="1884891619"/>
                        </a:ext>
                      </a:extLst>
                    </a:gridCol>
                    <a:gridCol w="2021619">
                      <a:extLst>
                        <a:ext uri="{9D8B030D-6E8A-4147-A177-3AD203B41FA5}">
                          <a16:colId xmlns:a16="http://schemas.microsoft.com/office/drawing/2014/main" val="81913085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Velocity field Calculation Method</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solidFill>
                                <a:schemeClr val="tx1"/>
                              </a:solidFill>
                            </a:rPr>
                            <a:t>Direct</a:t>
                          </a:r>
                          <a:endParaRPr kumimoji="1" lang="ja-JP"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solidFill>
                                <a:schemeClr val="tx1"/>
                              </a:solidFill>
                            </a:rPr>
                            <a:t>Tree</a:t>
                          </a:r>
                          <a:endParaRPr kumimoji="1" lang="ja-JP"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solidFill>
                                <a:schemeClr val="tx1"/>
                              </a:solidFill>
                            </a:rPr>
                            <a:t>FMM</a:t>
                          </a:r>
                          <a:endParaRPr kumimoji="1" lang="ja-JP"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6302315"/>
                      </a:ext>
                    </a:extLst>
                  </a:tr>
                  <a:tr h="370840">
                    <a:tc>
                      <a:txBody>
                        <a:bodyPr/>
                        <a:lstStyle/>
                        <a:p>
                          <a:r>
                            <a:rPr kumimoji="1" lang="en-US" altLang="ja-JP" dirty="0"/>
                            <a:t>Number of vortex panel</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kumimoji="1" lang="en-US" altLang="ja-JP" b="0" i="0" dirty="0">
                              <a:latin typeface="Cambria" panose="02040503050406030204" pitchFamily="18" charset="0"/>
                            </a:rPr>
                            <a:t>N = 100, 200</a:t>
                          </a: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115969668"/>
                      </a:ext>
                    </a:extLst>
                  </a:tr>
                  <a:tr h="370840">
                    <a:tc>
                      <a:txBody>
                        <a:bodyPr/>
                        <a:lstStyle/>
                        <a:p>
                          <a:r>
                            <a:rPr kumimoji="1" lang="en-US" altLang="ja-JP" dirty="0"/>
                            <a:t>Non-Dimensional time step</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kumimoji="1" lang="en-US" altLang="ja-JP" b="0" i="0" dirty="0">
                              <a:latin typeface="Cambria" panose="02040503050406030204" pitchFamily="18" charset="0"/>
                            </a:rPr>
                            <a:t>1.30×</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0" smtClean="0">
                                      <a:latin typeface="Cambria Math" panose="02040503050406030204" pitchFamily="18" charset="0"/>
                                    </a:rPr>
                                    <m:t>10</m:t>
                                  </m:r>
                                </m:e>
                                <m:sup>
                                  <m:r>
                                    <a:rPr kumimoji="1" lang="en-US" altLang="ja-JP" b="0" i="0" smtClean="0">
                                      <a:latin typeface="Cambria Math" panose="02040503050406030204" pitchFamily="18" charset="0"/>
                                    </a:rPr>
                                    <m:t>−2</m:t>
                                  </m:r>
                                </m:sup>
                              </m:sSup>
                            </m:oMath>
                          </a14:m>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6393033"/>
                      </a:ext>
                    </a:extLst>
                  </a:tr>
                  <a:tr h="370840">
                    <a:tc>
                      <a:txBody>
                        <a:bodyPr/>
                        <a:lstStyle/>
                        <a:p>
                          <a:r>
                            <a:rPr kumimoji="1" lang="en-US" altLang="ja-JP" dirty="0"/>
                            <a:t>Reynolds number</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kumimoji="1" lang="en-US" altLang="ja-JP" b="0" i="0" dirty="0">
                              <a:latin typeface="Cambria" panose="02040503050406030204" pitchFamily="18" charset="0"/>
                            </a:rPr>
                            <a:t>3.00×</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3</m:t>
                                  </m:r>
                                </m:sup>
                              </m:sSup>
                            </m:oMath>
                          </a14:m>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6416002"/>
                      </a:ext>
                    </a:extLst>
                  </a:tr>
                  <a:tr h="370840">
                    <a:tc>
                      <a:txBody>
                        <a:bodyPr/>
                        <a:lstStyle/>
                        <a:p>
                          <a:r>
                            <a:rPr kumimoji="1" lang="en-US" altLang="ja-JP" dirty="0"/>
                            <a:t>reduce frequency</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kumimoji="1" lang="ja-JP" altLang="en-US" b="0" i="0">
                              <a:latin typeface="Cambria" panose="02040503050406030204" pitchFamily="18" charset="0"/>
                            </a:rPr>
                            <a:t>未定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59681962"/>
                      </a:ext>
                    </a:extLst>
                  </a:tr>
                  <a:tr h="370840">
                    <a:tc>
                      <a:txBody>
                        <a:bodyPr/>
                        <a:lstStyle/>
                        <a:p>
                          <a:r>
                            <a:rPr kumimoji="1" lang="en-US" altLang="ja-JP" dirty="0"/>
                            <a:t>amplitude</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kumimoji="1" lang="ja-JP" altLang="en-US" b="0" i="0">
                              <a:latin typeface="Cambria" panose="02040503050406030204" pitchFamily="18" charset="0"/>
                            </a:rPr>
                            <a:t>未定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582717398"/>
                      </a:ext>
                    </a:extLst>
                  </a:tr>
                  <a:tr h="370840">
                    <a:tc>
                      <a:txBody>
                        <a:bodyPr/>
                        <a:lstStyle/>
                        <a:p>
                          <a:r>
                            <a:rPr kumimoji="1" lang="en-US" altLang="ja-JP" dirty="0"/>
                            <a:t>p-terms, </a:t>
                          </a:r>
                          <a:r>
                            <a:rPr kumimoji="1" lang="en-US" altLang="ja-JP" dirty="0" err="1"/>
                            <a:t>θ</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i="0" dirty="0">
                              <a:latin typeface="Cambria" panose="02040503050406030204" pitchFamily="18" charset="0"/>
                            </a:rPr>
                            <a:t>{3, 0.12}, {6, 0.45}</a:t>
                          </a: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i="0" dirty="0">
                              <a:latin typeface="Cambria" panose="02040503050406030204" pitchFamily="18" charset="0"/>
                            </a:rPr>
                            <a:t>{3, 0.12}, {6, 0.45}</a:t>
                          </a: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8362508"/>
                      </a:ext>
                    </a:extLst>
                  </a:tr>
                </a:tbl>
              </a:graphicData>
            </a:graphic>
          </p:graphicFrame>
        </mc:Choice>
        <mc:Fallback xmlns="">
          <p:graphicFrame>
            <p:nvGraphicFramePr>
              <p:cNvPr id="6" name="表 5">
                <a:extLst>
                  <a:ext uri="{FF2B5EF4-FFF2-40B4-BE49-F238E27FC236}">
                    <a16:creationId xmlns:a16="http://schemas.microsoft.com/office/drawing/2014/main" id="{0C9FC3DE-D545-9D41-9A22-16A2FFD7D7DB}"/>
                  </a:ext>
                </a:extLst>
              </p:cNvPr>
              <p:cNvGraphicFramePr>
                <a:graphicFrameLocks noGrp="1"/>
              </p:cNvGraphicFramePr>
              <p:nvPr>
                <p:extLst>
                  <p:ext uri="{D42A27DB-BD31-4B8C-83A1-F6EECF244321}">
                    <p14:modId xmlns:p14="http://schemas.microsoft.com/office/powerpoint/2010/main" val="1696095147"/>
                  </p:ext>
                </p:extLst>
              </p:nvPr>
            </p:nvGraphicFramePr>
            <p:xfrm>
              <a:off x="1041951" y="2536940"/>
              <a:ext cx="10108097" cy="2595880"/>
            </p:xfrm>
            <a:graphic>
              <a:graphicData uri="http://schemas.openxmlformats.org/drawingml/2006/table">
                <a:tbl>
                  <a:tblPr firstRow="1" bandRow="1">
                    <a:tableStyleId>{5C22544A-7EE6-4342-B048-85BDC9FD1C3A}</a:tableStyleId>
                  </a:tblPr>
                  <a:tblGrid>
                    <a:gridCol w="4043240">
                      <a:extLst>
                        <a:ext uri="{9D8B030D-6E8A-4147-A177-3AD203B41FA5}">
                          <a16:colId xmlns:a16="http://schemas.microsoft.com/office/drawing/2014/main" val="3872495306"/>
                        </a:ext>
                      </a:extLst>
                    </a:gridCol>
                    <a:gridCol w="2021619">
                      <a:extLst>
                        <a:ext uri="{9D8B030D-6E8A-4147-A177-3AD203B41FA5}">
                          <a16:colId xmlns:a16="http://schemas.microsoft.com/office/drawing/2014/main" val="4013413685"/>
                        </a:ext>
                      </a:extLst>
                    </a:gridCol>
                    <a:gridCol w="2021619">
                      <a:extLst>
                        <a:ext uri="{9D8B030D-6E8A-4147-A177-3AD203B41FA5}">
                          <a16:colId xmlns:a16="http://schemas.microsoft.com/office/drawing/2014/main" val="1884891619"/>
                        </a:ext>
                      </a:extLst>
                    </a:gridCol>
                    <a:gridCol w="2021619">
                      <a:extLst>
                        <a:ext uri="{9D8B030D-6E8A-4147-A177-3AD203B41FA5}">
                          <a16:colId xmlns:a16="http://schemas.microsoft.com/office/drawing/2014/main" val="81913085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Velocity field Calculation Method</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solidFill>
                                <a:schemeClr val="tx1"/>
                              </a:solidFill>
                            </a:rPr>
                            <a:t>Direct</a:t>
                          </a:r>
                          <a:endParaRPr kumimoji="1" lang="ja-JP"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solidFill>
                                <a:schemeClr val="tx1"/>
                              </a:solidFill>
                            </a:rPr>
                            <a:t>Tree</a:t>
                          </a:r>
                          <a:endParaRPr kumimoji="1" lang="ja-JP"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solidFill>
                                <a:schemeClr val="tx1"/>
                              </a:solidFill>
                            </a:rPr>
                            <a:t>FMM</a:t>
                          </a:r>
                          <a:endParaRPr kumimoji="1" lang="ja-JP"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6302315"/>
                      </a:ext>
                    </a:extLst>
                  </a:tr>
                  <a:tr h="370840">
                    <a:tc>
                      <a:txBody>
                        <a:bodyPr/>
                        <a:lstStyle/>
                        <a:p>
                          <a:r>
                            <a:rPr kumimoji="1" lang="en-US" altLang="ja-JP" dirty="0"/>
                            <a:t>Number of vortex panel</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kumimoji="1" lang="en-US" altLang="ja-JP" b="0" i="0" dirty="0">
                              <a:latin typeface="Cambria" panose="02040503050406030204" pitchFamily="18" charset="0"/>
                            </a:rPr>
                            <a:t>N = 100, 200</a:t>
                          </a: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115969668"/>
                      </a:ext>
                    </a:extLst>
                  </a:tr>
                  <a:tr h="370840">
                    <a:tc>
                      <a:txBody>
                        <a:bodyPr/>
                        <a:lstStyle/>
                        <a:p>
                          <a:r>
                            <a:rPr kumimoji="1" lang="en-US" altLang="ja-JP" dirty="0"/>
                            <a:t>Non-Dimensional time step</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6736" t="-210345" r="-209" b="-427586"/>
                          </a:stretch>
                        </a:blipFill>
                      </a:tcPr>
                    </a:tc>
                    <a:tc hMerge="1">
                      <a:txBody>
                        <a:bodyPr/>
                        <a:lstStyle/>
                        <a:p>
                          <a:pPr algn="ct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6393033"/>
                      </a:ext>
                    </a:extLst>
                  </a:tr>
                  <a:tr h="370840">
                    <a:tc>
                      <a:txBody>
                        <a:bodyPr/>
                        <a:lstStyle/>
                        <a:p>
                          <a:r>
                            <a:rPr kumimoji="1" lang="en-US" altLang="ja-JP" dirty="0"/>
                            <a:t>Reynolds number</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6736" t="-300000" r="-209" b="-313333"/>
                          </a:stretch>
                        </a:blipFill>
                      </a:tcPr>
                    </a:tc>
                    <a:tc hMerge="1">
                      <a:txBody>
                        <a:bodyPr/>
                        <a:lstStyle/>
                        <a:p>
                          <a:pPr algn="ct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6416002"/>
                      </a:ext>
                    </a:extLst>
                  </a:tr>
                  <a:tr h="370840">
                    <a:tc>
                      <a:txBody>
                        <a:bodyPr/>
                        <a:lstStyle/>
                        <a:p>
                          <a:r>
                            <a:rPr kumimoji="1" lang="en-US" altLang="ja-JP" dirty="0"/>
                            <a:t>reduce frequency</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kumimoji="1" lang="ja-JP" altLang="en-US" b="0" i="0">
                              <a:latin typeface="Cambria" panose="02040503050406030204" pitchFamily="18" charset="0"/>
                            </a:rPr>
                            <a:t>未定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59681962"/>
                      </a:ext>
                    </a:extLst>
                  </a:tr>
                  <a:tr h="370840">
                    <a:tc>
                      <a:txBody>
                        <a:bodyPr/>
                        <a:lstStyle/>
                        <a:p>
                          <a:r>
                            <a:rPr kumimoji="1" lang="en-US" altLang="ja-JP" dirty="0"/>
                            <a:t>amplitude</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kumimoji="1" lang="ja-JP" altLang="en-US" b="0" i="0">
                              <a:latin typeface="Cambria" panose="02040503050406030204" pitchFamily="18" charset="0"/>
                            </a:rPr>
                            <a:t>未定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582717398"/>
                      </a:ext>
                    </a:extLst>
                  </a:tr>
                  <a:tr h="370840">
                    <a:tc>
                      <a:txBody>
                        <a:bodyPr/>
                        <a:lstStyle/>
                        <a:p>
                          <a:r>
                            <a:rPr kumimoji="1" lang="en-US" altLang="ja-JP" dirty="0"/>
                            <a:t>p-terms, </a:t>
                          </a:r>
                          <a:r>
                            <a:rPr kumimoji="1" lang="en-US" altLang="ja-JP" dirty="0" err="1"/>
                            <a:t>θ</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i="0" dirty="0">
                              <a:latin typeface="Cambria" panose="02040503050406030204" pitchFamily="18" charset="0"/>
                            </a:rPr>
                            <a:t>{3, 0.12}, {6, 0.45}</a:t>
                          </a: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i="0" dirty="0">
                              <a:latin typeface="Cambria" panose="02040503050406030204" pitchFamily="18" charset="0"/>
                            </a:rPr>
                            <a:t>{3, 0.12}, {6, 0.45}</a:t>
                          </a:r>
                          <a:endParaRPr kumimoji="1" lang="ja-JP" altLang="en-US" b="0" i="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8362508"/>
                      </a:ext>
                    </a:extLst>
                  </a:tr>
                </a:tbl>
              </a:graphicData>
            </a:graphic>
          </p:graphicFrame>
        </mc:Fallback>
      </mc:AlternateContent>
    </p:spTree>
    <p:extLst>
      <p:ext uri="{BB962C8B-B14F-4D97-AF65-F5344CB8AC3E}">
        <p14:creationId xmlns:p14="http://schemas.microsoft.com/office/powerpoint/2010/main" val="1935419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92C5B-E09C-684B-9D4A-0DC77BAED7AB}"/>
              </a:ext>
            </a:extLst>
          </p:cNvPr>
          <p:cNvSpPr>
            <a:spLocks noGrp="1"/>
          </p:cNvSpPr>
          <p:nvPr>
            <p:ph type="title"/>
          </p:nvPr>
        </p:nvSpPr>
        <p:spPr>
          <a:xfrm>
            <a:off x="838200" y="365126"/>
            <a:ext cx="10515600" cy="948286"/>
          </a:xfrm>
        </p:spPr>
        <p:txBody>
          <a:bodyPr/>
          <a:lstStyle/>
          <a:p>
            <a:r>
              <a:rPr lang="ja-JP" altLang="en-US"/>
              <a:t>スケジュール</a:t>
            </a:r>
            <a:endParaRPr kumimoji="1" lang="ja-JP" altLang="en-US"/>
          </a:p>
        </p:txBody>
      </p:sp>
      <p:graphicFrame>
        <p:nvGraphicFramePr>
          <p:cNvPr id="6" name="表 5">
            <a:extLst>
              <a:ext uri="{FF2B5EF4-FFF2-40B4-BE49-F238E27FC236}">
                <a16:creationId xmlns:a16="http://schemas.microsoft.com/office/drawing/2014/main" id="{3046D2B8-1AB5-B24A-8E6D-2277A46B0182}"/>
              </a:ext>
            </a:extLst>
          </p:cNvPr>
          <p:cNvGraphicFramePr>
            <a:graphicFrameLocks noGrp="1"/>
          </p:cNvGraphicFramePr>
          <p:nvPr>
            <p:extLst>
              <p:ext uri="{D42A27DB-BD31-4B8C-83A1-F6EECF244321}">
                <p14:modId xmlns:p14="http://schemas.microsoft.com/office/powerpoint/2010/main" val="2729301160"/>
              </p:ext>
            </p:extLst>
          </p:nvPr>
        </p:nvGraphicFramePr>
        <p:xfrm>
          <a:off x="1189749" y="1703040"/>
          <a:ext cx="9812501" cy="4404360"/>
        </p:xfrm>
        <a:graphic>
          <a:graphicData uri="http://schemas.openxmlformats.org/drawingml/2006/table">
            <a:tbl>
              <a:tblPr firstRow="1" bandRow="1">
                <a:tableStyleId>{073A0DAA-6AF3-43AB-8588-CEC1D06C72B9}</a:tableStyleId>
              </a:tblPr>
              <a:tblGrid>
                <a:gridCol w="937315">
                  <a:extLst>
                    <a:ext uri="{9D8B030D-6E8A-4147-A177-3AD203B41FA5}">
                      <a16:colId xmlns:a16="http://schemas.microsoft.com/office/drawing/2014/main" val="2526507125"/>
                    </a:ext>
                  </a:extLst>
                </a:gridCol>
                <a:gridCol w="4723257">
                  <a:extLst>
                    <a:ext uri="{9D8B030D-6E8A-4147-A177-3AD203B41FA5}">
                      <a16:colId xmlns:a16="http://schemas.microsoft.com/office/drawing/2014/main" val="2593271507"/>
                    </a:ext>
                  </a:extLst>
                </a:gridCol>
                <a:gridCol w="290285">
                  <a:extLst>
                    <a:ext uri="{9D8B030D-6E8A-4147-A177-3AD203B41FA5}">
                      <a16:colId xmlns:a16="http://schemas.microsoft.com/office/drawing/2014/main" val="2251895778"/>
                    </a:ext>
                  </a:extLst>
                </a:gridCol>
                <a:gridCol w="275772">
                  <a:extLst>
                    <a:ext uri="{9D8B030D-6E8A-4147-A177-3AD203B41FA5}">
                      <a16:colId xmlns:a16="http://schemas.microsoft.com/office/drawing/2014/main" val="3831071946"/>
                    </a:ext>
                  </a:extLst>
                </a:gridCol>
                <a:gridCol w="290286">
                  <a:extLst>
                    <a:ext uri="{9D8B030D-6E8A-4147-A177-3AD203B41FA5}">
                      <a16:colId xmlns:a16="http://schemas.microsoft.com/office/drawing/2014/main" val="1549622122"/>
                    </a:ext>
                  </a:extLst>
                </a:gridCol>
                <a:gridCol w="261257">
                  <a:extLst>
                    <a:ext uri="{9D8B030D-6E8A-4147-A177-3AD203B41FA5}">
                      <a16:colId xmlns:a16="http://schemas.microsoft.com/office/drawing/2014/main" val="1583203057"/>
                    </a:ext>
                  </a:extLst>
                </a:gridCol>
                <a:gridCol w="290285">
                  <a:extLst>
                    <a:ext uri="{9D8B030D-6E8A-4147-A177-3AD203B41FA5}">
                      <a16:colId xmlns:a16="http://schemas.microsoft.com/office/drawing/2014/main" val="343076725"/>
                    </a:ext>
                  </a:extLst>
                </a:gridCol>
                <a:gridCol w="304800">
                  <a:extLst>
                    <a:ext uri="{9D8B030D-6E8A-4147-A177-3AD203B41FA5}">
                      <a16:colId xmlns:a16="http://schemas.microsoft.com/office/drawing/2014/main" val="2892211981"/>
                    </a:ext>
                  </a:extLst>
                </a:gridCol>
                <a:gridCol w="290286">
                  <a:extLst>
                    <a:ext uri="{9D8B030D-6E8A-4147-A177-3AD203B41FA5}">
                      <a16:colId xmlns:a16="http://schemas.microsoft.com/office/drawing/2014/main" val="4222575480"/>
                    </a:ext>
                  </a:extLst>
                </a:gridCol>
                <a:gridCol w="319314">
                  <a:extLst>
                    <a:ext uri="{9D8B030D-6E8A-4147-A177-3AD203B41FA5}">
                      <a16:colId xmlns:a16="http://schemas.microsoft.com/office/drawing/2014/main" val="3207248774"/>
                    </a:ext>
                  </a:extLst>
                </a:gridCol>
                <a:gridCol w="287917">
                  <a:extLst>
                    <a:ext uri="{9D8B030D-6E8A-4147-A177-3AD203B41FA5}">
                      <a16:colId xmlns:a16="http://schemas.microsoft.com/office/drawing/2014/main" val="2374403908"/>
                    </a:ext>
                  </a:extLst>
                </a:gridCol>
                <a:gridCol w="336198">
                  <a:extLst>
                    <a:ext uri="{9D8B030D-6E8A-4147-A177-3AD203B41FA5}">
                      <a16:colId xmlns:a16="http://schemas.microsoft.com/office/drawing/2014/main" val="2346062392"/>
                    </a:ext>
                  </a:extLst>
                </a:gridCol>
                <a:gridCol w="304800">
                  <a:extLst>
                    <a:ext uri="{9D8B030D-6E8A-4147-A177-3AD203B41FA5}">
                      <a16:colId xmlns:a16="http://schemas.microsoft.com/office/drawing/2014/main" val="1787997963"/>
                    </a:ext>
                  </a:extLst>
                </a:gridCol>
                <a:gridCol w="319314">
                  <a:extLst>
                    <a:ext uri="{9D8B030D-6E8A-4147-A177-3AD203B41FA5}">
                      <a16:colId xmlns:a16="http://schemas.microsoft.com/office/drawing/2014/main" val="470384301"/>
                    </a:ext>
                  </a:extLst>
                </a:gridCol>
                <a:gridCol w="290286">
                  <a:extLst>
                    <a:ext uri="{9D8B030D-6E8A-4147-A177-3AD203B41FA5}">
                      <a16:colId xmlns:a16="http://schemas.microsoft.com/office/drawing/2014/main" val="266772867"/>
                    </a:ext>
                  </a:extLst>
                </a:gridCol>
                <a:gridCol w="291129">
                  <a:extLst>
                    <a:ext uri="{9D8B030D-6E8A-4147-A177-3AD203B41FA5}">
                      <a16:colId xmlns:a16="http://schemas.microsoft.com/office/drawing/2014/main" val="61770704"/>
                    </a:ext>
                  </a:extLst>
                </a:gridCol>
              </a:tblGrid>
              <a:tr h="171184">
                <a:tc gridSpan="2">
                  <a:txBody>
                    <a:bodyPr/>
                    <a:lstStyle/>
                    <a:p>
                      <a:pPr algn="ctr"/>
                      <a:r>
                        <a:rPr kumimoji="1" lang="ja-JP" altLang="en-US" sz="1600" b="0">
                          <a:solidFill>
                            <a:schemeClr val="tx1"/>
                          </a:solidFill>
                        </a:rPr>
                        <a:t>作業項目</a:t>
                      </a: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kumimoji="1" lang="ja-JP" altLang="en-US" sz="1600"/>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gridSpan="2">
                  <a:txBody>
                    <a:bodyPr/>
                    <a:lstStyle/>
                    <a:p>
                      <a:pPr algn="ctr"/>
                      <a:r>
                        <a:rPr kumimoji="1" lang="en-US" altLang="ja-JP" sz="1600" b="0" dirty="0">
                          <a:solidFill>
                            <a:schemeClr val="tx1"/>
                          </a:solidFill>
                        </a:rPr>
                        <a:t>6</a:t>
                      </a:r>
                      <a:endParaRPr kumimoji="1" lang="ja-JP" altLang="en-US" sz="1600" b="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kumimoji="1" lang="ja-JP" altLang="en-US"/>
                    </a:p>
                  </a:txBody>
                  <a:tcPr/>
                </a:tc>
                <a:tc gridSpan="2">
                  <a:txBody>
                    <a:bodyPr/>
                    <a:lstStyle/>
                    <a:p>
                      <a:pPr algn="ctr"/>
                      <a:r>
                        <a:rPr kumimoji="1" lang="en-US" altLang="ja-JP" sz="1600" b="0" dirty="0">
                          <a:solidFill>
                            <a:schemeClr val="tx1"/>
                          </a:solidFill>
                        </a:rPr>
                        <a:t>7</a:t>
                      </a:r>
                      <a:endParaRPr kumimoji="1" lang="ja-JP" altLang="en-US" sz="1600" b="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kumimoji="1" lang="ja-JP" altLang="en-US"/>
                    </a:p>
                  </a:txBody>
                  <a:tcPr/>
                </a:tc>
                <a:tc gridSpan="2">
                  <a:txBody>
                    <a:bodyPr/>
                    <a:lstStyle/>
                    <a:p>
                      <a:pPr algn="ctr"/>
                      <a:r>
                        <a:rPr kumimoji="1" lang="en-US" altLang="ja-JP" sz="1600" b="0" dirty="0">
                          <a:solidFill>
                            <a:schemeClr val="tx1"/>
                          </a:solidFill>
                        </a:rPr>
                        <a:t>8</a:t>
                      </a:r>
                      <a:endParaRPr kumimoji="1" lang="ja-JP" altLang="en-US" sz="1600" b="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kumimoji="1" lang="ja-JP" altLang="en-US"/>
                    </a:p>
                  </a:txBody>
                  <a:tcPr/>
                </a:tc>
                <a:tc gridSpan="2">
                  <a:txBody>
                    <a:bodyPr/>
                    <a:lstStyle/>
                    <a:p>
                      <a:pPr algn="ctr"/>
                      <a:r>
                        <a:rPr kumimoji="1" lang="en-US" altLang="ja-JP" sz="1600" b="0" dirty="0">
                          <a:solidFill>
                            <a:schemeClr val="tx1"/>
                          </a:solidFill>
                        </a:rPr>
                        <a:t>9</a:t>
                      </a:r>
                      <a:endParaRPr kumimoji="1" lang="ja-JP" altLang="en-US" sz="1600" b="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kumimoji="1" lang="ja-JP" altLang="en-US"/>
                    </a:p>
                  </a:txBody>
                  <a:tcPr/>
                </a:tc>
                <a:tc gridSpan="2">
                  <a:txBody>
                    <a:bodyPr/>
                    <a:lstStyle/>
                    <a:p>
                      <a:pPr algn="ctr"/>
                      <a:r>
                        <a:rPr kumimoji="1" lang="en-US" altLang="ja-JP" sz="1600" b="0" dirty="0">
                          <a:solidFill>
                            <a:schemeClr val="tx1"/>
                          </a:solidFill>
                        </a:rPr>
                        <a:t>10</a:t>
                      </a:r>
                      <a:endParaRPr kumimoji="1" lang="ja-JP" altLang="en-US" sz="1600" b="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kumimoji="1" lang="ja-JP" altLang="en-US"/>
                    </a:p>
                  </a:txBody>
                  <a:tcPr/>
                </a:tc>
                <a:tc gridSpan="2">
                  <a:txBody>
                    <a:bodyPr/>
                    <a:lstStyle/>
                    <a:p>
                      <a:pPr algn="ctr"/>
                      <a:r>
                        <a:rPr kumimoji="1" lang="en-US" altLang="ja-JP" sz="1600" b="0" dirty="0">
                          <a:solidFill>
                            <a:schemeClr val="tx1"/>
                          </a:solidFill>
                        </a:rPr>
                        <a:t>11</a:t>
                      </a:r>
                      <a:endParaRPr kumimoji="1" lang="ja-JP" altLang="en-US" sz="1600" b="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kumimoji="1" lang="ja-JP" altLang="en-US"/>
                    </a:p>
                  </a:txBody>
                  <a:tcPr/>
                </a:tc>
                <a:tc gridSpan="2">
                  <a:txBody>
                    <a:bodyPr/>
                    <a:lstStyle/>
                    <a:p>
                      <a:pPr algn="ctr"/>
                      <a:r>
                        <a:rPr kumimoji="1" lang="en-US" altLang="ja-JP" sz="1600" b="0" dirty="0">
                          <a:solidFill>
                            <a:schemeClr val="tx1"/>
                          </a:solidFill>
                        </a:rPr>
                        <a:t>12</a:t>
                      </a:r>
                      <a:endParaRPr kumimoji="1" lang="ja-JP" altLang="en-US" sz="1600" b="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endParaRPr kumimoji="1" lang="ja-JP" altLang="en-US"/>
                    </a:p>
                  </a:txBody>
                  <a:tcPr/>
                </a:tc>
                <a:extLst>
                  <a:ext uri="{0D108BD9-81ED-4DB2-BD59-A6C34878D82A}">
                    <a16:rowId xmlns:a16="http://schemas.microsoft.com/office/drawing/2014/main" val="1353281621"/>
                  </a:ext>
                </a:extLst>
              </a:tr>
              <a:tr h="370840">
                <a:tc rowSpan="4">
                  <a:txBody>
                    <a:bodyPr/>
                    <a:lstStyle/>
                    <a:p>
                      <a:pPr algn="ctr"/>
                      <a:r>
                        <a:rPr kumimoji="1" lang="en-US" altLang="ja-JP" dirty="0"/>
                        <a:t>2</a:t>
                      </a:r>
                      <a:r>
                        <a:rPr kumimoji="1" lang="ja-JP" altLang="en-US"/>
                        <a:t>次元</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Tree</a:t>
                      </a:r>
                      <a:r>
                        <a:rPr kumimoji="1" lang="ja-JP" altLang="en-US"/>
                        <a:t>法の実装</a:t>
                      </a: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solidFill>
                          <a:schemeClr val="bg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4291236311"/>
                  </a:ext>
                </a:extLst>
              </a:tr>
              <a:tr h="370840">
                <a:tc vMerge="1">
                  <a:txBody>
                    <a:bodyPr/>
                    <a:lstStyle/>
                    <a:p>
                      <a:endParaRPr kumimoji="1" lang="ja-JP" altLang="en-US"/>
                    </a:p>
                  </a:txBody>
                  <a:tcPr/>
                </a:tc>
                <a:tc>
                  <a:txBody>
                    <a:bodyPr/>
                    <a:lstStyle/>
                    <a:p>
                      <a:r>
                        <a:rPr kumimoji="1" lang="en-US" altLang="ja-JP" dirty="0"/>
                        <a:t>Tree</a:t>
                      </a:r>
                      <a:r>
                        <a:rPr kumimoji="1" lang="ja-JP" altLang="en-US"/>
                        <a:t>法を用いた解析</a:t>
                      </a: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085913016"/>
                  </a:ext>
                </a:extLst>
              </a:tr>
              <a:tr h="370840">
                <a:tc vMerge="1">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FMM</a:t>
                      </a:r>
                      <a:r>
                        <a:rPr kumimoji="1" lang="ja-JP" altLang="en-US"/>
                        <a:t>の実装</a:t>
                      </a: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solidFill>
                          <a:srgbClr val="FF544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solidFill>
                          <a:srgbClr val="FF544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2790230953"/>
                  </a:ext>
                </a:extLst>
              </a:tr>
              <a:tr h="370840">
                <a:tc vMerge="1">
                  <a:txBody>
                    <a:bodyPr/>
                    <a:lstStyle/>
                    <a:p>
                      <a:endParaRPr kumimoji="1" lang="ja-JP" altLang="en-US"/>
                    </a:p>
                  </a:txBody>
                  <a:tcPr/>
                </a:tc>
                <a:tc>
                  <a:txBody>
                    <a:bodyPr/>
                    <a:lstStyle/>
                    <a:p>
                      <a:r>
                        <a:rPr kumimoji="1" lang="en-US" altLang="ja-JP" dirty="0"/>
                        <a:t>FMM</a:t>
                      </a:r>
                      <a:r>
                        <a:rPr kumimoji="1" lang="ja-JP" altLang="en-US"/>
                        <a:t>を用いた解析</a:t>
                      </a: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794947839"/>
                  </a:ext>
                </a:extLst>
              </a:tr>
              <a:tr h="370840">
                <a:tc rowSpan="5">
                  <a:txBody>
                    <a:bodyPr/>
                    <a:lstStyle/>
                    <a:p>
                      <a:pPr algn="ctr"/>
                      <a:r>
                        <a:rPr kumimoji="1" lang="en-US" altLang="ja-JP" dirty="0"/>
                        <a:t>3</a:t>
                      </a:r>
                      <a:r>
                        <a:rPr kumimoji="1" lang="ja-JP" altLang="en-US"/>
                        <a:t>次元</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実装に必要な基礎知識の習得</a:t>
                      </a: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solidFill>
                          <a:schemeClr val="bg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25999596"/>
                  </a:ext>
                </a:extLst>
              </a:tr>
              <a:tr h="370840">
                <a:tc vMerge="1">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Tree</a:t>
                      </a:r>
                      <a:r>
                        <a:rPr kumimoji="1" lang="ja-JP" altLang="en-US"/>
                        <a:t>法の実装</a:t>
                      </a: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4058794543"/>
                  </a:ext>
                </a:extLst>
              </a:tr>
              <a:tr h="370840">
                <a:tc vMerge="1">
                  <a:txBody>
                    <a:bodyPr/>
                    <a:lstStyle/>
                    <a:p>
                      <a:endParaRPr kumimoji="1" lang="ja-JP" altLang="en-US"/>
                    </a:p>
                  </a:txBody>
                  <a:tcPr/>
                </a:tc>
                <a:tc>
                  <a:txBody>
                    <a:bodyPr/>
                    <a:lstStyle/>
                    <a:p>
                      <a:r>
                        <a:rPr kumimoji="1" lang="en-US" altLang="ja-JP" dirty="0"/>
                        <a:t>Tree</a:t>
                      </a:r>
                      <a:r>
                        <a:rPr kumimoji="1" lang="ja-JP" altLang="en-US"/>
                        <a:t>法を用いた解析</a:t>
                      </a: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350595142"/>
                  </a:ext>
                </a:extLst>
              </a:tr>
              <a:tr h="0">
                <a:tc vMerge="1">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FMM</a:t>
                      </a:r>
                      <a:r>
                        <a:rPr kumimoji="1" lang="ja-JP" altLang="en-US"/>
                        <a:t>の実装</a:t>
                      </a: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86105367"/>
                  </a:ext>
                </a:extLst>
              </a:tr>
              <a:tr h="0">
                <a:tc vMerge="1">
                  <a:txBody>
                    <a:bodyPr/>
                    <a:lstStyle/>
                    <a:p>
                      <a:endParaRPr kumimoji="1" lang="ja-JP" altLang="en-US"/>
                    </a:p>
                  </a:txBody>
                  <a:tcPr/>
                </a:tc>
                <a:tc>
                  <a:txBody>
                    <a:bodyPr/>
                    <a:lstStyle/>
                    <a:p>
                      <a:r>
                        <a:rPr kumimoji="1" lang="en-US" altLang="ja-JP" dirty="0"/>
                        <a:t>FMM</a:t>
                      </a:r>
                      <a:r>
                        <a:rPr kumimoji="1" lang="ja-JP" altLang="en-US"/>
                        <a:t>を用いた解析</a:t>
                      </a: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968271361"/>
                  </a:ext>
                </a:extLst>
              </a:tr>
              <a:tr h="370840">
                <a:tc gridSpan="2">
                  <a:txBody>
                    <a:bodyPr/>
                    <a:lstStyle/>
                    <a:p>
                      <a:r>
                        <a:rPr kumimoji="1" lang="ja-JP" altLang="en-US"/>
                        <a:t>卒論作成</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solidFill>
                          <a:srgbClr val="FF544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endParaRPr kumimoji="1" lang="ja-JP" altLang="en-US">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4557454"/>
                  </a:ext>
                </a:extLst>
              </a:tr>
              <a:tr h="370840">
                <a:tc gridSpan="2">
                  <a:txBody>
                    <a:bodyPr/>
                    <a:lstStyle/>
                    <a:p>
                      <a:r>
                        <a:rPr kumimoji="1" lang="ja-JP" altLang="en-US"/>
                        <a:t>卒論仕上げ</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solidFill>
                          <a:srgbClr val="FF0000"/>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tc>
                  <a:txBody>
                    <a:bodyPr/>
                    <a:lstStyle/>
                    <a:p>
                      <a:endParaRPr kumimoji="1" lang="ja-JP" altLang="en-US">
                        <a:solidFill>
                          <a:srgbClr val="FF0000"/>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441"/>
                    </a:solidFill>
                  </a:tcPr>
                </a:tc>
                <a:extLst>
                  <a:ext uri="{0D108BD9-81ED-4DB2-BD59-A6C34878D82A}">
                    <a16:rowId xmlns:a16="http://schemas.microsoft.com/office/drawing/2014/main" val="2347461955"/>
                  </a:ext>
                </a:extLst>
              </a:tr>
            </a:tbl>
          </a:graphicData>
        </a:graphic>
      </p:graphicFrame>
      <p:sp>
        <p:nvSpPr>
          <p:cNvPr id="9" name="スライド番号プレースホルダー 8">
            <a:extLst>
              <a:ext uri="{FF2B5EF4-FFF2-40B4-BE49-F238E27FC236}">
                <a16:creationId xmlns:a16="http://schemas.microsoft.com/office/drawing/2014/main" id="{FED2913E-6187-E34D-8F9A-3B5C957ADA96}"/>
              </a:ext>
            </a:extLst>
          </p:cNvPr>
          <p:cNvSpPr>
            <a:spLocks noGrp="1"/>
          </p:cNvSpPr>
          <p:nvPr>
            <p:ph type="sldNum" sz="quarter" idx="12"/>
          </p:nvPr>
        </p:nvSpPr>
        <p:spPr/>
        <p:txBody>
          <a:bodyPr/>
          <a:lstStyle/>
          <a:p>
            <a:fld id="{AE81C23F-C89D-DB45-BD91-23EF5086497B}" type="slidenum">
              <a:rPr kumimoji="1" lang="ja-JP" altLang="en-US" smtClean="0"/>
              <a:t>18</a:t>
            </a:fld>
            <a:endParaRPr kumimoji="1" lang="ja-JP" altLang="en-US"/>
          </a:p>
        </p:txBody>
      </p:sp>
    </p:spTree>
    <p:extLst>
      <p:ext uri="{BB962C8B-B14F-4D97-AF65-F5344CB8AC3E}">
        <p14:creationId xmlns:p14="http://schemas.microsoft.com/office/powerpoint/2010/main" val="1899693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C14BE-1782-054C-B8FB-F1308E7D8878}"/>
              </a:ext>
            </a:extLst>
          </p:cNvPr>
          <p:cNvSpPr>
            <a:spLocks noGrp="1"/>
          </p:cNvSpPr>
          <p:nvPr>
            <p:ph type="title"/>
          </p:nvPr>
        </p:nvSpPr>
        <p:spPr>
          <a:xfrm>
            <a:off x="838200" y="365126"/>
            <a:ext cx="10515600" cy="898410"/>
          </a:xfrm>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5CA9730D-FAF8-8F4F-B460-4E4A103A64CB}"/>
              </a:ext>
            </a:extLst>
          </p:cNvPr>
          <p:cNvSpPr>
            <a:spLocks noGrp="1"/>
          </p:cNvSpPr>
          <p:nvPr>
            <p:ph idx="1"/>
          </p:nvPr>
        </p:nvSpPr>
        <p:spPr>
          <a:xfrm>
            <a:off x="838200" y="1449388"/>
            <a:ext cx="10515600" cy="5272087"/>
          </a:xfrm>
        </p:spPr>
        <p:txBody>
          <a:bodyPr>
            <a:normAutofit fontScale="77500" lnSpcReduction="20000"/>
          </a:bodyPr>
          <a:lstStyle/>
          <a:p>
            <a:pPr marL="0" indent="0">
              <a:lnSpc>
                <a:spcPct val="160000"/>
              </a:lnSpc>
              <a:buNone/>
            </a:pPr>
            <a:r>
              <a:rPr lang="en-US" altLang="ja-JP" sz="2000" dirty="0"/>
              <a:t>[0]  L. Greengard and V. </a:t>
            </a:r>
            <a:r>
              <a:rPr lang="en-US" altLang="ja-JP" sz="2000" dirty="0" err="1"/>
              <a:t>Rokhlin</a:t>
            </a:r>
            <a:r>
              <a:rPr lang="en-US" altLang="ja-JP" sz="2000" dirty="0"/>
              <a:t>, ” </a:t>
            </a:r>
            <a:r>
              <a:rPr kumimoji="1" lang="en-US" altLang="ja-JP" sz="2000" dirty="0"/>
              <a:t>A</a:t>
            </a:r>
            <a:r>
              <a:rPr kumimoji="1" lang="ja-JP" altLang="en-US" sz="2000"/>
              <a:t> </a:t>
            </a:r>
            <a:r>
              <a:rPr kumimoji="1" lang="en-US" altLang="ja-JP" sz="2000" dirty="0"/>
              <a:t>Fast Algorithm for Particle Simulations”, </a:t>
            </a:r>
            <a:r>
              <a:rPr lang="en-US" altLang="ja-JP" sz="2000" dirty="0"/>
              <a:t>Journal of Computational   Physics, Vol.135, pp.280-292 (1997)</a:t>
            </a:r>
          </a:p>
          <a:p>
            <a:pPr marL="0" indent="0">
              <a:lnSpc>
                <a:spcPct val="120000"/>
              </a:lnSpc>
              <a:buNone/>
            </a:pPr>
            <a:r>
              <a:rPr lang="en-US" altLang="ja-JP" sz="2000" dirty="0"/>
              <a:t>[1]  Barnes, J. and Hut, P. “A hierarchical O(N log N) force-calculation algorithm”, nature, Vol. 324, No. 6096, pp. 446–449 (1986). </a:t>
            </a:r>
          </a:p>
          <a:p>
            <a:pPr marL="0" indent="0">
              <a:lnSpc>
                <a:spcPct val="160000"/>
              </a:lnSpc>
              <a:buNone/>
            </a:pPr>
            <a:r>
              <a:rPr lang="en-US" altLang="ja-JP" sz="2000" dirty="0"/>
              <a:t>[2]  </a:t>
            </a:r>
            <a:r>
              <a:rPr lang="en-US" altLang="ja-JP" sz="2000" dirty="0" err="1"/>
              <a:t>Lexing</a:t>
            </a:r>
            <a:r>
              <a:rPr lang="en-US" altLang="ja-JP" sz="2000" dirty="0"/>
              <a:t> Ying, George Biros, Denis </a:t>
            </a:r>
            <a:r>
              <a:rPr lang="en-US" altLang="ja-JP" sz="2000" dirty="0" err="1"/>
              <a:t>Zorin</a:t>
            </a:r>
            <a:r>
              <a:rPr lang="en-US" altLang="ja-JP" sz="2000" dirty="0"/>
              <a:t>, “A kernel-independent adaptive fast multipole algorithm in two and three dimensions”, Journal of Computational Physics, Vol.196, pp.591-626 (2004)</a:t>
            </a:r>
          </a:p>
          <a:p>
            <a:pPr marL="0" indent="0">
              <a:lnSpc>
                <a:spcPct val="160000"/>
              </a:lnSpc>
              <a:buNone/>
            </a:pPr>
            <a:r>
              <a:rPr lang="en-US" altLang="ja-JP" sz="2000" dirty="0"/>
              <a:t>[3]  R. Yokota, T.K. </a:t>
            </a:r>
            <a:r>
              <a:rPr lang="en-US" altLang="ja-JP" sz="2000" dirty="0" err="1"/>
              <a:t>Sheel</a:t>
            </a:r>
            <a:r>
              <a:rPr lang="en-US" altLang="ja-JP" sz="2000" dirty="0"/>
              <a:t>, S. Obi, “Calculation of isotropic turbulence using a pure </a:t>
            </a:r>
            <a:r>
              <a:rPr lang="en-US" altLang="ja-JP" sz="2000" dirty="0" err="1"/>
              <a:t>Lagrangian</a:t>
            </a:r>
            <a:r>
              <a:rPr lang="en-US" altLang="ja-JP" sz="2000" dirty="0"/>
              <a:t> vortex method”, Journal of Computational Physics, Vol.226, pp. 1589-1606 (2007)</a:t>
            </a:r>
          </a:p>
          <a:p>
            <a:pPr marL="0" indent="0">
              <a:lnSpc>
                <a:spcPct val="160000"/>
              </a:lnSpc>
              <a:buNone/>
            </a:pPr>
            <a:r>
              <a:rPr lang="en-US" altLang="ja-JP" sz="2000" dirty="0"/>
              <a:t>[4]  Paul Gibbon, “MANY-BODY TREE METHODS IN PHYSICS”, Cambridge  University Press (2005)</a:t>
            </a:r>
          </a:p>
          <a:p>
            <a:pPr marL="0" indent="0">
              <a:lnSpc>
                <a:spcPct val="160000"/>
              </a:lnSpc>
              <a:buNone/>
            </a:pPr>
            <a:r>
              <a:rPr lang="en-US" altLang="ja-JP" sz="2000" dirty="0"/>
              <a:t>[5]  </a:t>
            </a:r>
            <a:r>
              <a:rPr lang="ja-JP" altLang="en-US" sz="2000"/>
              <a:t>太田聖子，亀本喬司，“渦法における工学的適用性の向上に関する研究”，日本機械 学会論文集</a:t>
            </a:r>
            <a:r>
              <a:rPr lang="en-US" altLang="ja-JP" sz="2000" dirty="0"/>
              <a:t>(B</a:t>
            </a:r>
            <a:r>
              <a:rPr lang="ja-JP" altLang="en-US" sz="2000"/>
              <a:t>編</a:t>
            </a:r>
            <a:r>
              <a:rPr lang="en-US" altLang="ja-JP" sz="2000" dirty="0"/>
              <a:t>)</a:t>
            </a:r>
            <a:r>
              <a:rPr lang="ja-JP" altLang="en-US" sz="2000"/>
              <a:t>，第</a:t>
            </a:r>
            <a:r>
              <a:rPr lang="en-US" altLang="ja-JP" sz="2000" dirty="0"/>
              <a:t>70</a:t>
            </a:r>
            <a:r>
              <a:rPr lang="ja-JP" altLang="en-US" sz="2000"/>
              <a:t>巻</a:t>
            </a:r>
            <a:r>
              <a:rPr lang="en-US" altLang="ja-JP" sz="2000" dirty="0"/>
              <a:t>698</a:t>
            </a:r>
            <a:r>
              <a:rPr lang="ja-JP" altLang="en-US" sz="2000"/>
              <a:t>号，</a:t>
            </a:r>
            <a:r>
              <a:rPr lang="en-US" altLang="ja-JP" sz="2000" dirty="0"/>
              <a:t>pp. 2491-2499 (2004)</a:t>
            </a:r>
          </a:p>
          <a:p>
            <a:pPr marL="0" indent="0">
              <a:lnSpc>
                <a:spcPct val="160000"/>
              </a:lnSpc>
              <a:buNone/>
            </a:pPr>
            <a:r>
              <a:rPr lang="en-US" altLang="ja-JP" sz="2000" dirty="0"/>
              <a:t>[6]   </a:t>
            </a:r>
            <a:r>
              <a:rPr lang="en-US" altLang="ja-JP" sz="2000" dirty="0" err="1"/>
              <a:t>Ojima</a:t>
            </a:r>
            <a:r>
              <a:rPr lang="en-US" altLang="ja-JP" sz="2000" dirty="0"/>
              <a:t>, A., </a:t>
            </a:r>
            <a:r>
              <a:rPr lang="en-US" altLang="ja-JP" sz="2000" dirty="0" err="1"/>
              <a:t>Kamemoto</a:t>
            </a:r>
            <a:r>
              <a:rPr lang="en-US" altLang="ja-JP" sz="2000" dirty="0"/>
              <a:t>, K., “Numerical Simulation of Unsteady Flows around Three Dimensional Bluff Bodies by an Advanced Vortex Method,” JSME Int. Journal Series B, Vol. 43 (2), pp. 127-135, 2000. </a:t>
            </a:r>
          </a:p>
          <a:p>
            <a:pPr>
              <a:lnSpc>
                <a:spcPct val="160000"/>
              </a:lnSpc>
            </a:pPr>
            <a:endParaRPr kumimoji="1" lang="en-US" altLang="ja-JP" sz="2000" dirty="0"/>
          </a:p>
        </p:txBody>
      </p:sp>
      <p:sp>
        <p:nvSpPr>
          <p:cNvPr id="5" name="スライド番号プレースホルダー 4">
            <a:extLst>
              <a:ext uri="{FF2B5EF4-FFF2-40B4-BE49-F238E27FC236}">
                <a16:creationId xmlns:a16="http://schemas.microsoft.com/office/drawing/2014/main" id="{4C436760-EC41-1C43-8349-2A6CDADE76EB}"/>
              </a:ext>
            </a:extLst>
          </p:cNvPr>
          <p:cNvSpPr>
            <a:spLocks noGrp="1"/>
          </p:cNvSpPr>
          <p:nvPr>
            <p:ph type="sldNum" sz="quarter" idx="12"/>
          </p:nvPr>
        </p:nvSpPr>
        <p:spPr/>
        <p:txBody>
          <a:bodyPr/>
          <a:lstStyle/>
          <a:p>
            <a:fld id="{AE81C23F-C89D-DB45-BD91-23EF5086497B}" type="slidenum">
              <a:rPr kumimoji="1" lang="ja-JP" altLang="en-US" smtClean="0"/>
              <a:t>19</a:t>
            </a:fld>
            <a:endParaRPr kumimoji="1" lang="ja-JP" altLang="en-US"/>
          </a:p>
        </p:txBody>
      </p:sp>
    </p:spTree>
    <p:extLst>
      <p:ext uri="{BB962C8B-B14F-4D97-AF65-F5344CB8AC3E}">
        <p14:creationId xmlns:p14="http://schemas.microsoft.com/office/powerpoint/2010/main" val="59867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0C218-1CE7-1D42-9A15-27D7FEF5B462}"/>
              </a:ext>
            </a:extLst>
          </p:cNvPr>
          <p:cNvSpPr>
            <a:spLocks noGrp="1"/>
          </p:cNvSpPr>
          <p:nvPr>
            <p:ph type="title"/>
          </p:nvPr>
        </p:nvSpPr>
        <p:spPr>
          <a:xfrm>
            <a:off x="685800" y="387925"/>
            <a:ext cx="10515600" cy="850900"/>
          </a:xfrm>
          <a:ln>
            <a:noFill/>
          </a:ln>
        </p:spPr>
        <p:txBody>
          <a:bodyPr>
            <a:normAutofit/>
          </a:bodyPr>
          <a:lstStyle/>
          <a:p>
            <a:r>
              <a:rPr kumimoji="1" lang="ja-JP" altLang="en-US" sz="4000"/>
              <a:t>目次</a:t>
            </a:r>
            <a:r>
              <a:rPr kumimoji="1" lang="en-US" altLang="ja-JP" sz="4000" dirty="0"/>
              <a:t>                                                         </a:t>
            </a:r>
            <a:endParaRPr kumimoji="1" lang="ja-JP" altLang="en-US" sz="4000"/>
          </a:p>
        </p:txBody>
      </p:sp>
      <p:sp>
        <p:nvSpPr>
          <p:cNvPr id="3" name="コンテンツ プレースホルダー 2">
            <a:extLst>
              <a:ext uri="{FF2B5EF4-FFF2-40B4-BE49-F238E27FC236}">
                <a16:creationId xmlns:a16="http://schemas.microsoft.com/office/drawing/2014/main" id="{E657AAE8-3E82-B24D-8CDB-CC0CDA9172DE}"/>
              </a:ext>
            </a:extLst>
          </p:cNvPr>
          <p:cNvSpPr>
            <a:spLocks noGrp="1"/>
          </p:cNvSpPr>
          <p:nvPr>
            <p:ph idx="1"/>
          </p:nvPr>
        </p:nvSpPr>
        <p:spPr>
          <a:xfrm>
            <a:off x="763385" y="1590905"/>
            <a:ext cx="10515600" cy="4879169"/>
          </a:xfrm>
        </p:spPr>
        <p:txBody>
          <a:bodyPr>
            <a:normAutofit fontScale="70000" lnSpcReduction="20000"/>
          </a:bodyPr>
          <a:lstStyle/>
          <a:p>
            <a:pPr marL="514350" indent="-514350">
              <a:buAutoNum type="arabicPeriod"/>
            </a:pPr>
            <a:r>
              <a:rPr lang="ja-JP" altLang="en-US" sz="3400"/>
              <a:t>研究背景</a:t>
            </a:r>
            <a:endParaRPr lang="en-US" altLang="ja-JP" sz="3400" dirty="0"/>
          </a:p>
          <a:p>
            <a:pPr marL="0" indent="0">
              <a:buNone/>
            </a:pPr>
            <a:r>
              <a:rPr lang="en-US" altLang="ja-JP" sz="2400" dirty="0"/>
              <a:t>    </a:t>
            </a:r>
            <a:r>
              <a:rPr lang="en-US" altLang="ja-JP" sz="2900" dirty="0"/>
              <a:t>- CFD</a:t>
            </a:r>
          </a:p>
          <a:p>
            <a:pPr marL="0" indent="0">
              <a:buNone/>
            </a:pPr>
            <a:r>
              <a:rPr lang="en-US" altLang="ja-JP" dirty="0"/>
              <a:t>   - </a:t>
            </a:r>
            <a:r>
              <a:rPr lang="ja-JP" altLang="en-US"/>
              <a:t>渦法</a:t>
            </a:r>
            <a:endParaRPr lang="en-US" altLang="ja-JP" dirty="0"/>
          </a:p>
          <a:p>
            <a:pPr marL="0" indent="0">
              <a:buNone/>
            </a:pPr>
            <a:endParaRPr lang="en-US" altLang="ja-JP" sz="600" dirty="0"/>
          </a:p>
          <a:p>
            <a:pPr marL="0" indent="0">
              <a:buNone/>
            </a:pPr>
            <a:r>
              <a:rPr kumimoji="1" lang="en-US" altLang="ja-JP" sz="3400" dirty="0"/>
              <a:t>2. </a:t>
            </a:r>
            <a:r>
              <a:rPr kumimoji="1" lang="ja-JP" altLang="en-US" sz="3400"/>
              <a:t>研究の目的</a:t>
            </a:r>
            <a:endParaRPr kumimoji="1" lang="en-US" altLang="ja-JP" sz="3400" dirty="0"/>
          </a:p>
          <a:p>
            <a:pPr marL="0" indent="0">
              <a:buNone/>
            </a:pPr>
            <a:r>
              <a:rPr lang="en-US" altLang="ja-JP" sz="2900" dirty="0"/>
              <a:t>   - </a:t>
            </a:r>
            <a:r>
              <a:rPr lang="ja-JP" altLang="en-US" sz="2900"/>
              <a:t>現状の問題点</a:t>
            </a:r>
            <a:endParaRPr kumimoji="1" lang="en-US" altLang="ja-JP" sz="2900" dirty="0"/>
          </a:p>
          <a:p>
            <a:pPr marL="0" indent="0">
              <a:buNone/>
            </a:pPr>
            <a:r>
              <a:rPr lang="en-US" altLang="ja-JP" dirty="0"/>
              <a:t>   - </a:t>
            </a:r>
            <a:r>
              <a:rPr lang="ja-JP" altLang="en-US"/>
              <a:t>高速多重極展開法</a:t>
            </a:r>
            <a:r>
              <a:rPr lang="en-US" altLang="ja-JP" dirty="0"/>
              <a:t>(Fast Multipole Method, FMM)</a:t>
            </a:r>
          </a:p>
          <a:p>
            <a:pPr marL="0" indent="0">
              <a:buNone/>
            </a:pPr>
            <a:r>
              <a:rPr lang="en-US" altLang="ja-JP" dirty="0"/>
              <a:t>   - </a:t>
            </a:r>
            <a:r>
              <a:rPr lang="ja-JP" altLang="en-US"/>
              <a:t>先行研究</a:t>
            </a:r>
            <a:endParaRPr lang="en-US" altLang="ja-JP" dirty="0"/>
          </a:p>
          <a:p>
            <a:pPr marL="0" indent="0">
              <a:buNone/>
            </a:pPr>
            <a:r>
              <a:rPr lang="en-US" altLang="ja-JP" dirty="0"/>
              <a:t>   - FMM</a:t>
            </a:r>
            <a:r>
              <a:rPr lang="ja-JP" altLang="en-US"/>
              <a:t>のアルゴリズム</a:t>
            </a:r>
            <a:endParaRPr lang="en-US" altLang="ja-JP" dirty="0"/>
          </a:p>
          <a:p>
            <a:pPr marL="0" indent="0">
              <a:buNone/>
            </a:pPr>
            <a:endParaRPr lang="en-US" altLang="ja-JP" sz="600" dirty="0"/>
          </a:p>
          <a:p>
            <a:pPr marL="0" indent="0">
              <a:buNone/>
            </a:pPr>
            <a:r>
              <a:rPr kumimoji="1" lang="en-US" altLang="ja-JP" sz="3400" dirty="0"/>
              <a:t>3. </a:t>
            </a:r>
            <a:r>
              <a:rPr kumimoji="1" lang="ja-JP" altLang="en-US" sz="3400"/>
              <a:t>解析条件</a:t>
            </a:r>
            <a:endParaRPr kumimoji="1" lang="en-US" altLang="ja-JP" sz="3400" dirty="0"/>
          </a:p>
          <a:p>
            <a:pPr marL="0" indent="0">
              <a:buNone/>
            </a:pPr>
            <a:r>
              <a:rPr lang="en-US" altLang="ja-JP" dirty="0"/>
              <a:t>   - </a:t>
            </a:r>
            <a:r>
              <a:rPr lang="ja-JP" altLang="en-US"/>
              <a:t>円柱</a:t>
            </a:r>
            <a:endParaRPr kumimoji="1" lang="en-US" altLang="ja-JP" i="1" u="sng" dirty="0"/>
          </a:p>
          <a:p>
            <a:pPr marL="0" indent="0">
              <a:buNone/>
            </a:pPr>
            <a:r>
              <a:rPr lang="en-US" altLang="ja-JP" dirty="0"/>
              <a:t>   - </a:t>
            </a:r>
            <a:r>
              <a:rPr lang="ja-JP" altLang="en-US"/>
              <a:t>ヒービング</a:t>
            </a:r>
            <a:endParaRPr kumimoji="1" lang="en-US" altLang="ja-JP" dirty="0"/>
          </a:p>
          <a:p>
            <a:pPr marL="0" indent="0">
              <a:buNone/>
            </a:pPr>
            <a:endParaRPr kumimoji="1" lang="en-US" altLang="ja-JP" sz="600" dirty="0"/>
          </a:p>
          <a:p>
            <a:pPr marL="0" indent="0">
              <a:buNone/>
            </a:pPr>
            <a:r>
              <a:rPr kumimoji="1" lang="en-US" altLang="ja-JP" sz="3400" dirty="0"/>
              <a:t>4. </a:t>
            </a:r>
            <a:r>
              <a:rPr kumimoji="1" lang="ja-JP" altLang="en-US" sz="3400"/>
              <a:t>スケジュール</a:t>
            </a:r>
          </a:p>
        </p:txBody>
      </p:sp>
      <p:sp>
        <p:nvSpPr>
          <p:cNvPr id="13" name="スライド番号プレースホルダー 12">
            <a:extLst>
              <a:ext uri="{FF2B5EF4-FFF2-40B4-BE49-F238E27FC236}">
                <a16:creationId xmlns:a16="http://schemas.microsoft.com/office/drawing/2014/main" id="{AA29E635-AB1E-454F-BDFE-4ADD0D9BE01D}"/>
              </a:ext>
            </a:extLst>
          </p:cNvPr>
          <p:cNvSpPr>
            <a:spLocks noGrp="1"/>
          </p:cNvSpPr>
          <p:nvPr>
            <p:ph type="sldNum" sz="quarter" idx="12"/>
          </p:nvPr>
        </p:nvSpPr>
        <p:spPr/>
        <p:txBody>
          <a:bodyPr/>
          <a:lstStyle/>
          <a:p>
            <a:fld id="{AE81C23F-C89D-DB45-BD91-23EF5086497B}" type="slidenum">
              <a:rPr kumimoji="1" lang="ja-JP" altLang="en-US" smtClean="0"/>
              <a:t>2</a:t>
            </a:fld>
            <a:endParaRPr kumimoji="1" lang="ja-JP" altLang="en-US"/>
          </a:p>
        </p:txBody>
      </p:sp>
    </p:spTree>
    <p:extLst>
      <p:ext uri="{BB962C8B-B14F-4D97-AF65-F5344CB8AC3E}">
        <p14:creationId xmlns:p14="http://schemas.microsoft.com/office/powerpoint/2010/main" val="3652360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タイトル 1">
            <a:extLst>
              <a:ext uri="{FF2B5EF4-FFF2-40B4-BE49-F238E27FC236}">
                <a16:creationId xmlns:a16="http://schemas.microsoft.com/office/drawing/2014/main" id="{AFF3157A-8EF5-DF4A-8147-8F33DE771346}"/>
              </a:ext>
            </a:extLst>
          </p:cNvPr>
          <p:cNvSpPr txBox="1">
            <a:spLocks/>
          </p:cNvSpPr>
          <p:nvPr/>
        </p:nvSpPr>
        <p:spPr>
          <a:xfrm>
            <a:off x="685800" y="476880"/>
            <a:ext cx="10515600" cy="678819"/>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t>Multipole Expansion</a:t>
            </a:r>
            <a:endParaRPr lang="ja-JP" altLang="en-US" sz="4000"/>
          </a:p>
        </p:txBody>
      </p:sp>
      <p:sp>
        <p:nvSpPr>
          <p:cNvPr id="5" name="スライド番号プレースホルダー 4">
            <a:extLst>
              <a:ext uri="{FF2B5EF4-FFF2-40B4-BE49-F238E27FC236}">
                <a16:creationId xmlns:a16="http://schemas.microsoft.com/office/drawing/2014/main" id="{93151F86-FC80-8D4A-8F4F-8518B896F0A8}"/>
              </a:ext>
            </a:extLst>
          </p:cNvPr>
          <p:cNvSpPr>
            <a:spLocks noGrp="1"/>
          </p:cNvSpPr>
          <p:nvPr>
            <p:ph type="sldNum" sz="quarter" idx="12"/>
          </p:nvPr>
        </p:nvSpPr>
        <p:spPr/>
        <p:txBody>
          <a:bodyPr/>
          <a:lstStyle/>
          <a:p>
            <a:fld id="{AE81C23F-C89D-DB45-BD91-23EF5086497B}" type="slidenum">
              <a:rPr kumimoji="1" lang="ja-JP" altLang="en-US" smtClean="0"/>
              <a:t>20</a:t>
            </a:fld>
            <a:endParaRPr kumimoji="1" lang="ja-JP" altLang="en-US"/>
          </a:p>
        </p:txBody>
      </p:sp>
      <p:pic>
        <p:nvPicPr>
          <p:cNvPr id="8" name="図 7">
            <a:extLst>
              <a:ext uri="{FF2B5EF4-FFF2-40B4-BE49-F238E27FC236}">
                <a16:creationId xmlns:a16="http://schemas.microsoft.com/office/drawing/2014/main" id="{3F366930-B662-DE4F-83F6-35C14AB5F1BC}"/>
              </a:ext>
            </a:extLst>
          </p:cNvPr>
          <p:cNvPicPr>
            <a:picLocks noChangeAspect="1"/>
          </p:cNvPicPr>
          <p:nvPr/>
        </p:nvPicPr>
        <p:blipFill>
          <a:blip r:embed="rId3"/>
          <a:stretch>
            <a:fillRect/>
          </a:stretch>
        </p:blipFill>
        <p:spPr>
          <a:xfrm>
            <a:off x="1479053" y="1905438"/>
            <a:ext cx="2407147" cy="807231"/>
          </a:xfrm>
          <a:prstGeom prst="rect">
            <a:avLst/>
          </a:prstGeom>
        </p:spPr>
      </p:pic>
      <p:pic>
        <p:nvPicPr>
          <p:cNvPr id="9" name="図 8">
            <a:extLst>
              <a:ext uri="{FF2B5EF4-FFF2-40B4-BE49-F238E27FC236}">
                <a16:creationId xmlns:a16="http://schemas.microsoft.com/office/drawing/2014/main" id="{C51E9204-7C94-084F-82FC-39D5081D792E}"/>
              </a:ext>
            </a:extLst>
          </p:cNvPr>
          <p:cNvPicPr>
            <a:picLocks noChangeAspect="1"/>
          </p:cNvPicPr>
          <p:nvPr/>
        </p:nvPicPr>
        <p:blipFill>
          <a:blip r:embed="rId4"/>
          <a:stretch>
            <a:fillRect/>
          </a:stretch>
        </p:blipFill>
        <p:spPr>
          <a:xfrm>
            <a:off x="4432300" y="1904366"/>
            <a:ext cx="2181704" cy="807230"/>
          </a:xfrm>
          <a:prstGeom prst="rect">
            <a:avLst/>
          </a:prstGeom>
        </p:spPr>
      </p:pic>
      <p:pic>
        <p:nvPicPr>
          <p:cNvPr id="10" name="図 9">
            <a:extLst>
              <a:ext uri="{FF2B5EF4-FFF2-40B4-BE49-F238E27FC236}">
                <a16:creationId xmlns:a16="http://schemas.microsoft.com/office/drawing/2014/main" id="{35B28795-73C7-004F-AF58-A16571F61DDB}"/>
              </a:ext>
            </a:extLst>
          </p:cNvPr>
          <p:cNvPicPr>
            <a:picLocks noChangeAspect="1"/>
          </p:cNvPicPr>
          <p:nvPr/>
        </p:nvPicPr>
        <p:blipFill>
          <a:blip r:embed="rId5"/>
          <a:stretch>
            <a:fillRect/>
          </a:stretch>
        </p:blipFill>
        <p:spPr>
          <a:xfrm>
            <a:off x="3080599" y="3368963"/>
            <a:ext cx="2181704" cy="807230"/>
          </a:xfrm>
          <a:prstGeom prst="rect">
            <a:avLst/>
          </a:prstGeom>
        </p:spPr>
      </p:pic>
      <p:pic>
        <p:nvPicPr>
          <p:cNvPr id="11" name="図 10">
            <a:extLst>
              <a:ext uri="{FF2B5EF4-FFF2-40B4-BE49-F238E27FC236}">
                <a16:creationId xmlns:a16="http://schemas.microsoft.com/office/drawing/2014/main" id="{20152903-8F67-0248-8C76-053A8FAE15A0}"/>
              </a:ext>
            </a:extLst>
          </p:cNvPr>
          <p:cNvPicPr>
            <a:picLocks noChangeAspect="1"/>
          </p:cNvPicPr>
          <p:nvPr/>
        </p:nvPicPr>
        <p:blipFill>
          <a:blip r:embed="rId6"/>
          <a:stretch>
            <a:fillRect/>
          </a:stretch>
        </p:blipFill>
        <p:spPr>
          <a:xfrm>
            <a:off x="1577225" y="4904658"/>
            <a:ext cx="5207000" cy="945405"/>
          </a:xfrm>
          <a:prstGeom prst="rect">
            <a:avLst/>
          </a:prstGeom>
        </p:spPr>
      </p:pic>
      <p:pic>
        <p:nvPicPr>
          <p:cNvPr id="12" name="図 11">
            <a:extLst>
              <a:ext uri="{FF2B5EF4-FFF2-40B4-BE49-F238E27FC236}">
                <a16:creationId xmlns:a16="http://schemas.microsoft.com/office/drawing/2014/main" id="{FB95AC6D-54B6-274D-9A4A-E709AABEE9B1}"/>
              </a:ext>
            </a:extLst>
          </p:cNvPr>
          <p:cNvPicPr>
            <a:picLocks noChangeAspect="1"/>
          </p:cNvPicPr>
          <p:nvPr/>
        </p:nvPicPr>
        <p:blipFill>
          <a:blip r:embed="rId7"/>
          <a:stretch>
            <a:fillRect/>
          </a:stretch>
        </p:blipFill>
        <p:spPr>
          <a:xfrm>
            <a:off x="8324850" y="3636008"/>
            <a:ext cx="1163575" cy="232715"/>
          </a:xfrm>
          <a:prstGeom prst="rect">
            <a:avLst/>
          </a:prstGeom>
        </p:spPr>
      </p:pic>
      <p:pic>
        <p:nvPicPr>
          <p:cNvPr id="13" name="図 12">
            <a:extLst>
              <a:ext uri="{FF2B5EF4-FFF2-40B4-BE49-F238E27FC236}">
                <a16:creationId xmlns:a16="http://schemas.microsoft.com/office/drawing/2014/main" id="{6A16287D-4933-8943-B227-B19FE6C45930}"/>
              </a:ext>
            </a:extLst>
          </p:cNvPr>
          <p:cNvPicPr>
            <a:picLocks noChangeAspect="1"/>
          </p:cNvPicPr>
          <p:nvPr/>
        </p:nvPicPr>
        <p:blipFill>
          <a:blip r:embed="rId8"/>
          <a:stretch>
            <a:fillRect/>
          </a:stretch>
        </p:blipFill>
        <p:spPr>
          <a:xfrm>
            <a:off x="8324850" y="4039623"/>
            <a:ext cx="1221754" cy="189081"/>
          </a:xfrm>
          <a:prstGeom prst="rect">
            <a:avLst/>
          </a:prstGeom>
        </p:spPr>
      </p:pic>
      <p:sp>
        <p:nvSpPr>
          <p:cNvPr id="63" name="コンテンツ プレースホルダー 2">
            <a:extLst>
              <a:ext uri="{FF2B5EF4-FFF2-40B4-BE49-F238E27FC236}">
                <a16:creationId xmlns:a16="http://schemas.microsoft.com/office/drawing/2014/main" id="{8CF79265-1D32-164D-8F14-936A5BBCBE7F}"/>
              </a:ext>
            </a:extLst>
          </p:cNvPr>
          <p:cNvSpPr>
            <a:spLocks noGrp="1"/>
          </p:cNvSpPr>
          <p:nvPr>
            <p:ph idx="1"/>
          </p:nvPr>
        </p:nvSpPr>
        <p:spPr>
          <a:xfrm>
            <a:off x="838200" y="1415761"/>
            <a:ext cx="1943100" cy="508289"/>
          </a:xfrm>
        </p:spPr>
        <p:txBody>
          <a:bodyPr>
            <a:normAutofit/>
          </a:bodyPr>
          <a:lstStyle/>
          <a:p>
            <a:pPr marL="0" lvl="0" indent="0">
              <a:lnSpc>
                <a:spcPct val="100000"/>
              </a:lnSpc>
              <a:spcBef>
                <a:spcPts val="0"/>
              </a:spcBef>
              <a:buNone/>
            </a:pPr>
            <a:r>
              <a:rPr lang="en-US" altLang="ja-JP" sz="2400" dirty="0" err="1">
                <a:solidFill>
                  <a:prstClr val="black"/>
                </a:solidFill>
              </a:rPr>
              <a:t>Biot</a:t>
            </a:r>
            <a:r>
              <a:rPr lang="en-US" altLang="ja-JP" sz="2400" dirty="0">
                <a:solidFill>
                  <a:prstClr val="black"/>
                </a:solidFill>
              </a:rPr>
              <a:t>-Savart</a:t>
            </a:r>
          </a:p>
        </p:txBody>
      </p:sp>
      <p:sp>
        <p:nvSpPr>
          <p:cNvPr id="16" name="下矢印 15">
            <a:extLst>
              <a:ext uri="{FF2B5EF4-FFF2-40B4-BE49-F238E27FC236}">
                <a16:creationId xmlns:a16="http://schemas.microsoft.com/office/drawing/2014/main" id="{98F1AD5B-E0E2-2843-A77D-ACD78F5F6F51}"/>
              </a:ext>
            </a:extLst>
          </p:cNvPr>
          <p:cNvSpPr/>
          <p:nvPr/>
        </p:nvSpPr>
        <p:spPr>
          <a:xfrm>
            <a:off x="3886200" y="2915366"/>
            <a:ext cx="565647" cy="3066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下矢印 63">
            <a:extLst>
              <a:ext uri="{FF2B5EF4-FFF2-40B4-BE49-F238E27FC236}">
                <a16:creationId xmlns:a16="http://schemas.microsoft.com/office/drawing/2014/main" id="{9C3BA575-7A09-744A-A46D-8854CD2D4E6F}"/>
              </a:ext>
            </a:extLst>
          </p:cNvPr>
          <p:cNvSpPr/>
          <p:nvPr/>
        </p:nvSpPr>
        <p:spPr>
          <a:xfrm>
            <a:off x="3897903" y="4402918"/>
            <a:ext cx="565647" cy="3066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AA69A1CC-9622-DB43-BD86-07DDE9A6BA1B}"/>
              </a:ext>
            </a:extLst>
          </p:cNvPr>
          <p:cNvSpPr txBox="1">
            <a:spLocks/>
          </p:cNvSpPr>
          <p:nvPr/>
        </p:nvSpPr>
        <p:spPr>
          <a:xfrm>
            <a:off x="4551602" y="2915366"/>
            <a:ext cx="2062402" cy="369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1600">
                <a:solidFill>
                  <a:prstClr val="black"/>
                </a:solidFill>
              </a:rPr>
              <a:t>複素平面の導入</a:t>
            </a:r>
            <a:endParaRPr lang="en-US" altLang="ja-JP" sz="1600" dirty="0">
              <a:solidFill>
                <a:prstClr val="black"/>
              </a:solidFill>
            </a:endParaRPr>
          </a:p>
        </p:txBody>
      </p:sp>
      <p:sp>
        <p:nvSpPr>
          <p:cNvPr id="66" name="コンテンツ プレースホルダー 2">
            <a:extLst>
              <a:ext uri="{FF2B5EF4-FFF2-40B4-BE49-F238E27FC236}">
                <a16:creationId xmlns:a16="http://schemas.microsoft.com/office/drawing/2014/main" id="{9F13B08B-DDDD-FB44-87BA-63E37DCF2AA9}"/>
              </a:ext>
            </a:extLst>
          </p:cNvPr>
          <p:cNvSpPr txBox="1">
            <a:spLocks/>
          </p:cNvSpPr>
          <p:nvPr/>
        </p:nvSpPr>
        <p:spPr>
          <a:xfrm>
            <a:off x="4551602" y="4371307"/>
            <a:ext cx="2181704" cy="33823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1600">
                <a:solidFill>
                  <a:prstClr val="black"/>
                </a:solidFill>
              </a:rPr>
              <a:t>中間点を設けて式変形</a:t>
            </a:r>
            <a:endParaRPr lang="en-US" altLang="ja-JP" sz="1600" dirty="0">
              <a:solidFill>
                <a:prstClr val="black"/>
              </a:solidFill>
            </a:endParaRPr>
          </a:p>
        </p:txBody>
      </p:sp>
      <p:sp>
        <p:nvSpPr>
          <p:cNvPr id="67" name="コンテンツ プレースホルダー 2">
            <a:extLst>
              <a:ext uri="{FF2B5EF4-FFF2-40B4-BE49-F238E27FC236}">
                <a16:creationId xmlns:a16="http://schemas.microsoft.com/office/drawing/2014/main" id="{C81FF5B5-684F-B046-B21F-2532EA8C599F}"/>
              </a:ext>
            </a:extLst>
          </p:cNvPr>
          <p:cNvSpPr txBox="1">
            <a:spLocks/>
          </p:cNvSpPr>
          <p:nvPr/>
        </p:nvSpPr>
        <p:spPr>
          <a:xfrm>
            <a:off x="4721824" y="6318397"/>
            <a:ext cx="2062402" cy="369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altLang="ja-JP" sz="1600" dirty="0">
              <a:solidFill>
                <a:srgbClr val="FF0000"/>
              </a:solidFill>
            </a:endParaRPr>
          </a:p>
        </p:txBody>
      </p:sp>
      <p:pic>
        <p:nvPicPr>
          <p:cNvPr id="17" name="図 16">
            <a:extLst>
              <a:ext uri="{FF2B5EF4-FFF2-40B4-BE49-F238E27FC236}">
                <a16:creationId xmlns:a16="http://schemas.microsoft.com/office/drawing/2014/main" id="{D1ADEB14-7B9A-374C-B42F-C75CC96BC832}"/>
              </a:ext>
            </a:extLst>
          </p:cNvPr>
          <p:cNvPicPr>
            <a:picLocks noChangeAspect="1"/>
          </p:cNvPicPr>
          <p:nvPr/>
        </p:nvPicPr>
        <p:blipFill>
          <a:blip r:embed="rId9"/>
          <a:stretch>
            <a:fillRect/>
          </a:stretch>
        </p:blipFill>
        <p:spPr>
          <a:xfrm>
            <a:off x="5286355" y="6436589"/>
            <a:ext cx="397779" cy="251656"/>
          </a:xfrm>
          <a:prstGeom prst="rect">
            <a:avLst/>
          </a:prstGeom>
        </p:spPr>
      </p:pic>
      <p:sp>
        <p:nvSpPr>
          <p:cNvPr id="18" name="右中かっこ 17">
            <a:extLst>
              <a:ext uri="{FF2B5EF4-FFF2-40B4-BE49-F238E27FC236}">
                <a16:creationId xmlns:a16="http://schemas.microsoft.com/office/drawing/2014/main" id="{A3514CE6-EAC4-6546-AB4D-1D78C525C9AF}"/>
              </a:ext>
            </a:extLst>
          </p:cNvPr>
          <p:cNvSpPr/>
          <p:nvPr/>
        </p:nvSpPr>
        <p:spPr>
          <a:xfrm rot="5400000">
            <a:off x="5276268" y="4796492"/>
            <a:ext cx="369847" cy="2659709"/>
          </a:xfrm>
          <a:prstGeom prst="righ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8110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7D1ABA9-41B8-3349-AEFC-AA84A387FADA}"/>
              </a:ext>
            </a:extLst>
          </p:cNvPr>
          <p:cNvSpPr>
            <a:spLocks noGrp="1"/>
          </p:cNvSpPr>
          <p:nvPr>
            <p:ph type="sldNum" sz="quarter" idx="12"/>
          </p:nvPr>
        </p:nvSpPr>
        <p:spPr>
          <a:xfrm>
            <a:off x="8610600" y="6356350"/>
            <a:ext cx="2743200" cy="365125"/>
          </a:xfrm>
        </p:spPr>
        <p:txBody>
          <a:bodyPr/>
          <a:lstStyle/>
          <a:p>
            <a:fld id="{AE81C23F-C89D-DB45-BD91-23EF5086497B}" type="slidenum">
              <a:rPr kumimoji="1" lang="ja-JP" altLang="en-US" smtClean="0"/>
              <a:t>3</a:t>
            </a:fld>
            <a:endParaRPr kumimoji="1" lang="ja-JP" altLang="en-US"/>
          </a:p>
        </p:txBody>
      </p:sp>
      <p:sp>
        <p:nvSpPr>
          <p:cNvPr id="5" name="タイトル 1">
            <a:extLst>
              <a:ext uri="{FF2B5EF4-FFF2-40B4-BE49-F238E27FC236}">
                <a16:creationId xmlns:a16="http://schemas.microsoft.com/office/drawing/2014/main" id="{1A6A9071-B05E-9D4C-BAE6-FFAF4781B6AD}"/>
              </a:ext>
            </a:extLst>
          </p:cNvPr>
          <p:cNvSpPr txBox="1">
            <a:spLocks/>
          </p:cNvSpPr>
          <p:nvPr/>
        </p:nvSpPr>
        <p:spPr>
          <a:xfrm>
            <a:off x="685800" y="456644"/>
            <a:ext cx="10515600" cy="120146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t>CFD </a:t>
            </a:r>
          </a:p>
          <a:p>
            <a:r>
              <a:rPr lang="en-US" altLang="ja-JP" sz="2700" dirty="0"/>
              <a:t>(Computational Fluid Dynamics)                                                  </a:t>
            </a:r>
            <a:endParaRPr lang="ja-JP" altLang="en-US" sz="2700"/>
          </a:p>
        </p:txBody>
      </p:sp>
      <p:sp>
        <p:nvSpPr>
          <p:cNvPr id="15" name="テキスト ボックス 14">
            <a:extLst>
              <a:ext uri="{FF2B5EF4-FFF2-40B4-BE49-F238E27FC236}">
                <a16:creationId xmlns:a16="http://schemas.microsoft.com/office/drawing/2014/main" id="{5BE6DCE6-40AD-8D44-9DCC-B426481C6575}"/>
              </a:ext>
            </a:extLst>
          </p:cNvPr>
          <p:cNvSpPr txBox="1"/>
          <p:nvPr/>
        </p:nvSpPr>
        <p:spPr>
          <a:xfrm>
            <a:off x="3216056" y="3468639"/>
            <a:ext cx="6053204" cy="461665"/>
          </a:xfrm>
          <a:prstGeom prst="rect">
            <a:avLst/>
          </a:prstGeom>
          <a:noFill/>
        </p:spPr>
        <p:txBody>
          <a:bodyPr wrap="square" rtlCol="0">
            <a:spAutoFit/>
          </a:bodyPr>
          <a:lstStyle/>
          <a:p>
            <a:r>
              <a:rPr lang="ja-JP" altLang="en-US" sz="2400"/>
              <a:t>一般ユーザーにも</a:t>
            </a:r>
            <a:r>
              <a:rPr lang="en-US" altLang="ja-JP" sz="2400" dirty="0"/>
              <a:t>CFD</a:t>
            </a:r>
            <a:r>
              <a:rPr lang="ja-JP" altLang="en-US" sz="2400"/>
              <a:t>が浸透してきている</a:t>
            </a:r>
            <a:endParaRPr kumimoji="1" lang="en-US" altLang="ja-JP" sz="2400" dirty="0"/>
          </a:p>
        </p:txBody>
      </p:sp>
      <p:sp>
        <p:nvSpPr>
          <p:cNvPr id="16" name="テキスト ボックス 15">
            <a:extLst>
              <a:ext uri="{FF2B5EF4-FFF2-40B4-BE49-F238E27FC236}">
                <a16:creationId xmlns:a16="http://schemas.microsoft.com/office/drawing/2014/main" id="{07EAE669-D9C2-E442-8E5A-395F3538C223}"/>
              </a:ext>
            </a:extLst>
          </p:cNvPr>
          <p:cNvSpPr txBox="1"/>
          <p:nvPr/>
        </p:nvSpPr>
        <p:spPr>
          <a:xfrm>
            <a:off x="1772084" y="5513802"/>
            <a:ext cx="8647828" cy="461665"/>
          </a:xfrm>
          <a:prstGeom prst="rect">
            <a:avLst/>
          </a:prstGeom>
          <a:noFill/>
        </p:spPr>
        <p:txBody>
          <a:bodyPr wrap="square" rtlCol="0">
            <a:spAutoFit/>
          </a:bodyPr>
          <a:lstStyle/>
          <a:p>
            <a:r>
              <a:rPr lang="ja-JP" altLang="en-US" sz="2400"/>
              <a:t>そのため，より汎用的な</a:t>
            </a:r>
            <a:r>
              <a:rPr lang="en-US" altLang="ja-JP" sz="2400" dirty="0"/>
              <a:t>CFD</a:t>
            </a:r>
            <a:r>
              <a:rPr lang="ja-JP" altLang="en-US" sz="2400"/>
              <a:t>ソフトの開発が要求されている</a:t>
            </a:r>
            <a:endParaRPr lang="en-US" altLang="ja-JP" sz="2400" dirty="0"/>
          </a:p>
        </p:txBody>
      </p:sp>
      <p:sp>
        <p:nvSpPr>
          <p:cNvPr id="19" name="テキスト ボックス 18">
            <a:extLst>
              <a:ext uri="{FF2B5EF4-FFF2-40B4-BE49-F238E27FC236}">
                <a16:creationId xmlns:a16="http://schemas.microsoft.com/office/drawing/2014/main" id="{411D7037-81E0-5B40-A158-D2F65D07474F}"/>
              </a:ext>
            </a:extLst>
          </p:cNvPr>
          <p:cNvSpPr txBox="1"/>
          <p:nvPr/>
        </p:nvSpPr>
        <p:spPr>
          <a:xfrm>
            <a:off x="1978416" y="4053085"/>
            <a:ext cx="8235165" cy="461665"/>
          </a:xfrm>
          <a:prstGeom prst="rect">
            <a:avLst/>
          </a:prstGeom>
          <a:noFill/>
        </p:spPr>
        <p:txBody>
          <a:bodyPr wrap="square" rtlCol="0">
            <a:spAutoFit/>
          </a:bodyPr>
          <a:lstStyle/>
          <a:p>
            <a:r>
              <a:rPr kumimoji="1" lang="ja-JP" altLang="en-US" sz="2400"/>
              <a:t>一方で、高精度・高効率な計算に</a:t>
            </a:r>
            <a:r>
              <a:rPr lang="ja-JP" altLang="en-US" sz="2400"/>
              <a:t>は専門的な知識を要する</a:t>
            </a:r>
            <a:endParaRPr kumimoji="1" lang="en-US" altLang="ja-JP" sz="2400" dirty="0"/>
          </a:p>
        </p:txBody>
      </p:sp>
      <p:sp>
        <p:nvSpPr>
          <p:cNvPr id="24" name="テキスト ボックス 23">
            <a:extLst>
              <a:ext uri="{FF2B5EF4-FFF2-40B4-BE49-F238E27FC236}">
                <a16:creationId xmlns:a16="http://schemas.microsoft.com/office/drawing/2014/main" id="{AA0356E5-58FD-0D4D-A63B-586EF0FA9251}"/>
              </a:ext>
            </a:extLst>
          </p:cNvPr>
          <p:cNvSpPr txBox="1"/>
          <p:nvPr/>
        </p:nvSpPr>
        <p:spPr>
          <a:xfrm>
            <a:off x="4731537" y="2126070"/>
            <a:ext cx="2728924" cy="461665"/>
          </a:xfrm>
          <a:prstGeom prst="rect">
            <a:avLst/>
          </a:prstGeom>
          <a:noFill/>
        </p:spPr>
        <p:txBody>
          <a:bodyPr wrap="square" rtlCol="0">
            <a:spAutoFit/>
          </a:bodyPr>
          <a:lstStyle/>
          <a:p>
            <a:r>
              <a:rPr kumimoji="1" lang="ja-JP" altLang="en-US" sz="2400"/>
              <a:t>高速化技術の進歩</a:t>
            </a:r>
          </a:p>
        </p:txBody>
      </p:sp>
      <p:sp>
        <p:nvSpPr>
          <p:cNvPr id="25" name="下矢印 24">
            <a:extLst>
              <a:ext uri="{FF2B5EF4-FFF2-40B4-BE49-F238E27FC236}">
                <a16:creationId xmlns:a16="http://schemas.microsoft.com/office/drawing/2014/main" id="{EBBCA9E1-7183-F84D-B4C1-4DB07EA1DF58}"/>
              </a:ext>
            </a:extLst>
          </p:cNvPr>
          <p:cNvSpPr/>
          <p:nvPr/>
        </p:nvSpPr>
        <p:spPr>
          <a:xfrm>
            <a:off x="5663183" y="2807269"/>
            <a:ext cx="865632" cy="320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7" name="下矢印 26">
            <a:extLst>
              <a:ext uri="{FF2B5EF4-FFF2-40B4-BE49-F238E27FC236}">
                <a16:creationId xmlns:a16="http://schemas.microsoft.com/office/drawing/2014/main" id="{E844F074-E0AA-C646-8116-572E8EF42A98}"/>
              </a:ext>
            </a:extLst>
          </p:cNvPr>
          <p:cNvSpPr/>
          <p:nvPr/>
        </p:nvSpPr>
        <p:spPr>
          <a:xfrm>
            <a:off x="5663183" y="4813334"/>
            <a:ext cx="865632" cy="320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Tree>
    <p:extLst>
      <p:ext uri="{BB962C8B-B14F-4D97-AF65-F5344CB8AC3E}">
        <p14:creationId xmlns:p14="http://schemas.microsoft.com/office/powerpoint/2010/main" val="205467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CAA61889-163D-2F45-B85B-C9F3E70D3E6F}"/>
              </a:ext>
            </a:extLst>
          </p:cNvPr>
          <p:cNvSpPr/>
          <p:nvPr/>
        </p:nvSpPr>
        <p:spPr>
          <a:xfrm>
            <a:off x="1408645" y="2509806"/>
            <a:ext cx="8863584" cy="149527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7397A357-C09E-DC4A-A8D7-572687DC0808}"/>
              </a:ext>
            </a:extLst>
          </p:cNvPr>
          <p:cNvSpPr>
            <a:spLocks noGrp="1"/>
          </p:cNvSpPr>
          <p:nvPr>
            <p:ph idx="1"/>
          </p:nvPr>
        </p:nvSpPr>
        <p:spPr>
          <a:xfrm>
            <a:off x="838200" y="1345989"/>
            <a:ext cx="10515600" cy="931358"/>
          </a:xfrm>
        </p:spPr>
        <p:txBody>
          <a:bodyPr>
            <a:normAutofit/>
          </a:bodyPr>
          <a:lstStyle/>
          <a:p>
            <a:pPr marL="0" indent="0">
              <a:buNone/>
            </a:pPr>
            <a:r>
              <a:rPr lang="ja-JP" altLang="en-US" sz="2400"/>
              <a:t>渦度輸送方程式に従いラグランジュ的に追従することにより，渦度場の時間変化を解析する手法</a:t>
            </a:r>
            <a:endParaRPr lang="en-US" altLang="ja-JP" sz="2400" dirty="0"/>
          </a:p>
          <a:p>
            <a:pPr marL="0" indent="0">
              <a:buNone/>
            </a:pPr>
            <a:endParaRPr kumimoji="1" lang="en-US" altLang="ja-JP" sz="2400" dirty="0"/>
          </a:p>
        </p:txBody>
      </p:sp>
      <p:pic>
        <p:nvPicPr>
          <p:cNvPr id="4" name="図 3">
            <a:extLst>
              <a:ext uri="{FF2B5EF4-FFF2-40B4-BE49-F238E27FC236}">
                <a16:creationId xmlns:a16="http://schemas.microsoft.com/office/drawing/2014/main" id="{36CEE2B0-2B21-684A-8625-1456395CB344}"/>
              </a:ext>
            </a:extLst>
          </p:cNvPr>
          <p:cNvPicPr>
            <a:picLocks noChangeAspect="1"/>
          </p:cNvPicPr>
          <p:nvPr/>
        </p:nvPicPr>
        <p:blipFill>
          <a:blip r:embed="rId3"/>
          <a:stretch>
            <a:fillRect/>
          </a:stretch>
        </p:blipFill>
        <p:spPr>
          <a:xfrm>
            <a:off x="4449586" y="2728080"/>
            <a:ext cx="4328802" cy="595707"/>
          </a:xfrm>
          <a:prstGeom prst="rect">
            <a:avLst/>
          </a:prstGeom>
        </p:spPr>
      </p:pic>
      <p:pic>
        <p:nvPicPr>
          <p:cNvPr id="5" name="図 4">
            <a:extLst>
              <a:ext uri="{FF2B5EF4-FFF2-40B4-BE49-F238E27FC236}">
                <a16:creationId xmlns:a16="http://schemas.microsoft.com/office/drawing/2014/main" id="{01F1FEB9-F15B-C34C-97B7-912D95203BD2}"/>
              </a:ext>
            </a:extLst>
          </p:cNvPr>
          <p:cNvPicPr>
            <a:picLocks noChangeAspect="1"/>
          </p:cNvPicPr>
          <p:nvPr/>
        </p:nvPicPr>
        <p:blipFill>
          <a:blip r:embed="rId4"/>
          <a:stretch>
            <a:fillRect/>
          </a:stretch>
        </p:blipFill>
        <p:spPr>
          <a:xfrm>
            <a:off x="4555451" y="3592653"/>
            <a:ext cx="1284986" cy="232460"/>
          </a:xfrm>
          <a:prstGeom prst="rect">
            <a:avLst/>
          </a:prstGeom>
        </p:spPr>
      </p:pic>
      <p:sp>
        <p:nvSpPr>
          <p:cNvPr id="6" name="テキスト ボックス 5">
            <a:extLst>
              <a:ext uri="{FF2B5EF4-FFF2-40B4-BE49-F238E27FC236}">
                <a16:creationId xmlns:a16="http://schemas.microsoft.com/office/drawing/2014/main" id="{BCFEFA8E-EC3F-364F-8827-EAA16E91CE50}"/>
              </a:ext>
            </a:extLst>
          </p:cNvPr>
          <p:cNvSpPr txBox="1"/>
          <p:nvPr/>
        </p:nvSpPr>
        <p:spPr>
          <a:xfrm>
            <a:off x="1527518" y="2277347"/>
            <a:ext cx="1754302" cy="46166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400">
                <a:solidFill>
                  <a:schemeClr val="tx1"/>
                </a:solidFill>
              </a:rPr>
              <a:t>基礎方程式</a:t>
            </a:r>
            <a:endParaRPr lang="en-US" altLang="ja-JP" sz="2400" dirty="0">
              <a:solidFill>
                <a:schemeClr val="tx1"/>
              </a:solidFill>
            </a:endParaRPr>
          </a:p>
        </p:txBody>
      </p:sp>
      <p:sp>
        <p:nvSpPr>
          <p:cNvPr id="8" name="正方形/長方形 7">
            <a:extLst>
              <a:ext uri="{FF2B5EF4-FFF2-40B4-BE49-F238E27FC236}">
                <a16:creationId xmlns:a16="http://schemas.microsoft.com/office/drawing/2014/main" id="{F6F5187D-2075-3448-89B4-F4F0D5C98C23}"/>
              </a:ext>
            </a:extLst>
          </p:cNvPr>
          <p:cNvSpPr/>
          <p:nvPr/>
        </p:nvSpPr>
        <p:spPr>
          <a:xfrm>
            <a:off x="1745195" y="2863260"/>
            <a:ext cx="7185914" cy="1015663"/>
          </a:xfrm>
          <a:prstGeom prst="rect">
            <a:avLst/>
          </a:prstGeom>
        </p:spPr>
        <p:txBody>
          <a:bodyPr wrap="square">
            <a:spAutoFit/>
          </a:bodyPr>
          <a:lstStyle/>
          <a:p>
            <a:r>
              <a:rPr lang="ja-JP" altLang="en-US" sz="2000"/>
              <a:t>渦度輸送方程式</a:t>
            </a:r>
            <a:r>
              <a:rPr lang="en-US" altLang="ja-JP" sz="2000" dirty="0"/>
              <a:t>:</a:t>
            </a:r>
          </a:p>
          <a:p>
            <a:endParaRPr lang="en-US" altLang="ja-JP" sz="2000" dirty="0"/>
          </a:p>
          <a:p>
            <a:r>
              <a:rPr lang="ja-JP" altLang="en-US" sz="2000"/>
              <a:t>連続の式</a:t>
            </a:r>
            <a:r>
              <a:rPr lang="en-US" altLang="ja-JP" sz="2000" dirty="0"/>
              <a:t>:  </a:t>
            </a:r>
          </a:p>
        </p:txBody>
      </p:sp>
      <p:sp>
        <p:nvSpPr>
          <p:cNvPr id="13" name="タイトル 1">
            <a:extLst>
              <a:ext uri="{FF2B5EF4-FFF2-40B4-BE49-F238E27FC236}">
                <a16:creationId xmlns:a16="http://schemas.microsoft.com/office/drawing/2014/main" id="{B0F9E96F-8F3F-0342-906C-2687E6520927}"/>
              </a:ext>
            </a:extLst>
          </p:cNvPr>
          <p:cNvSpPr txBox="1">
            <a:spLocks/>
          </p:cNvSpPr>
          <p:nvPr/>
        </p:nvSpPr>
        <p:spPr>
          <a:xfrm>
            <a:off x="685800" y="371300"/>
            <a:ext cx="10515600" cy="850900"/>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a:t>渦法</a:t>
            </a:r>
            <a:r>
              <a:rPr lang="en-US" altLang="ja-JP" sz="4000" dirty="0"/>
              <a:t>                                                         </a:t>
            </a:r>
            <a:endParaRPr lang="ja-JP" altLang="en-US" sz="4000"/>
          </a:p>
        </p:txBody>
      </p:sp>
      <p:sp>
        <p:nvSpPr>
          <p:cNvPr id="15" name="スライド番号プレースホルダー 14">
            <a:extLst>
              <a:ext uri="{FF2B5EF4-FFF2-40B4-BE49-F238E27FC236}">
                <a16:creationId xmlns:a16="http://schemas.microsoft.com/office/drawing/2014/main" id="{04DE700A-7996-FD4E-A847-67F47BED4727}"/>
              </a:ext>
            </a:extLst>
          </p:cNvPr>
          <p:cNvSpPr>
            <a:spLocks noGrp="1"/>
          </p:cNvSpPr>
          <p:nvPr>
            <p:ph type="sldNum" sz="quarter" idx="12"/>
          </p:nvPr>
        </p:nvSpPr>
        <p:spPr>
          <a:xfrm>
            <a:off x="8610600" y="6356350"/>
            <a:ext cx="2743200" cy="365125"/>
          </a:xfrm>
        </p:spPr>
        <p:txBody>
          <a:bodyPr/>
          <a:lstStyle/>
          <a:p>
            <a:fld id="{AE81C23F-C89D-DB45-BD91-23EF5086497B}" type="slidenum">
              <a:rPr kumimoji="1" lang="ja-JP" altLang="en-US" smtClean="0"/>
              <a:t>4</a:t>
            </a:fld>
            <a:endParaRPr kumimoji="1" lang="ja-JP" altLang="en-US"/>
          </a:p>
        </p:txBody>
      </p:sp>
      <p:sp>
        <p:nvSpPr>
          <p:cNvPr id="19" name="テキスト ボックス 18">
            <a:extLst>
              <a:ext uri="{FF2B5EF4-FFF2-40B4-BE49-F238E27FC236}">
                <a16:creationId xmlns:a16="http://schemas.microsoft.com/office/drawing/2014/main" id="{F2977092-F27B-594B-ACF6-58F89332BA82}"/>
              </a:ext>
            </a:extLst>
          </p:cNvPr>
          <p:cNvSpPr txBox="1"/>
          <p:nvPr/>
        </p:nvSpPr>
        <p:spPr>
          <a:xfrm>
            <a:off x="1834024" y="4876363"/>
            <a:ext cx="3647152" cy="1200329"/>
          </a:xfrm>
          <a:prstGeom prst="rect">
            <a:avLst/>
          </a:prstGeom>
          <a:noFill/>
        </p:spPr>
        <p:txBody>
          <a:bodyPr wrap="none" rtlCol="0">
            <a:spAutoFit/>
          </a:bodyPr>
          <a:lstStyle/>
          <a:p>
            <a:r>
              <a:rPr lang="ja-JP" altLang="en-US"/>
              <a:t>・流れ場の格子形成が不要</a:t>
            </a:r>
            <a:endParaRPr lang="en-US" altLang="ja-JP" dirty="0"/>
          </a:p>
          <a:p>
            <a:r>
              <a:rPr lang="ja-JP" altLang="en-US"/>
              <a:t>・</a:t>
            </a:r>
            <a:r>
              <a:rPr lang="en-US" altLang="ja-JP" dirty="0"/>
              <a:t>RANS</a:t>
            </a:r>
            <a:r>
              <a:rPr lang="ja-JP" altLang="en-US"/>
              <a:t>型乱流モデルが不要</a:t>
            </a:r>
            <a:endParaRPr lang="en-US" altLang="ja-JP" dirty="0"/>
          </a:p>
          <a:p>
            <a:r>
              <a:rPr lang="ja-JP" altLang="en-US"/>
              <a:t>・移動・変形問題への適用が容易</a:t>
            </a:r>
            <a:endParaRPr lang="en-US" altLang="ja-JP" dirty="0"/>
          </a:p>
          <a:p>
            <a:endParaRPr kumimoji="1" lang="ja-JP" altLang="en-US"/>
          </a:p>
        </p:txBody>
      </p:sp>
      <p:sp>
        <p:nvSpPr>
          <p:cNvPr id="20" name="正方形/長方形 19">
            <a:extLst>
              <a:ext uri="{FF2B5EF4-FFF2-40B4-BE49-F238E27FC236}">
                <a16:creationId xmlns:a16="http://schemas.microsoft.com/office/drawing/2014/main" id="{EA12FBE8-47E4-8941-942C-7F8DF9D49627}"/>
              </a:ext>
            </a:extLst>
          </p:cNvPr>
          <p:cNvSpPr/>
          <p:nvPr/>
        </p:nvSpPr>
        <p:spPr>
          <a:xfrm>
            <a:off x="1408645" y="4593950"/>
            <a:ext cx="4687355" cy="1368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20CC14C8-E66C-AB44-8653-E86B49985D7D}"/>
              </a:ext>
            </a:extLst>
          </p:cNvPr>
          <p:cNvSpPr txBox="1"/>
          <p:nvPr/>
        </p:nvSpPr>
        <p:spPr>
          <a:xfrm>
            <a:off x="1540043" y="4429181"/>
            <a:ext cx="814850" cy="46166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400">
                <a:solidFill>
                  <a:schemeClr val="tx1"/>
                </a:solidFill>
              </a:rPr>
              <a:t>利点</a:t>
            </a:r>
            <a:endParaRPr lang="en-US" altLang="ja-JP" sz="3200" dirty="0">
              <a:solidFill>
                <a:schemeClr val="tx1"/>
              </a:solidFill>
            </a:endParaRPr>
          </a:p>
        </p:txBody>
      </p:sp>
      <p:sp>
        <p:nvSpPr>
          <p:cNvPr id="21" name="右矢印 20">
            <a:extLst>
              <a:ext uri="{FF2B5EF4-FFF2-40B4-BE49-F238E27FC236}">
                <a16:creationId xmlns:a16="http://schemas.microsoft.com/office/drawing/2014/main" id="{23351FE9-787A-3A4E-8836-D6251F9137FE}"/>
              </a:ext>
            </a:extLst>
          </p:cNvPr>
          <p:cNvSpPr/>
          <p:nvPr/>
        </p:nvSpPr>
        <p:spPr>
          <a:xfrm>
            <a:off x="6528658" y="5035463"/>
            <a:ext cx="526093" cy="438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B52AAFA-7B21-C24F-889B-164638923142}"/>
              </a:ext>
            </a:extLst>
          </p:cNvPr>
          <p:cNvSpPr txBox="1"/>
          <p:nvPr/>
        </p:nvSpPr>
        <p:spPr>
          <a:xfrm>
            <a:off x="7219256" y="5070370"/>
            <a:ext cx="4278837" cy="461665"/>
          </a:xfrm>
          <a:prstGeom prst="rect">
            <a:avLst/>
          </a:prstGeom>
          <a:noFill/>
        </p:spPr>
        <p:txBody>
          <a:bodyPr wrap="square" rtlCol="0">
            <a:spAutoFit/>
          </a:bodyPr>
          <a:lstStyle/>
          <a:p>
            <a:r>
              <a:rPr kumimoji="1" lang="ja-JP" altLang="en-US" sz="2400">
                <a:solidFill>
                  <a:srgbClr val="FF0000"/>
                </a:solidFill>
              </a:rPr>
              <a:t>今後の発展に期待される手法</a:t>
            </a:r>
          </a:p>
        </p:txBody>
      </p:sp>
    </p:spTree>
    <p:extLst>
      <p:ext uri="{BB962C8B-B14F-4D97-AF65-F5344CB8AC3E}">
        <p14:creationId xmlns:p14="http://schemas.microsoft.com/office/powerpoint/2010/main" val="58903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BDE3DE3-60A3-3B49-93DF-8BC08F316EF7}"/>
              </a:ext>
            </a:extLst>
          </p:cNvPr>
          <p:cNvSpPr txBox="1"/>
          <p:nvPr/>
        </p:nvSpPr>
        <p:spPr>
          <a:xfrm>
            <a:off x="3738509" y="3875191"/>
            <a:ext cx="4410182" cy="461665"/>
          </a:xfrm>
          <a:prstGeom prst="rect">
            <a:avLst/>
          </a:prstGeom>
          <a:noFill/>
        </p:spPr>
        <p:txBody>
          <a:bodyPr wrap="none" rtlCol="0">
            <a:spAutoFit/>
          </a:bodyPr>
          <a:lstStyle/>
          <a:p>
            <a:r>
              <a:rPr lang="ja-JP" altLang="en-US" sz="2400"/>
              <a:t>上式を</a:t>
            </a:r>
            <a:r>
              <a:rPr lang="en-US" altLang="ja-JP" sz="2400" dirty="0"/>
              <a:t>N</a:t>
            </a:r>
            <a:r>
              <a:rPr lang="ja-JP" altLang="en-US" sz="2400"/>
              <a:t>個の</a:t>
            </a:r>
            <a:r>
              <a:rPr lang="en-US" altLang="ja-JP" sz="2400" dirty="0"/>
              <a:t>blob</a:t>
            </a:r>
            <a:r>
              <a:rPr lang="ja-JP" altLang="en-US" sz="2400"/>
              <a:t>渦要素に適用</a:t>
            </a:r>
            <a:endParaRPr lang="en-US" altLang="ja-JP" sz="2400" dirty="0"/>
          </a:p>
        </p:txBody>
      </p:sp>
      <p:pic>
        <p:nvPicPr>
          <p:cNvPr id="8" name="図 7">
            <a:extLst>
              <a:ext uri="{FF2B5EF4-FFF2-40B4-BE49-F238E27FC236}">
                <a16:creationId xmlns:a16="http://schemas.microsoft.com/office/drawing/2014/main" id="{1D8B9BC7-D4F7-D944-BB57-5ED37B27C3EF}"/>
              </a:ext>
            </a:extLst>
          </p:cNvPr>
          <p:cNvPicPr>
            <a:picLocks noChangeAspect="1"/>
          </p:cNvPicPr>
          <p:nvPr/>
        </p:nvPicPr>
        <p:blipFill>
          <a:blip r:embed="rId3"/>
          <a:stretch>
            <a:fillRect/>
          </a:stretch>
        </p:blipFill>
        <p:spPr>
          <a:xfrm>
            <a:off x="2905456" y="2171521"/>
            <a:ext cx="3863914" cy="771725"/>
          </a:xfrm>
          <a:prstGeom prst="rect">
            <a:avLst/>
          </a:prstGeom>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433DD14-E1E6-A142-9380-69431CEC54E5}"/>
                  </a:ext>
                </a:extLst>
              </p:cNvPr>
              <p:cNvSpPr txBox="1"/>
              <p:nvPr/>
            </p:nvSpPr>
            <p:spPr>
              <a:xfrm>
                <a:off x="2022819" y="4960737"/>
                <a:ext cx="7841561" cy="830997"/>
              </a:xfrm>
              <a:prstGeom prst="rect">
                <a:avLst/>
              </a:prstGeom>
              <a:noFill/>
            </p:spPr>
            <p:txBody>
              <a:bodyPr wrap="square" rtlCol="0">
                <a:spAutoFit/>
              </a:bodyPr>
              <a:lstStyle/>
              <a:p>
                <a:r>
                  <a:rPr lang="ja-JP" altLang="en-US" sz="2400">
                    <a:solidFill>
                      <a:srgbClr val="FF5441"/>
                    </a:solidFill>
                  </a:rPr>
                  <a:t>計算量が</a:t>
                </a:r>
                <a14:m>
                  <m:oMath xmlns:m="http://schemas.openxmlformats.org/officeDocument/2006/math">
                    <m:r>
                      <a:rPr lang="en-US" altLang="ja-JP" sz="2400" i="1">
                        <a:solidFill>
                          <a:srgbClr val="FF5441"/>
                        </a:solidFill>
                        <a:latin typeface="Cambria Math" panose="02040503050406030204" pitchFamily="18" charset="0"/>
                      </a:rPr>
                      <m:t>𝑂</m:t>
                    </m:r>
                    <m:d>
                      <m:dPr>
                        <m:ctrlPr>
                          <a:rPr lang="en-US" altLang="ja-JP" sz="2400" i="1">
                            <a:solidFill>
                              <a:srgbClr val="FF5441"/>
                            </a:solidFill>
                            <a:latin typeface="Cambria Math" panose="02040503050406030204" pitchFamily="18" charset="0"/>
                          </a:rPr>
                        </m:ctrlPr>
                      </m:dPr>
                      <m:e>
                        <m:sSup>
                          <m:sSupPr>
                            <m:ctrlPr>
                              <a:rPr lang="en-US" altLang="ja-JP" sz="2400" i="1">
                                <a:solidFill>
                                  <a:srgbClr val="FF5441"/>
                                </a:solidFill>
                                <a:latin typeface="Cambria Math" panose="02040503050406030204" pitchFamily="18" charset="0"/>
                              </a:rPr>
                            </m:ctrlPr>
                          </m:sSupPr>
                          <m:e>
                            <m:r>
                              <a:rPr lang="en-US" altLang="ja-JP" sz="2400" i="1">
                                <a:solidFill>
                                  <a:srgbClr val="FF5441"/>
                                </a:solidFill>
                                <a:latin typeface="Cambria Math" panose="02040503050406030204" pitchFamily="18" charset="0"/>
                              </a:rPr>
                              <m:t>𝑁</m:t>
                            </m:r>
                          </m:e>
                          <m:sup>
                            <m:r>
                              <a:rPr lang="en-US" altLang="ja-JP" sz="2400" i="1">
                                <a:solidFill>
                                  <a:srgbClr val="FF5441"/>
                                </a:solidFill>
                                <a:latin typeface="Cambria Math" panose="02040503050406030204" pitchFamily="18" charset="0"/>
                              </a:rPr>
                              <m:t>2</m:t>
                            </m:r>
                          </m:sup>
                        </m:sSup>
                      </m:e>
                    </m:d>
                    <m:r>
                      <a:rPr lang="ja-JP" altLang="en-US" sz="2400" i="1">
                        <a:latin typeface="Cambria Math" panose="02040503050406030204" pitchFamily="18" charset="0"/>
                      </a:rPr>
                      <m:t>であり</m:t>
                    </m:r>
                  </m:oMath>
                </a14:m>
                <a:r>
                  <a:rPr lang="ja-JP" altLang="en-US" sz="2400"/>
                  <a:t>実用的な時間で大規模な解析を</a:t>
                </a:r>
                <a:endParaRPr lang="en-US" altLang="ja-JP" sz="2400" dirty="0"/>
              </a:p>
              <a:p>
                <a:r>
                  <a:rPr lang="ja-JP" altLang="en-US" sz="2400"/>
                  <a:t>実行することが困難となり，渦法の発展を大きく妨げる</a:t>
                </a:r>
                <a:endParaRPr lang="en-US" altLang="ja-JP" sz="2400" dirty="0"/>
              </a:p>
            </p:txBody>
          </p:sp>
        </mc:Choice>
        <mc:Fallback xmlns="">
          <p:sp>
            <p:nvSpPr>
              <p:cNvPr id="11" name="テキスト ボックス 10">
                <a:extLst>
                  <a:ext uri="{FF2B5EF4-FFF2-40B4-BE49-F238E27FC236}">
                    <a16:creationId xmlns:a16="http://schemas.microsoft.com/office/drawing/2014/main" id="{1433DD14-E1E6-A142-9380-69431CEC54E5}"/>
                  </a:ext>
                </a:extLst>
              </p:cNvPr>
              <p:cNvSpPr txBox="1">
                <a:spLocks noRot="1" noChangeAspect="1" noMove="1" noResize="1" noEditPoints="1" noAdjustHandles="1" noChangeArrowheads="1" noChangeShapeType="1" noTextEdit="1"/>
              </p:cNvSpPr>
              <p:nvPr/>
            </p:nvSpPr>
            <p:spPr>
              <a:xfrm>
                <a:off x="2022819" y="4960737"/>
                <a:ext cx="7841561" cy="830997"/>
              </a:xfrm>
              <a:prstGeom prst="rect">
                <a:avLst/>
              </a:prstGeom>
              <a:blipFill>
                <a:blip r:embed="rId4"/>
                <a:stretch>
                  <a:fillRect l="-1131" t="-6061" r="-646" b="-16667"/>
                </a:stretch>
              </a:blipFill>
            </p:spPr>
            <p:txBody>
              <a:bodyPr/>
              <a:lstStyle/>
              <a:p>
                <a:r>
                  <a:rPr lang="ja-JP" altLang="en-US">
                    <a:noFill/>
                  </a:rPr>
                  <a:t> </a:t>
                </a:r>
              </a:p>
            </p:txBody>
          </p:sp>
        </mc:Fallback>
      </mc:AlternateContent>
      <p:sp>
        <p:nvSpPr>
          <p:cNvPr id="12" name="コンテンツ プレースホルダー 2">
            <a:extLst>
              <a:ext uri="{FF2B5EF4-FFF2-40B4-BE49-F238E27FC236}">
                <a16:creationId xmlns:a16="http://schemas.microsoft.com/office/drawing/2014/main" id="{1412B669-B67A-254F-B088-3A985702C5FC}"/>
              </a:ext>
            </a:extLst>
          </p:cNvPr>
          <p:cNvSpPr txBox="1">
            <a:spLocks/>
          </p:cNvSpPr>
          <p:nvPr/>
        </p:nvSpPr>
        <p:spPr>
          <a:xfrm>
            <a:off x="1257752" y="2393410"/>
            <a:ext cx="2397126"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000" dirty="0" err="1"/>
              <a:t>Biot</a:t>
            </a:r>
            <a:r>
              <a:rPr lang="en-US" altLang="ja-JP" sz="2000" dirty="0"/>
              <a:t>-Savart:</a:t>
            </a:r>
            <a:endParaRPr lang="ja-JP" altLang="en-US" sz="2000"/>
          </a:p>
        </p:txBody>
      </p:sp>
      <p:sp>
        <p:nvSpPr>
          <p:cNvPr id="13" name="タイトル 1">
            <a:extLst>
              <a:ext uri="{FF2B5EF4-FFF2-40B4-BE49-F238E27FC236}">
                <a16:creationId xmlns:a16="http://schemas.microsoft.com/office/drawing/2014/main" id="{844E2DB4-8BAC-BF44-9C25-C9D21CF26488}"/>
              </a:ext>
            </a:extLst>
          </p:cNvPr>
          <p:cNvSpPr txBox="1">
            <a:spLocks/>
          </p:cNvSpPr>
          <p:nvPr/>
        </p:nvSpPr>
        <p:spPr>
          <a:xfrm>
            <a:off x="685800" y="409067"/>
            <a:ext cx="10515600" cy="82975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a:t>現状の問題点</a:t>
            </a:r>
          </a:p>
        </p:txBody>
      </p:sp>
      <p:sp>
        <p:nvSpPr>
          <p:cNvPr id="10" name="スライド番号プレースホルダー 9">
            <a:extLst>
              <a:ext uri="{FF2B5EF4-FFF2-40B4-BE49-F238E27FC236}">
                <a16:creationId xmlns:a16="http://schemas.microsoft.com/office/drawing/2014/main" id="{77D8C295-B4A3-754E-A6A7-437F2FEB9434}"/>
              </a:ext>
            </a:extLst>
          </p:cNvPr>
          <p:cNvSpPr>
            <a:spLocks noGrp="1"/>
          </p:cNvSpPr>
          <p:nvPr>
            <p:ph type="sldNum" sz="quarter" idx="12"/>
          </p:nvPr>
        </p:nvSpPr>
        <p:spPr>
          <a:xfrm>
            <a:off x="8610600" y="6356350"/>
            <a:ext cx="2743200" cy="365125"/>
          </a:xfrm>
        </p:spPr>
        <p:txBody>
          <a:bodyPr/>
          <a:lstStyle/>
          <a:p>
            <a:fld id="{AE81C23F-C89D-DB45-BD91-23EF5086497B}" type="slidenum">
              <a:rPr kumimoji="1" lang="ja-JP" altLang="en-US" smtClean="0"/>
              <a:t>5</a:t>
            </a:fld>
            <a:endParaRPr kumimoji="1" lang="ja-JP" altLang="en-US"/>
          </a:p>
        </p:txBody>
      </p:sp>
      <p:sp>
        <p:nvSpPr>
          <p:cNvPr id="14" name="下矢印 13">
            <a:extLst>
              <a:ext uri="{FF2B5EF4-FFF2-40B4-BE49-F238E27FC236}">
                <a16:creationId xmlns:a16="http://schemas.microsoft.com/office/drawing/2014/main" id="{167FB052-9DBA-7649-8AC0-AD56F2E9B12B}"/>
              </a:ext>
            </a:extLst>
          </p:cNvPr>
          <p:cNvSpPr/>
          <p:nvPr/>
        </p:nvSpPr>
        <p:spPr>
          <a:xfrm>
            <a:off x="5662613" y="4487610"/>
            <a:ext cx="561975" cy="322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0" name="グループ化 289">
            <a:extLst>
              <a:ext uri="{FF2B5EF4-FFF2-40B4-BE49-F238E27FC236}">
                <a16:creationId xmlns:a16="http://schemas.microsoft.com/office/drawing/2014/main" id="{924BFD44-8D46-2A42-AAEB-3748F978BFCA}"/>
              </a:ext>
            </a:extLst>
          </p:cNvPr>
          <p:cNvGrpSpPr/>
          <p:nvPr/>
        </p:nvGrpSpPr>
        <p:grpSpPr>
          <a:xfrm>
            <a:off x="7324564" y="1570570"/>
            <a:ext cx="4106191" cy="1858430"/>
            <a:chOff x="7324564" y="1570570"/>
            <a:chExt cx="4106191" cy="1858430"/>
          </a:xfrm>
        </p:grpSpPr>
        <p:sp>
          <p:nvSpPr>
            <p:cNvPr id="16" name="正方形/長方形 15">
              <a:extLst>
                <a:ext uri="{FF2B5EF4-FFF2-40B4-BE49-F238E27FC236}">
                  <a16:creationId xmlns:a16="http://schemas.microsoft.com/office/drawing/2014/main" id="{ED1A59B9-D972-4242-A2C1-97FB3D3D1933}"/>
                </a:ext>
              </a:extLst>
            </p:cNvPr>
            <p:cNvSpPr/>
            <p:nvPr/>
          </p:nvSpPr>
          <p:spPr>
            <a:xfrm>
              <a:off x="7324564" y="1570570"/>
              <a:ext cx="1858430" cy="18584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9C720FAD-D86A-E941-BD28-47CACF8754EB}"/>
                </a:ext>
              </a:extLst>
            </p:cNvPr>
            <p:cNvSpPr/>
            <p:nvPr/>
          </p:nvSpPr>
          <p:spPr>
            <a:xfrm>
              <a:off x="8316557" y="2334600"/>
              <a:ext cx="106875" cy="10366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E2097C29-C17B-2C4E-9354-D70D82309CC6}"/>
                </a:ext>
              </a:extLst>
            </p:cNvPr>
            <p:cNvSpPr/>
            <p:nvPr/>
          </p:nvSpPr>
          <p:spPr>
            <a:xfrm>
              <a:off x="7766661" y="2807648"/>
              <a:ext cx="91016" cy="8828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2000"/>
            </a:p>
          </p:txBody>
        </p:sp>
        <p:sp>
          <p:nvSpPr>
            <p:cNvPr id="25" name="円/楕円 24">
              <a:extLst>
                <a:ext uri="{FF2B5EF4-FFF2-40B4-BE49-F238E27FC236}">
                  <a16:creationId xmlns:a16="http://schemas.microsoft.com/office/drawing/2014/main" id="{6F201DA7-4309-3A4D-BA06-98AEDF2320D3}"/>
                </a:ext>
              </a:extLst>
            </p:cNvPr>
            <p:cNvSpPr/>
            <p:nvPr/>
          </p:nvSpPr>
          <p:spPr>
            <a:xfrm>
              <a:off x="7609797" y="1828558"/>
              <a:ext cx="88691" cy="860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C1960B6F-94BB-564B-8DC8-1CD1B8CAD7AF}"/>
                </a:ext>
              </a:extLst>
            </p:cNvPr>
            <p:cNvSpPr/>
            <p:nvPr/>
          </p:nvSpPr>
          <p:spPr>
            <a:xfrm>
              <a:off x="9596803" y="1595048"/>
              <a:ext cx="1833952" cy="1833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A986B0F8-BEFF-1547-93E5-5ABBBA422866}"/>
                </a:ext>
              </a:extLst>
            </p:cNvPr>
            <p:cNvSpPr/>
            <p:nvPr/>
          </p:nvSpPr>
          <p:spPr>
            <a:xfrm>
              <a:off x="10009129" y="2034091"/>
              <a:ext cx="100578" cy="9755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円/楕円 42">
              <a:extLst>
                <a:ext uri="{FF2B5EF4-FFF2-40B4-BE49-F238E27FC236}">
                  <a16:creationId xmlns:a16="http://schemas.microsoft.com/office/drawing/2014/main" id="{9341C80E-ED36-8A47-AEE1-3054C8179DCA}"/>
                </a:ext>
              </a:extLst>
            </p:cNvPr>
            <p:cNvSpPr/>
            <p:nvPr/>
          </p:nvSpPr>
          <p:spPr>
            <a:xfrm>
              <a:off x="10109707" y="2862968"/>
              <a:ext cx="106044" cy="10285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7" name="円/楕円 46">
              <a:extLst>
                <a:ext uri="{FF2B5EF4-FFF2-40B4-BE49-F238E27FC236}">
                  <a16:creationId xmlns:a16="http://schemas.microsoft.com/office/drawing/2014/main" id="{0D4ECDC5-CA9F-8748-B1A5-2C7CA8714AC0}"/>
                </a:ext>
              </a:extLst>
            </p:cNvPr>
            <p:cNvSpPr/>
            <p:nvPr/>
          </p:nvSpPr>
          <p:spPr>
            <a:xfrm>
              <a:off x="11149593" y="2712678"/>
              <a:ext cx="103311" cy="1002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81" name="直線コネクタ 180">
              <a:extLst>
                <a:ext uri="{FF2B5EF4-FFF2-40B4-BE49-F238E27FC236}">
                  <a16:creationId xmlns:a16="http://schemas.microsoft.com/office/drawing/2014/main" id="{F565118A-D07A-C541-8346-44018C6B4BB3}"/>
                </a:ext>
              </a:extLst>
            </p:cNvPr>
            <p:cNvCxnSpPr>
              <a:cxnSpLocks/>
              <a:stCxn id="18" idx="6"/>
              <a:endCxn id="41" idx="2"/>
            </p:cNvCxnSpPr>
            <p:nvPr/>
          </p:nvCxnSpPr>
          <p:spPr>
            <a:xfrm flipV="1">
              <a:off x="8423432" y="2082870"/>
              <a:ext cx="1585697" cy="303564"/>
            </a:xfrm>
            <a:prstGeom prst="line">
              <a:avLst/>
            </a:prstGeom>
          </p:spPr>
          <p:style>
            <a:lnRef idx="1">
              <a:schemeClr val="dk1"/>
            </a:lnRef>
            <a:fillRef idx="0">
              <a:schemeClr val="dk1"/>
            </a:fillRef>
            <a:effectRef idx="0">
              <a:schemeClr val="dk1"/>
            </a:effectRef>
            <a:fontRef idx="minor">
              <a:schemeClr val="tx1"/>
            </a:fontRef>
          </p:style>
        </p:cxnSp>
        <p:cxnSp>
          <p:nvCxnSpPr>
            <p:cNvPr id="182" name="直線コネクタ 181">
              <a:extLst>
                <a:ext uri="{FF2B5EF4-FFF2-40B4-BE49-F238E27FC236}">
                  <a16:creationId xmlns:a16="http://schemas.microsoft.com/office/drawing/2014/main" id="{10AEE43F-0F13-DF4B-BA05-E177EBE2221F}"/>
                </a:ext>
              </a:extLst>
            </p:cNvPr>
            <p:cNvCxnSpPr>
              <a:cxnSpLocks/>
              <a:stCxn id="25" idx="6"/>
              <a:endCxn id="18" idx="1"/>
            </p:cNvCxnSpPr>
            <p:nvPr/>
          </p:nvCxnSpPr>
          <p:spPr>
            <a:xfrm>
              <a:off x="7698488" y="1871572"/>
              <a:ext cx="633720" cy="478210"/>
            </a:xfrm>
            <a:prstGeom prst="line">
              <a:avLst/>
            </a:prstGeom>
          </p:spPr>
          <p:style>
            <a:lnRef idx="1">
              <a:schemeClr val="dk1"/>
            </a:lnRef>
            <a:fillRef idx="0">
              <a:schemeClr val="dk1"/>
            </a:fillRef>
            <a:effectRef idx="0">
              <a:schemeClr val="dk1"/>
            </a:effectRef>
            <a:fontRef idx="minor">
              <a:schemeClr val="tx1"/>
            </a:fontRef>
          </p:style>
        </p:cxnSp>
        <p:cxnSp>
          <p:nvCxnSpPr>
            <p:cNvPr id="185" name="直線コネクタ 184">
              <a:extLst>
                <a:ext uri="{FF2B5EF4-FFF2-40B4-BE49-F238E27FC236}">
                  <a16:creationId xmlns:a16="http://schemas.microsoft.com/office/drawing/2014/main" id="{D150011C-D2D3-BD4F-8E81-31590C0E5D73}"/>
                </a:ext>
              </a:extLst>
            </p:cNvPr>
            <p:cNvCxnSpPr>
              <a:cxnSpLocks/>
              <a:stCxn id="24" idx="6"/>
              <a:endCxn id="18" idx="3"/>
            </p:cNvCxnSpPr>
            <p:nvPr/>
          </p:nvCxnSpPr>
          <p:spPr>
            <a:xfrm flipV="1">
              <a:off x="7857677" y="2423085"/>
              <a:ext cx="474531" cy="428705"/>
            </a:xfrm>
            <a:prstGeom prst="line">
              <a:avLst/>
            </a:prstGeom>
          </p:spPr>
          <p:style>
            <a:lnRef idx="1">
              <a:schemeClr val="dk1"/>
            </a:lnRef>
            <a:fillRef idx="0">
              <a:schemeClr val="dk1"/>
            </a:fillRef>
            <a:effectRef idx="0">
              <a:schemeClr val="dk1"/>
            </a:effectRef>
            <a:fontRef idx="minor">
              <a:schemeClr val="tx1"/>
            </a:fontRef>
          </p:style>
        </p:cxnSp>
        <p:cxnSp>
          <p:nvCxnSpPr>
            <p:cNvPr id="188" name="直線コネクタ 187">
              <a:extLst>
                <a:ext uri="{FF2B5EF4-FFF2-40B4-BE49-F238E27FC236}">
                  <a16:creationId xmlns:a16="http://schemas.microsoft.com/office/drawing/2014/main" id="{F729E9ED-2849-1D42-A112-769DA942E0B8}"/>
                </a:ext>
              </a:extLst>
            </p:cNvPr>
            <p:cNvCxnSpPr>
              <a:cxnSpLocks/>
              <a:stCxn id="18" idx="6"/>
              <a:endCxn id="43" idx="2"/>
            </p:cNvCxnSpPr>
            <p:nvPr/>
          </p:nvCxnSpPr>
          <p:spPr>
            <a:xfrm>
              <a:off x="8423432" y="2386434"/>
              <a:ext cx="1686275" cy="527964"/>
            </a:xfrm>
            <a:prstGeom prst="line">
              <a:avLst/>
            </a:prstGeom>
          </p:spPr>
          <p:style>
            <a:lnRef idx="1">
              <a:schemeClr val="dk1"/>
            </a:lnRef>
            <a:fillRef idx="0">
              <a:schemeClr val="dk1"/>
            </a:fillRef>
            <a:effectRef idx="0">
              <a:schemeClr val="dk1"/>
            </a:effectRef>
            <a:fontRef idx="minor">
              <a:schemeClr val="tx1"/>
            </a:fontRef>
          </p:style>
        </p:cxnSp>
        <p:cxnSp>
          <p:nvCxnSpPr>
            <p:cNvPr id="192" name="直線コネクタ 191">
              <a:extLst>
                <a:ext uri="{FF2B5EF4-FFF2-40B4-BE49-F238E27FC236}">
                  <a16:creationId xmlns:a16="http://schemas.microsoft.com/office/drawing/2014/main" id="{A8B61865-2C3B-134B-916F-0518E0351D34}"/>
                </a:ext>
              </a:extLst>
            </p:cNvPr>
            <p:cNvCxnSpPr>
              <a:cxnSpLocks/>
              <a:stCxn id="18" idx="6"/>
              <a:endCxn id="47" idx="2"/>
            </p:cNvCxnSpPr>
            <p:nvPr/>
          </p:nvCxnSpPr>
          <p:spPr>
            <a:xfrm>
              <a:off x="8423432" y="2386434"/>
              <a:ext cx="2726161" cy="376348"/>
            </a:xfrm>
            <a:prstGeom prst="line">
              <a:avLst/>
            </a:prstGeom>
          </p:spPr>
          <p:style>
            <a:lnRef idx="1">
              <a:schemeClr val="dk1"/>
            </a:lnRef>
            <a:fillRef idx="0">
              <a:schemeClr val="dk1"/>
            </a:fillRef>
            <a:effectRef idx="0">
              <a:schemeClr val="dk1"/>
            </a:effectRef>
            <a:fontRef idx="minor">
              <a:schemeClr val="tx1"/>
            </a:fontRef>
          </p:style>
        </p:cxnSp>
        <p:cxnSp>
          <p:nvCxnSpPr>
            <p:cNvPr id="196" name="直線コネクタ 195">
              <a:extLst>
                <a:ext uri="{FF2B5EF4-FFF2-40B4-BE49-F238E27FC236}">
                  <a16:creationId xmlns:a16="http://schemas.microsoft.com/office/drawing/2014/main" id="{B1A8F126-6E18-1643-B5A6-47CDC822EE76}"/>
                </a:ext>
              </a:extLst>
            </p:cNvPr>
            <p:cNvCxnSpPr>
              <a:cxnSpLocks/>
              <a:stCxn id="25" idx="6"/>
              <a:endCxn id="41" idx="2"/>
            </p:cNvCxnSpPr>
            <p:nvPr/>
          </p:nvCxnSpPr>
          <p:spPr>
            <a:xfrm>
              <a:off x="7698488" y="1871572"/>
              <a:ext cx="2310641" cy="211298"/>
            </a:xfrm>
            <a:prstGeom prst="line">
              <a:avLst/>
            </a:prstGeom>
          </p:spPr>
          <p:style>
            <a:lnRef idx="1">
              <a:schemeClr val="dk1"/>
            </a:lnRef>
            <a:fillRef idx="0">
              <a:schemeClr val="dk1"/>
            </a:fillRef>
            <a:effectRef idx="0">
              <a:schemeClr val="dk1"/>
            </a:effectRef>
            <a:fontRef idx="minor">
              <a:schemeClr val="tx1"/>
            </a:fontRef>
          </p:style>
        </p:cxnSp>
        <p:cxnSp>
          <p:nvCxnSpPr>
            <p:cNvPr id="199" name="直線コネクタ 198">
              <a:extLst>
                <a:ext uri="{FF2B5EF4-FFF2-40B4-BE49-F238E27FC236}">
                  <a16:creationId xmlns:a16="http://schemas.microsoft.com/office/drawing/2014/main" id="{3EA7AC98-A649-774A-9062-69B0D49F97B0}"/>
                </a:ext>
              </a:extLst>
            </p:cNvPr>
            <p:cNvCxnSpPr>
              <a:cxnSpLocks/>
              <a:stCxn id="25" idx="4"/>
              <a:endCxn id="24" idx="0"/>
            </p:cNvCxnSpPr>
            <p:nvPr/>
          </p:nvCxnSpPr>
          <p:spPr>
            <a:xfrm>
              <a:off x="7654143" y="1914586"/>
              <a:ext cx="158026" cy="893062"/>
            </a:xfrm>
            <a:prstGeom prst="line">
              <a:avLst/>
            </a:prstGeom>
          </p:spPr>
          <p:style>
            <a:lnRef idx="1">
              <a:schemeClr val="dk1"/>
            </a:lnRef>
            <a:fillRef idx="0">
              <a:schemeClr val="dk1"/>
            </a:fillRef>
            <a:effectRef idx="0">
              <a:schemeClr val="dk1"/>
            </a:effectRef>
            <a:fontRef idx="minor">
              <a:schemeClr val="tx1"/>
            </a:fontRef>
          </p:style>
        </p:cxnSp>
        <p:cxnSp>
          <p:nvCxnSpPr>
            <p:cNvPr id="202" name="直線コネクタ 201">
              <a:extLst>
                <a:ext uri="{FF2B5EF4-FFF2-40B4-BE49-F238E27FC236}">
                  <a16:creationId xmlns:a16="http://schemas.microsoft.com/office/drawing/2014/main" id="{58C4F7DC-349B-144A-8186-3759441B0A3D}"/>
                </a:ext>
              </a:extLst>
            </p:cNvPr>
            <p:cNvCxnSpPr>
              <a:cxnSpLocks/>
              <a:stCxn id="25" idx="6"/>
              <a:endCxn id="43" idx="2"/>
            </p:cNvCxnSpPr>
            <p:nvPr/>
          </p:nvCxnSpPr>
          <p:spPr>
            <a:xfrm>
              <a:off x="7698488" y="1871572"/>
              <a:ext cx="2411219" cy="1042826"/>
            </a:xfrm>
            <a:prstGeom prst="line">
              <a:avLst/>
            </a:prstGeom>
          </p:spPr>
          <p:style>
            <a:lnRef idx="1">
              <a:schemeClr val="dk1"/>
            </a:lnRef>
            <a:fillRef idx="0">
              <a:schemeClr val="dk1"/>
            </a:fillRef>
            <a:effectRef idx="0">
              <a:schemeClr val="dk1"/>
            </a:effectRef>
            <a:fontRef idx="minor">
              <a:schemeClr val="tx1"/>
            </a:fontRef>
          </p:style>
        </p:cxnSp>
        <p:cxnSp>
          <p:nvCxnSpPr>
            <p:cNvPr id="205" name="直線コネクタ 204">
              <a:extLst>
                <a:ext uri="{FF2B5EF4-FFF2-40B4-BE49-F238E27FC236}">
                  <a16:creationId xmlns:a16="http://schemas.microsoft.com/office/drawing/2014/main" id="{ACF838BA-763B-5047-AE3B-BE86C4766624}"/>
                </a:ext>
              </a:extLst>
            </p:cNvPr>
            <p:cNvCxnSpPr>
              <a:cxnSpLocks/>
              <a:stCxn id="25" idx="6"/>
              <a:endCxn id="47" idx="2"/>
            </p:cNvCxnSpPr>
            <p:nvPr/>
          </p:nvCxnSpPr>
          <p:spPr>
            <a:xfrm>
              <a:off x="7698488" y="1871572"/>
              <a:ext cx="3451105" cy="891210"/>
            </a:xfrm>
            <a:prstGeom prst="line">
              <a:avLst/>
            </a:prstGeom>
          </p:spPr>
          <p:style>
            <a:lnRef idx="1">
              <a:schemeClr val="dk1"/>
            </a:lnRef>
            <a:fillRef idx="0">
              <a:schemeClr val="dk1"/>
            </a:fillRef>
            <a:effectRef idx="0">
              <a:schemeClr val="dk1"/>
            </a:effectRef>
            <a:fontRef idx="minor">
              <a:schemeClr val="tx1"/>
            </a:fontRef>
          </p:style>
        </p:cxnSp>
        <p:cxnSp>
          <p:nvCxnSpPr>
            <p:cNvPr id="209" name="直線コネクタ 208">
              <a:extLst>
                <a:ext uri="{FF2B5EF4-FFF2-40B4-BE49-F238E27FC236}">
                  <a16:creationId xmlns:a16="http://schemas.microsoft.com/office/drawing/2014/main" id="{66D38127-70FB-564B-8FB1-A8AEE3BA4D9F}"/>
                </a:ext>
              </a:extLst>
            </p:cNvPr>
            <p:cNvCxnSpPr>
              <a:cxnSpLocks/>
              <a:stCxn id="24" idx="6"/>
              <a:endCxn id="43" idx="2"/>
            </p:cNvCxnSpPr>
            <p:nvPr/>
          </p:nvCxnSpPr>
          <p:spPr>
            <a:xfrm>
              <a:off x="7857677" y="2851790"/>
              <a:ext cx="2252030" cy="62608"/>
            </a:xfrm>
            <a:prstGeom prst="line">
              <a:avLst/>
            </a:prstGeom>
          </p:spPr>
          <p:style>
            <a:lnRef idx="1">
              <a:schemeClr val="dk1"/>
            </a:lnRef>
            <a:fillRef idx="0">
              <a:schemeClr val="dk1"/>
            </a:fillRef>
            <a:effectRef idx="0">
              <a:schemeClr val="dk1"/>
            </a:effectRef>
            <a:fontRef idx="minor">
              <a:schemeClr val="tx1"/>
            </a:fontRef>
          </p:style>
        </p:cxnSp>
        <p:cxnSp>
          <p:nvCxnSpPr>
            <p:cNvPr id="212" name="直線コネクタ 211">
              <a:extLst>
                <a:ext uri="{FF2B5EF4-FFF2-40B4-BE49-F238E27FC236}">
                  <a16:creationId xmlns:a16="http://schemas.microsoft.com/office/drawing/2014/main" id="{34E0BBA3-ED67-6D4E-B495-19672AAA772B}"/>
                </a:ext>
              </a:extLst>
            </p:cNvPr>
            <p:cNvCxnSpPr>
              <a:cxnSpLocks/>
              <a:stCxn id="24" idx="6"/>
              <a:endCxn id="47" idx="2"/>
            </p:cNvCxnSpPr>
            <p:nvPr/>
          </p:nvCxnSpPr>
          <p:spPr>
            <a:xfrm flipV="1">
              <a:off x="7857677" y="2762782"/>
              <a:ext cx="3291916" cy="89008"/>
            </a:xfrm>
            <a:prstGeom prst="line">
              <a:avLst/>
            </a:prstGeom>
          </p:spPr>
          <p:style>
            <a:lnRef idx="1">
              <a:schemeClr val="dk1"/>
            </a:lnRef>
            <a:fillRef idx="0">
              <a:schemeClr val="dk1"/>
            </a:fillRef>
            <a:effectRef idx="0">
              <a:schemeClr val="dk1"/>
            </a:effectRef>
            <a:fontRef idx="minor">
              <a:schemeClr val="tx1"/>
            </a:fontRef>
          </p:style>
        </p:cxnSp>
        <p:cxnSp>
          <p:nvCxnSpPr>
            <p:cNvPr id="215" name="直線コネクタ 214">
              <a:extLst>
                <a:ext uri="{FF2B5EF4-FFF2-40B4-BE49-F238E27FC236}">
                  <a16:creationId xmlns:a16="http://schemas.microsoft.com/office/drawing/2014/main" id="{490A95C6-64B0-E143-8ADA-941A6CF5899D}"/>
                </a:ext>
              </a:extLst>
            </p:cNvPr>
            <p:cNvCxnSpPr>
              <a:cxnSpLocks/>
              <a:stCxn id="24" idx="6"/>
              <a:endCxn id="41" idx="2"/>
            </p:cNvCxnSpPr>
            <p:nvPr/>
          </p:nvCxnSpPr>
          <p:spPr>
            <a:xfrm flipV="1">
              <a:off x="7857677" y="2082870"/>
              <a:ext cx="2151452" cy="768920"/>
            </a:xfrm>
            <a:prstGeom prst="line">
              <a:avLst/>
            </a:prstGeom>
          </p:spPr>
          <p:style>
            <a:lnRef idx="1">
              <a:schemeClr val="dk1"/>
            </a:lnRef>
            <a:fillRef idx="0">
              <a:schemeClr val="dk1"/>
            </a:fillRef>
            <a:effectRef idx="0">
              <a:schemeClr val="dk1"/>
            </a:effectRef>
            <a:fontRef idx="minor">
              <a:schemeClr val="tx1"/>
            </a:fontRef>
          </p:style>
        </p:cxnSp>
        <p:cxnSp>
          <p:nvCxnSpPr>
            <p:cNvPr id="223" name="直線コネクタ 222">
              <a:extLst>
                <a:ext uri="{FF2B5EF4-FFF2-40B4-BE49-F238E27FC236}">
                  <a16:creationId xmlns:a16="http://schemas.microsoft.com/office/drawing/2014/main" id="{A0C1B1A9-1AFA-FB4B-8413-8D45FE3FB334}"/>
                </a:ext>
              </a:extLst>
            </p:cNvPr>
            <p:cNvCxnSpPr>
              <a:cxnSpLocks/>
              <a:stCxn id="43" idx="0"/>
              <a:endCxn id="41" idx="4"/>
            </p:cNvCxnSpPr>
            <p:nvPr/>
          </p:nvCxnSpPr>
          <p:spPr>
            <a:xfrm flipH="1" flipV="1">
              <a:off x="10059418" y="2131649"/>
              <a:ext cx="103311" cy="731319"/>
            </a:xfrm>
            <a:prstGeom prst="line">
              <a:avLst/>
            </a:prstGeom>
          </p:spPr>
          <p:style>
            <a:lnRef idx="1">
              <a:schemeClr val="dk1"/>
            </a:lnRef>
            <a:fillRef idx="0">
              <a:schemeClr val="dk1"/>
            </a:fillRef>
            <a:effectRef idx="0">
              <a:schemeClr val="dk1"/>
            </a:effectRef>
            <a:fontRef idx="minor">
              <a:schemeClr val="tx1"/>
            </a:fontRef>
          </p:style>
        </p:cxnSp>
        <p:cxnSp>
          <p:nvCxnSpPr>
            <p:cNvPr id="226" name="直線コネクタ 225">
              <a:extLst>
                <a:ext uri="{FF2B5EF4-FFF2-40B4-BE49-F238E27FC236}">
                  <a16:creationId xmlns:a16="http://schemas.microsoft.com/office/drawing/2014/main" id="{E36F6F67-86AA-0E46-9768-28438A39BBFE}"/>
                </a:ext>
              </a:extLst>
            </p:cNvPr>
            <p:cNvCxnSpPr>
              <a:cxnSpLocks/>
              <a:stCxn id="47" idx="2"/>
              <a:endCxn id="41" idx="6"/>
            </p:cNvCxnSpPr>
            <p:nvPr/>
          </p:nvCxnSpPr>
          <p:spPr>
            <a:xfrm flipH="1" flipV="1">
              <a:off x="10109707" y="2082870"/>
              <a:ext cx="1039886" cy="679912"/>
            </a:xfrm>
            <a:prstGeom prst="line">
              <a:avLst/>
            </a:prstGeom>
          </p:spPr>
          <p:style>
            <a:lnRef idx="1">
              <a:schemeClr val="dk1"/>
            </a:lnRef>
            <a:fillRef idx="0">
              <a:schemeClr val="dk1"/>
            </a:fillRef>
            <a:effectRef idx="0">
              <a:schemeClr val="dk1"/>
            </a:effectRef>
            <a:fontRef idx="minor">
              <a:schemeClr val="tx1"/>
            </a:fontRef>
          </p:style>
        </p:cxnSp>
        <p:cxnSp>
          <p:nvCxnSpPr>
            <p:cNvPr id="229" name="直線コネクタ 228">
              <a:extLst>
                <a:ext uri="{FF2B5EF4-FFF2-40B4-BE49-F238E27FC236}">
                  <a16:creationId xmlns:a16="http://schemas.microsoft.com/office/drawing/2014/main" id="{61E48241-E5BB-AE47-B027-44A904D8FDFF}"/>
                </a:ext>
              </a:extLst>
            </p:cNvPr>
            <p:cNvCxnSpPr>
              <a:cxnSpLocks/>
              <a:stCxn id="43" idx="6"/>
              <a:endCxn id="47" idx="2"/>
            </p:cNvCxnSpPr>
            <p:nvPr/>
          </p:nvCxnSpPr>
          <p:spPr>
            <a:xfrm flipV="1">
              <a:off x="10215751" y="2762782"/>
              <a:ext cx="933842" cy="151616"/>
            </a:xfrm>
            <a:prstGeom prst="line">
              <a:avLst/>
            </a:prstGeom>
          </p:spPr>
          <p:style>
            <a:lnRef idx="1">
              <a:schemeClr val="dk1"/>
            </a:lnRef>
            <a:fillRef idx="0">
              <a:schemeClr val="dk1"/>
            </a:fillRef>
            <a:effectRef idx="0">
              <a:schemeClr val="dk1"/>
            </a:effectRef>
            <a:fontRef idx="minor">
              <a:schemeClr val="tx1"/>
            </a:fontRef>
          </p:style>
        </p:cxnSp>
      </p:grpSp>
      <p:sp>
        <p:nvSpPr>
          <p:cNvPr id="278" name="正方形/長方形 277">
            <a:extLst>
              <a:ext uri="{FF2B5EF4-FFF2-40B4-BE49-F238E27FC236}">
                <a16:creationId xmlns:a16="http://schemas.microsoft.com/office/drawing/2014/main" id="{96E03EAD-89CE-8B44-83E2-38D196E85236}"/>
              </a:ext>
            </a:extLst>
          </p:cNvPr>
          <p:cNvSpPr/>
          <p:nvPr/>
        </p:nvSpPr>
        <p:spPr>
          <a:xfrm>
            <a:off x="1042407" y="1871572"/>
            <a:ext cx="5852174" cy="1368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コンテンツ プレースホルダー 2">
            <a:extLst>
              <a:ext uri="{FF2B5EF4-FFF2-40B4-BE49-F238E27FC236}">
                <a16:creationId xmlns:a16="http://schemas.microsoft.com/office/drawing/2014/main" id="{83CFBB13-ED10-C549-96D4-12013856F384}"/>
              </a:ext>
            </a:extLst>
          </p:cNvPr>
          <p:cNvSpPr>
            <a:spLocks noGrp="1"/>
          </p:cNvSpPr>
          <p:nvPr>
            <p:ph idx="1"/>
          </p:nvPr>
        </p:nvSpPr>
        <p:spPr>
          <a:xfrm>
            <a:off x="1152170" y="1732915"/>
            <a:ext cx="2061401" cy="523220"/>
          </a:xfrm>
          <a:solidFill>
            <a:schemeClr val="bg1"/>
          </a:solidFill>
        </p:spPr>
        <p:txBody>
          <a:bodyPr>
            <a:normAutofit/>
          </a:bodyPr>
          <a:lstStyle/>
          <a:p>
            <a:pPr marL="0" indent="0">
              <a:buNone/>
            </a:pPr>
            <a:r>
              <a:rPr lang="ja-JP" altLang="en-US" sz="2400"/>
              <a:t>速度場の算出</a:t>
            </a:r>
            <a:endParaRPr kumimoji="1" lang="ja-JP" altLang="en-US" sz="2400"/>
          </a:p>
        </p:txBody>
      </p:sp>
    </p:spTree>
    <p:extLst>
      <p:ext uri="{BB962C8B-B14F-4D97-AF65-F5344CB8AC3E}">
        <p14:creationId xmlns:p14="http://schemas.microsoft.com/office/powerpoint/2010/main" val="375722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ー 2">
            <a:extLst>
              <a:ext uri="{FF2B5EF4-FFF2-40B4-BE49-F238E27FC236}">
                <a16:creationId xmlns:a16="http://schemas.microsoft.com/office/drawing/2014/main" id="{81955599-C511-BD4E-BEE5-3EB9DB2E6894}"/>
              </a:ext>
            </a:extLst>
          </p:cNvPr>
          <p:cNvSpPr>
            <a:spLocks noGrp="1"/>
          </p:cNvSpPr>
          <p:nvPr>
            <p:ph idx="1"/>
          </p:nvPr>
        </p:nvSpPr>
        <p:spPr>
          <a:xfrm>
            <a:off x="3069053" y="1874902"/>
            <a:ext cx="6053890" cy="503686"/>
          </a:xfrm>
        </p:spPr>
        <p:txBody>
          <a:bodyPr>
            <a:normAutofit/>
          </a:bodyPr>
          <a:lstStyle/>
          <a:p>
            <a:pPr marL="0" indent="0">
              <a:buNone/>
            </a:pPr>
            <a:r>
              <a:rPr lang="ja-JP" altLang="en-US"/>
              <a:t>遠方からの影響をまとめて計算</a:t>
            </a:r>
            <a:endParaRPr kumimoji="1" lang="en-US" altLang="ja-JP" dirty="0"/>
          </a:p>
          <a:p>
            <a:pPr marL="0" indent="0">
              <a:buNone/>
            </a:pPr>
            <a:endParaRPr kumimoji="1" lang="ja-JP" altLang="en-US"/>
          </a:p>
        </p:txBody>
      </p:sp>
      <p:grpSp>
        <p:nvGrpSpPr>
          <p:cNvPr id="108" name="グループ化 107">
            <a:extLst>
              <a:ext uri="{FF2B5EF4-FFF2-40B4-BE49-F238E27FC236}">
                <a16:creationId xmlns:a16="http://schemas.microsoft.com/office/drawing/2014/main" id="{C93E6D34-A40C-8947-9A9A-77A106A41A0F}"/>
              </a:ext>
            </a:extLst>
          </p:cNvPr>
          <p:cNvGrpSpPr/>
          <p:nvPr/>
        </p:nvGrpSpPr>
        <p:grpSpPr>
          <a:xfrm>
            <a:off x="2743251" y="3789927"/>
            <a:ext cx="2505024" cy="2505024"/>
            <a:chOff x="2947152" y="4601655"/>
            <a:chExt cx="1668545" cy="1668545"/>
          </a:xfrm>
        </p:grpSpPr>
        <p:sp>
          <p:nvSpPr>
            <p:cNvPr id="6" name="正方形/長方形 5">
              <a:extLst>
                <a:ext uri="{FF2B5EF4-FFF2-40B4-BE49-F238E27FC236}">
                  <a16:creationId xmlns:a16="http://schemas.microsoft.com/office/drawing/2014/main" id="{58A17F73-F58D-D148-9DF1-8217B89CA149}"/>
                </a:ext>
              </a:extLst>
            </p:cNvPr>
            <p:cNvSpPr/>
            <p:nvPr/>
          </p:nvSpPr>
          <p:spPr>
            <a:xfrm>
              <a:off x="2947152" y="4601655"/>
              <a:ext cx="1668545" cy="16685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FD18340C-8448-2E46-9BCE-7A8C996240DB}"/>
                </a:ext>
              </a:extLst>
            </p:cNvPr>
            <p:cNvSpPr/>
            <p:nvPr/>
          </p:nvSpPr>
          <p:spPr>
            <a:xfrm>
              <a:off x="4073197" y="5550570"/>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7003B442-1758-9049-A32A-0A4ED734522E}"/>
                </a:ext>
              </a:extLst>
            </p:cNvPr>
            <p:cNvSpPr/>
            <p:nvPr/>
          </p:nvSpPr>
          <p:spPr>
            <a:xfrm>
              <a:off x="3568939" y="5684874"/>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84EFD36F-F4DF-D042-8B76-FBEBA63CEEBA}"/>
                </a:ext>
              </a:extLst>
            </p:cNvPr>
            <p:cNvSpPr/>
            <p:nvPr/>
          </p:nvSpPr>
          <p:spPr>
            <a:xfrm>
              <a:off x="4176877" y="5272728"/>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35115DCC-53EE-6E45-8AE1-A42FAB5FBEBB}"/>
                </a:ext>
              </a:extLst>
            </p:cNvPr>
            <p:cNvSpPr/>
            <p:nvPr/>
          </p:nvSpPr>
          <p:spPr>
            <a:xfrm>
              <a:off x="4049630" y="5904522"/>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22F528B2-3FF8-7849-B5FE-CDEFA6870C8D}"/>
                </a:ext>
              </a:extLst>
            </p:cNvPr>
            <p:cNvSpPr/>
            <p:nvPr/>
          </p:nvSpPr>
          <p:spPr>
            <a:xfrm>
              <a:off x="4468360" y="6008095"/>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B00D28F9-5951-C642-8696-E3D8A0C7410B}"/>
                </a:ext>
              </a:extLst>
            </p:cNvPr>
            <p:cNvSpPr/>
            <p:nvPr/>
          </p:nvSpPr>
          <p:spPr>
            <a:xfrm>
              <a:off x="3568939" y="5927381"/>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F371D9F2-11E7-B746-ACD8-BB8301F80EBA}"/>
                </a:ext>
              </a:extLst>
            </p:cNvPr>
            <p:cNvSpPr/>
            <p:nvPr/>
          </p:nvSpPr>
          <p:spPr>
            <a:xfrm>
              <a:off x="3616808" y="5011145"/>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B02863D1-EFEA-584E-9D87-30FB8D1E4B52}"/>
                </a:ext>
              </a:extLst>
            </p:cNvPr>
            <p:cNvSpPr/>
            <p:nvPr/>
          </p:nvSpPr>
          <p:spPr>
            <a:xfrm>
              <a:off x="3212169" y="5822938"/>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9EA3A40E-9593-BE4E-AD86-8F5463519473}"/>
                </a:ext>
              </a:extLst>
            </p:cNvPr>
            <p:cNvSpPr/>
            <p:nvPr/>
          </p:nvSpPr>
          <p:spPr>
            <a:xfrm>
              <a:off x="3235736" y="4833283"/>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05E0736A-410F-BF41-9076-F7987DA04871}"/>
                </a:ext>
              </a:extLst>
            </p:cNvPr>
            <p:cNvSpPr/>
            <p:nvPr/>
          </p:nvSpPr>
          <p:spPr>
            <a:xfrm>
              <a:off x="3212169" y="5328110"/>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EB825E2F-06F6-B549-9B35-75AC7802B393}"/>
                </a:ext>
              </a:extLst>
            </p:cNvPr>
            <p:cNvSpPr/>
            <p:nvPr/>
          </p:nvSpPr>
          <p:spPr>
            <a:xfrm>
              <a:off x="3753247" y="5431488"/>
              <a:ext cx="56353" cy="5635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53B4B1C2-A991-714A-A5A6-856281B928AE}"/>
                </a:ext>
              </a:extLst>
            </p:cNvPr>
            <p:cNvCxnSpPr>
              <a:cxnSpLocks/>
              <a:stCxn id="28" idx="5"/>
              <a:endCxn id="9" idx="1"/>
            </p:cNvCxnSpPr>
            <p:nvPr/>
          </p:nvCxnSpPr>
          <p:spPr>
            <a:xfrm>
              <a:off x="3275967" y="4872307"/>
              <a:ext cx="485533" cy="567434"/>
            </a:xfrm>
            <a:prstGeom prst="line">
              <a:avLst/>
            </a:prstGeom>
            <a:ln w="3175"/>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92284D-9C9A-8B4D-9D8B-C906CB2E88FB}"/>
                </a:ext>
              </a:extLst>
            </p:cNvPr>
            <p:cNvCxnSpPr>
              <a:cxnSpLocks/>
              <a:stCxn id="26" idx="4"/>
              <a:endCxn id="9" idx="0"/>
            </p:cNvCxnSpPr>
            <p:nvPr/>
          </p:nvCxnSpPr>
          <p:spPr>
            <a:xfrm>
              <a:off x="3640375" y="5056864"/>
              <a:ext cx="141049" cy="374624"/>
            </a:xfrm>
            <a:prstGeom prst="line">
              <a:avLst/>
            </a:prstGeom>
            <a:ln w="3175"/>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B95E90AD-C076-3C43-B774-73808C1E6B14}"/>
                </a:ext>
              </a:extLst>
            </p:cNvPr>
            <p:cNvCxnSpPr>
              <a:cxnSpLocks/>
              <a:stCxn id="9" idx="6"/>
              <a:endCxn id="22" idx="2"/>
            </p:cNvCxnSpPr>
            <p:nvPr/>
          </p:nvCxnSpPr>
          <p:spPr>
            <a:xfrm flipV="1">
              <a:off x="3809600" y="5295588"/>
              <a:ext cx="367277" cy="164077"/>
            </a:xfrm>
            <a:prstGeom prst="line">
              <a:avLst/>
            </a:prstGeom>
            <a:ln w="3175"/>
          </p:spPr>
          <p:style>
            <a:lnRef idx="1">
              <a:schemeClr val="dk1"/>
            </a:lnRef>
            <a:fillRef idx="0">
              <a:schemeClr val="dk1"/>
            </a:fillRef>
            <a:effectRef idx="0">
              <a:schemeClr val="dk1"/>
            </a:effectRef>
            <a:fontRef idx="minor">
              <a:schemeClr val="tx1"/>
            </a:fontRef>
          </p:style>
        </p:cxnSp>
        <p:cxnSp>
          <p:nvCxnSpPr>
            <p:cNvPr id="54" name="直線コネクタ 53">
              <a:extLst>
                <a:ext uri="{FF2B5EF4-FFF2-40B4-BE49-F238E27FC236}">
                  <a16:creationId xmlns:a16="http://schemas.microsoft.com/office/drawing/2014/main" id="{C688A89E-D3DE-4F4F-A87F-EA5A9BE6EB4B}"/>
                </a:ext>
              </a:extLst>
            </p:cNvPr>
            <p:cNvCxnSpPr>
              <a:cxnSpLocks/>
              <a:stCxn id="9" idx="6"/>
              <a:endCxn id="7" idx="1"/>
            </p:cNvCxnSpPr>
            <p:nvPr/>
          </p:nvCxnSpPr>
          <p:spPr>
            <a:xfrm>
              <a:off x="3809600" y="5459665"/>
              <a:ext cx="270500" cy="97600"/>
            </a:xfrm>
            <a:prstGeom prst="line">
              <a:avLst/>
            </a:prstGeom>
            <a:ln w="3175"/>
          </p:spPr>
          <p:style>
            <a:lnRef idx="1">
              <a:schemeClr val="dk1"/>
            </a:lnRef>
            <a:fillRef idx="0">
              <a:schemeClr val="dk1"/>
            </a:fillRef>
            <a:effectRef idx="0">
              <a:schemeClr val="dk1"/>
            </a:effectRef>
            <a:fontRef idx="minor">
              <a:schemeClr val="tx1"/>
            </a:fontRef>
          </p:style>
        </p:cxnSp>
        <p:cxnSp>
          <p:nvCxnSpPr>
            <p:cNvPr id="58" name="直線コネクタ 57">
              <a:extLst>
                <a:ext uri="{FF2B5EF4-FFF2-40B4-BE49-F238E27FC236}">
                  <a16:creationId xmlns:a16="http://schemas.microsoft.com/office/drawing/2014/main" id="{7360F0C3-C93F-894B-8124-18578E3AEAC5}"/>
                </a:ext>
              </a:extLst>
            </p:cNvPr>
            <p:cNvCxnSpPr>
              <a:cxnSpLocks/>
              <a:stCxn id="29" idx="6"/>
              <a:endCxn id="9" idx="2"/>
            </p:cNvCxnSpPr>
            <p:nvPr/>
          </p:nvCxnSpPr>
          <p:spPr>
            <a:xfrm>
              <a:off x="3259303" y="5350970"/>
              <a:ext cx="493944" cy="108695"/>
            </a:xfrm>
            <a:prstGeom prst="line">
              <a:avLst/>
            </a:prstGeom>
            <a:ln w="3175"/>
          </p:spPr>
          <p:style>
            <a:lnRef idx="1">
              <a:schemeClr val="dk1"/>
            </a:lnRef>
            <a:fillRef idx="0">
              <a:schemeClr val="dk1"/>
            </a:fillRef>
            <a:effectRef idx="0">
              <a:schemeClr val="dk1"/>
            </a:effectRef>
            <a:fontRef idx="minor">
              <a:schemeClr val="tx1"/>
            </a:fontRef>
          </p:style>
        </p:cxnSp>
        <p:cxnSp>
          <p:nvCxnSpPr>
            <p:cNvPr id="61" name="直線コネクタ 60">
              <a:extLst>
                <a:ext uri="{FF2B5EF4-FFF2-40B4-BE49-F238E27FC236}">
                  <a16:creationId xmlns:a16="http://schemas.microsoft.com/office/drawing/2014/main" id="{FD6A1E39-5A15-9743-8F15-6645BE9D5557}"/>
                </a:ext>
              </a:extLst>
            </p:cNvPr>
            <p:cNvCxnSpPr>
              <a:cxnSpLocks/>
              <a:stCxn id="21" idx="7"/>
              <a:endCxn id="9" idx="3"/>
            </p:cNvCxnSpPr>
            <p:nvPr/>
          </p:nvCxnSpPr>
          <p:spPr>
            <a:xfrm flipV="1">
              <a:off x="3609170" y="5479588"/>
              <a:ext cx="152330" cy="211981"/>
            </a:xfrm>
            <a:prstGeom prst="line">
              <a:avLst/>
            </a:prstGeom>
            <a:ln w="3175"/>
          </p:spPr>
          <p:style>
            <a:lnRef idx="1">
              <a:schemeClr val="dk1"/>
            </a:lnRef>
            <a:fillRef idx="0">
              <a:schemeClr val="dk1"/>
            </a:fillRef>
            <a:effectRef idx="0">
              <a:schemeClr val="dk1"/>
            </a:effectRef>
            <a:fontRef idx="minor">
              <a:schemeClr val="tx1"/>
            </a:fontRef>
          </p:style>
        </p:cxnSp>
        <p:cxnSp>
          <p:nvCxnSpPr>
            <p:cNvPr id="64" name="直線コネクタ 63">
              <a:extLst>
                <a:ext uri="{FF2B5EF4-FFF2-40B4-BE49-F238E27FC236}">
                  <a16:creationId xmlns:a16="http://schemas.microsoft.com/office/drawing/2014/main" id="{624D295C-9366-4240-A706-8882B178112C}"/>
                </a:ext>
              </a:extLst>
            </p:cNvPr>
            <p:cNvCxnSpPr>
              <a:cxnSpLocks/>
              <a:stCxn id="9" idx="5"/>
              <a:endCxn id="23" idx="1"/>
            </p:cNvCxnSpPr>
            <p:nvPr/>
          </p:nvCxnSpPr>
          <p:spPr>
            <a:xfrm>
              <a:off x="3801347" y="5479588"/>
              <a:ext cx="255186" cy="431629"/>
            </a:xfrm>
            <a:prstGeom prst="line">
              <a:avLst/>
            </a:prstGeom>
            <a:ln w="3175"/>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64307EDC-4D8C-B843-A19C-512C6826A7BE}"/>
                </a:ext>
              </a:extLst>
            </p:cNvPr>
            <p:cNvCxnSpPr>
              <a:cxnSpLocks/>
              <a:stCxn id="9" idx="6"/>
              <a:endCxn id="24" idx="1"/>
            </p:cNvCxnSpPr>
            <p:nvPr/>
          </p:nvCxnSpPr>
          <p:spPr>
            <a:xfrm>
              <a:off x="3809600" y="5459665"/>
              <a:ext cx="665663" cy="555125"/>
            </a:xfrm>
            <a:prstGeom prst="line">
              <a:avLst/>
            </a:prstGeom>
            <a:ln w="3175"/>
          </p:spPr>
          <p:style>
            <a:lnRef idx="1">
              <a:schemeClr val="dk1"/>
            </a:lnRef>
            <a:fillRef idx="0">
              <a:schemeClr val="dk1"/>
            </a:fillRef>
            <a:effectRef idx="0">
              <a:schemeClr val="dk1"/>
            </a:effectRef>
            <a:fontRef idx="minor">
              <a:schemeClr val="tx1"/>
            </a:fontRef>
          </p:style>
        </p:cxnSp>
        <p:cxnSp>
          <p:nvCxnSpPr>
            <p:cNvPr id="70" name="直線コネクタ 69">
              <a:extLst>
                <a:ext uri="{FF2B5EF4-FFF2-40B4-BE49-F238E27FC236}">
                  <a16:creationId xmlns:a16="http://schemas.microsoft.com/office/drawing/2014/main" id="{FF4F29A9-091F-9C48-90CA-2768E34256A0}"/>
                </a:ext>
              </a:extLst>
            </p:cNvPr>
            <p:cNvCxnSpPr>
              <a:cxnSpLocks/>
              <a:stCxn id="9" idx="3"/>
              <a:endCxn id="25" idx="0"/>
            </p:cNvCxnSpPr>
            <p:nvPr/>
          </p:nvCxnSpPr>
          <p:spPr>
            <a:xfrm flipH="1">
              <a:off x="3592506" y="5479588"/>
              <a:ext cx="168994" cy="447793"/>
            </a:xfrm>
            <a:prstGeom prst="line">
              <a:avLst/>
            </a:prstGeom>
            <a:ln w="3175"/>
          </p:spPr>
          <p:style>
            <a:lnRef idx="1">
              <a:schemeClr val="dk1"/>
            </a:lnRef>
            <a:fillRef idx="0">
              <a:schemeClr val="dk1"/>
            </a:fillRef>
            <a:effectRef idx="0">
              <a:schemeClr val="dk1"/>
            </a:effectRef>
            <a:fontRef idx="minor">
              <a:schemeClr val="tx1"/>
            </a:fontRef>
          </p:style>
        </p:cxnSp>
        <p:cxnSp>
          <p:nvCxnSpPr>
            <p:cNvPr id="73" name="直線コネクタ 72">
              <a:extLst>
                <a:ext uri="{FF2B5EF4-FFF2-40B4-BE49-F238E27FC236}">
                  <a16:creationId xmlns:a16="http://schemas.microsoft.com/office/drawing/2014/main" id="{88FC6E59-8A79-674B-8098-F5D075B10929}"/>
                </a:ext>
              </a:extLst>
            </p:cNvPr>
            <p:cNvCxnSpPr>
              <a:cxnSpLocks/>
              <a:stCxn id="27" idx="7"/>
              <a:endCxn id="9" idx="2"/>
            </p:cNvCxnSpPr>
            <p:nvPr/>
          </p:nvCxnSpPr>
          <p:spPr>
            <a:xfrm flipV="1">
              <a:off x="3252400" y="5459665"/>
              <a:ext cx="500847" cy="369968"/>
            </a:xfrm>
            <a:prstGeom prst="line">
              <a:avLst/>
            </a:prstGeom>
            <a:ln w="3175"/>
          </p:spPr>
          <p:style>
            <a:lnRef idx="1">
              <a:schemeClr val="dk1"/>
            </a:lnRef>
            <a:fillRef idx="0">
              <a:schemeClr val="dk1"/>
            </a:fillRef>
            <a:effectRef idx="0">
              <a:schemeClr val="dk1"/>
            </a:effectRef>
            <a:fontRef idx="minor">
              <a:schemeClr val="tx1"/>
            </a:fontRef>
          </p:style>
        </p:cxnSp>
      </p:grpSp>
      <p:grpSp>
        <p:nvGrpSpPr>
          <p:cNvPr id="109" name="グループ化 108">
            <a:extLst>
              <a:ext uri="{FF2B5EF4-FFF2-40B4-BE49-F238E27FC236}">
                <a16:creationId xmlns:a16="http://schemas.microsoft.com/office/drawing/2014/main" id="{BC06AEBE-64FC-9D40-AA94-AF54706DECA5}"/>
              </a:ext>
            </a:extLst>
          </p:cNvPr>
          <p:cNvGrpSpPr/>
          <p:nvPr/>
        </p:nvGrpSpPr>
        <p:grpSpPr>
          <a:xfrm>
            <a:off x="6468410" y="3789927"/>
            <a:ext cx="2472029" cy="2472029"/>
            <a:chOff x="6639317" y="4568661"/>
            <a:chExt cx="1668545" cy="1668545"/>
          </a:xfrm>
        </p:grpSpPr>
        <p:sp>
          <p:nvSpPr>
            <p:cNvPr id="20" name="正方形/長方形 19">
              <a:extLst>
                <a:ext uri="{FF2B5EF4-FFF2-40B4-BE49-F238E27FC236}">
                  <a16:creationId xmlns:a16="http://schemas.microsoft.com/office/drawing/2014/main" id="{83001B22-7D5E-C049-8B9C-38A3350E48C7}"/>
                </a:ext>
              </a:extLst>
            </p:cNvPr>
            <p:cNvSpPr/>
            <p:nvPr/>
          </p:nvSpPr>
          <p:spPr>
            <a:xfrm>
              <a:off x="6639317" y="4568661"/>
              <a:ext cx="1668545" cy="16685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94FD1511-DEC7-5D40-9C13-9D0D012D2CF4}"/>
                </a:ext>
              </a:extLst>
            </p:cNvPr>
            <p:cNvSpPr/>
            <p:nvPr/>
          </p:nvSpPr>
          <p:spPr>
            <a:xfrm>
              <a:off x="7445412" y="5402933"/>
              <a:ext cx="56353" cy="5635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C5DF0BDE-1A9B-2D4C-8DCB-162C1704332E}"/>
                </a:ext>
              </a:extLst>
            </p:cNvPr>
            <p:cNvSpPr/>
            <p:nvPr/>
          </p:nvSpPr>
          <p:spPr>
            <a:xfrm>
              <a:off x="7014455" y="5011145"/>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C537BD9D-56A8-8B4C-ADE6-66C075357A75}"/>
                </a:ext>
              </a:extLst>
            </p:cNvPr>
            <p:cNvSpPr/>
            <p:nvPr/>
          </p:nvSpPr>
          <p:spPr>
            <a:xfrm>
              <a:off x="6967321" y="5822938"/>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ADB5B94-396D-814B-BF9A-AD5E11CBDB73}"/>
                </a:ext>
              </a:extLst>
            </p:cNvPr>
            <p:cNvSpPr/>
            <p:nvPr/>
          </p:nvSpPr>
          <p:spPr>
            <a:xfrm>
              <a:off x="7464153" y="5012239"/>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EAE41E73-7119-BE45-848D-46E015006040}"/>
                </a:ext>
              </a:extLst>
            </p:cNvPr>
            <p:cNvSpPr/>
            <p:nvPr/>
          </p:nvSpPr>
          <p:spPr>
            <a:xfrm>
              <a:off x="7975989" y="4810423"/>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12EA8B41-A492-9645-B635-BAA3D985A1BB}"/>
                </a:ext>
              </a:extLst>
            </p:cNvPr>
            <p:cNvSpPr/>
            <p:nvPr/>
          </p:nvSpPr>
          <p:spPr>
            <a:xfrm>
              <a:off x="7857679" y="5251497"/>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b="1"/>
            </a:p>
          </p:txBody>
        </p:sp>
        <p:sp>
          <p:nvSpPr>
            <p:cNvPr id="40" name="円/楕円 39">
              <a:extLst>
                <a:ext uri="{FF2B5EF4-FFF2-40B4-BE49-F238E27FC236}">
                  <a16:creationId xmlns:a16="http://schemas.microsoft.com/office/drawing/2014/main" id="{2B613AE6-3C94-0A4B-A269-B761F32E98C3}"/>
                </a:ext>
              </a:extLst>
            </p:cNvPr>
            <p:cNvSpPr/>
            <p:nvPr/>
          </p:nvSpPr>
          <p:spPr>
            <a:xfrm>
              <a:off x="7255755" y="6034589"/>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円/楕円 42">
              <a:extLst>
                <a:ext uri="{FF2B5EF4-FFF2-40B4-BE49-F238E27FC236}">
                  <a16:creationId xmlns:a16="http://schemas.microsoft.com/office/drawing/2014/main" id="{A2940CCA-39F7-1540-A4C4-388FD13C4BA0}"/>
                </a:ext>
              </a:extLst>
            </p:cNvPr>
            <p:cNvSpPr/>
            <p:nvPr/>
          </p:nvSpPr>
          <p:spPr>
            <a:xfrm>
              <a:off x="8023123" y="5997024"/>
              <a:ext cx="47134"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636CDE7A-B369-DC43-A760-5A0E6A30C2D5}"/>
                </a:ext>
              </a:extLst>
            </p:cNvPr>
            <p:cNvCxnSpPr>
              <a:cxnSpLocks/>
              <a:stCxn id="30" idx="1"/>
              <a:endCxn id="31" idx="5"/>
            </p:cNvCxnSpPr>
            <p:nvPr/>
          </p:nvCxnSpPr>
          <p:spPr>
            <a:xfrm flipH="1" flipV="1">
              <a:off x="7054686" y="5050169"/>
              <a:ext cx="398979" cy="361017"/>
            </a:xfrm>
            <a:prstGeom prst="line">
              <a:avLst/>
            </a:prstGeom>
            <a:ln w="3175"/>
          </p:spPr>
          <p:style>
            <a:lnRef idx="1">
              <a:schemeClr val="dk1"/>
            </a:lnRef>
            <a:fillRef idx="0">
              <a:schemeClr val="dk1"/>
            </a:fillRef>
            <a:effectRef idx="0">
              <a:schemeClr val="dk1"/>
            </a:effectRef>
            <a:fontRef idx="minor">
              <a:schemeClr val="tx1"/>
            </a:fontRef>
          </p:style>
        </p:cxnSp>
        <p:cxnSp>
          <p:nvCxnSpPr>
            <p:cNvPr id="79" name="直線コネクタ 78">
              <a:extLst>
                <a:ext uri="{FF2B5EF4-FFF2-40B4-BE49-F238E27FC236}">
                  <a16:creationId xmlns:a16="http://schemas.microsoft.com/office/drawing/2014/main" id="{0A579AFC-CD45-B24F-89DB-FDF16E02CA00}"/>
                </a:ext>
              </a:extLst>
            </p:cNvPr>
            <p:cNvCxnSpPr>
              <a:cxnSpLocks/>
              <a:stCxn id="34" idx="4"/>
              <a:endCxn id="30" idx="0"/>
            </p:cNvCxnSpPr>
            <p:nvPr/>
          </p:nvCxnSpPr>
          <p:spPr>
            <a:xfrm flipH="1">
              <a:off x="7473589" y="5057958"/>
              <a:ext cx="14131" cy="344975"/>
            </a:xfrm>
            <a:prstGeom prst="line">
              <a:avLst/>
            </a:prstGeom>
            <a:ln w="3175"/>
          </p:spPr>
          <p:style>
            <a:lnRef idx="1">
              <a:schemeClr val="dk1"/>
            </a:lnRef>
            <a:fillRef idx="0">
              <a:schemeClr val="dk1"/>
            </a:fillRef>
            <a:effectRef idx="0">
              <a:schemeClr val="dk1"/>
            </a:effectRef>
            <a:fontRef idx="minor">
              <a:schemeClr val="tx1"/>
            </a:fontRef>
          </p:style>
        </p:cxnSp>
        <p:cxnSp>
          <p:nvCxnSpPr>
            <p:cNvPr id="80" name="直線コネクタ 79">
              <a:extLst>
                <a:ext uri="{FF2B5EF4-FFF2-40B4-BE49-F238E27FC236}">
                  <a16:creationId xmlns:a16="http://schemas.microsoft.com/office/drawing/2014/main" id="{73F728B7-9B91-074B-860B-ECFCA881B998}"/>
                </a:ext>
              </a:extLst>
            </p:cNvPr>
            <p:cNvCxnSpPr>
              <a:cxnSpLocks/>
              <a:stCxn id="30" idx="3"/>
              <a:endCxn id="33" idx="7"/>
            </p:cNvCxnSpPr>
            <p:nvPr/>
          </p:nvCxnSpPr>
          <p:spPr>
            <a:xfrm flipH="1">
              <a:off x="7007552" y="5451033"/>
              <a:ext cx="446113" cy="378600"/>
            </a:xfrm>
            <a:prstGeom prst="line">
              <a:avLst/>
            </a:prstGeom>
            <a:ln w="3175"/>
          </p:spPr>
          <p:style>
            <a:lnRef idx="1">
              <a:schemeClr val="dk1"/>
            </a:lnRef>
            <a:fillRef idx="0">
              <a:schemeClr val="dk1"/>
            </a:fillRef>
            <a:effectRef idx="0">
              <a:schemeClr val="dk1"/>
            </a:effectRef>
            <a:fontRef idx="minor">
              <a:schemeClr val="tx1"/>
            </a:fontRef>
          </p:style>
        </p:cxnSp>
        <p:cxnSp>
          <p:nvCxnSpPr>
            <p:cNvPr id="85" name="直線コネクタ 84">
              <a:extLst>
                <a:ext uri="{FF2B5EF4-FFF2-40B4-BE49-F238E27FC236}">
                  <a16:creationId xmlns:a16="http://schemas.microsoft.com/office/drawing/2014/main" id="{513C5A07-35A4-B540-A480-EFC4412DA0D8}"/>
                </a:ext>
              </a:extLst>
            </p:cNvPr>
            <p:cNvCxnSpPr>
              <a:cxnSpLocks/>
              <a:stCxn id="38" idx="2"/>
              <a:endCxn id="30" idx="6"/>
            </p:cNvCxnSpPr>
            <p:nvPr/>
          </p:nvCxnSpPr>
          <p:spPr>
            <a:xfrm flipH="1">
              <a:off x="7501765" y="5274357"/>
              <a:ext cx="355914" cy="156753"/>
            </a:xfrm>
            <a:prstGeom prst="line">
              <a:avLst/>
            </a:prstGeom>
            <a:ln w="3175"/>
          </p:spPr>
          <p:style>
            <a:lnRef idx="1">
              <a:schemeClr val="dk1"/>
            </a:lnRef>
            <a:fillRef idx="0">
              <a:schemeClr val="dk1"/>
            </a:fillRef>
            <a:effectRef idx="0">
              <a:schemeClr val="dk1"/>
            </a:effectRef>
            <a:fontRef idx="minor">
              <a:schemeClr val="tx1"/>
            </a:fontRef>
          </p:style>
        </p:cxnSp>
        <p:cxnSp>
          <p:nvCxnSpPr>
            <p:cNvPr id="88" name="直線コネクタ 87">
              <a:extLst>
                <a:ext uri="{FF2B5EF4-FFF2-40B4-BE49-F238E27FC236}">
                  <a16:creationId xmlns:a16="http://schemas.microsoft.com/office/drawing/2014/main" id="{FB6754F8-6D19-7846-B7AF-A193A76D785D}"/>
                </a:ext>
              </a:extLst>
            </p:cNvPr>
            <p:cNvCxnSpPr>
              <a:cxnSpLocks/>
              <a:stCxn id="37" idx="3"/>
              <a:endCxn id="30" idx="7"/>
            </p:cNvCxnSpPr>
            <p:nvPr/>
          </p:nvCxnSpPr>
          <p:spPr>
            <a:xfrm flipH="1">
              <a:off x="7493512" y="4849447"/>
              <a:ext cx="489380" cy="561739"/>
            </a:xfrm>
            <a:prstGeom prst="line">
              <a:avLst/>
            </a:prstGeom>
            <a:ln w="3175"/>
          </p:spPr>
          <p:style>
            <a:lnRef idx="1">
              <a:schemeClr val="dk1"/>
            </a:lnRef>
            <a:fillRef idx="0">
              <a:schemeClr val="dk1"/>
            </a:fillRef>
            <a:effectRef idx="0">
              <a:schemeClr val="dk1"/>
            </a:effectRef>
            <a:fontRef idx="minor">
              <a:schemeClr val="tx1"/>
            </a:fontRef>
          </p:style>
        </p:cxnSp>
        <p:cxnSp>
          <p:nvCxnSpPr>
            <p:cNvPr id="93" name="直線コネクタ 92">
              <a:extLst>
                <a:ext uri="{FF2B5EF4-FFF2-40B4-BE49-F238E27FC236}">
                  <a16:creationId xmlns:a16="http://schemas.microsoft.com/office/drawing/2014/main" id="{F33A19BE-FA6E-9643-9179-986EDA677FEC}"/>
                </a:ext>
              </a:extLst>
            </p:cNvPr>
            <p:cNvCxnSpPr>
              <a:cxnSpLocks/>
              <a:stCxn id="40" idx="7"/>
              <a:endCxn id="30" idx="3"/>
            </p:cNvCxnSpPr>
            <p:nvPr/>
          </p:nvCxnSpPr>
          <p:spPr>
            <a:xfrm flipV="1">
              <a:off x="7295986" y="5451033"/>
              <a:ext cx="157679" cy="590251"/>
            </a:xfrm>
            <a:prstGeom prst="line">
              <a:avLst/>
            </a:prstGeom>
            <a:ln w="3175"/>
          </p:spPr>
          <p:style>
            <a:lnRef idx="1">
              <a:schemeClr val="dk1"/>
            </a:lnRef>
            <a:fillRef idx="0">
              <a:schemeClr val="dk1"/>
            </a:fillRef>
            <a:effectRef idx="0">
              <a:schemeClr val="dk1"/>
            </a:effectRef>
            <a:fontRef idx="minor">
              <a:schemeClr val="tx1"/>
            </a:fontRef>
          </p:style>
        </p:cxnSp>
        <p:cxnSp>
          <p:nvCxnSpPr>
            <p:cNvPr id="97" name="直線コネクタ 96">
              <a:extLst>
                <a:ext uri="{FF2B5EF4-FFF2-40B4-BE49-F238E27FC236}">
                  <a16:creationId xmlns:a16="http://schemas.microsoft.com/office/drawing/2014/main" id="{4817A3C5-C45A-434A-8454-3AA1FFED5D0F}"/>
                </a:ext>
              </a:extLst>
            </p:cNvPr>
            <p:cNvCxnSpPr>
              <a:cxnSpLocks/>
              <a:stCxn id="30" idx="5"/>
              <a:endCxn id="43" idx="1"/>
            </p:cNvCxnSpPr>
            <p:nvPr/>
          </p:nvCxnSpPr>
          <p:spPr>
            <a:xfrm>
              <a:off x="7493512" y="5451033"/>
              <a:ext cx="536514" cy="552686"/>
            </a:xfrm>
            <a:prstGeom prst="line">
              <a:avLst/>
            </a:prstGeom>
            <a:ln w="3175"/>
          </p:spPr>
          <p:style>
            <a:lnRef idx="1">
              <a:schemeClr val="dk1"/>
            </a:lnRef>
            <a:fillRef idx="0">
              <a:schemeClr val="dk1"/>
            </a:fillRef>
            <a:effectRef idx="0">
              <a:schemeClr val="dk1"/>
            </a:effectRef>
            <a:fontRef idx="minor">
              <a:schemeClr val="tx1"/>
            </a:fontRef>
          </p:style>
        </p:cxnSp>
      </p:grpSp>
      <p:cxnSp>
        <p:nvCxnSpPr>
          <p:cNvPr id="101" name="直線コネクタ 100">
            <a:extLst>
              <a:ext uri="{FF2B5EF4-FFF2-40B4-BE49-F238E27FC236}">
                <a16:creationId xmlns:a16="http://schemas.microsoft.com/office/drawing/2014/main" id="{8DFBCEA2-AD9F-0D4E-9408-FBDD40B3EAB1}"/>
              </a:ext>
            </a:extLst>
          </p:cNvPr>
          <p:cNvCxnSpPr>
            <a:cxnSpLocks/>
            <a:stCxn id="9" idx="6"/>
            <a:endCxn id="30" idx="2"/>
          </p:cNvCxnSpPr>
          <p:nvPr/>
        </p:nvCxnSpPr>
        <p:spPr>
          <a:xfrm flipV="1">
            <a:off x="4038063" y="5067686"/>
            <a:ext cx="3624615" cy="10390"/>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sp>
        <p:nvSpPr>
          <p:cNvPr id="105" name="下矢印 104">
            <a:extLst>
              <a:ext uri="{FF2B5EF4-FFF2-40B4-BE49-F238E27FC236}">
                <a16:creationId xmlns:a16="http://schemas.microsoft.com/office/drawing/2014/main" id="{2BA6023B-1878-4F48-9EAD-21EDA5688BAE}"/>
              </a:ext>
            </a:extLst>
          </p:cNvPr>
          <p:cNvSpPr/>
          <p:nvPr/>
        </p:nvSpPr>
        <p:spPr>
          <a:xfrm>
            <a:off x="5662612" y="2409528"/>
            <a:ext cx="561975" cy="322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6" name="コンテンツ プレースホルダー 2">
                <a:extLst>
                  <a:ext uri="{FF2B5EF4-FFF2-40B4-BE49-F238E27FC236}">
                    <a16:creationId xmlns:a16="http://schemas.microsoft.com/office/drawing/2014/main" id="{6D7174E6-DF62-6649-8B93-E6A9C6B7942B}"/>
                  </a:ext>
                </a:extLst>
              </p:cNvPr>
              <p:cNvSpPr txBox="1">
                <a:spLocks/>
              </p:cNvSpPr>
              <p:nvPr/>
            </p:nvSpPr>
            <p:spPr>
              <a:xfrm>
                <a:off x="1953626" y="2833161"/>
                <a:ext cx="8284745" cy="5036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solidFill>
                      <a:srgbClr val="FF5441"/>
                    </a:solidFill>
                  </a:rPr>
                  <a:t>計算量を</a:t>
                </a:r>
                <a14:m>
                  <m:oMath xmlns:m="http://schemas.openxmlformats.org/officeDocument/2006/math">
                    <m:r>
                      <a:rPr lang="en-US" altLang="ja-JP" i="1">
                        <a:solidFill>
                          <a:srgbClr val="FF5441"/>
                        </a:solidFill>
                        <a:latin typeface="Cambria Math" panose="02040503050406030204" pitchFamily="18" charset="0"/>
                      </a:rPr>
                      <m:t>𝑂</m:t>
                    </m:r>
                    <m:d>
                      <m:dPr>
                        <m:ctrlPr>
                          <a:rPr lang="en-US" altLang="ja-JP" i="1">
                            <a:solidFill>
                              <a:srgbClr val="FF5441"/>
                            </a:solidFill>
                            <a:latin typeface="Cambria Math" panose="02040503050406030204" pitchFamily="18" charset="0"/>
                          </a:rPr>
                        </m:ctrlPr>
                      </m:dPr>
                      <m:e>
                        <m:r>
                          <a:rPr lang="en-US" altLang="ja-JP" b="0" i="1" smtClean="0">
                            <a:solidFill>
                              <a:srgbClr val="FF5441"/>
                            </a:solidFill>
                            <a:latin typeface="Cambria Math" panose="02040503050406030204" pitchFamily="18" charset="0"/>
                          </a:rPr>
                          <m:t>𝑁</m:t>
                        </m:r>
                      </m:e>
                    </m:d>
                  </m:oMath>
                </a14:m>
                <a:r>
                  <a:rPr lang="ja-JP" altLang="en-US"/>
                  <a:t>に低減することが可能となる</a:t>
                </a:r>
              </a:p>
            </p:txBody>
          </p:sp>
        </mc:Choice>
        <mc:Fallback xmlns="">
          <p:sp>
            <p:nvSpPr>
              <p:cNvPr id="106" name="コンテンツ プレースホルダー 2">
                <a:extLst>
                  <a:ext uri="{FF2B5EF4-FFF2-40B4-BE49-F238E27FC236}">
                    <a16:creationId xmlns:a16="http://schemas.microsoft.com/office/drawing/2014/main" id="{6D7174E6-DF62-6649-8B93-E6A9C6B7942B}"/>
                  </a:ext>
                </a:extLst>
              </p:cNvPr>
              <p:cNvSpPr txBox="1">
                <a:spLocks noRot="1" noChangeAspect="1" noMove="1" noResize="1" noEditPoints="1" noAdjustHandles="1" noChangeArrowheads="1" noChangeShapeType="1" noTextEdit="1"/>
              </p:cNvSpPr>
              <p:nvPr/>
            </p:nvSpPr>
            <p:spPr>
              <a:xfrm>
                <a:off x="1953626" y="2833161"/>
                <a:ext cx="8284745" cy="503686"/>
              </a:xfrm>
              <a:prstGeom prst="rect">
                <a:avLst/>
              </a:prstGeom>
              <a:blipFill>
                <a:blip r:embed="rId3"/>
                <a:stretch>
                  <a:fillRect l="-1378" t="-17073" b="-29268"/>
                </a:stretch>
              </a:blipFill>
            </p:spPr>
            <p:txBody>
              <a:bodyPr/>
              <a:lstStyle/>
              <a:p>
                <a:r>
                  <a:rPr lang="ja-JP" altLang="en-US">
                    <a:noFill/>
                  </a:rPr>
                  <a:t> </a:t>
                </a:r>
              </a:p>
            </p:txBody>
          </p:sp>
        </mc:Fallback>
      </mc:AlternateContent>
      <p:sp>
        <p:nvSpPr>
          <p:cNvPr id="47" name="タイトル 1">
            <a:extLst>
              <a:ext uri="{FF2B5EF4-FFF2-40B4-BE49-F238E27FC236}">
                <a16:creationId xmlns:a16="http://schemas.microsoft.com/office/drawing/2014/main" id="{EB492EC1-1113-0144-A42C-3648F4E6399B}"/>
              </a:ext>
            </a:extLst>
          </p:cNvPr>
          <p:cNvSpPr txBox="1">
            <a:spLocks/>
          </p:cNvSpPr>
          <p:nvPr/>
        </p:nvSpPr>
        <p:spPr>
          <a:xfrm>
            <a:off x="685800" y="-133004"/>
            <a:ext cx="10515600" cy="226373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nSpc>
                <a:spcPct val="100000"/>
              </a:lnSpc>
            </a:pPr>
            <a:r>
              <a:rPr lang="ja-JP" altLang="en-US" sz="4000"/>
              <a:t>高速多重極展開法</a:t>
            </a:r>
            <a:endParaRPr lang="en-US" altLang="ja-JP" sz="4000" dirty="0"/>
          </a:p>
          <a:p>
            <a:pPr>
              <a:lnSpc>
                <a:spcPct val="100000"/>
              </a:lnSpc>
            </a:pPr>
            <a:r>
              <a:rPr lang="en-US" altLang="ja-JP" sz="2700" dirty="0"/>
              <a:t>(Fast Multipole Method, </a:t>
            </a:r>
            <a:r>
              <a:rPr lang="en-US" altLang="ja-JP" sz="2700" dirty="0">
                <a:solidFill>
                  <a:srgbClr val="FF0000"/>
                </a:solidFill>
              </a:rPr>
              <a:t>FMM</a:t>
            </a:r>
            <a:r>
              <a:rPr lang="en-US" altLang="ja-JP" sz="2700" dirty="0"/>
              <a:t>)                                                         </a:t>
            </a:r>
            <a:endParaRPr lang="ja-JP" altLang="en-US" sz="2700"/>
          </a:p>
        </p:txBody>
      </p:sp>
      <p:sp>
        <p:nvSpPr>
          <p:cNvPr id="3" name="スライド番号プレースホルダー 2">
            <a:extLst>
              <a:ext uri="{FF2B5EF4-FFF2-40B4-BE49-F238E27FC236}">
                <a16:creationId xmlns:a16="http://schemas.microsoft.com/office/drawing/2014/main" id="{30E9DC02-7420-454C-8497-71F158235526}"/>
              </a:ext>
            </a:extLst>
          </p:cNvPr>
          <p:cNvSpPr>
            <a:spLocks noGrp="1"/>
          </p:cNvSpPr>
          <p:nvPr>
            <p:ph type="sldNum" sz="quarter" idx="12"/>
          </p:nvPr>
        </p:nvSpPr>
        <p:spPr>
          <a:xfrm>
            <a:off x="8610600" y="6356350"/>
            <a:ext cx="2743200" cy="365125"/>
          </a:xfrm>
        </p:spPr>
        <p:txBody>
          <a:bodyPr/>
          <a:lstStyle/>
          <a:p>
            <a:fld id="{AE81C23F-C89D-DB45-BD91-23EF5086497B}" type="slidenum">
              <a:rPr kumimoji="1" lang="ja-JP" altLang="en-US" smtClean="0"/>
              <a:t>6</a:t>
            </a:fld>
            <a:endParaRPr kumimoji="1" lang="ja-JP" altLang="en-US"/>
          </a:p>
        </p:txBody>
      </p:sp>
    </p:spTree>
    <p:extLst>
      <p:ext uri="{BB962C8B-B14F-4D97-AF65-F5344CB8AC3E}">
        <p14:creationId xmlns:p14="http://schemas.microsoft.com/office/powerpoint/2010/main" val="3011455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A02C1-D867-6141-A66A-17CC48AF38A8}"/>
              </a:ext>
            </a:extLst>
          </p:cNvPr>
          <p:cNvSpPr>
            <a:spLocks noGrp="1"/>
          </p:cNvSpPr>
          <p:nvPr>
            <p:ph type="title"/>
          </p:nvPr>
        </p:nvSpPr>
        <p:spPr>
          <a:xfrm>
            <a:off x="838200" y="365126"/>
            <a:ext cx="10515600" cy="898409"/>
          </a:xfrm>
        </p:spPr>
        <p:txBody>
          <a:bodyPr/>
          <a:lstStyle/>
          <a:p>
            <a:r>
              <a:rPr lang="ja-JP" altLang="en-US"/>
              <a:t>先行研究</a:t>
            </a:r>
            <a:endParaRPr kumimoji="1" lang="ja-JP" altLang="en-US"/>
          </a:p>
        </p:txBody>
      </p:sp>
      <p:sp>
        <p:nvSpPr>
          <p:cNvPr id="3" name="コンテンツ プレースホルダー 2">
            <a:extLst>
              <a:ext uri="{FF2B5EF4-FFF2-40B4-BE49-F238E27FC236}">
                <a16:creationId xmlns:a16="http://schemas.microsoft.com/office/drawing/2014/main" id="{994AEF21-25EA-E14B-BE21-FD5E88738A9C}"/>
              </a:ext>
            </a:extLst>
          </p:cNvPr>
          <p:cNvSpPr>
            <a:spLocks noGrp="1"/>
          </p:cNvSpPr>
          <p:nvPr>
            <p:ph idx="1"/>
          </p:nvPr>
        </p:nvSpPr>
        <p:spPr>
          <a:xfrm>
            <a:off x="838200" y="1759047"/>
            <a:ext cx="11076709" cy="2300557"/>
          </a:xfrm>
        </p:spPr>
        <p:txBody>
          <a:bodyPr>
            <a:normAutofit lnSpcReduction="10000"/>
          </a:bodyPr>
          <a:lstStyle/>
          <a:p>
            <a:r>
              <a:rPr lang="ja-JP" altLang="en-US" sz="2000"/>
              <a:t>横田理央</a:t>
            </a:r>
            <a:r>
              <a:rPr lang="en-US" altLang="ja-JP" sz="2000" dirty="0"/>
              <a:t> </a:t>
            </a:r>
            <a:r>
              <a:rPr lang="ja-JP" altLang="en-US" sz="1800"/>
              <a:t>「</a:t>
            </a:r>
            <a:r>
              <a:rPr lang="en-US" altLang="ja-JP" sz="1800" dirty="0"/>
              <a:t>Calculation of isotropic turbulence using a pure</a:t>
            </a:r>
            <a:r>
              <a:rPr lang="ja-JP" altLang="en-US" sz="1800"/>
              <a:t> </a:t>
            </a:r>
            <a:r>
              <a:rPr lang="en-US" altLang="ja-JP" sz="1800" dirty="0" err="1"/>
              <a:t>Lagrangian</a:t>
            </a:r>
            <a:r>
              <a:rPr lang="en-US" altLang="ja-JP" sz="1800" dirty="0"/>
              <a:t> vortex method</a:t>
            </a:r>
            <a:r>
              <a:rPr lang="ja-JP" altLang="en-US" sz="1800"/>
              <a:t>」</a:t>
            </a:r>
            <a:r>
              <a:rPr lang="en-US" altLang="ja-JP" sz="1800" dirty="0"/>
              <a:t>[3]</a:t>
            </a:r>
          </a:p>
          <a:p>
            <a:pPr marL="0" indent="0">
              <a:buNone/>
            </a:pPr>
            <a:r>
              <a:rPr lang="en-US" altLang="ja-JP" sz="2000" dirty="0"/>
              <a:t>  </a:t>
            </a:r>
            <a:r>
              <a:rPr lang="ja-JP" altLang="en-US" sz="2000"/>
              <a:t> → </a:t>
            </a:r>
            <a:r>
              <a:rPr lang="en-US" altLang="ja-JP" sz="2000" dirty="0"/>
              <a:t>3</a:t>
            </a:r>
            <a:r>
              <a:rPr lang="ja-JP" altLang="en-US" sz="2000"/>
              <a:t>次元渦法による</a:t>
            </a:r>
            <a:r>
              <a:rPr lang="en-US" altLang="ja-JP" sz="2000" dirty="0"/>
              <a:t>FMM</a:t>
            </a:r>
            <a:r>
              <a:rPr lang="ja-JP" altLang="en-US" sz="2000"/>
              <a:t>の導入に成功しており，特定の条件を満たすことで</a:t>
            </a:r>
            <a:endParaRPr lang="en-US" altLang="ja-JP" sz="2000" dirty="0"/>
          </a:p>
          <a:p>
            <a:pPr marL="0" indent="0">
              <a:buNone/>
            </a:pPr>
            <a:r>
              <a:rPr lang="ja-JP" altLang="en-US" sz="2000"/>
              <a:t>　　</a:t>
            </a:r>
            <a:r>
              <a:rPr lang="ja-JP" altLang="en-US" sz="2000">
                <a:solidFill>
                  <a:srgbClr val="FF5441"/>
                </a:solidFill>
              </a:rPr>
              <a:t>等方性乱流においてのみ</a:t>
            </a:r>
            <a:r>
              <a:rPr lang="ja-JP" altLang="en-US" sz="2000"/>
              <a:t>エネルギーカスケードが正しく発生することが確認された．</a:t>
            </a:r>
            <a:endParaRPr lang="en-US" altLang="ja-JP" sz="2000" dirty="0"/>
          </a:p>
          <a:p>
            <a:pPr marL="0" indent="0">
              <a:buNone/>
            </a:pPr>
            <a:endParaRPr lang="en-US" altLang="ja-JP" sz="2000" dirty="0"/>
          </a:p>
          <a:p>
            <a:r>
              <a:rPr lang="ja-JP" altLang="en-US" sz="2000"/>
              <a:t>伊賀，村井，飯野らによる研究（東海大学</a:t>
            </a:r>
            <a:r>
              <a:rPr lang="en-US" altLang="ja-JP" sz="2000" dirty="0"/>
              <a:t> </a:t>
            </a:r>
            <a:r>
              <a:rPr lang="ja-JP" altLang="en-US" sz="2000"/>
              <a:t>工学部</a:t>
            </a:r>
            <a:r>
              <a:rPr lang="en-US" altLang="ja-JP" sz="2000" dirty="0"/>
              <a:t> </a:t>
            </a:r>
            <a:r>
              <a:rPr lang="ja-JP" altLang="en-US" sz="2000"/>
              <a:t>航空宇宙学科</a:t>
            </a:r>
            <a:r>
              <a:rPr lang="en-US" altLang="ja-JP" sz="2000" dirty="0"/>
              <a:t> </a:t>
            </a:r>
            <a:r>
              <a:rPr lang="ja-JP" altLang="en-US" sz="2000"/>
              <a:t>福田研究室での研究）</a:t>
            </a:r>
            <a:endParaRPr lang="en-US" altLang="ja-JP" sz="2000" dirty="0"/>
          </a:p>
          <a:p>
            <a:pPr marL="0" indent="0">
              <a:buNone/>
            </a:pPr>
            <a:r>
              <a:rPr lang="ja-JP" altLang="en-US" sz="2000"/>
              <a:t>　→ 弊研究室でも</a:t>
            </a:r>
            <a:r>
              <a:rPr lang="en-US" altLang="ja-JP" sz="2000" dirty="0"/>
              <a:t>FMM</a:t>
            </a:r>
            <a:r>
              <a:rPr lang="ja-JP" altLang="en-US" sz="2000"/>
              <a:t>コードの研究が行われたが，</a:t>
            </a:r>
            <a:r>
              <a:rPr lang="ja-JP" altLang="en-US" sz="2000">
                <a:solidFill>
                  <a:srgbClr val="FF5441"/>
                </a:solidFill>
              </a:rPr>
              <a:t>実用可能なコードは作成できていない．</a:t>
            </a:r>
            <a:endParaRPr lang="en-US" altLang="ja-JP" sz="2000" dirty="0">
              <a:solidFill>
                <a:srgbClr val="FF5441"/>
              </a:solidFill>
            </a:endParaRPr>
          </a:p>
        </p:txBody>
      </p:sp>
      <p:sp>
        <p:nvSpPr>
          <p:cNvPr id="5" name="スライド番号プレースホルダー 4">
            <a:extLst>
              <a:ext uri="{FF2B5EF4-FFF2-40B4-BE49-F238E27FC236}">
                <a16:creationId xmlns:a16="http://schemas.microsoft.com/office/drawing/2014/main" id="{03E72D53-EE68-5546-A206-E0FD4BF3FF3A}"/>
              </a:ext>
            </a:extLst>
          </p:cNvPr>
          <p:cNvSpPr>
            <a:spLocks noGrp="1"/>
          </p:cNvSpPr>
          <p:nvPr>
            <p:ph type="sldNum" sz="quarter" idx="12"/>
          </p:nvPr>
        </p:nvSpPr>
        <p:spPr/>
        <p:txBody>
          <a:bodyPr/>
          <a:lstStyle/>
          <a:p>
            <a:fld id="{AE81C23F-C89D-DB45-BD91-23EF5086497B}" type="slidenum">
              <a:rPr kumimoji="1" lang="ja-JP" altLang="en-US" smtClean="0"/>
              <a:t>7</a:t>
            </a:fld>
            <a:endParaRPr kumimoji="1" lang="ja-JP" altLang="en-US"/>
          </a:p>
        </p:txBody>
      </p:sp>
      <p:sp>
        <p:nvSpPr>
          <p:cNvPr id="11" name="下矢印 10">
            <a:extLst>
              <a:ext uri="{FF2B5EF4-FFF2-40B4-BE49-F238E27FC236}">
                <a16:creationId xmlns:a16="http://schemas.microsoft.com/office/drawing/2014/main" id="{6A6AC299-31AA-AF42-A827-E82A56AED297}"/>
              </a:ext>
            </a:extLst>
          </p:cNvPr>
          <p:cNvSpPr/>
          <p:nvPr/>
        </p:nvSpPr>
        <p:spPr>
          <a:xfrm>
            <a:off x="5768453" y="4487687"/>
            <a:ext cx="655093" cy="464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97FBE1F-0B65-D049-A99F-30A42A307F24}"/>
              </a:ext>
            </a:extLst>
          </p:cNvPr>
          <p:cNvSpPr txBox="1"/>
          <p:nvPr/>
        </p:nvSpPr>
        <p:spPr>
          <a:xfrm>
            <a:off x="1982686" y="5535165"/>
            <a:ext cx="8226626" cy="461665"/>
          </a:xfrm>
          <a:prstGeom prst="rect">
            <a:avLst/>
          </a:prstGeom>
          <a:noFill/>
        </p:spPr>
        <p:txBody>
          <a:bodyPr wrap="square" rtlCol="0">
            <a:spAutoFit/>
          </a:bodyPr>
          <a:lstStyle/>
          <a:p>
            <a:r>
              <a:rPr lang="ja-JP" altLang="en-US" sz="2400">
                <a:solidFill>
                  <a:srgbClr val="FF5441"/>
                </a:solidFill>
              </a:rPr>
              <a:t>非等方性乱流の解析にも用いれる</a:t>
            </a:r>
            <a:r>
              <a:rPr lang="en-US" altLang="ja-JP" sz="2400" dirty="0">
                <a:solidFill>
                  <a:srgbClr val="FF5441"/>
                </a:solidFill>
              </a:rPr>
              <a:t>FMM</a:t>
            </a:r>
            <a:r>
              <a:rPr lang="ja-JP" altLang="en-US" sz="2400">
                <a:solidFill>
                  <a:srgbClr val="FF5441"/>
                </a:solidFill>
              </a:rPr>
              <a:t>の導入</a:t>
            </a:r>
            <a:r>
              <a:rPr kumimoji="1" lang="ja-JP" altLang="en-US" sz="2400">
                <a:solidFill>
                  <a:srgbClr val="FF5441"/>
                </a:solidFill>
              </a:rPr>
              <a:t>を目指す</a:t>
            </a:r>
          </a:p>
        </p:txBody>
      </p:sp>
    </p:spTree>
    <p:extLst>
      <p:ext uri="{BB962C8B-B14F-4D97-AF65-F5344CB8AC3E}">
        <p14:creationId xmlns:p14="http://schemas.microsoft.com/office/powerpoint/2010/main" val="66557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a:extLst>
              <a:ext uri="{FF2B5EF4-FFF2-40B4-BE49-F238E27FC236}">
                <a16:creationId xmlns:a16="http://schemas.microsoft.com/office/drawing/2014/main" id="{2F107AAB-F274-594A-8166-F9B360320EE7}"/>
              </a:ext>
            </a:extLst>
          </p:cNvPr>
          <p:cNvSpPr txBox="1">
            <a:spLocks/>
          </p:cNvSpPr>
          <p:nvPr/>
        </p:nvSpPr>
        <p:spPr>
          <a:xfrm>
            <a:off x="685800" y="-133004"/>
            <a:ext cx="10515600" cy="1958629"/>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nSpc>
                <a:spcPct val="100000"/>
              </a:lnSpc>
            </a:pPr>
            <a:r>
              <a:rPr lang="en-US" altLang="ja-JP" sz="4000" dirty="0"/>
              <a:t>FMM</a:t>
            </a:r>
            <a:r>
              <a:rPr lang="ja-JP" altLang="en-US" sz="4000"/>
              <a:t>の全体像</a:t>
            </a:r>
            <a:r>
              <a:rPr lang="en-US" altLang="ja-JP" sz="4000" dirty="0"/>
              <a:t> (2D)</a:t>
            </a:r>
            <a:endParaRPr lang="ja-JP" altLang="en-US" sz="2700"/>
          </a:p>
        </p:txBody>
      </p:sp>
      <p:sp>
        <p:nvSpPr>
          <p:cNvPr id="10" name="スライド番号プレースホルダー 9">
            <a:extLst>
              <a:ext uri="{FF2B5EF4-FFF2-40B4-BE49-F238E27FC236}">
                <a16:creationId xmlns:a16="http://schemas.microsoft.com/office/drawing/2014/main" id="{E043F453-3B7B-A842-94DE-A844FC549681}"/>
              </a:ext>
            </a:extLst>
          </p:cNvPr>
          <p:cNvSpPr>
            <a:spLocks noGrp="1"/>
          </p:cNvSpPr>
          <p:nvPr>
            <p:ph type="sldNum" sz="quarter" idx="12"/>
          </p:nvPr>
        </p:nvSpPr>
        <p:spPr>
          <a:xfrm>
            <a:off x="8610600" y="6356350"/>
            <a:ext cx="2743200" cy="365125"/>
          </a:xfrm>
        </p:spPr>
        <p:txBody>
          <a:bodyPr/>
          <a:lstStyle/>
          <a:p>
            <a:fld id="{AE81C23F-C89D-DB45-BD91-23EF5086497B}" type="slidenum">
              <a:rPr kumimoji="1" lang="ja-JP" altLang="en-US" smtClean="0"/>
              <a:t>8</a:t>
            </a:fld>
            <a:endParaRPr kumimoji="1" lang="ja-JP" altLang="en-US"/>
          </a:p>
        </p:txBody>
      </p:sp>
      <p:sp>
        <p:nvSpPr>
          <p:cNvPr id="11" name="コンテンツ プレースホルダー 2">
            <a:extLst>
              <a:ext uri="{FF2B5EF4-FFF2-40B4-BE49-F238E27FC236}">
                <a16:creationId xmlns:a16="http://schemas.microsoft.com/office/drawing/2014/main" id="{C7A5F2B1-6E50-8446-B7C1-158CF7A22CBC}"/>
              </a:ext>
            </a:extLst>
          </p:cNvPr>
          <p:cNvSpPr txBox="1">
            <a:spLocks/>
          </p:cNvSpPr>
          <p:nvPr/>
        </p:nvSpPr>
        <p:spPr>
          <a:xfrm>
            <a:off x="990600" y="1253331"/>
            <a:ext cx="10363200" cy="12500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altLang="ja-JP" sz="2200" dirty="0">
              <a:latin typeface="+mj-lt"/>
              <a:ea typeface="Hiragino Maru Gothic Pro W4" panose="020F0400000000000000" pitchFamily="34" charset="-128"/>
            </a:endParaRPr>
          </a:p>
        </p:txBody>
      </p:sp>
      <p:sp>
        <p:nvSpPr>
          <p:cNvPr id="19" name="テキスト ボックス 18">
            <a:extLst>
              <a:ext uri="{FF2B5EF4-FFF2-40B4-BE49-F238E27FC236}">
                <a16:creationId xmlns:a16="http://schemas.microsoft.com/office/drawing/2014/main" id="{10C9A54D-A28A-A04B-A722-8DD00FB13588}"/>
              </a:ext>
            </a:extLst>
          </p:cNvPr>
          <p:cNvSpPr txBox="1"/>
          <p:nvPr/>
        </p:nvSpPr>
        <p:spPr>
          <a:xfrm>
            <a:off x="2495566" y="2714080"/>
            <a:ext cx="6724357" cy="369332"/>
          </a:xfrm>
          <a:prstGeom prst="rect">
            <a:avLst/>
          </a:prstGeom>
          <a:noFill/>
          <a:ln>
            <a:solidFill>
              <a:schemeClr val="tx1"/>
            </a:solidFill>
          </a:ln>
        </p:spPr>
        <p:txBody>
          <a:bodyPr wrap="square" rtlCol="0">
            <a:spAutoFit/>
          </a:bodyPr>
          <a:lstStyle/>
          <a:p>
            <a:r>
              <a:rPr lang="en-US" altLang="ja-JP" dirty="0"/>
              <a:t>P2M: </a:t>
            </a:r>
            <a:r>
              <a:rPr lang="ja-JP" altLang="en-US"/>
              <a:t>渦要素から最小セルの多重極展開係数を算出</a:t>
            </a:r>
            <a:endParaRPr kumimoji="1" lang="ja-JP" altLang="en-US"/>
          </a:p>
        </p:txBody>
      </p:sp>
      <p:sp>
        <p:nvSpPr>
          <p:cNvPr id="20" name="テキスト ボックス 19">
            <a:extLst>
              <a:ext uri="{FF2B5EF4-FFF2-40B4-BE49-F238E27FC236}">
                <a16:creationId xmlns:a16="http://schemas.microsoft.com/office/drawing/2014/main" id="{AD25BDE0-E95C-224F-929F-FC4F04A8B1D6}"/>
              </a:ext>
            </a:extLst>
          </p:cNvPr>
          <p:cNvSpPr txBox="1"/>
          <p:nvPr/>
        </p:nvSpPr>
        <p:spPr>
          <a:xfrm>
            <a:off x="2495566" y="3592607"/>
            <a:ext cx="6724357" cy="369332"/>
          </a:xfrm>
          <a:prstGeom prst="rect">
            <a:avLst/>
          </a:prstGeom>
          <a:noFill/>
          <a:ln>
            <a:solidFill>
              <a:schemeClr val="tx1"/>
            </a:solidFill>
          </a:ln>
        </p:spPr>
        <p:txBody>
          <a:bodyPr wrap="square" rtlCol="0">
            <a:spAutoFit/>
          </a:bodyPr>
          <a:lstStyle/>
          <a:p>
            <a:r>
              <a:rPr lang="en-US" altLang="ja-JP" dirty="0"/>
              <a:t>M2M: </a:t>
            </a:r>
            <a:r>
              <a:rPr lang="ja-JP" altLang="en-US"/>
              <a:t>子セルから親セルの多重極展開係数を算出</a:t>
            </a:r>
            <a:endParaRPr kumimoji="1" lang="ja-JP" altLang="en-US"/>
          </a:p>
        </p:txBody>
      </p:sp>
      <p:sp>
        <p:nvSpPr>
          <p:cNvPr id="22" name="テキスト ボックス 21">
            <a:extLst>
              <a:ext uri="{FF2B5EF4-FFF2-40B4-BE49-F238E27FC236}">
                <a16:creationId xmlns:a16="http://schemas.microsoft.com/office/drawing/2014/main" id="{2698ACFD-E6E8-4448-A44A-549FBAAC08B8}"/>
              </a:ext>
            </a:extLst>
          </p:cNvPr>
          <p:cNvSpPr txBox="1"/>
          <p:nvPr/>
        </p:nvSpPr>
        <p:spPr>
          <a:xfrm>
            <a:off x="2555355" y="4488061"/>
            <a:ext cx="6724357" cy="646331"/>
          </a:xfrm>
          <a:prstGeom prst="rect">
            <a:avLst/>
          </a:prstGeom>
          <a:noFill/>
          <a:ln>
            <a:solidFill>
              <a:schemeClr val="tx1"/>
            </a:solidFill>
          </a:ln>
        </p:spPr>
        <p:txBody>
          <a:bodyPr wrap="square" rtlCol="0">
            <a:spAutoFit/>
          </a:bodyPr>
          <a:lstStyle/>
          <a:p>
            <a:r>
              <a:rPr lang="en-US" altLang="ja-JP" dirty="0"/>
              <a:t>M2L: </a:t>
            </a:r>
            <a:r>
              <a:rPr lang="ja-JP" altLang="en-US"/>
              <a:t>多重極展開係数から局所展開係数を計算</a:t>
            </a:r>
            <a:endParaRPr lang="en-US" altLang="ja-JP" dirty="0"/>
          </a:p>
          <a:p>
            <a:r>
              <a:rPr lang="en-US" altLang="ja-JP" dirty="0"/>
              <a:t>L2L:</a:t>
            </a:r>
            <a:r>
              <a:rPr lang="ja-JP" altLang="en-US"/>
              <a:t> 親セルの局所展開の展開中心を子セルへ変換</a:t>
            </a:r>
          </a:p>
        </p:txBody>
      </p:sp>
      <p:sp>
        <p:nvSpPr>
          <p:cNvPr id="24" name="テキスト ボックス 23">
            <a:extLst>
              <a:ext uri="{FF2B5EF4-FFF2-40B4-BE49-F238E27FC236}">
                <a16:creationId xmlns:a16="http://schemas.microsoft.com/office/drawing/2014/main" id="{CC6B4ABC-ECB8-4A43-967D-09511A9DFD50}"/>
              </a:ext>
            </a:extLst>
          </p:cNvPr>
          <p:cNvSpPr txBox="1"/>
          <p:nvPr/>
        </p:nvSpPr>
        <p:spPr>
          <a:xfrm>
            <a:off x="2480445" y="1825625"/>
            <a:ext cx="6724357" cy="369332"/>
          </a:xfrm>
          <a:prstGeom prst="rect">
            <a:avLst/>
          </a:prstGeom>
          <a:noFill/>
          <a:ln>
            <a:solidFill>
              <a:schemeClr val="tx1"/>
            </a:solidFill>
          </a:ln>
        </p:spPr>
        <p:txBody>
          <a:bodyPr wrap="square" rtlCol="0">
            <a:spAutoFit/>
          </a:bodyPr>
          <a:lstStyle/>
          <a:p>
            <a:r>
              <a:rPr lang="ja-JP" altLang="en-US"/>
              <a:t>ツリー構造の構築</a:t>
            </a:r>
            <a:endParaRPr kumimoji="1" lang="ja-JP" altLang="en-US"/>
          </a:p>
        </p:txBody>
      </p:sp>
      <p:sp>
        <p:nvSpPr>
          <p:cNvPr id="25" name="テキスト ボックス 24">
            <a:extLst>
              <a:ext uri="{FF2B5EF4-FFF2-40B4-BE49-F238E27FC236}">
                <a16:creationId xmlns:a16="http://schemas.microsoft.com/office/drawing/2014/main" id="{D3C35FEE-0597-6C4D-9E2C-6C9F1E0ADAD5}"/>
              </a:ext>
            </a:extLst>
          </p:cNvPr>
          <p:cNvSpPr txBox="1"/>
          <p:nvPr/>
        </p:nvSpPr>
        <p:spPr>
          <a:xfrm>
            <a:off x="2555355" y="5655292"/>
            <a:ext cx="6724357" cy="369332"/>
          </a:xfrm>
          <a:prstGeom prst="rect">
            <a:avLst/>
          </a:prstGeom>
          <a:noFill/>
          <a:ln>
            <a:solidFill>
              <a:schemeClr val="tx1"/>
            </a:solidFill>
          </a:ln>
        </p:spPr>
        <p:txBody>
          <a:bodyPr wrap="square" rtlCol="0">
            <a:spAutoFit/>
          </a:bodyPr>
          <a:lstStyle/>
          <a:p>
            <a:r>
              <a:rPr lang="ja-JP" altLang="en-US"/>
              <a:t>各渦要素に位置における誘起速度を計算</a:t>
            </a:r>
            <a:endParaRPr kumimoji="1" lang="ja-JP" altLang="en-US"/>
          </a:p>
        </p:txBody>
      </p:sp>
      <p:sp>
        <p:nvSpPr>
          <p:cNvPr id="26" name="下矢印 25">
            <a:extLst>
              <a:ext uri="{FF2B5EF4-FFF2-40B4-BE49-F238E27FC236}">
                <a16:creationId xmlns:a16="http://schemas.microsoft.com/office/drawing/2014/main" id="{EEAA67DB-CC0C-4448-A2B7-DBF43691A95F}"/>
              </a:ext>
            </a:extLst>
          </p:cNvPr>
          <p:cNvSpPr/>
          <p:nvPr/>
        </p:nvSpPr>
        <p:spPr>
          <a:xfrm>
            <a:off x="5434540" y="2333809"/>
            <a:ext cx="559191" cy="244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下矢印 26">
            <a:extLst>
              <a:ext uri="{FF2B5EF4-FFF2-40B4-BE49-F238E27FC236}">
                <a16:creationId xmlns:a16="http://schemas.microsoft.com/office/drawing/2014/main" id="{90FA9474-1893-7D40-87F4-99EAB4522BCF}"/>
              </a:ext>
            </a:extLst>
          </p:cNvPr>
          <p:cNvSpPr/>
          <p:nvPr/>
        </p:nvSpPr>
        <p:spPr>
          <a:xfrm>
            <a:off x="5434540" y="3214129"/>
            <a:ext cx="559191" cy="244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下矢印 27">
            <a:extLst>
              <a:ext uri="{FF2B5EF4-FFF2-40B4-BE49-F238E27FC236}">
                <a16:creationId xmlns:a16="http://schemas.microsoft.com/office/drawing/2014/main" id="{9F5286B9-7BE0-5348-B302-B0D5ADF0A2D3}"/>
              </a:ext>
            </a:extLst>
          </p:cNvPr>
          <p:cNvSpPr/>
          <p:nvPr/>
        </p:nvSpPr>
        <p:spPr>
          <a:xfrm>
            <a:off x="5434540" y="4102938"/>
            <a:ext cx="559191" cy="244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下矢印 28">
            <a:extLst>
              <a:ext uri="{FF2B5EF4-FFF2-40B4-BE49-F238E27FC236}">
                <a16:creationId xmlns:a16="http://schemas.microsoft.com/office/drawing/2014/main" id="{DE08D9BD-90B6-C145-BB64-760C52EC4C73}"/>
              </a:ext>
            </a:extLst>
          </p:cNvPr>
          <p:cNvSpPr/>
          <p:nvPr/>
        </p:nvSpPr>
        <p:spPr>
          <a:xfrm>
            <a:off x="5434540" y="5269396"/>
            <a:ext cx="559191" cy="244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左大かっこ 29">
            <a:extLst>
              <a:ext uri="{FF2B5EF4-FFF2-40B4-BE49-F238E27FC236}">
                <a16:creationId xmlns:a16="http://schemas.microsoft.com/office/drawing/2014/main" id="{250B3D9E-61C9-074E-A343-B583ADC4F34D}"/>
              </a:ext>
            </a:extLst>
          </p:cNvPr>
          <p:cNvSpPr/>
          <p:nvPr/>
        </p:nvSpPr>
        <p:spPr>
          <a:xfrm>
            <a:off x="2053746" y="2578434"/>
            <a:ext cx="215153" cy="1524504"/>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D6E43CF6-0117-0045-B6AF-5FFCE55D6A93}"/>
              </a:ext>
            </a:extLst>
          </p:cNvPr>
          <p:cNvSpPr txBox="1"/>
          <p:nvPr/>
        </p:nvSpPr>
        <p:spPr>
          <a:xfrm>
            <a:off x="828130" y="3151775"/>
            <a:ext cx="1225616" cy="369332"/>
          </a:xfrm>
          <a:prstGeom prst="rect">
            <a:avLst/>
          </a:prstGeom>
          <a:noFill/>
        </p:spPr>
        <p:txBody>
          <a:bodyPr wrap="square" rtlCol="0">
            <a:spAutoFit/>
          </a:bodyPr>
          <a:lstStyle/>
          <a:p>
            <a:r>
              <a:rPr kumimoji="1" lang="en-US" altLang="ja-JP" dirty="0"/>
              <a:t>Upward</a:t>
            </a:r>
            <a:endParaRPr kumimoji="1" lang="ja-JP" altLang="en-US"/>
          </a:p>
        </p:txBody>
      </p:sp>
      <p:sp>
        <p:nvSpPr>
          <p:cNvPr id="32" name="左大かっこ 31">
            <a:extLst>
              <a:ext uri="{FF2B5EF4-FFF2-40B4-BE49-F238E27FC236}">
                <a16:creationId xmlns:a16="http://schemas.microsoft.com/office/drawing/2014/main" id="{7971006B-D195-8A4F-ADD3-9C092FC005C6}"/>
              </a:ext>
            </a:extLst>
          </p:cNvPr>
          <p:cNvSpPr/>
          <p:nvPr/>
        </p:nvSpPr>
        <p:spPr>
          <a:xfrm>
            <a:off x="2053746" y="4347563"/>
            <a:ext cx="215153" cy="921833"/>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00A9A1BD-2DBE-BD45-83BD-3E8156BA5956}"/>
              </a:ext>
            </a:extLst>
          </p:cNvPr>
          <p:cNvSpPr txBox="1"/>
          <p:nvPr/>
        </p:nvSpPr>
        <p:spPr>
          <a:xfrm>
            <a:off x="685800" y="4623813"/>
            <a:ext cx="1422426" cy="369332"/>
          </a:xfrm>
          <a:prstGeom prst="rect">
            <a:avLst/>
          </a:prstGeom>
          <a:noFill/>
        </p:spPr>
        <p:txBody>
          <a:bodyPr wrap="square" rtlCol="0">
            <a:spAutoFit/>
          </a:bodyPr>
          <a:lstStyle/>
          <a:p>
            <a:r>
              <a:rPr kumimoji="1" lang="en-US" altLang="ja-JP" dirty="0"/>
              <a:t>Downward</a:t>
            </a:r>
            <a:endParaRPr kumimoji="1" lang="ja-JP" altLang="en-US"/>
          </a:p>
        </p:txBody>
      </p:sp>
      <p:cxnSp>
        <p:nvCxnSpPr>
          <p:cNvPr id="38" name="直線コネクタ 37">
            <a:extLst>
              <a:ext uri="{FF2B5EF4-FFF2-40B4-BE49-F238E27FC236}">
                <a16:creationId xmlns:a16="http://schemas.microsoft.com/office/drawing/2014/main" id="{6A46A2E3-AC04-FC4F-A7A4-09A17B24BE82}"/>
              </a:ext>
            </a:extLst>
          </p:cNvPr>
          <p:cNvCxnSpPr/>
          <p:nvPr/>
        </p:nvCxnSpPr>
        <p:spPr>
          <a:xfrm flipV="1">
            <a:off x="6341397" y="4225250"/>
            <a:ext cx="3309937" cy="19937"/>
          </a:xfrm>
          <a:prstGeom prst="line">
            <a:avLst/>
          </a:prstGeom>
          <a:ln w="38100">
            <a:solidFill>
              <a:srgbClr val="FF0000"/>
            </a:solidFill>
            <a:prstDash val="sysDot"/>
          </a:ln>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636AA62F-6BC6-AA4E-BBDC-EC66F79ECA6B}"/>
              </a:ext>
            </a:extLst>
          </p:cNvPr>
          <p:cNvCxnSpPr/>
          <p:nvPr/>
        </p:nvCxnSpPr>
        <p:spPr>
          <a:xfrm>
            <a:off x="9651334" y="4225250"/>
            <a:ext cx="0" cy="1614708"/>
          </a:xfrm>
          <a:prstGeom prst="line">
            <a:avLst/>
          </a:prstGeom>
          <a:ln w="38100">
            <a:solidFill>
              <a:srgbClr val="FF0000"/>
            </a:solidFill>
            <a:prstDash val="sysDot"/>
          </a:ln>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7C03351C-4CCD-2E4F-9EAB-D284C2D2D672}"/>
              </a:ext>
            </a:extLst>
          </p:cNvPr>
          <p:cNvCxnSpPr>
            <a:endCxn id="25" idx="3"/>
          </p:cNvCxnSpPr>
          <p:nvPr/>
        </p:nvCxnSpPr>
        <p:spPr>
          <a:xfrm flipH="1">
            <a:off x="9279712" y="5839958"/>
            <a:ext cx="371622" cy="0"/>
          </a:xfrm>
          <a:prstGeom prst="straightConnector1">
            <a:avLst/>
          </a:prstGeom>
          <a:ln w="38100">
            <a:solidFill>
              <a:srgbClr val="FF0000"/>
            </a:solidFill>
            <a:prstDash val="sysDot"/>
            <a:tailEnd type="triangle"/>
          </a:ln>
        </p:spPr>
        <p:style>
          <a:lnRef idx="1">
            <a:schemeClr val="dk1"/>
          </a:lnRef>
          <a:fillRef idx="0">
            <a:schemeClr val="dk1"/>
          </a:fillRef>
          <a:effectRef idx="0">
            <a:schemeClr val="dk1"/>
          </a:effectRef>
          <a:fontRef idx="minor">
            <a:schemeClr val="tx1"/>
          </a:fontRef>
        </p:style>
      </p:cxnSp>
      <p:sp>
        <p:nvSpPr>
          <p:cNvPr id="43" name="テキスト ボックス 42">
            <a:extLst>
              <a:ext uri="{FF2B5EF4-FFF2-40B4-BE49-F238E27FC236}">
                <a16:creationId xmlns:a16="http://schemas.microsoft.com/office/drawing/2014/main" id="{C96AE38F-6A44-AE46-96C3-A153A752132C}"/>
              </a:ext>
            </a:extLst>
          </p:cNvPr>
          <p:cNvSpPr txBox="1"/>
          <p:nvPr/>
        </p:nvSpPr>
        <p:spPr>
          <a:xfrm>
            <a:off x="9813260" y="4385172"/>
            <a:ext cx="1771645" cy="1446550"/>
          </a:xfrm>
          <a:prstGeom prst="rect">
            <a:avLst/>
          </a:prstGeom>
          <a:noFill/>
        </p:spPr>
        <p:txBody>
          <a:bodyPr wrap="square" rtlCol="0">
            <a:spAutoFit/>
          </a:bodyPr>
          <a:lstStyle/>
          <a:p>
            <a:r>
              <a:rPr kumimoji="1" lang="ja-JP" altLang="en-US" sz="1600"/>
              <a:t>多重極展開係数から直接，誘起速度を求めることも可能</a:t>
            </a:r>
            <a:r>
              <a:rPr lang="ja-JP" altLang="en-US" sz="1600"/>
              <a:t>　</a:t>
            </a:r>
            <a:endParaRPr lang="en-US" altLang="ja-JP" sz="1600" dirty="0"/>
          </a:p>
          <a:p>
            <a:r>
              <a:rPr lang="ja-JP" altLang="en-US" sz="2400"/>
              <a:t>→ </a:t>
            </a:r>
            <a:r>
              <a:rPr lang="en-US" altLang="ja-JP" sz="2400" dirty="0">
                <a:solidFill>
                  <a:srgbClr val="FF5441"/>
                </a:solidFill>
              </a:rPr>
              <a:t>Tree</a:t>
            </a:r>
            <a:r>
              <a:rPr lang="ja-JP" altLang="en-US" sz="2400">
                <a:solidFill>
                  <a:srgbClr val="FF5441"/>
                </a:solidFill>
              </a:rPr>
              <a:t>法</a:t>
            </a:r>
            <a:endParaRPr kumimoji="1" lang="ja-JP" altLang="en-US" sz="2400">
              <a:solidFill>
                <a:srgbClr val="FF5441"/>
              </a:solidFill>
            </a:endParaRPr>
          </a:p>
        </p:txBody>
      </p:sp>
    </p:spTree>
    <p:extLst>
      <p:ext uri="{BB962C8B-B14F-4D97-AF65-F5344CB8AC3E}">
        <p14:creationId xmlns:p14="http://schemas.microsoft.com/office/powerpoint/2010/main" val="959929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グループ化 129">
            <a:extLst>
              <a:ext uri="{FF2B5EF4-FFF2-40B4-BE49-F238E27FC236}">
                <a16:creationId xmlns:a16="http://schemas.microsoft.com/office/drawing/2014/main" id="{A3FA7435-F222-BD40-9CF1-8F93C906C686}"/>
              </a:ext>
            </a:extLst>
          </p:cNvPr>
          <p:cNvGrpSpPr/>
          <p:nvPr/>
        </p:nvGrpSpPr>
        <p:grpSpPr>
          <a:xfrm>
            <a:off x="5344323" y="3272238"/>
            <a:ext cx="3729761" cy="2156323"/>
            <a:chOff x="7244551" y="2981667"/>
            <a:chExt cx="3729761" cy="2156323"/>
          </a:xfrm>
        </p:grpSpPr>
        <p:cxnSp>
          <p:nvCxnSpPr>
            <p:cNvPr id="41" name="直線コネクタ 40">
              <a:extLst>
                <a:ext uri="{FF2B5EF4-FFF2-40B4-BE49-F238E27FC236}">
                  <a16:creationId xmlns:a16="http://schemas.microsoft.com/office/drawing/2014/main" id="{E2121006-B8ED-AA43-9AE6-99B7D938C28A}"/>
                </a:ext>
              </a:extLst>
            </p:cNvPr>
            <p:cNvCxnSpPr>
              <a:cxnSpLocks/>
            </p:cNvCxnSpPr>
            <p:nvPr/>
          </p:nvCxnSpPr>
          <p:spPr>
            <a:xfrm>
              <a:off x="9020452" y="2982147"/>
              <a:ext cx="1319921" cy="841525"/>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8929DAEB-0E23-3146-818C-8396D5D98005}"/>
                </a:ext>
              </a:extLst>
            </p:cNvPr>
            <p:cNvCxnSpPr>
              <a:cxnSpLocks/>
            </p:cNvCxnSpPr>
            <p:nvPr/>
          </p:nvCxnSpPr>
          <p:spPr>
            <a:xfrm>
              <a:off x="9267186" y="3830078"/>
              <a:ext cx="35138" cy="663569"/>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501F246A-5006-C64A-9EA9-BE4F822563D4}"/>
                </a:ext>
              </a:extLst>
            </p:cNvPr>
            <p:cNvCxnSpPr>
              <a:cxnSpLocks/>
            </p:cNvCxnSpPr>
            <p:nvPr/>
          </p:nvCxnSpPr>
          <p:spPr>
            <a:xfrm flipH="1">
              <a:off x="9057225" y="3828658"/>
              <a:ext cx="208326" cy="664989"/>
            </a:xfrm>
            <a:prstGeom prst="line">
              <a:avLst/>
            </a:prstGeom>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5768B199-758F-9143-8027-8D955B153146}"/>
                </a:ext>
              </a:extLst>
            </p:cNvPr>
            <p:cNvCxnSpPr>
              <a:cxnSpLocks/>
            </p:cNvCxnSpPr>
            <p:nvPr/>
          </p:nvCxnSpPr>
          <p:spPr>
            <a:xfrm>
              <a:off x="10661980" y="4493658"/>
              <a:ext cx="290397" cy="611820"/>
            </a:xfrm>
            <a:prstGeom prst="line">
              <a:avLst/>
            </a:prstGeom>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7AE8E1FB-34E6-104C-88A8-98752C09332D}"/>
                </a:ext>
              </a:extLst>
            </p:cNvPr>
            <p:cNvCxnSpPr>
              <a:cxnSpLocks/>
            </p:cNvCxnSpPr>
            <p:nvPr/>
          </p:nvCxnSpPr>
          <p:spPr>
            <a:xfrm flipH="1">
              <a:off x="10497718" y="4493637"/>
              <a:ext cx="161128" cy="611841"/>
            </a:xfrm>
            <a:prstGeom prst="line">
              <a:avLst/>
            </a:prstGeom>
          </p:spPr>
          <p:style>
            <a:lnRef idx="1">
              <a:schemeClr val="dk1"/>
            </a:lnRef>
            <a:fillRef idx="0">
              <a:schemeClr val="dk1"/>
            </a:fillRef>
            <a:effectRef idx="0">
              <a:schemeClr val="dk1"/>
            </a:effectRef>
            <a:fontRef idx="minor">
              <a:schemeClr val="tx1"/>
            </a:fontRef>
          </p:style>
        </p:cxnSp>
        <p:cxnSp>
          <p:nvCxnSpPr>
            <p:cNvPr id="58" name="直線コネクタ 57">
              <a:extLst>
                <a:ext uri="{FF2B5EF4-FFF2-40B4-BE49-F238E27FC236}">
                  <a16:creationId xmlns:a16="http://schemas.microsoft.com/office/drawing/2014/main" id="{E0C12F52-FDB2-3D47-B19E-28DF7F45E0B4}"/>
                </a:ext>
              </a:extLst>
            </p:cNvPr>
            <p:cNvCxnSpPr>
              <a:cxnSpLocks/>
            </p:cNvCxnSpPr>
            <p:nvPr/>
          </p:nvCxnSpPr>
          <p:spPr>
            <a:xfrm>
              <a:off x="10334397" y="3824571"/>
              <a:ext cx="328420" cy="669075"/>
            </a:xfrm>
            <a:prstGeom prst="line">
              <a:avLst/>
            </a:prstGeom>
          </p:spPr>
          <p:style>
            <a:lnRef idx="1">
              <a:schemeClr val="dk1"/>
            </a:lnRef>
            <a:fillRef idx="0">
              <a:schemeClr val="dk1"/>
            </a:fillRef>
            <a:effectRef idx="0">
              <a:schemeClr val="dk1"/>
            </a:effectRef>
            <a:fontRef idx="minor">
              <a:schemeClr val="tx1"/>
            </a:fontRef>
          </p:style>
        </p:cxnSp>
        <p:cxnSp>
          <p:nvCxnSpPr>
            <p:cNvPr id="59" name="直線コネクタ 58">
              <a:extLst>
                <a:ext uri="{FF2B5EF4-FFF2-40B4-BE49-F238E27FC236}">
                  <a16:creationId xmlns:a16="http://schemas.microsoft.com/office/drawing/2014/main" id="{F911084B-3A1E-9F47-BD80-61B99A907A7C}"/>
                </a:ext>
              </a:extLst>
            </p:cNvPr>
            <p:cNvCxnSpPr>
              <a:cxnSpLocks/>
            </p:cNvCxnSpPr>
            <p:nvPr/>
          </p:nvCxnSpPr>
          <p:spPr>
            <a:xfrm flipH="1">
              <a:off x="10170135" y="3822982"/>
              <a:ext cx="157994" cy="666681"/>
            </a:xfrm>
            <a:prstGeom prst="line">
              <a:avLst/>
            </a:prstGeom>
          </p:spPr>
          <p:style>
            <a:lnRef idx="1">
              <a:schemeClr val="dk1"/>
            </a:lnRef>
            <a:fillRef idx="0">
              <a:schemeClr val="dk1"/>
            </a:fillRef>
            <a:effectRef idx="0">
              <a:schemeClr val="dk1"/>
            </a:effectRef>
            <a:fontRef idx="minor">
              <a:schemeClr val="tx1"/>
            </a:fontRef>
          </p:style>
        </p:cxnSp>
        <p:cxnSp>
          <p:nvCxnSpPr>
            <p:cNvPr id="70" name="直線コネクタ 69">
              <a:extLst>
                <a:ext uri="{FF2B5EF4-FFF2-40B4-BE49-F238E27FC236}">
                  <a16:creationId xmlns:a16="http://schemas.microsoft.com/office/drawing/2014/main" id="{A843CC61-7870-8141-91C8-204D8C2F155F}"/>
                </a:ext>
              </a:extLst>
            </p:cNvPr>
            <p:cNvCxnSpPr>
              <a:cxnSpLocks/>
            </p:cNvCxnSpPr>
            <p:nvPr/>
          </p:nvCxnSpPr>
          <p:spPr>
            <a:xfrm>
              <a:off x="9010552" y="2981667"/>
              <a:ext cx="254999" cy="847571"/>
            </a:xfrm>
            <a:prstGeom prst="line">
              <a:avLst/>
            </a:prstGeom>
          </p:spPr>
          <p:style>
            <a:lnRef idx="1">
              <a:schemeClr val="dk1"/>
            </a:lnRef>
            <a:fillRef idx="0">
              <a:schemeClr val="dk1"/>
            </a:fillRef>
            <a:effectRef idx="0">
              <a:schemeClr val="dk1"/>
            </a:effectRef>
            <a:fontRef idx="minor">
              <a:schemeClr val="tx1"/>
            </a:fontRef>
          </p:style>
        </p:cxnSp>
        <p:cxnSp>
          <p:nvCxnSpPr>
            <p:cNvPr id="83" name="直線コネクタ 82">
              <a:extLst>
                <a:ext uri="{FF2B5EF4-FFF2-40B4-BE49-F238E27FC236}">
                  <a16:creationId xmlns:a16="http://schemas.microsoft.com/office/drawing/2014/main" id="{5132B6DE-E6EA-164D-9FC1-6671F45ACC29}"/>
                </a:ext>
              </a:extLst>
            </p:cNvPr>
            <p:cNvCxnSpPr>
              <a:cxnSpLocks/>
            </p:cNvCxnSpPr>
            <p:nvPr/>
          </p:nvCxnSpPr>
          <p:spPr>
            <a:xfrm>
              <a:off x="9266368" y="3830078"/>
              <a:ext cx="200218" cy="663568"/>
            </a:xfrm>
            <a:prstGeom prst="line">
              <a:avLst/>
            </a:prstGeom>
          </p:spPr>
          <p:style>
            <a:lnRef idx="1">
              <a:schemeClr val="dk1"/>
            </a:lnRef>
            <a:fillRef idx="0">
              <a:schemeClr val="dk1"/>
            </a:fillRef>
            <a:effectRef idx="0">
              <a:schemeClr val="dk1"/>
            </a:effectRef>
            <a:fontRef idx="minor">
              <a:schemeClr val="tx1"/>
            </a:fontRef>
          </p:style>
        </p:cxnSp>
        <p:cxnSp>
          <p:nvCxnSpPr>
            <p:cNvPr id="91" name="直線コネクタ 90">
              <a:extLst>
                <a:ext uri="{FF2B5EF4-FFF2-40B4-BE49-F238E27FC236}">
                  <a16:creationId xmlns:a16="http://schemas.microsoft.com/office/drawing/2014/main" id="{DD1ED90B-1060-8A42-BE06-576CB0D4D502}"/>
                </a:ext>
              </a:extLst>
            </p:cNvPr>
            <p:cNvCxnSpPr>
              <a:cxnSpLocks/>
            </p:cNvCxnSpPr>
            <p:nvPr/>
          </p:nvCxnSpPr>
          <p:spPr>
            <a:xfrm flipH="1">
              <a:off x="9134917" y="4493637"/>
              <a:ext cx="167407" cy="611928"/>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a:extLst>
                <a:ext uri="{FF2B5EF4-FFF2-40B4-BE49-F238E27FC236}">
                  <a16:creationId xmlns:a16="http://schemas.microsoft.com/office/drawing/2014/main" id="{2A448D4A-EE16-1449-8687-6F919CF12131}"/>
                </a:ext>
              </a:extLst>
            </p:cNvPr>
            <p:cNvCxnSpPr>
              <a:cxnSpLocks/>
            </p:cNvCxnSpPr>
            <p:nvPr/>
          </p:nvCxnSpPr>
          <p:spPr>
            <a:xfrm>
              <a:off x="9302324" y="4488661"/>
              <a:ext cx="194578" cy="626470"/>
            </a:xfrm>
            <a:prstGeom prst="line">
              <a:avLst/>
            </a:prstGeom>
          </p:spPr>
          <p:style>
            <a:lnRef idx="1">
              <a:schemeClr val="dk1"/>
            </a:lnRef>
            <a:fillRef idx="0">
              <a:schemeClr val="dk1"/>
            </a:fillRef>
            <a:effectRef idx="0">
              <a:schemeClr val="dk1"/>
            </a:effectRef>
            <a:fontRef idx="minor">
              <a:schemeClr val="tx1"/>
            </a:fontRef>
          </p:style>
        </p:cxnSp>
        <p:grpSp>
          <p:nvGrpSpPr>
            <p:cNvPr id="109" name="グループ化 108">
              <a:extLst>
                <a:ext uri="{FF2B5EF4-FFF2-40B4-BE49-F238E27FC236}">
                  <a16:creationId xmlns:a16="http://schemas.microsoft.com/office/drawing/2014/main" id="{350E7093-B309-EF4C-B822-046B7F37FF60}"/>
                </a:ext>
              </a:extLst>
            </p:cNvPr>
            <p:cNvGrpSpPr/>
            <p:nvPr/>
          </p:nvGrpSpPr>
          <p:grpSpPr>
            <a:xfrm flipH="1">
              <a:off x="7263979" y="2984690"/>
              <a:ext cx="1751632" cy="2123815"/>
              <a:chOff x="6364284" y="2988073"/>
              <a:chExt cx="1652265" cy="2123815"/>
            </a:xfrm>
          </p:grpSpPr>
          <p:cxnSp>
            <p:nvCxnSpPr>
              <p:cNvPr id="96" name="直線コネクタ 95">
                <a:extLst>
                  <a:ext uri="{FF2B5EF4-FFF2-40B4-BE49-F238E27FC236}">
                    <a16:creationId xmlns:a16="http://schemas.microsoft.com/office/drawing/2014/main" id="{C1F57030-1700-174F-88C6-820FFC353968}"/>
                  </a:ext>
                </a:extLst>
              </p:cNvPr>
              <p:cNvCxnSpPr>
                <a:cxnSpLocks/>
              </p:cNvCxnSpPr>
              <p:nvPr/>
            </p:nvCxnSpPr>
            <p:spPr>
              <a:xfrm>
                <a:off x="6374184" y="2988553"/>
                <a:ext cx="1319921" cy="841525"/>
              </a:xfrm>
              <a:prstGeom prst="line">
                <a:avLst/>
              </a:prstGeom>
            </p:spPr>
            <p:style>
              <a:lnRef idx="1">
                <a:schemeClr val="dk1"/>
              </a:lnRef>
              <a:fillRef idx="0">
                <a:schemeClr val="dk1"/>
              </a:fillRef>
              <a:effectRef idx="0">
                <a:schemeClr val="dk1"/>
              </a:effectRef>
              <a:fontRef idx="minor">
                <a:schemeClr val="tx1"/>
              </a:fontRef>
            </p:style>
          </p:cxnSp>
          <p:cxnSp>
            <p:nvCxnSpPr>
              <p:cNvPr id="97" name="直線コネクタ 96">
                <a:extLst>
                  <a:ext uri="{FF2B5EF4-FFF2-40B4-BE49-F238E27FC236}">
                    <a16:creationId xmlns:a16="http://schemas.microsoft.com/office/drawing/2014/main" id="{975F2FC2-0F47-5A40-BB4D-DDF059A618CD}"/>
                  </a:ext>
                </a:extLst>
              </p:cNvPr>
              <p:cNvCxnSpPr>
                <a:cxnSpLocks/>
              </p:cNvCxnSpPr>
              <p:nvPr/>
            </p:nvCxnSpPr>
            <p:spPr>
              <a:xfrm>
                <a:off x="6608379" y="3827055"/>
                <a:ext cx="294880" cy="664989"/>
              </a:xfrm>
              <a:prstGeom prst="line">
                <a:avLst/>
              </a:prstGeom>
            </p:spPr>
            <p:style>
              <a:lnRef idx="1">
                <a:schemeClr val="dk1"/>
              </a:lnRef>
              <a:fillRef idx="0">
                <a:schemeClr val="dk1"/>
              </a:fillRef>
              <a:effectRef idx="0">
                <a:schemeClr val="dk1"/>
              </a:effectRef>
              <a:fontRef idx="minor">
                <a:schemeClr val="tx1"/>
              </a:fontRef>
            </p:style>
          </p:cxnSp>
          <p:cxnSp>
            <p:nvCxnSpPr>
              <p:cNvPr id="98" name="直線コネクタ 97">
                <a:extLst>
                  <a:ext uri="{FF2B5EF4-FFF2-40B4-BE49-F238E27FC236}">
                    <a16:creationId xmlns:a16="http://schemas.microsoft.com/office/drawing/2014/main" id="{F7277C41-C1B6-E94F-83C2-A77A51738884}"/>
                  </a:ext>
                </a:extLst>
              </p:cNvPr>
              <p:cNvCxnSpPr>
                <a:cxnSpLocks/>
              </p:cNvCxnSpPr>
              <p:nvPr/>
            </p:nvCxnSpPr>
            <p:spPr>
              <a:xfrm flipH="1">
                <a:off x="6572086" y="3826365"/>
                <a:ext cx="34751" cy="677774"/>
              </a:xfrm>
              <a:prstGeom prst="line">
                <a:avLst/>
              </a:prstGeom>
            </p:spPr>
            <p:style>
              <a:lnRef idx="1">
                <a:schemeClr val="dk1"/>
              </a:lnRef>
              <a:fillRef idx="0">
                <a:schemeClr val="dk1"/>
              </a:fillRef>
              <a:effectRef idx="0">
                <a:schemeClr val="dk1"/>
              </a:effectRef>
              <a:fontRef idx="minor">
                <a:schemeClr val="tx1"/>
              </a:fontRef>
            </p:style>
          </p:cxnSp>
          <p:cxnSp>
            <p:nvCxnSpPr>
              <p:cNvPr id="99" name="直線コネクタ 98">
                <a:extLst>
                  <a:ext uri="{FF2B5EF4-FFF2-40B4-BE49-F238E27FC236}">
                    <a16:creationId xmlns:a16="http://schemas.microsoft.com/office/drawing/2014/main" id="{8D4E5829-1C6F-1C40-8633-B241FAE1F4EA}"/>
                  </a:ext>
                </a:extLst>
              </p:cNvPr>
              <p:cNvCxnSpPr>
                <a:cxnSpLocks/>
              </p:cNvCxnSpPr>
              <p:nvPr/>
            </p:nvCxnSpPr>
            <p:spPr>
              <a:xfrm>
                <a:off x="7525568" y="4500068"/>
                <a:ext cx="290397" cy="611820"/>
              </a:xfrm>
              <a:prstGeom prst="line">
                <a:avLst/>
              </a:prstGeom>
            </p:spPr>
            <p:style>
              <a:lnRef idx="1">
                <a:schemeClr val="dk1"/>
              </a:lnRef>
              <a:fillRef idx="0">
                <a:schemeClr val="dk1"/>
              </a:fillRef>
              <a:effectRef idx="0">
                <a:schemeClr val="dk1"/>
              </a:effectRef>
              <a:fontRef idx="minor">
                <a:schemeClr val="tx1"/>
              </a:fontRef>
            </p:style>
          </p:cxnSp>
          <p:cxnSp>
            <p:nvCxnSpPr>
              <p:cNvPr id="100" name="直線コネクタ 99">
                <a:extLst>
                  <a:ext uri="{FF2B5EF4-FFF2-40B4-BE49-F238E27FC236}">
                    <a16:creationId xmlns:a16="http://schemas.microsoft.com/office/drawing/2014/main" id="{7BCF6EE2-E28D-0741-A1CD-367B31198309}"/>
                  </a:ext>
                </a:extLst>
              </p:cNvPr>
              <p:cNvCxnSpPr>
                <a:cxnSpLocks/>
              </p:cNvCxnSpPr>
              <p:nvPr/>
            </p:nvCxnSpPr>
            <p:spPr>
              <a:xfrm flipH="1">
                <a:off x="7361306" y="4500047"/>
                <a:ext cx="161128" cy="611841"/>
              </a:xfrm>
              <a:prstGeom prst="line">
                <a:avLst/>
              </a:prstGeom>
            </p:spPr>
            <p:style>
              <a:lnRef idx="1">
                <a:schemeClr val="dk1"/>
              </a:lnRef>
              <a:fillRef idx="0">
                <a:schemeClr val="dk1"/>
              </a:fillRef>
              <a:effectRef idx="0">
                <a:schemeClr val="dk1"/>
              </a:effectRef>
              <a:fontRef idx="minor">
                <a:schemeClr val="tx1"/>
              </a:fontRef>
            </p:style>
          </p:cxnSp>
          <p:cxnSp>
            <p:nvCxnSpPr>
              <p:cNvPr id="101" name="直線コネクタ 100">
                <a:extLst>
                  <a:ext uri="{FF2B5EF4-FFF2-40B4-BE49-F238E27FC236}">
                    <a16:creationId xmlns:a16="http://schemas.microsoft.com/office/drawing/2014/main" id="{CF9DD9EE-6FB3-CD45-97DA-7493FB566DA1}"/>
                  </a:ext>
                </a:extLst>
              </p:cNvPr>
              <p:cNvCxnSpPr>
                <a:cxnSpLocks/>
              </p:cNvCxnSpPr>
              <p:nvPr/>
            </p:nvCxnSpPr>
            <p:spPr>
              <a:xfrm>
                <a:off x="7688129" y="3830977"/>
                <a:ext cx="328420" cy="669075"/>
              </a:xfrm>
              <a:prstGeom prst="line">
                <a:avLst/>
              </a:prstGeom>
            </p:spPr>
            <p:style>
              <a:lnRef idx="1">
                <a:schemeClr val="dk1"/>
              </a:lnRef>
              <a:fillRef idx="0">
                <a:schemeClr val="dk1"/>
              </a:fillRef>
              <a:effectRef idx="0">
                <a:schemeClr val="dk1"/>
              </a:effectRef>
              <a:fontRef idx="minor">
                <a:schemeClr val="tx1"/>
              </a:fontRef>
            </p:style>
          </p:cxnSp>
          <p:cxnSp>
            <p:nvCxnSpPr>
              <p:cNvPr id="102" name="直線コネクタ 101">
                <a:extLst>
                  <a:ext uri="{FF2B5EF4-FFF2-40B4-BE49-F238E27FC236}">
                    <a16:creationId xmlns:a16="http://schemas.microsoft.com/office/drawing/2014/main" id="{496069E1-14B1-6747-BB5C-64AE671FF085}"/>
                  </a:ext>
                </a:extLst>
              </p:cNvPr>
              <p:cNvCxnSpPr>
                <a:cxnSpLocks/>
              </p:cNvCxnSpPr>
              <p:nvPr/>
            </p:nvCxnSpPr>
            <p:spPr>
              <a:xfrm flipH="1">
                <a:off x="7523867" y="3829388"/>
                <a:ext cx="157994" cy="666681"/>
              </a:xfrm>
              <a:prstGeom prst="line">
                <a:avLst/>
              </a:prstGeom>
            </p:spPr>
            <p:style>
              <a:lnRef idx="1">
                <a:schemeClr val="dk1"/>
              </a:lnRef>
              <a:fillRef idx="0">
                <a:schemeClr val="dk1"/>
              </a:fillRef>
              <a:effectRef idx="0">
                <a:schemeClr val="dk1"/>
              </a:effectRef>
              <a:fontRef idx="minor">
                <a:schemeClr val="tx1"/>
              </a:fontRef>
            </p:style>
          </p:cxnSp>
          <p:cxnSp>
            <p:nvCxnSpPr>
              <p:cNvPr id="103" name="直線コネクタ 102">
                <a:extLst>
                  <a:ext uri="{FF2B5EF4-FFF2-40B4-BE49-F238E27FC236}">
                    <a16:creationId xmlns:a16="http://schemas.microsoft.com/office/drawing/2014/main" id="{670EDA3A-8E5A-1946-89BB-33B92F864A69}"/>
                  </a:ext>
                </a:extLst>
              </p:cNvPr>
              <p:cNvCxnSpPr>
                <a:cxnSpLocks/>
              </p:cNvCxnSpPr>
              <p:nvPr/>
            </p:nvCxnSpPr>
            <p:spPr>
              <a:xfrm>
                <a:off x="6364284" y="2988073"/>
                <a:ext cx="248731" cy="842005"/>
              </a:xfrm>
              <a:prstGeom prst="line">
                <a:avLst/>
              </a:prstGeom>
            </p:spPr>
            <p:style>
              <a:lnRef idx="1">
                <a:schemeClr val="dk1"/>
              </a:lnRef>
              <a:fillRef idx="0">
                <a:schemeClr val="dk1"/>
              </a:fillRef>
              <a:effectRef idx="0">
                <a:schemeClr val="dk1"/>
              </a:effectRef>
              <a:fontRef idx="minor">
                <a:schemeClr val="tx1"/>
              </a:fontRef>
            </p:style>
          </p:cxnSp>
        </p:grpSp>
        <p:sp>
          <p:nvSpPr>
            <p:cNvPr id="113" name="円/楕円 112">
              <a:extLst>
                <a:ext uri="{FF2B5EF4-FFF2-40B4-BE49-F238E27FC236}">
                  <a16:creationId xmlns:a16="http://schemas.microsoft.com/office/drawing/2014/main" id="{FAF299D3-B2FA-0442-ADA0-368D38DFC753}"/>
                </a:ext>
              </a:extLst>
            </p:cNvPr>
            <p:cNvSpPr/>
            <p:nvPr/>
          </p:nvSpPr>
          <p:spPr>
            <a:xfrm>
              <a:off x="7244551" y="44738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4" name="円/楕円 113">
              <a:extLst>
                <a:ext uri="{FF2B5EF4-FFF2-40B4-BE49-F238E27FC236}">
                  <a16:creationId xmlns:a16="http://schemas.microsoft.com/office/drawing/2014/main" id="{C1E2AC59-3DD3-6A45-91DF-78D287C7852C}"/>
                </a:ext>
              </a:extLst>
            </p:cNvPr>
            <p:cNvSpPr/>
            <p:nvPr/>
          </p:nvSpPr>
          <p:spPr>
            <a:xfrm>
              <a:off x="7447909" y="509227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5" name="円/楕円 114">
              <a:extLst>
                <a:ext uri="{FF2B5EF4-FFF2-40B4-BE49-F238E27FC236}">
                  <a16:creationId xmlns:a16="http://schemas.microsoft.com/office/drawing/2014/main" id="{4698ED21-0F58-DD42-8AB0-084C8DAAD569}"/>
                </a:ext>
              </a:extLst>
            </p:cNvPr>
            <p:cNvSpPr/>
            <p:nvPr/>
          </p:nvSpPr>
          <p:spPr>
            <a:xfrm>
              <a:off x="7930623" y="509227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6" name="円/楕円 115">
              <a:extLst>
                <a:ext uri="{FF2B5EF4-FFF2-40B4-BE49-F238E27FC236}">
                  <a16:creationId xmlns:a16="http://schemas.microsoft.com/office/drawing/2014/main" id="{662A6D01-FC53-6647-BD6C-717419FF5CBD}"/>
                </a:ext>
              </a:extLst>
            </p:cNvPr>
            <p:cNvSpPr/>
            <p:nvPr/>
          </p:nvSpPr>
          <p:spPr>
            <a:xfrm>
              <a:off x="8420495" y="446584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7" name="円/楕円 116">
              <a:extLst>
                <a:ext uri="{FF2B5EF4-FFF2-40B4-BE49-F238E27FC236}">
                  <a16:creationId xmlns:a16="http://schemas.microsoft.com/office/drawing/2014/main" id="{9756AF91-926D-F644-809B-14CBF7639724}"/>
                </a:ext>
              </a:extLst>
            </p:cNvPr>
            <p:cNvSpPr/>
            <p:nvPr/>
          </p:nvSpPr>
          <p:spPr>
            <a:xfrm>
              <a:off x="8770364" y="44683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117">
              <a:extLst>
                <a:ext uri="{FF2B5EF4-FFF2-40B4-BE49-F238E27FC236}">
                  <a16:creationId xmlns:a16="http://schemas.microsoft.com/office/drawing/2014/main" id="{B1D65EB7-A01B-A14A-B9BC-A87E6C899D6B}"/>
                </a:ext>
              </a:extLst>
            </p:cNvPr>
            <p:cNvSpPr/>
            <p:nvPr/>
          </p:nvSpPr>
          <p:spPr>
            <a:xfrm>
              <a:off x="9039697" y="447077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118">
              <a:extLst>
                <a:ext uri="{FF2B5EF4-FFF2-40B4-BE49-F238E27FC236}">
                  <a16:creationId xmlns:a16="http://schemas.microsoft.com/office/drawing/2014/main" id="{C98986EE-8A61-834B-B86B-A17662EF0CCE}"/>
                </a:ext>
              </a:extLst>
            </p:cNvPr>
            <p:cNvSpPr/>
            <p:nvPr/>
          </p:nvSpPr>
          <p:spPr>
            <a:xfrm>
              <a:off x="9444130" y="447230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0" name="円/楕円 119">
              <a:extLst>
                <a:ext uri="{FF2B5EF4-FFF2-40B4-BE49-F238E27FC236}">
                  <a16:creationId xmlns:a16="http://schemas.microsoft.com/office/drawing/2014/main" id="{A030B718-65D2-1745-A10B-3CFA6B2A0B27}"/>
                </a:ext>
              </a:extLst>
            </p:cNvPr>
            <p:cNvSpPr/>
            <p:nvPr/>
          </p:nvSpPr>
          <p:spPr>
            <a:xfrm>
              <a:off x="9113929" y="508780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1" name="円/楕円 120">
              <a:extLst>
                <a:ext uri="{FF2B5EF4-FFF2-40B4-BE49-F238E27FC236}">
                  <a16:creationId xmlns:a16="http://schemas.microsoft.com/office/drawing/2014/main" id="{B438DB9E-F337-5D43-B282-A567C3D104C3}"/>
                </a:ext>
              </a:extLst>
            </p:cNvPr>
            <p:cNvSpPr/>
            <p:nvPr/>
          </p:nvSpPr>
          <p:spPr>
            <a:xfrm>
              <a:off x="9477575" y="508780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2" name="円/楕円 121">
              <a:extLst>
                <a:ext uri="{FF2B5EF4-FFF2-40B4-BE49-F238E27FC236}">
                  <a16:creationId xmlns:a16="http://schemas.microsoft.com/office/drawing/2014/main" id="{CC6C1B54-57C5-AA4C-A93B-380CC9EB3CAB}"/>
                </a:ext>
              </a:extLst>
            </p:cNvPr>
            <p:cNvSpPr/>
            <p:nvPr/>
          </p:nvSpPr>
          <p:spPr>
            <a:xfrm>
              <a:off x="10157891" y="446035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3" name="円/楕円 122">
              <a:extLst>
                <a:ext uri="{FF2B5EF4-FFF2-40B4-BE49-F238E27FC236}">
                  <a16:creationId xmlns:a16="http://schemas.microsoft.com/office/drawing/2014/main" id="{4718B63C-23D1-704F-B2F5-1BAA9BFA3A1A}"/>
                </a:ext>
              </a:extLst>
            </p:cNvPr>
            <p:cNvSpPr/>
            <p:nvPr/>
          </p:nvSpPr>
          <p:spPr>
            <a:xfrm>
              <a:off x="10485069" y="508261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4" name="円/楕円 123">
              <a:extLst>
                <a:ext uri="{FF2B5EF4-FFF2-40B4-BE49-F238E27FC236}">
                  <a16:creationId xmlns:a16="http://schemas.microsoft.com/office/drawing/2014/main" id="{16F260B3-A4A7-3440-96CD-F0BD5C45E063}"/>
                </a:ext>
              </a:extLst>
            </p:cNvPr>
            <p:cNvSpPr/>
            <p:nvPr/>
          </p:nvSpPr>
          <p:spPr>
            <a:xfrm>
              <a:off x="10928593" y="508280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31" name="テキスト ボックス 130">
            <a:extLst>
              <a:ext uri="{FF2B5EF4-FFF2-40B4-BE49-F238E27FC236}">
                <a16:creationId xmlns:a16="http://schemas.microsoft.com/office/drawing/2014/main" id="{2F9952DC-8780-CF45-A6BF-4273073B26E8}"/>
              </a:ext>
            </a:extLst>
          </p:cNvPr>
          <p:cNvSpPr txBox="1"/>
          <p:nvPr/>
        </p:nvSpPr>
        <p:spPr>
          <a:xfrm>
            <a:off x="10216285" y="3117317"/>
            <a:ext cx="1360600" cy="369332"/>
          </a:xfrm>
          <a:prstGeom prst="rect">
            <a:avLst/>
          </a:prstGeom>
          <a:noFill/>
        </p:spPr>
        <p:txBody>
          <a:bodyPr wrap="square" rtlCol="0">
            <a:spAutoFit/>
          </a:bodyPr>
          <a:lstStyle/>
          <a:p>
            <a:r>
              <a:rPr kumimoji="1" lang="en-US" altLang="ja-JP" dirty="0"/>
              <a:t>Level 0</a:t>
            </a:r>
            <a:endParaRPr kumimoji="1" lang="ja-JP" altLang="en-US"/>
          </a:p>
        </p:txBody>
      </p:sp>
      <p:sp>
        <p:nvSpPr>
          <p:cNvPr id="132" name="テキスト ボックス 131">
            <a:extLst>
              <a:ext uri="{FF2B5EF4-FFF2-40B4-BE49-F238E27FC236}">
                <a16:creationId xmlns:a16="http://schemas.microsoft.com/office/drawing/2014/main" id="{69CF47FF-5293-874D-8586-728132C05C10}"/>
              </a:ext>
            </a:extLst>
          </p:cNvPr>
          <p:cNvSpPr txBox="1"/>
          <p:nvPr/>
        </p:nvSpPr>
        <p:spPr>
          <a:xfrm>
            <a:off x="10216285" y="5250779"/>
            <a:ext cx="1360600" cy="369332"/>
          </a:xfrm>
          <a:prstGeom prst="rect">
            <a:avLst/>
          </a:prstGeom>
          <a:noFill/>
        </p:spPr>
        <p:txBody>
          <a:bodyPr wrap="square" rtlCol="0">
            <a:spAutoFit/>
          </a:bodyPr>
          <a:lstStyle/>
          <a:p>
            <a:r>
              <a:rPr kumimoji="1" lang="en-US" altLang="ja-JP" dirty="0"/>
              <a:t>Level 3</a:t>
            </a:r>
            <a:endParaRPr kumimoji="1" lang="ja-JP" altLang="en-US"/>
          </a:p>
        </p:txBody>
      </p:sp>
      <p:sp>
        <p:nvSpPr>
          <p:cNvPr id="133" name="テキスト ボックス 132">
            <a:extLst>
              <a:ext uri="{FF2B5EF4-FFF2-40B4-BE49-F238E27FC236}">
                <a16:creationId xmlns:a16="http://schemas.microsoft.com/office/drawing/2014/main" id="{96DF58DE-C172-8B4C-A2A1-88B56402028F}"/>
              </a:ext>
            </a:extLst>
          </p:cNvPr>
          <p:cNvSpPr txBox="1"/>
          <p:nvPr/>
        </p:nvSpPr>
        <p:spPr>
          <a:xfrm>
            <a:off x="10219823" y="3958632"/>
            <a:ext cx="1360600" cy="369332"/>
          </a:xfrm>
          <a:prstGeom prst="rect">
            <a:avLst/>
          </a:prstGeom>
          <a:noFill/>
        </p:spPr>
        <p:txBody>
          <a:bodyPr wrap="square" rtlCol="0">
            <a:spAutoFit/>
          </a:bodyPr>
          <a:lstStyle/>
          <a:p>
            <a:r>
              <a:rPr kumimoji="1" lang="en-US" altLang="ja-JP" dirty="0"/>
              <a:t>Level 1</a:t>
            </a:r>
            <a:endParaRPr kumimoji="1" lang="ja-JP" altLang="en-US"/>
          </a:p>
        </p:txBody>
      </p:sp>
      <p:sp>
        <p:nvSpPr>
          <p:cNvPr id="134" name="テキスト ボックス 133">
            <a:extLst>
              <a:ext uri="{FF2B5EF4-FFF2-40B4-BE49-F238E27FC236}">
                <a16:creationId xmlns:a16="http://schemas.microsoft.com/office/drawing/2014/main" id="{B2469E75-CCA8-424A-8A3D-E300C6D93969}"/>
              </a:ext>
            </a:extLst>
          </p:cNvPr>
          <p:cNvSpPr txBox="1"/>
          <p:nvPr/>
        </p:nvSpPr>
        <p:spPr>
          <a:xfrm>
            <a:off x="10216285" y="4641720"/>
            <a:ext cx="1360600" cy="369332"/>
          </a:xfrm>
          <a:prstGeom prst="rect">
            <a:avLst/>
          </a:prstGeom>
          <a:noFill/>
        </p:spPr>
        <p:txBody>
          <a:bodyPr wrap="square" rtlCol="0">
            <a:spAutoFit/>
          </a:bodyPr>
          <a:lstStyle/>
          <a:p>
            <a:r>
              <a:rPr kumimoji="1" lang="en-US" altLang="ja-JP" dirty="0"/>
              <a:t>Level 2 </a:t>
            </a:r>
            <a:endParaRPr kumimoji="1" lang="ja-JP" altLang="en-US"/>
          </a:p>
        </p:txBody>
      </p:sp>
      <p:cxnSp>
        <p:nvCxnSpPr>
          <p:cNvPr id="136" name="直線コネクタ 135">
            <a:extLst>
              <a:ext uri="{FF2B5EF4-FFF2-40B4-BE49-F238E27FC236}">
                <a16:creationId xmlns:a16="http://schemas.microsoft.com/office/drawing/2014/main" id="{D29F7519-116D-B447-8C79-C8A05CD1A50D}"/>
              </a:ext>
            </a:extLst>
          </p:cNvPr>
          <p:cNvCxnSpPr>
            <a:cxnSpLocks/>
          </p:cNvCxnSpPr>
          <p:nvPr/>
        </p:nvCxnSpPr>
        <p:spPr>
          <a:xfrm flipH="1">
            <a:off x="7319573" y="3272238"/>
            <a:ext cx="2832833"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FAD4665D-A0D4-B440-AA2C-2229FD03B5E1}"/>
              </a:ext>
            </a:extLst>
          </p:cNvPr>
          <p:cNvCxnSpPr>
            <a:cxnSpLocks/>
          </p:cNvCxnSpPr>
          <p:nvPr/>
        </p:nvCxnSpPr>
        <p:spPr>
          <a:xfrm flipH="1">
            <a:off x="8584841" y="4089414"/>
            <a:ext cx="1567565"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96D114B0-7B9D-6649-8F0C-C8CB4EFCF799}"/>
              </a:ext>
            </a:extLst>
          </p:cNvPr>
          <p:cNvCxnSpPr>
            <a:cxnSpLocks/>
          </p:cNvCxnSpPr>
          <p:nvPr/>
        </p:nvCxnSpPr>
        <p:spPr>
          <a:xfrm flipH="1">
            <a:off x="8906950" y="4787234"/>
            <a:ext cx="1245456"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CA4F5A73-6952-D943-8B59-73BE0F57FEBC}"/>
              </a:ext>
            </a:extLst>
          </p:cNvPr>
          <p:cNvCxnSpPr>
            <a:cxnSpLocks/>
          </p:cNvCxnSpPr>
          <p:nvPr/>
        </p:nvCxnSpPr>
        <p:spPr>
          <a:xfrm flipH="1">
            <a:off x="9185886" y="5405700"/>
            <a:ext cx="918597"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61" name="タイトル 1">
            <a:extLst>
              <a:ext uri="{FF2B5EF4-FFF2-40B4-BE49-F238E27FC236}">
                <a16:creationId xmlns:a16="http://schemas.microsoft.com/office/drawing/2014/main" id="{AFF3157A-8EF5-DF4A-8147-8F33DE771346}"/>
              </a:ext>
            </a:extLst>
          </p:cNvPr>
          <p:cNvSpPr txBox="1">
            <a:spLocks/>
          </p:cNvSpPr>
          <p:nvPr/>
        </p:nvSpPr>
        <p:spPr>
          <a:xfrm>
            <a:off x="685800" y="476880"/>
            <a:ext cx="10515600" cy="678819"/>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a:t>ツリー構造の導入</a:t>
            </a:r>
            <a:r>
              <a:rPr lang="en-US" altLang="ja-JP" sz="4000" dirty="0"/>
              <a:t> | FMM (2D)</a:t>
            </a:r>
            <a:endParaRPr lang="ja-JP" altLang="en-US" sz="4000"/>
          </a:p>
        </p:txBody>
      </p:sp>
      <p:sp>
        <p:nvSpPr>
          <p:cNvPr id="5" name="スライド番号プレースホルダー 4">
            <a:extLst>
              <a:ext uri="{FF2B5EF4-FFF2-40B4-BE49-F238E27FC236}">
                <a16:creationId xmlns:a16="http://schemas.microsoft.com/office/drawing/2014/main" id="{93151F86-FC80-8D4A-8F4F-8518B896F0A8}"/>
              </a:ext>
            </a:extLst>
          </p:cNvPr>
          <p:cNvSpPr>
            <a:spLocks noGrp="1"/>
          </p:cNvSpPr>
          <p:nvPr>
            <p:ph type="sldNum" sz="quarter" idx="12"/>
          </p:nvPr>
        </p:nvSpPr>
        <p:spPr/>
        <p:txBody>
          <a:bodyPr/>
          <a:lstStyle/>
          <a:p>
            <a:fld id="{AE81C23F-C89D-DB45-BD91-23EF5086497B}" type="slidenum">
              <a:rPr kumimoji="1" lang="ja-JP" altLang="en-US" smtClean="0"/>
              <a:t>9</a:t>
            </a:fld>
            <a:endParaRPr kumimoji="1" lang="ja-JP" altLang="en-US"/>
          </a:p>
        </p:txBody>
      </p:sp>
      <p:sp>
        <p:nvSpPr>
          <p:cNvPr id="62" name="コンテンツ プレースホルダー 2">
            <a:extLst>
              <a:ext uri="{FF2B5EF4-FFF2-40B4-BE49-F238E27FC236}">
                <a16:creationId xmlns:a16="http://schemas.microsoft.com/office/drawing/2014/main" id="{AD1E96E1-4F57-7A41-BEA0-C4E8A2620BB7}"/>
              </a:ext>
            </a:extLst>
          </p:cNvPr>
          <p:cNvSpPr>
            <a:spLocks noGrp="1"/>
          </p:cNvSpPr>
          <p:nvPr>
            <p:ph idx="1"/>
          </p:nvPr>
        </p:nvSpPr>
        <p:spPr>
          <a:xfrm>
            <a:off x="838200" y="1643409"/>
            <a:ext cx="10886162" cy="737670"/>
          </a:xfrm>
        </p:spPr>
        <p:txBody>
          <a:bodyPr>
            <a:normAutofit fontScale="70000" lnSpcReduction="20000"/>
          </a:bodyPr>
          <a:lstStyle/>
          <a:p>
            <a:pPr marL="0" lvl="0" indent="0">
              <a:lnSpc>
                <a:spcPct val="100000"/>
              </a:lnSpc>
              <a:spcBef>
                <a:spcPts val="0"/>
              </a:spcBef>
              <a:buNone/>
            </a:pPr>
            <a:r>
              <a:rPr lang="en-US" altLang="ja-JP" sz="3500" dirty="0">
                <a:solidFill>
                  <a:prstClr val="black"/>
                </a:solidFill>
              </a:rPr>
              <a:t>Barnes, J. and Hut, P. </a:t>
            </a:r>
            <a:r>
              <a:rPr lang="ja-JP" altLang="en-US" sz="3500">
                <a:solidFill>
                  <a:prstClr val="black"/>
                </a:solidFill>
              </a:rPr>
              <a:t>のアルゴリズム</a:t>
            </a:r>
            <a:r>
              <a:rPr lang="en-US" altLang="ja-JP" sz="3500" dirty="0">
                <a:solidFill>
                  <a:prstClr val="black"/>
                </a:solidFill>
              </a:rPr>
              <a:t>[1]</a:t>
            </a:r>
            <a:r>
              <a:rPr lang="ja-JP" altLang="en-US" sz="3500">
                <a:solidFill>
                  <a:prstClr val="black"/>
                </a:solidFill>
              </a:rPr>
              <a:t>を用いてツリー構造を生成する</a:t>
            </a:r>
            <a:endParaRPr lang="en-US" altLang="ja-JP" sz="3500" dirty="0">
              <a:solidFill>
                <a:prstClr val="black"/>
              </a:solidFill>
            </a:endParaRPr>
          </a:p>
        </p:txBody>
      </p:sp>
      <p:pic>
        <p:nvPicPr>
          <p:cNvPr id="7" name="図 6">
            <a:extLst>
              <a:ext uri="{FF2B5EF4-FFF2-40B4-BE49-F238E27FC236}">
                <a16:creationId xmlns:a16="http://schemas.microsoft.com/office/drawing/2014/main" id="{334E05E4-BA9B-3948-90AF-96447F0A2A37}"/>
              </a:ext>
            </a:extLst>
          </p:cNvPr>
          <p:cNvPicPr>
            <a:picLocks noChangeAspect="1"/>
          </p:cNvPicPr>
          <p:nvPr/>
        </p:nvPicPr>
        <p:blipFill>
          <a:blip r:embed="rId3"/>
          <a:stretch>
            <a:fillRect/>
          </a:stretch>
        </p:blipFill>
        <p:spPr>
          <a:xfrm>
            <a:off x="1025391" y="2730408"/>
            <a:ext cx="3433776" cy="3382980"/>
          </a:xfrm>
          <a:prstGeom prst="rect">
            <a:avLst/>
          </a:prstGeom>
        </p:spPr>
      </p:pic>
      <p:sp>
        <p:nvSpPr>
          <p:cNvPr id="69" name="円/楕円 68">
            <a:extLst>
              <a:ext uri="{FF2B5EF4-FFF2-40B4-BE49-F238E27FC236}">
                <a16:creationId xmlns:a16="http://schemas.microsoft.com/office/drawing/2014/main" id="{95EDDEAF-08D5-5F4C-8CEA-148E1029A774}"/>
              </a:ext>
            </a:extLst>
          </p:cNvPr>
          <p:cNvSpPr/>
          <p:nvPr/>
        </p:nvSpPr>
        <p:spPr>
          <a:xfrm>
            <a:off x="1220027" y="623871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42CD1EB-8FBF-934D-88A7-B75888B2BA86}"/>
              </a:ext>
            </a:extLst>
          </p:cNvPr>
          <p:cNvSpPr txBox="1"/>
          <p:nvPr/>
        </p:nvSpPr>
        <p:spPr>
          <a:xfrm>
            <a:off x="1337942" y="6095363"/>
            <a:ext cx="1486894" cy="369332"/>
          </a:xfrm>
          <a:prstGeom prst="rect">
            <a:avLst/>
          </a:prstGeom>
          <a:noFill/>
        </p:spPr>
        <p:txBody>
          <a:bodyPr wrap="square" rtlCol="0">
            <a:spAutoFit/>
          </a:bodyPr>
          <a:lstStyle/>
          <a:p>
            <a:r>
              <a:rPr kumimoji="1" lang="en-US" altLang="ja-JP" dirty="0"/>
              <a:t>blob</a:t>
            </a:r>
            <a:r>
              <a:rPr kumimoji="1" lang="ja-JP" altLang="en-US"/>
              <a:t>渦要素</a:t>
            </a:r>
          </a:p>
        </p:txBody>
      </p:sp>
    </p:spTree>
    <p:extLst>
      <p:ext uri="{BB962C8B-B14F-4D97-AF65-F5344CB8AC3E}">
        <p14:creationId xmlns:p14="http://schemas.microsoft.com/office/powerpoint/2010/main" val="7395397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17538</TotalTime>
  <Words>1272</Words>
  <Application>Microsoft Macintosh PowerPoint</Application>
  <PresentationFormat>ワイド画面</PresentationFormat>
  <Paragraphs>198</Paragraphs>
  <Slides>20</Slides>
  <Notes>13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游ゴシック</vt:lpstr>
      <vt:lpstr>游ゴシック Light</vt:lpstr>
      <vt:lpstr>Arial</vt:lpstr>
      <vt:lpstr>Cambria</vt:lpstr>
      <vt:lpstr>Cambria Math</vt:lpstr>
      <vt:lpstr>Office テーマ</vt:lpstr>
      <vt:lpstr>高速多重極展開法(FMM)を用いた 2次元及び3次元渦法の 高速化に関する研究</vt:lpstr>
      <vt:lpstr>目次                                                         </vt:lpstr>
      <vt:lpstr>PowerPoint プレゼンテーション</vt:lpstr>
      <vt:lpstr>PowerPoint プレゼンテーション</vt:lpstr>
      <vt:lpstr>PowerPoint プレゼンテーション</vt:lpstr>
      <vt:lpstr>PowerPoint プレゼンテーション</vt:lpstr>
      <vt:lpstr>先行研究</vt:lpstr>
      <vt:lpstr>PowerPoint プレゼンテーション</vt:lpstr>
      <vt:lpstr>PowerPoint プレゼンテーション</vt:lpstr>
      <vt:lpstr>S2M | FMM (2D) (Source to Multipole translation) </vt:lpstr>
      <vt:lpstr>M2M | FMM (2D) (Multipole to Multipole translation) </vt:lpstr>
      <vt:lpstr>M2L &amp; L2L | FMM (2D)  (Multipole to Local translation, Local to Local translation) </vt:lpstr>
      <vt:lpstr>誘起速度の計算 | FMM (2D) </vt:lpstr>
      <vt:lpstr>計算精度 | FMM (2D) </vt:lpstr>
      <vt:lpstr>PowerPoint プレゼンテーション</vt:lpstr>
      <vt:lpstr>解析条件1  円柱</vt:lpstr>
      <vt:lpstr>解析条件2  ヒービング</vt:lpstr>
      <vt:lpstr>スケジュール</vt:lpstr>
      <vt:lpstr>参考文献</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FMMを用いた渦法の高速化に関する研究</dc:title>
  <dc:creator>6BEU4125</dc:creator>
  <cp:lastModifiedBy>6BEU4125</cp:lastModifiedBy>
  <cp:revision>163</cp:revision>
  <dcterms:created xsi:type="dcterms:W3CDTF">2019-05-23T23:26:30Z</dcterms:created>
  <dcterms:modified xsi:type="dcterms:W3CDTF">2019-12-10T16:15:51Z</dcterms:modified>
</cp:coreProperties>
</file>