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5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E1C3-E57E-4A5B-AB92-A8E2DF22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C0264-426E-4EDC-A38B-4B63D812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3940-F964-488F-A178-9E0F70B1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D4C41-7366-4366-A825-A0209F5A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C63C-9223-4115-8473-33429DB1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D62B-3FEE-48DB-B619-671A297A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06D70-56A2-4A94-8856-D7C9E967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B3BE-2BE2-4356-95CB-44F8DC9F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39CA-5594-4218-9137-A07EED88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3D54-B623-4EA1-B993-19C99F5D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885E6-1448-45EE-B7EA-1C4C07FA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85371-8435-4792-A720-6DA2B0153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9F38-2877-4517-B43A-C0133FF5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B97-B5D8-49DC-99CD-9A7F2F7F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ED67-3B0F-415F-8FB2-9FF53B4E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8F2F-676F-4C8D-BACA-56907A08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0DA5-44D2-4485-833B-DA095CD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350B-1E35-4F1A-B61E-37D9BF4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8F9B-EEA3-414B-97D5-0986F306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030A-A189-494B-820F-D6A90A5A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83C7-E1C8-4922-85BA-89F368BE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EC50-EFD2-4D41-8AD6-892ABD55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4A62-4268-4B25-988B-353E2AE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6769-F45E-433C-97AF-5362C2E2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40DD-0056-4D94-A293-B2921CA8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E8AD-F08F-46A1-A110-17D485FB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4DAB-C674-4093-A579-42E4BBD2A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8E70D-40CA-42C1-A199-75C0325EE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11BF-07DF-4DD5-94CF-98104C9C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CE34-2F69-48ED-9B60-0CC5A30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B26EE-DFAF-4F2A-9387-06CD61E6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4CD4-A0F5-4141-B6F2-C9988AFF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5399D-3EFE-4B9F-B194-C9C0BAD76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4BA54-968E-4572-B9B6-AABC2E59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9A015-AE1F-48A2-A65D-1586735A5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22B4F-DD78-48F7-A246-7D537E44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6F741-A490-49DE-B4C7-A87FBB0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FF986-69FA-4912-A71E-AD5CFA3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F4E4C-F745-419D-AE40-31565D70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EE3-070C-4BF8-829D-DB396DDD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929AE-C3AF-4099-BA48-0CA3C495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3CF52-4CFC-4EFD-9B3A-476AAEC7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26156-C624-4A38-BAD0-088117AC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24E83-1C24-4D6C-A813-DBB667D5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02517-2B26-41D8-A75F-05087E6D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43AC-2106-44FD-901F-6D33859F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EE05-FA4A-4695-BD37-8929977D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A70F-7578-46C1-B35D-57E6D61E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B863-A186-4B28-9DE0-0223F56B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2825-682D-4BF9-8632-43C667E4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A836-6604-4ACA-A8EF-E28AC725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DEC5E-1EA4-4BE8-89B3-89917CE3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2A49-CE83-41A6-AA91-D54B608B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3C08B-76F5-4696-8500-6B9476F1B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BBD9-0988-4603-9A56-C1A0216C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9073E-77A6-41E2-A3E4-920E3365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A078-560B-4E2C-AC73-D92C223C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91AD-4129-454F-AD1F-613B8570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1F4E5-B76B-4B19-B715-4D9ADE0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E677-886D-4787-A174-64AB7FD4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BD42-E2FD-4539-AAD8-DEAD1DFAE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A6CD-CB77-4338-9608-8CD94B2BAB7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79E3-FDF9-46FD-B1E4-CA4D304B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09B9-F1D8-4FDC-9C98-9953F945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1441-EA8A-4750-8415-1636A90F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W2CAghUiof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kitayama/reinforcement-learning/blob/master/dqs/dqn_cartpole_train.py" TargetMode="External"/><Relationship Id="rId2" Type="http://schemas.openxmlformats.org/officeDocument/2006/relationships/hyperlink" Target="https://www.youtube.com/watch?v=XiigTGKZfks&amp;feature=youtu.b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yukikitayama/reinforcement-learning/blob/master/dqs/dqn_cartpole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3E0-A0A9-4A34-83F2-FF59F49D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Q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6D593-11F1-4345-A25D-20C5024B1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Denver Quant Society</a:t>
            </a:r>
          </a:p>
          <a:p>
            <a:r>
              <a:rPr lang="en-US" dirty="0"/>
              <a:t>Yuki Kitayama</a:t>
            </a:r>
          </a:p>
        </p:txBody>
      </p:sp>
    </p:spTree>
    <p:extLst>
      <p:ext uri="{BB962C8B-B14F-4D97-AF65-F5344CB8AC3E}">
        <p14:creationId xmlns:p14="http://schemas.microsoft.com/office/powerpoint/2010/main" val="320575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Implementation -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B06FBB-0F21-47DF-BC37-79ABAEA2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89" y="1389649"/>
            <a:ext cx="6601745" cy="4639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B5A25-5F2B-4628-9A10-575194D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2" y="1389649"/>
            <a:ext cx="4695755" cy="1486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D87FE-15DD-425A-8841-C44B48571CA8}"/>
              </a:ext>
            </a:extLst>
          </p:cNvPr>
          <p:cNvSpPr txBox="1"/>
          <p:nvPr/>
        </p:nvSpPr>
        <p:spPr>
          <a:xfrm>
            <a:off x="209138" y="69446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3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Implementation -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D87FE-15DD-425A-8841-C44B48571CA8}"/>
              </a:ext>
            </a:extLst>
          </p:cNvPr>
          <p:cNvSpPr txBox="1"/>
          <p:nvPr/>
        </p:nvSpPr>
        <p:spPr>
          <a:xfrm>
            <a:off x="209138" y="910215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F6D1C-1C6F-4092-9B37-55E4DB3C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42" y="2039281"/>
            <a:ext cx="3705916" cy="2779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7D501-C797-4BE8-AF9D-88EA5C21A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" y="2034282"/>
            <a:ext cx="3705916" cy="2779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A123F-3D1E-47D7-A4E2-99251E381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99" y="2034282"/>
            <a:ext cx="3705916" cy="27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96E-49A0-4A5F-96D7-51B5DAE16515}"/>
              </a:ext>
            </a:extLst>
          </p:cNvPr>
          <p:cNvSpPr txBox="1"/>
          <p:nvPr/>
        </p:nvSpPr>
        <p:spPr>
          <a:xfrm>
            <a:off x="4318518" y="1763768"/>
            <a:ext cx="3554963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Example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Concept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9940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96E-49A0-4A5F-96D7-51B5DAE16515}"/>
              </a:ext>
            </a:extLst>
          </p:cNvPr>
          <p:cNvSpPr txBox="1"/>
          <p:nvPr/>
        </p:nvSpPr>
        <p:spPr>
          <a:xfrm>
            <a:off x="870857" y="1166842"/>
            <a:ext cx="10450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Deep Q Network (DQN)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of many reinforcement learning algorithms using deep learning (</a:t>
            </a:r>
            <a:r>
              <a:rPr lang="en-US" sz="2400" b="1" dirty="0"/>
              <a:t>“Deep reinforcement learning”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Proposed in 2013 by DeepMind (AI company in UK under Google) in paper “Playing Atari with Deep Reinforcement Learning”.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Neural network</a:t>
            </a:r>
            <a:r>
              <a:rPr lang="en-US" sz="2400" dirty="0"/>
              <a:t> is used to process state data and to output action-value (Q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u="sng" dirty="0"/>
              <a:t>Why I introduce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Agent </a:t>
            </a:r>
            <a:r>
              <a:rPr lang="en-US" sz="2400" b="1" dirty="0"/>
              <a:t>learns from scratch</a:t>
            </a:r>
            <a:r>
              <a:rPr lang="en-US" sz="2400" dirty="0"/>
              <a:t> without human intervention and achieves results </a:t>
            </a:r>
            <a:r>
              <a:rPr lang="en-US" sz="2400" b="1" dirty="0"/>
              <a:t>better than human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 reinforcement learning papers use DQN as </a:t>
            </a:r>
            <a:r>
              <a:rPr lang="en-US" sz="2400" b="1" dirty="0"/>
              <a:t>benchmark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8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96E-49A0-4A5F-96D7-51B5DAE16515}"/>
              </a:ext>
            </a:extLst>
          </p:cNvPr>
          <p:cNvSpPr txBox="1"/>
          <p:nvPr/>
        </p:nvSpPr>
        <p:spPr>
          <a:xfrm>
            <a:off x="256551" y="727787"/>
            <a:ext cx="87194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Space Invaders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game to kill as many enemies as possible to get a high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State: Game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Action: Fire, move right, move left, move right and fire, move left and fire, do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Reward: Score you can get when you kill an enemy</a:t>
            </a:r>
          </a:p>
          <a:p>
            <a:endParaRPr lang="en-US" sz="2400" b="1" u="sng" dirty="0"/>
          </a:p>
          <a:p>
            <a:r>
              <a:rPr lang="en-US" sz="2400" b="1" u="sng" dirty="0"/>
              <a:t>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convolutional neural network to process game screen, and outputs what’s the best in a certain state every time step.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u="sng" dirty="0"/>
              <a:t>YouTube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https://www.youtube.com/watch?v=W2CAghUiofY</a:t>
            </a:r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AB6DD5-6C99-4272-A393-B79FBA22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040" y="830424"/>
            <a:ext cx="2578441" cy="33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6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Concept - Big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96E-49A0-4A5F-96D7-51B5DAE16515}"/>
              </a:ext>
            </a:extLst>
          </p:cNvPr>
          <p:cNvSpPr txBox="1"/>
          <p:nvPr/>
        </p:nvSpPr>
        <p:spPr>
          <a:xfrm>
            <a:off x="1502492" y="1516424"/>
            <a:ext cx="4534678" cy="415498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55563" lvl="1"/>
            <a:endParaRPr lang="en-US" sz="2400" dirty="0"/>
          </a:p>
          <a:p>
            <a:pPr marL="55563" lvl="1"/>
            <a:endParaRPr lang="en-US" sz="2400" dirty="0"/>
          </a:p>
          <a:p>
            <a:pPr marL="55563" lvl="1"/>
            <a:r>
              <a:rPr lang="en-US" sz="2400" dirty="0"/>
              <a:t>    Get action</a:t>
            </a:r>
          </a:p>
          <a:p>
            <a:pPr marL="55563" lvl="1"/>
            <a:endParaRPr lang="en-US" sz="2400" dirty="0"/>
          </a:p>
          <a:p>
            <a:pPr marL="55563" lvl="1"/>
            <a:r>
              <a:rPr lang="en-US" sz="2400" dirty="0"/>
              <a:t>    Get next state from the action</a:t>
            </a:r>
          </a:p>
          <a:p>
            <a:pPr marL="55563" lvl="1"/>
            <a:endParaRPr lang="en-US" sz="2400" dirty="0"/>
          </a:p>
          <a:p>
            <a:pPr marL="55563" lvl="1"/>
            <a:r>
              <a:rPr lang="en-US" sz="2400" dirty="0"/>
              <a:t>    Collect data</a:t>
            </a:r>
          </a:p>
          <a:p>
            <a:pPr marL="55563" lvl="1"/>
            <a:endParaRPr lang="en-US" sz="2400" dirty="0"/>
          </a:p>
          <a:p>
            <a:pPr marL="55563" lvl="1"/>
            <a:r>
              <a:rPr lang="en-US" sz="2400" dirty="0"/>
              <a:t>    Train model</a:t>
            </a:r>
          </a:p>
          <a:p>
            <a:pPr marL="55563" lvl="1"/>
            <a:endParaRPr lang="en-US" sz="2400" dirty="0"/>
          </a:p>
          <a:p>
            <a:pPr marL="55563" lvl="1"/>
            <a:r>
              <a:rPr lang="en-US" sz="2400" dirty="0"/>
              <a:t>    Current state = next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22A64-0844-4781-86C6-DD68C907804B}"/>
              </a:ext>
            </a:extLst>
          </p:cNvPr>
          <p:cNvSpPr txBox="1"/>
          <p:nvPr/>
        </p:nvSpPr>
        <p:spPr>
          <a:xfrm>
            <a:off x="6725300" y="4468686"/>
            <a:ext cx="453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/>
            <a:r>
              <a:rPr lang="en-US" sz="2400" dirty="0"/>
              <a:t>    </a:t>
            </a:r>
            <a:r>
              <a:rPr lang="en-US" sz="2400" b="1" u="sng" dirty="0"/>
              <a:t>Q-learning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D1A2AA-E81F-4443-805D-8F096D33388A}"/>
              </a:ext>
            </a:extLst>
          </p:cNvPr>
          <p:cNvCxnSpPr>
            <a:cxnSpLocks/>
          </p:cNvCxnSpPr>
          <p:nvPr/>
        </p:nvCxnSpPr>
        <p:spPr>
          <a:xfrm flipH="1">
            <a:off x="3764645" y="2509935"/>
            <a:ext cx="31257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DB3AB0-C84F-447E-90E7-70BA3038CA60}"/>
              </a:ext>
            </a:extLst>
          </p:cNvPr>
          <p:cNvCxnSpPr>
            <a:cxnSpLocks/>
          </p:cNvCxnSpPr>
          <p:nvPr/>
        </p:nvCxnSpPr>
        <p:spPr>
          <a:xfrm flipH="1">
            <a:off x="3770865" y="3959290"/>
            <a:ext cx="31257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01296A-529A-43FB-A669-56A2D204B2EF}"/>
              </a:ext>
            </a:extLst>
          </p:cNvPr>
          <p:cNvCxnSpPr>
            <a:cxnSpLocks/>
          </p:cNvCxnSpPr>
          <p:nvPr/>
        </p:nvCxnSpPr>
        <p:spPr>
          <a:xfrm flipH="1">
            <a:off x="3764645" y="4699519"/>
            <a:ext cx="31257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1C7924-B303-4552-BC62-FCE90F817FBC}"/>
              </a:ext>
            </a:extLst>
          </p:cNvPr>
          <p:cNvSpPr txBox="1"/>
          <p:nvPr/>
        </p:nvSpPr>
        <p:spPr>
          <a:xfrm>
            <a:off x="1608752" y="1285591"/>
            <a:ext cx="12801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85624-931D-46EB-A73A-5339749109E5}"/>
              </a:ext>
            </a:extLst>
          </p:cNvPr>
          <p:cNvSpPr txBox="1"/>
          <p:nvPr/>
        </p:nvSpPr>
        <p:spPr>
          <a:xfrm>
            <a:off x="6725300" y="3636908"/>
            <a:ext cx="453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/>
            <a:r>
              <a:rPr lang="en-US" sz="2400" dirty="0"/>
              <a:t>    </a:t>
            </a:r>
            <a:r>
              <a:rPr lang="en-US" sz="2400" b="1" u="sng" dirty="0"/>
              <a:t>Experience replay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6DC87-FEA0-4B11-A358-AA4608A78C64}"/>
              </a:ext>
            </a:extLst>
          </p:cNvPr>
          <p:cNvSpPr txBox="1"/>
          <p:nvPr/>
        </p:nvSpPr>
        <p:spPr>
          <a:xfrm>
            <a:off x="6725300" y="2232030"/>
            <a:ext cx="453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/>
            <a:r>
              <a:rPr lang="en-US" sz="2400" dirty="0"/>
              <a:t>    </a:t>
            </a:r>
            <a:r>
              <a:rPr lang="en-US" sz="2400" b="1" u="sng" dirty="0"/>
              <a:t>Epsilon 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384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4" grpId="0" animBg="1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Concept - Epsilon 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22A64-0844-4781-86C6-DD68C907804B}"/>
                  </a:ext>
                </a:extLst>
              </p:cNvPr>
              <p:cNvSpPr txBox="1"/>
              <p:nvPr/>
            </p:nvSpPr>
            <p:spPr>
              <a:xfrm>
                <a:off x="293462" y="706233"/>
                <a:ext cx="704409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5563" lvl="1"/>
                <a:r>
                  <a:rPr lang="en-US" sz="2000" b="1" u="sng" dirty="0"/>
                  <a:t>Idea</a:t>
                </a:r>
              </a:p>
              <a:p>
                <a:pPr marL="341313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 outputs might be a locally optimal, so let the agent ignore the model, take a different action, and explore an environment.</a:t>
                </a:r>
              </a:p>
              <a:p>
                <a:pPr marL="341313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55563" lvl="1"/>
                <a:r>
                  <a:rPr lang="en-US" sz="2000" b="1" u="sng" dirty="0"/>
                  <a:t>Benefit</a:t>
                </a:r>
              </a:p>
              <a:p>
                <a:pPr marL="341313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Through the experience, we force the agent to learn.</a:t>
                </a:r>
              </a:p>
              <a:p>
                <a:pPr marL="55563" lvl="1"/>
                <a:endParaRPr lang="en-US" sz="2000" dirty="0"/>
              </a:p>
              <a:p>
                <a:pPr marL="55563" lvl="1"/>
                <a:r>
                  <a:rPr lang="en-US" sz="2000" b="1" u="sng" dirty="0"/>
                  <a:t>Algorithm</a:t>
                </a:r>
              </a:p>
              <a:p>
                <a:pPr marL="341313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Set a value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 between 0.0 and 1.0</a:t>
                </a:r>
              </a:p>
              <a:p>
                <a:pPr marL="798513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Generate random number between 0.0 and 1.0</a:t>
                </a:r>
              </a:p>
              <a:p>
                <a:pPr marL="1255713" lvl="3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 random number is smaller than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1712913" lvl="4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Take a random action</a:t>
                </a:r>
              </a:p>
              <a:p>
                <a:pPr marL="1255713" lvl="3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larger,</a:t>
                </a:r>
              </a:p>
              <a:p>
                <a:pPr marL="1712913" lvl="4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Take an action from the model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22A64-0844-4781-86C6-DD68C907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2" y="706233"/>
                <a:ext cx="7044097" cy="4708981"/>
              </a:xfrm>
              <a:prstGeom prst="rect">
                <a:avLst/>
              </a:prstGeom>
              <a:blipFill>
                <a:blip r:embed="rId2"/>
                <a:stretch>
                  <a:fillRect l="-87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4E7942-010D-4E3F-96A6-BA7FE9F64C80}"/>
              </a:ext>
            </a:extLst>
          </p:cNvPr>
          <p:cNvSpPr txBox="1"/>
          <p:nvPr/>
        </p:nvSpPr>
        <p:spPr>
          <a:xfrm>
            <a:off x="8376490" y="706233"/>
            <a:ext cx="207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 algn="ctr"/>
            <a:r>
              <a:rPr lang="en-US" sz="2400" dirty="0"/>
              <a:t>Epsilon = 0.1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A9CA7-6CB7-45EB-BC82-F0C8ACB2FCA0}"/>
              </a:ext>
            </a:extLst>
          </p:cNvPr>
          <p:cNvSpPr/>
          <p:nvPr/>
        </p:nvSpPr>
        <p:spPr>
          <a:xfrm>
            <a:off x="7715249" y="2064414"/>
            <a:ext cx="914400" cy="91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Random</a:t>
            </a:r>
          </a:p>
          <a:p>
            <a:pPr algn="ctr"/>
            <a:r>
              <a:rPr lang="en-US" sz="1400" dirty="0"/>
              <a:t>Action</a:t>
            </a:r>
          </a:p>
          <a:p>
            <a:pPr algn="ctr"/>
            <a:r>
              <a:rPr lang="en-US" sz="1400" dirty="0"/>
              <a:t>10%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DA1A80-A78D-4BF2-A4A9-F1383713693C}"/>
              </a:ext>
            </a:extLst>
          </p:cNvPr>
          <p:cNvSpPr/>
          <p:nvPr/>
        </p:nvSpPr>
        <p:spPr>
          <a:xfrm>
            <a:off x="8920716" y="1150014"/>
            <a:ext cx="2743200" cy="274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Model </a:t>
            </a:r>
          </a:p>
          <a:p>
            <a:pPr algn="ctr"/>
            <a:r>
              <a:rPr lang="en-US" sz="2400" dirty="0"/>
              <a:t>decides action</a:t>
            </a:r>
          </a:p>
          <a:p>
            <a:pPr algn="ctr"/>
            <a:r>
              <a:rPr lang="en-US" sz="2400" dirty="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4942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Concept - Experience replay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22A64-0844-4781-86C6-DD68C907804B}"/>
              </a:ext>
            </a:extLst>
          </p:cNvPr>
          <p:cNvSpPr txBox="1"/>
          <p:nvPr/>
        </p:nvSpPr>
        <p:spPr>
          <a:xfrm>
            <a:off x="180445" y="758109"/>
            <a:ext cx="61830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/>
            <a:r>
              <a:rPr lang="en-US" sz="2000" b="1" u="sng" dirty="0"/>
              <a:t>Idea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It’s a buffer (called </a:t>
            </a:r>
            <a:r>
              <a:rPr lang="en-US" sz="2000" b="1" dirty="0"/>
              <a:t>replay memory</a:t>
            </a:r>
            <a:r>
              <a:rPr lang="en-US" sz="2000" dirty="0"/>
              <a:t>) of experienced data which we collect through iteration.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Becomes a dataset to train our model.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5563" lvl="1"/>
            <a:r>
              <a:rPr lang="en-US" sz="2000" b="1" u="sng" dirty="0"/>
              <a:t>Benefit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Efficient because it stores a large amount of data, but sample mini-batch to train model.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 data correlation through sequentially collecting experience but randomly sampling it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5563" lvl="1"/>
            <a:r>
              <a:rPr lang="en-US" sz="2000" b="1" u="sng" dirty="0"/>
              <a:t>Algorithm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each time step, collect a tuple of state, action, reward, and next state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 them to a list of replay memory.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 random indices and batch size to sample data</a:t>
            </a:r>
          </a:p>
          <a:p>
            <a:pPr marL="34131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Train neural network.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C1A142-EDD5-46C3-B7EB-3E1D4DC9FF0C}"/>
              </a:ext>
            </a:extLst>
          </p:cNvPr>
          <p:cNvSpPr/>
          <p:nvPr/>
        </p:nvSpPr>
        <p:spPr>
          <a:xfrm>
            <a:off x="6528323" y="974683"/>
            <a:ext cx="5368867" cy="1703498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32C5-0378-4CD6-BE29-0ADACD6259DE}"/>
              </a:ext>
            </a:extLst>
          </p:cNvPr>
          <p:cNvSpPr txBox="1"/>
          <p:nvPr/>
        </p:nvSpPr>
        <p:spPr>
          <a:xfrm>
            <a:off x="6814459" y="765021"/>
            <a:ext cx="31067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5563" lvl="1" algn="ctr"/>
            <a:r>
              <a:rPr lang="en-US" sz="2000" dirty="0"/>
              <a:t>Replay memory (size = 1M)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5224C-80BF-4650-B244-7D19499CDB7C}"/>
                  </a:ext>
                </a:extLst>
              </p:cNvPr>
              <p:cNvSpPr txBox="1"/>
              <p:nvPr/>
            </p:nvSpPr>
            <p:spPr>
              <a:xfrm>
                <a:off x="6619031" y="1232560"/>
                <a:ext cx="4879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5563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5224C-80BF-4650-B244-7D19499CD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1" y="1232560"/>
                <a:ext cx="4879396" cy="369332"/>
              </a:xfrm>
              <a:prstGeom prst="rect">
                <a:avLst/>
              </a:prstGeom>
              <a:blipFill>
                <a:blip r:embed="rId2"/>
                <a:stretch>
                  <a:fillRect r="-175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48E898-E197-4830-A14F-2C8DD4D2E4E8}"/>
                  </a:ext>
                </a:extLst>
              </p:cNvPr>
              <p:cNvSpPr txBox="1"/>
              <p:nvPr/>
            </p:nvSpPr>
            <p:spPr>
              <a:xfrm>
                <a:off x="6619031" y="1729678"/>
                <a:ext cx="4879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5563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48E898-E197-4830-A14F-2C8DD4D2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1" y="1729678"/>
                <a:ext cx="4879396" cy="369332"/>
              </a:xfrm>
              <a:prstGeom prst="rect">
                <a:avLst/>
              </a:prstGeom>
              <a:blipFill>
                <a:blip r:embed="rId3"/>
                <a:stretch>
                  <a:fillRect r="-17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748643F-AACD-4A2F-9F84-A038A3A65DD0}"/>
              </a:ext>
            </a:extLst>
          </p:cNvPr>
          <p:cNvSpPr txBox="1"/>
          <p:nvPr/>
        </p:nvSpPr>
        <p:spPr>
          <a:xfrm>
            <a:off x="8738377" y="2018613"/>
            <a:ext cx="94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 algn="ctr"/>
            <a:r>
              <a:rPr lang="en-US" dirty="0"/>
              <a:t>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854722-DA6D-4C0C-B695-65449EA2E902}"/>
              </a:ext>
            </a:extLst>
          </p:cNvPr>
          <p:cNvSpPr/>
          <p:nvPr/>
        </p:nvSpPr>
        <p:spPr>
          <a:xfrm>
            <a:off x="6528324" y="3422993"/>
            <a:ext cx="5367481" cy="1703498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F7069F-5AEE-4B1D-B129-BE6DA29B4155}"/>
                  </a:ext>
                </a:extLst>
              </p:cNvPr>
              <p:cNvSpPr txBox="1"/>
              <p:nvPr/>
            </p:nvSpPr>
            <p:spPr>
              <a:xfrm>
                <a:off x="6553712" y="3739337"/>
                <a:ext cx="4879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5563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F7069F-5AEE-4B1D-B129-BE6DA29B4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12" y="3739337"/>
                <a:ext cx="4879396" cy="369332"/>
              </a:xfrm>
              <a:prstGeom prst="rect">
                <a:avLst/>
              </a:prstGeom>
              <a:blipFill>
                <a:blip r:embed="rId4"/>
                <a:stretch>
                  <a:fillRect r="-961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9A02D19-80C4-4EB1-B07E-F56792D99C4D}"/>
              </a:ext>
            </a:extLst>
          </p:cNvPr>
          <p:cNvSpPr txBox="1"/>
          <p:nvPr/>
        </p:nvSpPr>
        <p:spPr>
          <a:xfrm>
            <a:off x="6851780" y="3230137"/>
            <a:ext cx="26225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5563" lvl="1" algn="ctr"/>
            <a:r>
              <a:rPr lang="en-US" sz="2000" dirty="0"/>
              <a:t>Mini-batch (size = 32)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D3AC4-C4FB-43A8-A589-534F6D0958DD}"/>
                  </a:ext>
                </a:extLst>
              </p:cNvPr>
              <p:cNvSpPr txBox="1"/>
              <p:nvPr/>
            </p:nvSpPr>
            <p:spPr>
              <a:xfrm>
                <a:off x="6553712" y="4162283"/>
                <a:ext cx="4879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5563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D3AC4-C4FB-43A8-A589-534F6D095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12" y="4162283"/>
                <a:ext cx="4879396" cy="369332"/>
              </a:xfrm>
              <a:prstGeom prst="rect">
                <a:avLst/>
              </a:prstGeom>
              <a:blipFill>
                <a:blip r:embed="rId5"/>
                <a:stretch>
                  <a:fillRect r="-961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1B59B31-EF02-4A17-92AA-E6BF190348D6}"/>
              </a:ext>
            </a:extLst>
          </p:cNvPr>
          <p:cNvSpPr txBox="1"/>
          <p:nvPr/>
        </p:nvSpPr>
        <p:spPr>
          <a:xfrm>
            <a:off x="8738376" y="4288593"/>
            <a:ext cx="94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 algn="ctr"/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B3F27-BE3C-4F87-8AB6-FA1938D716E8}"/>
              </a:ext>
            </a:extLst>
          </p:cNvPr>
          <p:cNvSpPr txBox="1"/>
          <p:nvPr/>
        </p:nvSpPr>
        <p:spPr>
          <a:xfrm>
            <a:off x="7766534" y="5566788"/>
            <a:ext cx="324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lvl="1" algn="ctr"/>
            <a:r>
              <a:rPr lang="en-US" sz="2400" dirty="0"/>
              <a:t>Train neural network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312B4D-C0A9-41F8-A18E-2962ACAB2472}"/>
              </a:ext>
            </a:extLst>
          </p:cNvPr>
          <p:cNvCxnSpPr>
            <a:cxnSpLocks/>
          </p:cNvCxnSpPr>
          <p:nvPr/>
        </p:nvCxnSpPr>
        <p:spPr>
          <a:xfrm flipH="1">
            <a:off x="9386595" y="2930459"/>
            <a:ext cx="1" cy="26236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2300AC-7A13-40A7-A7F8-3842AD0A80D7}"/>
              </a:ext>
            </a:extLst>
          </p:cNvPr>
          <p:cNvCxnSpPr>
            <a:cxnSpLocks/>
          </p:cNvCxnSpPr>
          <p:nvPr/>
        </p:nvCxnSpPr>
        <p:spPr>
          <a:xfrm flipH="1">
            <a:off x="9386595" y="5292748"/>
            <a:ext cx="1" cy="26236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3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Concept - Q-learning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96E-49A0-4A5F-96D7-51B5DAE16515}"/>
              </a:ext>
            </a:extLst>
          </p:cNvPr>
          <p:cNvSpPr txBox="1"/>
          <p:nvPr/>
        </p:nvSpPr>
        <p:spPr>
          <a:xfrm>
            <a:off x="183500" y="655121"/>
            <a:ext cx="54247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neural network to predict action-values, Q(s, a), (“</a:t>
            </a:r>
            <a:r>
              <a:rPr lang="en-US" b="1" dirty="0"/>
              <a:t>Q value</a:t>
            </a:r>
            <a:r>
              <a:rPr lang="en-US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 of Input and output depends on an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Reward + discount factor * max(Q(next state, action))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Q(current state, 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 is mean of (Target - Estimate)^2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 [r + gamma * max(Q(</a:t>
            </a:r>
            <a:r>
              <a:rPr lang="en-US" dirty="0" err="1"/>
              <a:t>s’,a</a:t>
            </a:r>
            <a:r>
              <a:rPr lang="en-US" dirty="0"/>
              <a:t>’)) – Q(</a:t>
            </a:r>
            <a:r>
              <a:rPr lang="en-US" dirty="0" err="1"/>
              <a:t>s,a</a:t>
            </a:r>
            <a:r>
              <a:rPr lang="en-US" dirty="0"/>
              <a:t>; theta)]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Differentiate the loss function </a:t>
            </a:r>
            <a:r>
              <a:rPr lang="en-US" dirty="0" err="1"/>
              <a:t>w.r.t.</a:t>
            </a:r>
            <a:r>
              <a:rPr lang="en-US" dirty="0"/>
              <a:t> theta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 and update weights in neural 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Theta = theta – alpha * gradient of theta.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1FCC56-276C-42A9-8182-AC99057C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68" y="2204558"/>
            <a:ext cx="1437774" cy="187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F69727-1773-454D-BBF6-299CDCEFE3F1}"/>
              </a:ext>
            </a:extLst>
          </p:cNvPr>
          <p:cNvSpPr/>
          <p:nvPr/>
        </p:nvSpPr>
        <p:spPr>
          <a:xfrm>
            <a:off x="7094117" y="2805726"/>
            <a:ext cx="1045028" cy="66863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Neural network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7E3626-A59D-41D0-9215-7A63E27EE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41301"/>
              </p:ext>
            </p:extLst>
          </p:nvPr>
        </p:nvGraphicFramePr>
        <p:xfrm>
          <a:off x="8455780" y="1946054"/>
          <a:ext cx="2138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392">
                  <a:extLst>
                    <a:ext uri="{9D8B030D-6E8A-4147-A177-3AD203B41FA5}">
                      <a16:colId xmlns:a16="http://schemas.microsoft.com/office/drawing/2014/main" val="872027408"/>
                    </a:ext>
                  </a:extLst>
                </a:gridCol>
                <a:gridCol w="1069392">
                  <a:extLst>
                    <a:ext uri="{9D8B030D-6E8A-4147-A177-3AD203B41FA5}">
                      <a16:colId xmlns:a16="http://schemas.microsoft.com/office/drawing/2014/main" val="154678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 value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817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583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Right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13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Left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8.6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217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Right &amp; fire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5665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Left &amp; fire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950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Nothing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00758397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7C35C-EC7A-463A-B670-395E380237FF}"/>
              </a:ext>
            </a:extLst>
          </p:cNvPr>
          <p:cNvSpPr/>
          <p:nvPr/>
        </p:nvSpPr>
        <p:spPr>
          <a:xfrm>
            <a:off x="10881382" y="2802640"/>
            <a:ext cx="1045028" cy="66863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left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AF2A5-D606-4F75-B98A-4E6093D7B96C}"/>
              </a:ext>
            </a:extLst>
          </p:cNvPr>
          <p:cNvCxnSpPr>
            <a:cxnSpLocks/>
          </p:cNvCxnSpPr>
          <p:nvPr/>
        </p:nvCxnSpPr>
        <p:spPr>
          <a:xfrm>
            <a:off x="6829839" y="3124811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AF2723-EFFD-4399-BC14-D05D17FC2556}"/>
              </a:ext>
            </a:extLst>
          </p:cNvPr>
          <p:cNvSpPr txBox="1"/>
          <p:nvPr/>
        </p:nvSpPr>
        <p:spPr>
          <a:xfrm>
            <a:off x="5716119" y="1792166"/>
            <a:ext cx="67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3C04C4-3CBC-497A-8C81-FACA2A418D07}"/>
              </a:ext>
            </a:extLst>
          </p:cNvPr>
          <p:cNvSpPr txBox="1"/>
          <p:nvPr/>
        </p:nvSpPr>
        <p:spPr>
          <a:xfrm>
            <a:off x="11067994" y="2397295"/>
            <a:ext cx="67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04700F-A1CC-49FD-94A2-6F6EA7DCBC7F}"/>
              </a:ext>
            </a:extLst>
          </p:cNvPr>
          <p:cNvCxnSpPr>
            <a:cxnSpLocks/>
          </p:cNvCxnSpPr>
          <p:nvPr/>
        </p:nvCxnSpPr>
        <p:spPr>
          <a:xfrm>
            <a:off x="8214692" y="3108248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8717BB-4216-482D-BA68-FFA47023298D}"/>
              </a:ext>
            </a:extLst>
          </p:cNvPr>
          <p:cNvCxnSpPr>
            <a:cxnSpLocks/>
          </p:cNvCxnSpPr>
          <p:nvPr/>
        </p:nvCxnSpPr>
        <p:spPr>
          <a:xfrm>
            <a:off x="10669650" y="3118187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3A21B-0FB6-418D-B191-77B8F56D4B5A}"/>
              </a:ext>
            </a:extLst>
          </p:cNvPr>
          <p:cNvSpPr/>
          <p:nvPr/>
        </p:nvSpPr>
        <p:spPr>
          <a:xfrm>
            <a:off x="0" y="0"/>
            <a:ext cx="12192000" cy="550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Implementation -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96E-49A0-4A5F-96D7-51B5DAE16515}"/>
              </a:ext>
            </a:extLst>
          </p:cNvPr>
          <p:cNvSpPr txBox="1"/>
          <p:nvPr/>
        </p:nvSpPr>
        <p:spPr>
          <a:xfrm>
            <a:off x="251926" y="587828"/>
            <a:ext cx="11645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OpenAI</a:t>
            </a:r>
            <a:r>
              <a:rPr lang="en-US" b="1" u="sng" dirty="0"/>
              <a:t> Gym </a:t>
            </a:r>
            <a:r>
              <a:rPr lang="en-US" b="1" u="sng" dirty="0" err="1"/>
              <a:t>CartPole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State: Cart position, cart velocity, pole angle, pole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Action: Move cart right, move cart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Reward: Every time step, you gain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ends when cart moves away from center or when pole loses standing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of real setting: </a:t>
            </a:r>
            <a:r>
              <a:rPr lang="en-US" dirty="0">
                <a:hlinkClick r:id="rId2"/>
              </a:rPr>
              <a:t>https://www.youtube.com/watch?v=XiigTGKZfks&amp;feature=youtu.be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Python: </a:t>
            </a:r>
            <a:r>
              <a:rPr lang="en-US" dirty="0">
                <a:hlinkClick r:id="rId3"/>
              </a:rPr>
              <a:t>https://github.com/yukikitayama/reinforcement-learning/blob/master/dqs/dqn_cartpole_train.py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Notebook: </a:t>
            </a:r>
            <a:r>
              <a:rPr lang="en-US" dirty="0">
                <a:hlinkClick r:id="rId4"/>
              </a:rPr>
              <a:t>https://github.com/yukikitayama/reinforcement-learning/blob/master/dqs/dqn_cartpole.ipynb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42463-B560-420F-9915-B558806AD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26" y="3629162"/>
            <a:ext cx="6120882" cy="1113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0A1E5-364F-4142-8944-FD09BD2AF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494" y="3629162"/>
            <a:ext cx="3700830" cy="308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85F6F5-D107-4D8B-B7DB-1E150C50D314}"/>
              </a:ext>
            </a:extLst>
          </p:cNvPr>
          <p:cNvSpPr txBox="1"/>
          <p:nvPr/>
        </p:nvSpPr>
        <p:spPr>
          <a:xfrm>
            <a:off x="251926" y="3193678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Epsilon greedy algorithm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A134D-C20A-4287-A4F4-AE1FACB14D33}"/>
              </a:ext>
            </a:extLst>
          </p:cNvPr>
          <p:cNvSpPr txBox="1"/>
          <p:nvPr/>
        </p:nvSpPr>
        <p:spPr>
          <a:xfrm>
            <a:off x="6697494" y="319429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Experience replay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761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Deep Q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Q Network</dc:title>
  <dc:creator>Yuki Kitayama</dc:creator>
  <cp:lastModifiedBy>北山 悠生</cp:lastModifiedBy>
  <cp:revision>76</cp:revision>
  <dcterms:created xsi:type="dcterms:W3CDTF">2020-10-09T23:30:26Z</dcterms:created>
  <dcterms:modified xsi:type="dcterms:W3CDTF">2020-10-16T05:29:38Z</dcterms:modified>
</cp:coreProperties>
</file>