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7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934e864c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934e864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934e864c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934e864c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934e864c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934e864c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934e864c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934e864c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934e864c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934e864c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934e864c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934e864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954900"/>
            <a:ext cx="85206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000000"/>
                </a:solidFill>
              </a:rPr>
              <a:t>ファイル名に「※編集不可/コピー必須」と記載のとおり、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000000"/>
                </a:solidFill>
              </a:rPr>
              <a:t>このファイルはSAMURAIの共有ドライブ上で受講生様に共有するためのファイルです。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000000"/>
                </a:solidFill>
              </a:rPr>
              <a:t>そのため、</a:t>
            </a:r>
            <a:r>
              <a:rPr lang="ja" sz="1400">
                <a:solidFill>
                  <a:srgbClr val="FF0000"/>
                </a:solidFill>
              </a:rPr>
              <a:t>閲覧権限しか付与していないため、そのまま編集しようとしてもできません。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000000"/>
                </a:solidFill>
              </a:rPr>
              <a:t>ご利用いただくには、この共有用ファイルをコピーしてからご利用いただきます。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000000"/>
                </a:solidFill>
              </a:rPr>
              <a:t>以下のように</a:t>
            </a:r>
            <a:r>
              <a:rPr b="1" lang="ja" sz="1400">
                <a:solidFill>
                  <a:srgbClr val="000000"/>
                </a:solidFill>
              </a:rPr>
              <a:t>「ファイル &gt; コピーを作成」を選択して、マイドライブにコピーを保存してください。</a:t>
            </a:r>
            <a:endParaRPr sz="1400"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8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300"/>
              <a:t>　ワークシートの使用準備</a:t>
            </a:r>
            <a:endParaRPr b="1" sz="23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5711" l="3552" r="3450" t="5604"/>
          <a:stretch/>
        </p:blipFill>
        <p:spPr>
          <a:xfrm>
            <a:off x="2214688" y="2377375"/>
            <a:ext cx="4714624" cy="25689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54900"/>
            <a:ext cx="85206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/>
              <a:t>以下のような場合、編集できないことがあります。ご注意ください。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/>
              <a:t>・マイドライブにコピーを作成できていない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400"/>
              <a:t>・このファイルを直接編集しようとしている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/>
              <a:t>どうしても解決できない場合、Q&amp;Aでお問い合わせください。</a:t>
            </a:r>
            <a:endParaRPr sz="1400"/>
          </a:p>
        </p:txBody>
      </p:sp>
      <p:sp>
        <p:nvSpPr>
          <p:cNvPr id="62" name="Google Shape;62;p14"/>
          <p:cNvSpPr/>
          <p:nvPr/>
        </p:nvSpPr>
        <p:spPr>
          <a:xfrm>
            <a:off x="0" y="0"/>
            <a:ext cx="9144000" cy="8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300"/>
              <a:t>　ワークシートが使用できない場合</a:t>
            </a:r>
            <a:endParaRPr b="1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00" cy="8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300"/>
              <a:t>　作業方法（1）</a:t>
            </a:r>
            <a:endParaRPr b="1" sz="23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01" y="1718850"/>
            <a:ext cx="3846351" cy="13531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5"/>
          <p:cNvSpPr txBox="1"/>
          <p:nvPr/>
        </p:nvSpPr>
        <p:spPr>
          <a:xfrm>
            <a:off x="256250" y="1103250"/>
            <a:ext cx="421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1. </a:t>
            </a:r>
            <a:r>
              <a:rPr lang="ja"/>
              <a:t>色を変えたい図形を選択する。</a:t>
            </a:r>
            <a:br>
              <a:rPr lang="ja"/>
            </a:br>
            <a:r>
              <a:rPr lang="ja"/>
              <a:t>（選択した図形は以下のように青枠で囲まれる）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024" y="1726843"/>
            <a:ext cx="4317000" cy="266852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Google Shape;71;p15"/>
          <p:cNvSpPr/>
          <p:nvPr/>
        </p:nvSpPr>
        <p:spPr>
          <a:xfrm>
            <a:off x="6880886" y="1791114"/>
            <a:ext cx="200100" cy="20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880825" y="1991325"/>
            <a:ext cx="1350300" cy="225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468025" y="1103250"/>
            <a:ext cx="43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2. 「塗りつぶしの色」から色を選択する。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（デフォルトのカラーパレットを使ってもOK）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9144000" cy="8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300"/>
              <a:t>　</a:t>
            </a:r>
            <a:r>
              <a:rPr b="1" lang="ja" sz="2300"/>
              <a:t>作業方法（2）</a:t>
            </a:r>
            <a:endParaRPr b="1" sz="2300"/>
          </a:p>
        </p:txBody>
      </p:sp>
      <p:sp>
        <p:nvSpPr>
          <p:cNvPr id="79" name="Google Shape;79;p16"/>
          <p:cNvSpPr txBox="1"/>
          <p:nvPr/>
        </p:nvSpPr>
        <p:spPr>
          <a:xfrm>
            <a:off x="256250" y="1103250"/>
            <a:ext cx="52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3.カスタムにある十字マーク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「カスタムの色を追加する」で細かな色の調整してもOK。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479" y="1713325"/>
            <a:ext cx="2336697" cy="26685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6"/>
          <p:cNvSpPr/>
          <p:nvPr/>
        </p:nvSpPr>
        <p:spPr>
          <a:xfrm>
            <a:off x="2774979" y="3543900"/>
            <a:ext cx="661200" cy="28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521501" y="2977400"/>
            <a:ext cx="1350300" cy="16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521501" y="3164942"/>
            <a:ext cx="1350300" cy="16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154029" y="3010925"/>
            <a:ext cx="303600" cy="25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883601" y="2786092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❶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716981" y="2696617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❷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716981" y="3222903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❸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518995" y="3290524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❹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082629" y="1713325"/>
            <a:ext cx="3884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必要に応じて以下の①〜④を使って色を調整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①</a:t>
            </a:r>
            <a:r>
              <a:rPr lang="ja"/>
              <a:t>スポイト（画面にある色を抽出）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②色相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③彩度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④16進数（カラーコード）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⑤RGB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4">
            <a:alphaModFix/>
          </a:blip>
          <a:srcRect b="54164" l="55892" r="12829" t="1839"/>
          <a:stretch/>
        </p:blipFill>
        <p:spPr>
          <a:xfrm>
            <a:off x="256250" y="1718850"/>
            <a:ext cx="2182849" cy="18979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6"/>
          <p:cNvSpPr/>
          <p:nvPr/>
        </p:nvSpPr>
        <p:spPr>
          <a:xfrm>
            <a:off x="1932450" y="3306775"/>
            <a:ext cx="208800" cy="20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436175" y="3366725"/>
            <a:ext cx="1081200" cy="465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407709" y="3696735"/>
            <a:ext cx="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❺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737200" y="2238575"/>
            <a:ext cx="5368800" cy="809100"/>
          </a:xfrm>
          <a:prstGeom prst="rect">
            <a:avLst/>
          </a:prstGeom>
          <a:solidFill>
            <a:srgbClr val="FFFF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6105968" y="2238575"/>
            <a:ext cx="1917300" cy="809100"/>
          </a:xfrm>
          <a:prstGeom prst="rect">
            <a:avLst/>
          </a:prstGeom>
          <a:solidFill>
            <a:srgbClr val="B3E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8023385" y="2238575"/>
            <a:ext cx="383400" cy="809100"/>
          </a:xfrm>
          <a:prstGeom prst="rect">
            <a:avLst/>
          </a:prstGeom>
          <a:solidFill>
            <a:srgbClr val="849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737200" y="1361075"/>
            <a:ext cx="152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ベースカラー</a:t>
            </a:r>
            <a:endParaRPr b="1" sz="1700"/>
          </a:p>
        </p:txBody>
      </p:sp>
      <p:sp>
        <p:nvSpPr>
          <p:cNvPr id="102" name="Google Shape;102;p17"/>
          <p:cNvSpPr txBox="1"/>
          <p:nvPr/>
        </p:nvSpPr>
        <p:spPr>
          <a:xfrm>
            <a:off x="6105975" y="1361075"/>
            <a:ext cx="152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メイン</a:t>
            </a:r>
            <a:r>
              <a:rPr b="1" lang="ja" sz="1700"/>
              <a:t>カラー</a:t>
            </a:r>
            <a:endParaRPr b="1" sz="1700"/>
          </a:p>
        </p:txBody>
      </p:sp>
      <p:sp>
        <p:nvSpPr>
          <p:cNvPr id="103" name="Google Shape;103;p17"/>
          <p:cNvSpPr txBox="1"/>
          <p:nvPr/>
        </p:nvSpPr>
        <p:spPr>
          <a:xfrm>
            <a:off x="6432775" y="3478775"/>
            <a:ext cx="197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アクセント</a:t>
            </a:r>
            <a:r>
              <a:rPr b="1" lang="ja" sz="1700"/>
              <a:t>カラー</a:t>
            </a:r>
            <a:endParaRPr b="1" sz="1700"/>
          </a:p>
        </p:txBody>
      </p:sp>
      <p:cxnSp>
        <p:nvCxnSpPr>
          <p:cNvPr id="104" name="Google Shape;104;p17"/>
          <p:cNvCxnSpPr/>
          <p:nvPr/>
        </p:nvCxnSpPr>
        <p:spPr>
          <a:xfrm>
            <a:off x="1459675" y="18074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6867375" y="18074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/>
          <p:nvPr/>
        </p:nvCxnSpPr>
        <p:spPr>
          <a:xfrm rot="10800000">
            <a:off x="8215075" y="30476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7"/>
          <p:cNvSpPr/>
          <p:nvPr/>
        </p:nvSpPr>
        <p:spPr>
          <a:xfrm>
            <a:off x="0" y="0"/>
            <a:ext cx="9144000" cy="8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300"/>
              <a:t>（</a:t>
            </a:r>
            <a:r>
              <a:rPr b="1" lang="ja" sz="2300"/>
              <a:t>例題）条件：小学生女子に好まれる透明感ある柔らかな配色</a:t>
            </a:r>
            <a:endParaRPr b="1" sz="2300"/>
          </a:p>
        </p:txBody>
      </p:sp>
      <p:sp>
        <p:nvSpPr>
          <p:cNvPr id="108" name="Google Shape;108;p17"/>
          <p:cNvSpPr txBox="1"/>
          <p:nvPr/>
        </p:nvSpPr>
        <p:spPr>
          <a:xfrm>
            <a:off x="2334600" y="4410550"/>
            <a:ext cx="4474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100">
                <a:solidFill>
                  <a:schemeClr val="dk1"/>
                </a:solidFill>
              </a:rPr>
              <a:t>ベースカラーとメインカラーは</a:t>
            </a:r>
            <a:r>
              <a:rPr b="1" lang="ja" sz="1100">
                <a:solidFill>
                  <a:schemeClr val="dk1"/>
                </a:solidFill>
              </a:rPr>
              <a:t>Pale tone</a:t>
            </a:r>
            <a:r>
              <a:rPr lang="ja" sz="1100">
                <a:solidFill>
                  <a:schemeClr val="dk1"/>
                </a:solidFill>
              </a:rPr>
              <a:t>から選ぶ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737213" y="2238575"/>
            <a:ext cx="5368800" cy="809100"/>
          </a:xfrm>
          <a:prstGeom prst="rect">
            <a:avLst/>
          </a:prstGeom>
          <a:solidFill>
            <a:srgbClr val="FFF2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6105980" y="2238575"/>
            <a:ext cx="1917300" cy="809100"/>
          </a:xfrm>
          <a:prstGeom prst="rect">
            <a:avLst/>
          </a:prstGeom>
          <a:solidFill>
            <a:srgbClr val="FF99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8023397" y="2238575"/>
            <a:ext cx="383400" cy="809100"/>
          </a:xfrm>
          <a:prstGeom prst="rect">
            <a:avLst/>
          </a:prstGeom>
          <a:solidFill>
            <a:srgbClr val="0345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737213" y="1361075"/>
            <a:ext cx="152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ベースカラー</a:t>
            </a:r>
            <a:endParaRPr b="1" sz="1700"/>
          </a:p>
        </p:txBody>
      </p:sp>
      <p:sp>
        <p:nvSpPr>
          <p:cNvPr id="117" name="Google Shape;117;p18"/>
          <p:cNvSpPr txBox="1"/>
          <p:nvPr/>
        </p:nvSpPr>
        <p:spPr>
          <a:xfrm>
            <a:off x="6105988" y="1361075"/>
            <a:ext cx="152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メインカラー</a:t>
            </a:r>
            <a:endParaRPr b="1" sz="1700"/>
          </a:p>
        </p:txBody>
      </p:sp>
      <p:sp>
        <p:nvSpPr>
          <p:cNvPr id="118" name="Google Shape;118;p18"/>
          <p:cNvSpPr txBox="1"/>
          <p:nvPr/>
        </p:nvSpPr>
        <p:spPr>
          <a:xfrm>
            <a:off x="6432788" y="3478775"/>
            <a:ext cx="197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アクセントカラー</a:t>
            </a:r>
            <a:endParaRPr b="1" sz="1700"/>
          </a:p>
        </p:txBody>
      </p:sp>
      <p:cxnSp>
        <p:nvCxnSpPr>
          <p:cNvPr id="119" name="Google Shape;119;p18"/>
          <p:cNvCxnSpPr/>
          <p:nvPr/>
        </p:nvCxnSpPr>
        <p:spPr>
          <a:xfrm>
            <a:off x="1459688" y="18074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6867388" y="18074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/>
          <p:nvPr/>
        </p:nvCxnSpPr>
        <p:spPr>
          <a:xfrm rot="10800000">
            <a:off x="8215088" y="30476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8"/>
          <p:cNvSpPr/>
          <p:nvPr/>
        </p:nvSpPr>
        <p:spPr>
          <a:xfrm>
            <a:off x="0" y="0"/>
            <a:ext cx="9144000" cy="8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300"/>
              <a:t>（1）</a:t>
            </a:r>
            <a:r>
              <a:rPr b="1" lang="ja" sz="2300"/>
              <a:t>条件：幼稚園生に好まれる明るい配色</a:t>
            </a:r>
            <a:endParaRPr b="1" sz="2300"/>
          </a:p>
        </p:txBody>
      </p:sp>
      <p:sp>
        <p:nvSpPr>
          <p:cNvPr id="123" name="Google Shape;123;p18"/>
          <p:cNvSpPr txBox="1"/>
          <p:nvPr/>
        </p:nvSpPr>
        <p:spPr>
          <a:xfrm>
            <a:off x="2334600" y="4410550"/>
            <a:ext cx="4474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ベースカラーとメインカラーは</a:t>
            </a:r>
            <a:r>
              <a:rPr b="1" lang="ja" sz="1100">
                <a:solidFill>
                  <a:schemeClr val="dk1"/>
                </a:solidFill>
              </a:rPr>
              <a:t>Bright tone</a:t>
            </a:r>
            <a:r>
              <a:rPr lang="ja" sz="1100">
                <a:solidFill>
                  <a:schemeClr val="dk1"/>
                </a:solidFill>
              </a:rPr>
              <a:t>から選ぶ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737213" y="1361075"/>
            <a:ext cx="152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ベースカラー</a:t>
            </a:r>
            <a:endParaRPr b="1" sz="1700"/>
          </a:p>
        </p:txBody>
      </p:sp>
      <p:sp>
        <p:nvSpPr>
          <p:cNvPr id="129" name="Google Shape;129;p19"/>
          <p:cNvSpPr txBox="1"/>
          <p:nvPr/>
        </p:nvSpPr>
        <p:spPr>
          <a:xfrm>
            <a:off x="6105988" y="1361075"/>
            <a:ext cx="152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メインカラー</a:t>
            </a:r>
            <a:endParaRPr b="1" sz="1700"/>
          </a:p>
        </p:txBody>
      </p:sp>
      <p:sp>
        <p:nvSpPr>
          <p:cNvPr id="130" name="Google Shape;130;p19"/>
          <p:cNvSpPr txBox="1"/>
          <p:nvPr/>
        </p:nvSpPr>
        <p:spPr>
          <a:xfrm>
            <a:off x="6432788" y="3478775"/>
            <a:ext cx="197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700"/>
              <a:t>アクセントカラー</a:t>
            </a:r>
            <a:endParaRPr b="1" sz="1700"/>
          </a:p>
        </p:txBody>
      </p:sp>
      <p:cxnSp>
        <p:nvCxnSpPr>
          <p:cNvPr id="131" name="Google Shape;131;p19"/>
          <p:cNvCxnSpPr/>
          <p:nvPr/>
        </p:nvCxnSpPr>
        <p:spPr>
          <a:xfrm>
            <a:off x="1459688" y="18074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/>
          <p:nvPr/>
        </p:nvCxnSpPr>
        <p:spPr>
          <a:xfrm>
            <a:off x="6867388" y="18074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/>
          <p:nvPr/>
        </p:nvCxnSpPr>
        <p:spPr>
          <a:xfrm rot="10800000">
            <a:off x="8215088" y="3047675"/>
            <a:ext cx="0" cy="4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9"/>
          <p:cNvSpPr/>
          <p:nvPr/>
        </p:nvSpPr>
        <p:spPr>
          <a:xfrm>
            <a:off x="0" y="0"/>
            <a:ext cx="9144000" cy="8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300"/>
              <a:t>（2）条件：</a:t>
            </a:r>
            <a:r>
              <a:rPr b="1" lang="ja" sz="2300"/>
              <a:t>60代に好まれる落ち着いた配色</a:t>
            </a:r>
            <a:endParaRPr b="1" sz="2300"/>
          </a:p>
        </p:txBody>
      </p:sp>
      <p:sp>
        <p:nvSpPr>
          <p:cNvPr id="135" name="Google Shape;135;p19"/>
          <p:cNvSpPr/>
          <p:nvPr/>
        </p:nvSpPr>
        <p:spPr>
          <a:xfrm>
            <a:off x="737213" y="2238575"/>
            <a:ext cx="5368800" cy="809100"/>
          </a:xfrm>
          <a:prstGeom prst="rect">
            <a:avLst/>
          </a:prstGeom>
          <a:solidFill>
            <a:srgbClr val="B6AC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6105980" y="2238575"/>
            <a:ext cx="1917300" cy="809100"/>
          </a:xfrm>
          <a:prstGeom prst="rect">
            <a:avLst/>
          </a:prstGeom>
          <a:solidFill>
            <a:srgbClr val="007B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8023397" y="2238575"/>
            <a:ext cx="383400" cy="809100"/>
          </a:xfrm>
          <a:prstGeom prst="rect">
            <a:avLst/>
          </a:prstGeom>
          <a:solidFill>
            <a:srgbClr val="DF13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2334600" y="4410550"/>
            <a:ext cx="4474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ベースカラーとメインカラーは</a:t>
            </a:r>
            <a:r>
              <a:rPr b="1" lang="ja" sz="1100">
                <a:solidFill>
                  <a:schemeClr val="dk1"/>
                </a:solidFill>
              </a:rPr>
              <a:t>Grayish tone</a:t>
            </a:r>
            <a:r>
              <a:rPr lang="ja" sz="1100">
                <a:solidFill>
                  <a:schemeClr val="dk1"/>
                </a:solidFill>
              </a:rPr>
              <a:t>から選ぶ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