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81" r:id="rId13"/>
    <p:sldId id="278" r:id="rId14"/>
    <p:sldId id="282" r:id="rId15"/>
    <p:sldId id="283" r:id="rId16"/>
    <p:sldId id="284" r:id="rId17"/>
    <p:sldId id="286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4" r:id="rId28"/>
    <p:sldId id="27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DBA2-02D5-4693-A977-C300EDEF87C2}" type="datetimeFigureOut">
              <a:rPr lang="ru-RU" smtClean="0"/>
              <a:pPr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0A2F-CF42-4E62-9E71-B6D983BB14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285728"/>
            <a:ext cx="807249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Контейнерные классы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Контейнерные классы — это классы, предназначенные для хранения данных, организованных определенным образом. Примерами контейнеров могут служить массивы, линейные списки или стеки. Для каждого типа контейнера определены методы для работы с его элементами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не зависящие от конкретного типа данных, которые хранятся в контейнере, поэтому один и тот же, вид контейнера можно использовать для хранения, данных различных типов. Эта возможность реализована с помощью шаблонов классов, поэтому часть библиотеки С++, в которую входят контейнерные классы, а также алгоритмы и итераторы, о которых будет рассказано в следующих разделах, называют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стандартной библиотекой "шаблонов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Standard Template library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содержит контейнеры, реализующие основные структуры данных, исполь­зуемые при написании программ —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векторы, двусторонние очереди, списки и их разновидности, словари и множества.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Контейнеры можно разделить на два тала: последовательные и ассоциативные.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В шаблоне </a:t>
            </a:r>
            <a:r>
              <a:rPr lang="en-US" sz="2200" dirty="0" err="1"/>
              <a:t>deque</a:t>
            </a:r>
            <a:r>
              <a:rPr lang="en-US" sz="2200" dirty="0"/>
              <a:t> </a:t>
            </a:r>
            <a:r>
              <a:rPr lang="ru-RU" sz="2200" dirty="0"/>
              <a:t>определены операция присваивания, функция копирования, итераторы, операции сравнения, операции и функции доступа к элементам и изменения объектов, аналогичные соответствующим операциям и функциям вектора.</a:t>
            </a:r>
          </a:p>
          <a:p>
            <a:r>
              <a:rPr lang="ru-RU" sz="2200" dirty="0"/>
              <a:t>Вставка и удаление так же, как и для вектора, выполняются за пропорциональ­ное количеству элементов время. Если эти операции выполняются над внутрен­ними элементами очереди, все значения итераторов и ссылок на элементы очере­ди становятся недействительными. Кроме перечисленных, определены функции добавления и выборки из начала очереди</a:t>
            </a:r>
            <a:r>
              <a:rPr lang="ru-RU" sz="2200" dirty="0" smtClean="0"/>
              <a:t>:</a:t>
            </a:r>
          </a:p>
          <a:p>
            <a:endParaRPr lang="ru-RU" sz="2200" dirty="0" smtClean="0"/>
          </a:p>
          <a:p>
            <a:r>
              <a:rPr lang="en-US" sz="2200" dirty="0" smtClean="0"/>
              <a:t>void </a:t>
            </a:r>
            <a:r>
              <a:rPr lang="en-US" sz="2200" dirty="0" err="1"/>
              <a:t>push_front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ru-RU" sz="2200" dirty="0"/>
              <a:t>Т</a:t>
            </a:r>
            <a:r>
              <a:rPr lang="en-US" sz="2200" dirty="0"/>
              <a:t>&amp; value); </a:t>
            </a:r>
            <a:endParaRPr lang="ru-RU" sz="2200" dirty="0"/>
          </a:p>
          <a:p>
            <a:r>
              <a:rPr lang="en-US" sz="2200" dirty="0"/>
              <a:t>void </a:t>
            </a:r>
            <a:r>
              <a:rPr lang="en-US" sz="2200" dirty="0" err="1"/>
              <a:t>pop_front</a:t>
            </a:r>
            <a:r>
              <a:rPr lang="en-US" sz="2200" dirty="0"/>
              <a:t>(); </a:t>
            </a:r>
            <a:endParaRPr lang="ru-RU" sz="2200" dirty="0"/>
          </a:p>
          <a:p>
            <a:r>
              <a:rPr lang="en-US" sz="2200" dirty="0"/>
              <a:t> </a:t>
            </a:r>
            <a:endParaRPr lang="ru-RU" sz="2200" dirty="0"/>
          </a:p>
          <a:p>
            <a:r>
              <a:rPr lang="ru-RU" sz="2200" dirty="0"/>
              <a:t>При выборке элемент удаляется из очереди</a:t>
            </a:r>
            <a:r>
              <a:rPr lang="ru-RU" sz="2200" dirty="0" smtClean="0"/>
              <a:t>. Для </a:t>
            </a:r>
            <a:r>
              <a:rPr lang="ru-RU" sz="2200" dirty="0" smtClean="0"/>
              <a:t>очереди определены </a:t>
            </a:r>
            <a:r>
              <a:rPr lang="en-US" sz="2200" dirty="0" smtClean="0"/>
              <a:t>resize </a:t>
            </a:r>
            <a:r>
              <a:rPr lang="ru-RU" sz="2200" dirty="0"/>
              <a:t>и </a:t>
            </a:r>
            <a:r>
              <a:rPr lang="en-US" sz="2200" dirty="0"/>
              <a:t>size</a:t>
            </a:r>
            <a:r>
              <a:rPr lang="ru-RU" sz="2200" dirty="0" smtClean="0"/>
              <a:t>. К </a:t>
            </a:r>
            <a:r>
              <a:rPr lang="ru-RU" sz="2200" dirty="0"/>
              <a:t>очередям можно применять алгоритмы стандартной библиотеки. </a:t>
            </a:r>
          </a:p>
        </p:txBody>
      </p:sp>
    </p:spTree>
    <p:extLst>
      <p:ext uri="{BB962C8B-B14F-4D97-AF65-F5344CB8AC3E}">
        <p14:creationId xmlns:p14="http://schemas.microsoft.com/office/powerpoint/2010/main" val="36434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Списки (</a:t>
            </a:r>
            <a:r>
              <a:rPr lang="en-US" sz="2200" b="1" dirty="0"/>
              <a:t>list</a:t>
            </a:r>
            <a:r>
              <a:rPr lang="ru-RU" sz="2200" b="1" dirty="0"/>
              <a:t>)</a:t>
            </a:r>
            <a:endParaRPr lang="ru-RU" sz="2200" dirty="0"/>
          </a:p>
          <a:p>
            <a:r>
              <a:rPr lang="ru-RU" sz="2200" dirty="0"/>
              <a:t>Список не предоставляет произвольного доступа к своим элементам, зато встав­ка и удаление выполняются за постоянное время. Класс </a:t>
            </a:r>
            <a:r>
              <a:rPr lang="ru-RU" sz="2200" b="1" i="1" dirty="0"/>
              <a:t>l</a:t>
            </a:r>
            <a:r>
              <a:rPr lang="en-US" sz="2200" b="1" i="1" dirty="0" err="1"/>
              <a:t>ist</a:t>
            </a:r>
            <a:r>
              <a:rPr lang="en-US" sz="2200" b="1" i="1" dirty="0"/>
              <a:t> </a:t>
            </a:r>
            <a:r>
              <a:rPr lang="ru-RU" sz="2200" dirty="0"/>
              <a:t>реализован в </a:t>
            </a:r>
            <a:r>
              <a:rPr lang="en-US" sz="2200" b="1" i="1" dirty="0"/>
              <a:t>STL</a:t>
            </a:r>
            <a:r>
              <a:rPr lang="en-US" sz="2200" dirty="0"/>
              <a:t> </a:t>
            </a:r>
            <a:r>
              <a:rPr lang="ru-RU" sz="2200" dirty="0"/>
              <a:t>в виде двусвязного списка, каждый узел которого содержит ссылки на последую­щий и предыдущий элементы. Поэтому операции инкремента и декремента для итераторов списка выполняются за постоянное время, а передвижение на </a:t>
            </a:r>
            <a:r>
              <a:rPr lang="en-US" sz="2200" b="1" i="1" dirty="0" smtClean="0"/>
              <a:t>n</a:t>
            </a:r>
            <a:r>
              <a:rPr lang="ru-RU" sz="2200" dirty="0" smtClean="0"/>
              <a:t> </a:t>
            </a:r>
            <a:r>
              <a:rPr lang="ru-RU" sz="2200" dirty="0"/>
              <a:t>узлов требует времени, пропорционального </a:t>
            </a:r>
            <a:r>
              <a:rPr lang="en-US" sz="2200" b="1" i="1" dirty="0"/>
              <a:t>n</a:t>
            </a:r>
            <a:r>
              <a:rPr lang="ru-RU" sz="2200" dirty="0" smtClean="0"/>
              <a:t>.</a:t>
            </a:r>
            <a:endParaRPr lang="ru-RU" sz="2200" dirty="0"/>
          </a:p>
          <a:p>
            <a:r>
              <a:rPr lang="ru-RU" sz="2200" dirty="0"/>
              <a:t>После выполнения операций вставки и удаления значения всех итераторов и ссылок остаются действительными.</a:t>
            </a:r>
          </a:p>
          <a:p>
            <a:r>
              <a:rPr lang="ru-RU" sz="2200" dirty="0"/>
              <a:t>Список поддерживает конструкторы, операцию присваивания, функцию копи­рования, операции сравнения и </a:t>
            </a:r>
            <a:r>
              <a:rPr lang="ru-RU" sz="2200" dirty="0" smtClean="0"/>
              <a:t>итераторы</a:t>
            </a:r>
            <a:r>
              <a:rPr lang="en-US" sz="2200" dirty="0" smtClean="0"/>
              <a:t>.</a:t>
            </a:r>
            <a:endParaRPr lang="ru-RU" sz="2200" dirty="0"/>
          </a:p>
          <a:p>
            <a:r>
              <a:rPr lang="ru-RU" sz="2200" dirty="0"/>
              <a:t>Для занесения в начало и конец списка определены методы, аналогичные соот­ветствующим методам очереди: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87089"/>
              </p:ext>
            </p:extLst>
          </p:nvPr>
        </p:nvGraphicFramePr>
        <p:xfrm>
          <a:off x="395536" y="5445224"/>
          <a:ext cx="8424936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056"/>
                <a:gridCol w="4119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void </a:t>
                      </a:r>
                      <a:r>
                        <a:rPr lang="en-US" sz="2200" dirty="0" err="1" smtClean="0"/>
                        <a:t>push_front</a:t>
                      </a:r>
                      <a:r>
                        <a:rPr lang="en-US" sz="2200" dirty="0" smtClean="0"/>
                        <a:t>(</a:t>
                      </a:r>
                      <a:r>
                        <a:rPr lang="en-US" sz="2200" dirty="0" err="1" smtClean="0"/>
                        <a:t>const</a:t>
                      </a:r>
                      <a:r>
                        <a:rPr lang="en-US" sz="2200" dirty="0" smtClean="0"/>
                        <a:t> T&amp; value);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void </a:t>
                      </a:r>
                      <a:r>
                        <a:rPr lang="en-US" sz="2200" dirty="0" err="1" smtClean="0"/>
                        <a:t>pop_front</a:t>
                      </a:r>
                      <a:r>
                        <a:rPr lang="en-US" sz="2200" dirty="0" smtClean="0"/>
                        <a:t>();</a:t>
                      </a:r>
                      <a:endParaRPr lang="ru-RU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void </a:t>
                      </a:r>
                      <a:r>
                        <a:rPr lang="en-US" sz="2200" dirty="0" err="1" smtClean="0"/>
                        <a:t>push_back</a:t>
                      </a:r>
                      <a:r>
                        <a:rPr lang="en-US" sz="2200" dirty="0" smtClean="0"/>
                        <a:t>(</a:t>
                      </a:r>
                      <a:r>
                        <a:rPr lang="en-US" sz="2200" dirty="0" err="1" smtClean="0"/>
                        <a:t>const</a:t>
                      </a:r>
                      <a:r>
                        <a:rPr lang="en-US" sz="2200" dirty="0" smtClean="0"/>
                        <a:t> T&amp; value);</a:t>
                      </a:r>
                      <a:endParaRPr lang="ru-RU" sz="2200" dirty="0" smtClean="0"/>
                    </a:p>
                    <a:p>
                      <a:r>
                        <a:rPr lang="ru-RU" sz="2200" dirty="0" err="1" smtClean="0"/>
                        <a:t>void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pop_back</a:t>
                      </a:r>
                      <a:r>
                        <a:rPr lang="ru-RU" sz="2200" dirty="0" smtClean="0"/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9538" y="404664"/>
            <a:ext cx="87129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</a:t>
            </a:r>
            <a:r>
              <a:rPr lang="ru-RU" sz="2200" dirty="0"/>
              <a:t>общем </a:t>
            </a:r>
            <a:r>
              <a:rPr lang="sah-RU" sz="2200" dirty="0"/>
              <a:t>с</a:t>
            </a:r>
            <a:r>
              <a:rPr lang="ru-RU" sz="2200" dirty="0"/>
              <a:t>луча</a:t>
            </a:r>
            <a:r>
              <a:rPr lang="sah-RU" sz="2200" dirty="0"/>
              <a:t>е </a:t>
            </a:r>
            <a:r>
              <a:rPr lang="ru-RU" sz="2200" dirty="0"/>
              <a:t>для поиска элемента в списке используется функция </a:t>
            </a:r>
            <a:r>
              <a:rPr lang="ru-RU" sz="2200" b="1" dirty="0" err="1"/>
              <a:t>find</a:t>
            </a:r>
            <a:r>
              <a:rPr lang="ru-RU" sz="2200" dirty="0" smtClean="0"/>
              <a:t>. Для </a:t>
            </a:r>
            <a:r>
              <a:rPr lang="ru-RU" sz="2200" dirty="0"/>
              <a:t>удаления элемента по его значению применяется функция </a:t>
            </a:r>
            <a:r>
              <a:rPr lang="ru-RU" sz="2200" dirty="0" err="1"/>
              <a:t>remove</a:t>
            </a:r>
            <a:r>
              <a:rPr lang="ru-RU" sz="2200" dirty="0"/>
              <a:t>:</a:t>
            </a:r>
          </a:p>
          <a:p>
            <a:r>
              <a:rPr lang="en-US" sz="2200" b="1" dirty="0"/>
              <a:t>void remove(</a:t>
            </a:r>
            <a:r>
              <a:rPr lang="en-US" sz="2200" b="1" dirty="0" err="1"/>
              <a:t>const</a:t>
            </a:r>
            <a:r>
              <a:rPr lang="en-US" sz="2200" b="1" dirty="0"/>
              <a:t> </a:t>
            </a:r>
            <a:r>
              <a:rPr lang="ru-RU" sz="2200" b="1" dirty="0"/>
              <a:t>Т</a:t>
            </a:r>
            <a:r>
              <a:rPr lang="en-US" sz="2200" b="1" dirty="0"/>
              <a:t>&amp; value);</a:t>
            </a:r>
            <a:endParaRPr lang="ru-RU" sz="2200" b="1" dirty="0"/>
          </a:p>
          <a:p>
            <a:r>
              <a:rPr lang="ru-RU" sz="2200" dirty="0"/>
              <a:t>Если элементов со значением </a:t>
            </a:r>
            <a:r>
              <a:rPr lang="ru-RU" sz="2200" dirty="0" err="1"/>
              <a:t>value</a:t>
            </a:r>
            <a:r>
              <a:rPr lang="ru-RU" sz="2200" dirty="0"/>
              <a:t> в списке несколько, все они будут удалены</a:t>
            </a:r>
            <a:r>
              <a:rPr lang="ru-RU" sz="2200" dirty="0" smtClean="0"/>
              <a:t>.  Для </a:t>
            </a:r>
            <a:r>
              <a:rPr lang="ru-RU" sz="2200" dirty="0" smtClean="0"/>
              <a:t>сортировки </a:t>
            </a:r>
            <a:r>
              <a:rPr lang="ru-RU" sz="2200" dirty="0"/>
              <a:t>элементов списка используется метод </a:t>
            </a:r>
            <a:r>
              <a:rPr lang="ru-RU" sz="2200" dirty="0" err="1"/>
              <a:t>sort</a:t>
            </a:r>
            <a:r>
              <a:rPr lang="ru-RU" sz="2200" dirty="0"/>
              <a:t>: </a:t>
            </a:r>
            <a:r>
              <a:rPr lang="ru-RU" sz="2200" b="1" i="1" dirty="0" err="1"/>
              <a:t>void</a:t>
            </a:r>
            <a:r>
              <a:rPr lang="ru-RU" sz="2200" b="1" i="1" dirty="0"/>
              <a:t> </a:t>
            </a:r>
            <a:r>
              <a:rPr lang="ru-RU" sz="2200" b="1" i="1" dirty="0" err="1"/>
              <a:t>sort</a:t>
            </a:r>
            <a:r>
              <a:rPr lang="ru-RU" sz="2200" b="1" i="1" dirty="0"/>
              <a:t>();</a:t>
            </a:r>
          </a:p>
          <a:p>
            <a:r>
              <a:rPr lang="en-US" sz="2200" b="1" i="1" dirty="0"/>
              <a:t>template &lt;class Compare&gt; </a:t>
            </a:r>
            <a:r>
              <a:rPr lang="ru-RU" sz="2200" b="1" i="1" dirty="0" smtClean="0"/>
              <a:t> </a:t>
            </a:r>
            <a:r>
              <a:rPr lang="en-US" sz="2200" b="1" i="1" dirty="0" smtClean="0"/>
              <a:t>void </a:t>
            </a:r>
            <a:r>
              <a:rPr lang="en-US" sz="2200" b="1" i="1" dirty="0"/>
              <a:t>sort</a:t>
            </a:r>
            <a:r>
              <a:rPr lang="ru-RU" sz="2200" b="1" i="1" dirty="0"/>
              <a:t>(</a:t>
            </a:r>
            <a:r>
              <a:rPr lang="en-US" sz="2200" b="1" i="1" dirty="0"/>
              <a:t>Compare comp</a:t>
            </a:r>
            <a:r>
              <a:rPr lang="ru-RU" sz="2200" b="1" i="1" dirty="0"/>
              <a:t>);</a:t>
            </a:r>
          </a:p>
          <a:p>
            <a:r>
              <a:rPr lang="ru-RU" sz="2200" dirty="0"/>
              <a:t>В первом случае список сортируется по возрастанию элементов (в соответствии с определением операции </a:t>
            </a:r>
            <a:r>
              <a:rPr lang="ru-RU" sz="2200" b="1" dirty="0"/>
              <a:t>&lt;</a:t>
            </a:r>
            <a:r>
              <a:rPr lang="ru-RU" sz="2200" dirty="0"/>
              <a:t> для элементов), во втором — в соответствии с функциональным объектом </a:t>
            </a:r>
            <a:r>
              <a:rPr lang="ru-RU" sz="2200" dirty="0" err="1"/>
              <a:t>Compare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8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1602"/>
              </p:ext>
            </p:extLst>
          </p:nvPr>
        </p:nvGraphicFramePr>
        <p:xfrm>
          <a:off x="323528" y="188640"/>
          <a:ext cx="8640960" cy="679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424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&lt;list&gt; 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&amp;a,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&amp;b){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a&gt;b;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main(){ 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L1;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&gt;::iterator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a; 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setlocale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(LC_ALL,"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rus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&lt;10;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 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a=rand() % 100; 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L1.push_back(a);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Исходный список:\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n";</a:t>
                      </a:r>
                    </a:p>
                    <a:p>
                      <a:r>
                        <a:rPr lang="da-DK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 = L1.begin(); i != L1.end(); ++i)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L1.sort();</a:t>
                      </a:r>
                    </a:p>
                    <a:p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«По возрастанию:\n"; </a:t>
                      </a:r>
                    </a:p>
                    <a:p>
                      <a:r>
                        <a:rPr lang="da-DK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 i = L1.begin(); i != L1.end(); ++i) 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 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L1.sort(comp);</a:t>
                      </a:r>
                    </a:p>
                    <a:p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«По убыванию:\n"; </a:t>
                      </a:r>
                    </a:p>
                    <a:p>
                      <a:r>
                        <a:rPr lang="da-DK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 i = L1.begin(); i != L1.end(); ++i) 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 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L1.front() &lt;&lt;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L1.back() &lt;&lt;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"Поиск числа 64:\n"; 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if(find(L1.begin(),L1.end(),64)!=L1.end())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&lt;&lt;*find(L1.begin(),L1.end(),64); else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&lt;&lt;"NO";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8578" y="332656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Стеки (</a:t>
            </a:r>
            <a:r>
              <a:rPr lang="en-US" sz="2200" b="1" dirty="0"/>
              <a:t>stack</a:t>
            </a:r>
            <a:r>
              <a:rPr lang="ru-RU" sz="2200" b="1" dirty="0"/>
              <a:t>)</a:t>
            </a:r>
            <a:endParaRPr lang="ru-RU" sz="2200" dirty="0"/>
          </a:p>
          <a:p>
            <a:r>
              <a:rPr lang="ru-RU" sz="2200" dirty="0"/>
              <a:t>Как известно, в стеке допускаются толь­ко две операции, изменяющие его размер — добавление элемента в вершину сте­ка и выборка из вершины. Стек можно реализовать на основе любого из рассмот­ренных контейнеров: вектора, двусторонней очереди или списка. Таким образом, стек является не новым типом контейнера, а вариантом имеющихся, поэтому он называется </a:t>
            </a:r>
            <a:r>
              <a:rPr lang="ru-RU" sz="2200" i="1" dirty="0"/>
              <a:t>адаптером </a:t>
            </a:r>
            <a:r>
              <a:rPr lang="ru-RU" sz="2200" dirty="0"/>
              <a:t>контейнера. Другие адаптеры (очереди и очереди с при­оритетами) будут рассмотрены в следующих разделах.</a:t>
            </a:r>
          </a:p>
          <a:p>
            <a:r>
              <a:rPr lang="ru-RU" sz="2200" dirty="0"/>
              <a:t>В </a:t>
            </a:r>
            <a:r>
              <a:rPr lang="en-US" sz="2200" dirty="0"/>
              <a:t>STL </a:t>
            </a:r>
            <a:r>
              <a:rPr lang="ru-RU" sz="2200" dirty="0"/>
              <a:t>стек определен по умолчанию на базе двусторонней очереди:</a:t>
            </a:r>
          </a:p>
          <a:p>
            <a:r>
              <a:rPr lang="en-US" sz="2200" b="1" dirty="0"/>
              <a:t>template &lt;class </a:t>
            </a:r>
            <a:r>
              <a:rPr lang="ru-RU" sz="2200" b="1" dirty="0"/>
              <a:t>Т</a:t>
            </a:r>
            <a:r>
              <a:rPr lang="en-US" sz="2200" b="1" dirty="0"/>
              <a:t>, class Container = </a:t>
            </a:r>
            <a:r>
              <a:rPr lang="en-US" sz="2200" b="1" dirty="0" err="1"/>
              <a:t>deque</a:t>
            </a:r>
            <a:r>
              <a:rPr lang="en-US" sz="2200" b="1" dirty="0"/>
              <a:t>&lt;T&gt; &gt; </a:t>
            </a:r>
            <a:endParaRPr lang="ru-RU" sz="2200" b="1" dirty="0" smtClean="0"/>
          </a:p>
          <a:p>
            <a:r>
              <a:rPr lang="ru-RU" sz="2400" dirty="0"/>
              <a:t>При работе со стеком нельзя пользоваться итераторами и нельзя получить значе­ние элемента из середины </a:t>
            </a:r>
            <a:r>
              <a:rPr lang="ru-RU" sz="2400" dirty="0" smtClean="0"/>
              <a:t>стека. </a:t>
            </a:r>
            <a:r>
              <a:rPr lang="ru-RU" sz="2400" dirty="0"/>
              <a:t>Для стека, как и для всех рассмотренных выше контейнеров, опреде­лены операции сравнения.</a:t>
            </a:r>
          </a:p>
          <a:p>
            <a:r>
              <a:rPr lang="ru-RU" sz="2400" dirty="0"/>
              <a:t>Пример использования стека (программа вводит из файла числа и выводит их на экран в обратном порядке):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278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60648"/>
            <a:ext cx="849694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#include &lt;</a:t>
            </a:r>
            <a:r>
              <a:rPr lang="en-US" sz="2200" dirty="0" err="1"/>
              <a:t>fstream</a:t>
            </a:r>
            <a:r>
              <a:rPr lang="en-US" sz="2200" dirty="0"/>
              <a:t>&gt; </a:t>
            </a:r>
            <a:endParaRPr lang="ru-RU" sz="2200" dirty="0"/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 </a:t>
            </a:r>
            <a:endParaRPr lang="ru-RU" sz="2200" dirty="0"/>
          </a:p>
          <a:p>
            <a:r>
              <a:rPr lang="en-US" sz="2200" dirty="0"/>
              <a:t>#include &lt;vector&gt; </a:t>
            </a:r>
            <a:endParaRPr lang="ru-RU" sz="2200" dirty="0"/>
          </a:p>
          <a:p>
            <a:r>
              <a:rPr lang="en-US" sz="2200" dirty="0"/>
              <a:t>#include &lt;stack&gt; </a:t>
            </a:r>
            <a:endParaRPr lang="ru-RU" sz="2200" dirty="0"/>
          </a:p>
          <a:p>
            <a:r>
              <a:rPr lang="en-US" sz="2200" dirty="0"/>
              <a:t>using namespace </a:t>
            </a:r>
            <a:r>
              <a:rPr lang="en-US" sz="2200" dirty="0" err="1"/>
              <a:t>std</a:t>
            </a:r>
            <a:r>
              <a:rPr lang="en-US" sz="2200" dirty="0"/>
              <a:t>; </a:t>
            </a:r>
            <a:endParaRPr lang="ru-RU" sz="2200" dirty="0"/>
          </a:p>
          <a:p>
            <a:r>
              <a:rPr lang="en-US" sz="2200" dirty="0" err="1"/>
              <a:t>int</a:t>
            </a:r>
            <a:r>
              <a:rPr lang="en-US" sz="2200" dirty="0"/>
              <a:t> main(){</a:t>
            </a:r>
            <a:endParaRPr lang="ru-RU" sz="2200" dirty="0"/>
          </a:p>
          <a:p>
            <a:r>
              <a:rPr lang="en-US" sz="2200" dirty="0" err="1"/>
              <a:t>ifstream</a:t>
            </a:r>
            <a:r>
              <a:rPr lang="en-US" sz="2200" dirty="0"/>
              <a:t> in("input.txt");</a:t>
            </a:r>
            <a:endParaRPr lang="ru-RU" sz="2200" dirty="0"/>
          </a:p>
          <a:p>
            <a:r>
              <a:rPr lang="en-US" sz="2200" dirty="0"/>
              <a:t>stack &lt;</a:t>
            </a:r>
            <a:r>
              <a:rPr lang="en-US" sz="2200" dirty="0" err="1"/>
              <a:t>int</a:t>
            </a:r>
            <a:r>
              <a:rPr lang="en-US" sz="2200" dirty="0"/>
              <a:t>, vector&lt;</a:t>
            </a:r>
            <a:r>
              <a:rPr lang="en-US" sz="2200" dirty="0" err="1"/>
              <a:t>int</a:t>
            </a:r>
            <a:r>
              <a:rPr lang="en-US" sz="2200" dirty="0"/>
              <a:t>&gt; &gt; s;</a:t>
            </a:r>
            <a:endParaRPr lang="ru-RU" sz="2200" dirty="0"/>
          </a:p>
          <a:p>
            <a:r>
              <a:rPr lang="en-US" sz="2200" dirty="0" err="1"/>
              <a:t>int</a:t>
            </a:r>
            <a:r>
              <a:rPr lang="en-US" sz="2200" dirty="0"/>
              <a:t> x;</a:t>
            </a:r>
            <a:endParaRPr lang="ru-RU" sz="2200" dirty="0"/>
          </a:p>
          <a:p>
            <a:r>
              <a:rPr lang="en-US" sz="2200" dirty="0"/>
              <a:t>while ( in &gt;&gt;x, !</a:t>
            </a:r>
            <a:r>
              <a:rPr lang="en-US" sz="2200" dirty="0" err="1"/>
              <a:t>in.eof</a:t>
            </a:r>
            <a:r>
              <a:rPr lang="en-US" sz="2200" dirty="0" smtClean="0"/>
              <a:t>())</a:t>
            </a:r>
            <a:r>
              <a:rPr lang="ru-RU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err="1"/>
              <a:t>s.push</a:t>
            </a:r>
            <a:r>
              <a:rPr lang="en-US" sz="2200" dirty="0"/>
              <a:t>(x); </a:t>
            </a:r>
            <a:endParaRPr lang="ru-RU" sz="2200" dirty="0"/>
          </a:p>
          <a:p>
            <a:r>
              <a:rPr lang="en-US" sz="2200" dirty="0"/>
              <a:t>while (!</a:t>
            </a:r>
            <a:r>
              <a:rPr lang="en-US" sz="2200" dirty="0" err="1"/>
              <a:t>s.empty</a:t>
            </a:r>
            <a:r>
              <a:rPr lang="en-US" sz="2200" dirty="0"/>
              <a:t>()){</a:t>
            </a:r>
            <a:endParaRPr lang="ru-RU" sz="2200" dirty="0"/>
          </a:p>
          <a:p>
            <a:r>
              <a:rPr lang="ru-RU" sz="2200" dirty="0" smtClean="0"/>
              <a:t>  </a:t>
            </a:r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/>
              <a:t>s.top</a:t>
            </a:r>
            <a:r>
              <a:rPr lang="en-US" sz="2200" dirty="0"/>
              <a:t>(); </a:t>
            </a:r>
            <a:r>
              <a:rPr lang="en-US" sz="2200" dirty="0" err="1"/>
              <a:t>cout</a:t>
            </a:r>
            <a:r>
              <a:rPr lang="en-US" sz="2200" dirty="0"/>
              <a:t> &lt;&lt;x &lt;&lt; " </a:t>
            </a:r>
            <a:r>
              <a:rPr lang="en-US" sz="2200" dirty="0" smtClean="0"/>
              <a:t>";</a:t>
            </a:r>
            <a:r>
              <a:rPr lang="ru-RU" sz="2200" dirty="0" smtClean="0"/>
              <a:t>    </a:t>
            </a:r>
            <a:r>
              <a:rPr lang="en-US" sz="2200" dirty="0" err="1" smtClean="0"/>
              <a:t>s.pop</a:t>
            </a:r>
            <a:r>
              <a:rPr lang="en-US" sz="2200" dirty="0"/>
              <a:t>();</a:t>
            </a:r>
            <a:endParaRPr lang="ru-RU" sz="2200" dirty="0"/>
          </a:p>
          <a:p>
            <a:r>
              <a:rPr lang="en-US" sz="2200" dirty="0"/>
              <a:t>}</a:t>
            </a:r>
            <a:endParaRPr lang="ru-RU" sz="2200" dirty="0"/>
          </a:p>
          <a:p>
            <a:r>
              <a:rPr lang="en-US" sz="2200" dirty="0" smtClean="0"/>
              <a:t>}</a:t>
            </a:r>
            <a:endParaRPr lang="ru-RU" sz="2200" dirty="0" smtClean="0"/>
          </a:p>
          <a:p>
            <a:r>
              <a:rPr lang="ru-RU" sz="2400" dirty="0"/>
              <a:t>Содержимое файла</a:t>
            </a:r>
            <a:r>
              <a:rPr lang="en-US" sz="2400" dirty="0"/>
              <a:t> input.txt:</a:t>
            </a:r>
            <a:endParaRPr lang="ru-RU" sz="2400" dirty="0"/>
          </a:p>
          <a:p>
            <a:r>
              <a:rPr lang="ru-RU" sz="2400" dirty="0"/>
              <a:t>56 34 54 0 76 23 51 11 51 11 76 88 </a:t>
            </a:r>
          </a:p>
          <a:p>
            <a:r>
              <a:rPr lang="ru-RU" sz="2400" dirty="0"/>
              <a:t>Результат работы программы:</a:t>
            </a:r>
          </a:p>
          <a:p>
            <a:r>
              <a:rPr lang="ru-RU" sz="2400" dirty="0"/>
              <a:t>88 76 11 51 11 51 23 76 0 54 34 56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231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1296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Очереди (</a:t>
            </a:r>
            <a:r>
              <a:rPr lang="ru-RU" sz="2200" b="1" dirty="0" err="1"/>
              <a:t>queue</a:t>
            </a:r>
            <a:r>
              <a:rPr lang="ru-RU" sz="2200" b="1" dirty="0"/>
              <a:t>)</a:t>
            </a:r>
            <a:endParaRPr lang="ru-RU" sz="2200" dirty="0"/>
          </a:p>
          <a:p>
            <a:r>
              <a:rPr lang="ru-RU" sz="2200" dirty="0"/>
              <a:t>Для очереди допускаются две операции</a:t>
            </a:r>
            <a:r>
              <a:rPr lang="ru-RU" sz="2200" b="1" dirty="0"/>
              <a:t>, </a:t>
            </a:r>
            <a:r>
              <a:rPr lang="ru-RU" sz="2200" dirty="0"/>
              <a:t>изменяющие ее размер - добавление элемента в конец</a:t>
            </a:r>
            <a:r>
              <a:rPr lang="ru-RU" sz="2200" b="1" dirty="0"/>
              <a:t> </a:t>
            </a:r>
            <a:r>
              <a:rPr lang="ru-RU" sz="2200" dirty="0"/>
              <a:t>и выборка из начала. Очередь является адаптером, который </a:t>
            </a:r>
            <a:r>
              <a:rPr lang="ru-RU" sz="2200" b="1" dirty="0"/>
              <a:t>можно </a:t>
            </a:r>
            <a:r>
              <a:rPr lang="ru-RU" sz="2200" dirty="0"/>
              <a:t>реализовать на основе двусторонней очереди или списка. </a:t>
            </a:r>
          </a:p>
          <a:p>
            <a:r>
              <a:rPr lang="ru-RU" sz="2200" dirty="0"/>
              <a:t>В </a:t>
            </a:r>
            <a:r>
              <a:rPr lang="en-US" sz="2200" dirty="0"/>
              <a:t>STL </a:t>
            </a:r>
            <a:r>
              <a:rPr lang="ru-RU" sz="2200" dirty="0"/>
              <a:t>очередь определена по умолчанию на базе двусторонней очереди:</a:t>
            </a:r>
          </a:p>
          <a:p>
            <a:r>
              <a:rPr lang="en-US" sz="2200" b="1" dirty="0"/>
              <a:t>template &lt;class </a:t>
            </a:r>
            <a:r>
              <a:rPr lang="ru-RU" sz="2200" b="1" dirty="0"/>
              <a:t>Т</a:t>
            </a:r>
            <a:r>
              <a:rPr lang="en-US" sz="2200" b="1" dirty="0"/>
              <a:t>, class Container = </a:t>
            </a:r>
            <a:r>
              <a:rPr lang="en-US" sz="2200" b="1" dirty="0" err="1"/>
              <a:t>deque</a:t>
            </a:r>
            <a:r>
              <a:rPr lang="en-US" sz="2200" b="1" dirty="0"/>
              <a:t>&lt;T&gt; &gt; </a:t>
            </a:r>
            <a:endParaRPr lang="ru-RU" sz="2200" b="1" dirty="0" smtClean="0"/>
          </a:p>
          <a:p>
            <a:r>
              <a:rPr lang="ru-RU" sz="2400" dirty="0"/>
              <a:t>Методы </a:t>
            </a:r>
            <a:r>
              <a:rPr lang="en-US" sz="2400" b="1" i="1" dirty="0"/>
              <a:t>front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i="1" dirty="0"/>
              <a:t>back</a:t>
            </a:r>
            <a:r>
              <a:rPr lang="en-US" sz="2400" dirty="0"/>
              <a:t> </a:t>
            </a:r>
            <a:r>
              <a:rPr lang="ru-RU" sz="2400" dirty="0"/>
              <a:t>используются для получения значений элементов, находя­щихся соответственно в начале и в конце очереди (при этом элементы остаются в очереди).</a:t>
            </a:r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работы с очередью (программа вводит из файла числа в очередь и вы­полняет выборку из нее, пока очередь не опустеет</a:t>
            </a:r>
            <a:r>
              <a:rPr lang="ru-RU" sz="2400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322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0755"/>
              </p:ext>
            </p:extLst>
          </p:nvPr>
        </p:nvGraphicFramePr>
        <p:xfrm>
          <a:off x="251520" y="332656"/>
          <a:ext cx="8640960" cy="646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552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#include &lt;</a:t>
                      </a:r>
                      <a:r>
                        <a:rPr lang="en-US" sz="2200" dirty="0" err="1" smtClean="0"/>
                        <a:t>fstream</a:t>
                      </a:r>
                      <a:r>
                        <a:rPr lang="en-US" sz="2200" dirty="0" smtClean="0"/>
                        <a:t>&gt;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#include &lt;</a:t>
                      </a:r>
                      <a:r>
                        <a:rPr lang="en-US" sz="2200" dirty="0" err="1" smtClean="0"/>
                        <a:t>iostream</a:t>
                      </a:r>
                      <a:r>
                        <a:rPr lang="en-US" sz="2200" dirty="0" smtClean="0"/>
                        <a:t>&gt;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#include &lt;</a:t>
                      </a:r>
                      <a:r>
                        <a:rPr lang="en-US" sz="2200" dirty="0" err="1" smtClean="0"/>
                        <a:t>deque</a:t>
                      </a:r>
                      <a:r>
                        <a:rPr lang="en-US" sz="2200" dirty="0" smtClean="0"/>
                        <a:t>&gt;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#include &lt;queue&gt;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using namespace </a:t>
                      </a:r>
                      <a:r>
                        <a:rPr lang="en-US" sz="2200" dirty="0" err="1" smtClean="0"/>
                        <a:t>std</a:t>
                      </a:r>
                      <a:r>
                        <a:rPr lang="en-US" sz="2200" dirty="0" smtClean="0"/>
                        <a:t>; </a:t>
                      </a:r>
                      <a:endParaRPr lang="ru-RU" sz="2200" dirty="0" smtClean="0"/>
                    </a:p>
                    <a:p>
                      <a:r>
                        <a:rPr lang="en-US" sz="2200" dirty="0" err="1" smtClean="0"/>
                        <a:t>int</a:t>
                      </a:r>
                      <a:r>
                        <a:rPr lang="en-US" sz="2200" dirty="0" smtClean="0"/>
                        <a:t> main(){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ifstream</a:t>
                      </a:r>
                      <a:r>
                        <a:rPr lang="en-US" sz="2200" dirty="0" smtClean="0"/>
                        <a:t> in ("input.txt");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queue &lt;</a:t>
                      </a:r>
                      <a:r>
                        <a:rPr lang="en-US" sz="2200" dirty="0" err="1" smtClean="0"/>
                        <a:t>int</a:t>
                      </a:r>
                      <a:r>
                        <a:rPr lang="en-US" sz="2200" dirty="0" smtClean="0"/>
                        <a:t>, </a:t>
                      </a:r>
                      <a:r>
                        <a:rPr lang="en-US" sz="2200" dirty="0" err="1" smtClean="0"/>
                        <a:t>deque</a:t>
                      </a:r>
                      <a:r>
                        <a:rPr lang="en-US" sz="2200" dirty="0" smtClean="0"/>
                        <a:t>&lt;</a:t>
                      </a:r>
                      <a:r>
                        <a:rPr lang="en-US" sz="2200" dirty="0" err="1" smtClean="0"/>
                        <a:t>int</a:t>
                      </a:r>
                      <a:r>
                        <a:rPr lang="en-US" sz="2200" dirty="0" smtClean="0"/>
                        <a:t>&gt; &gt; q;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int</a:t>
                      </a:r>
                      <a:r>
                        <a:rPr lang="en-US" sz="2200" dirty="0" smtClean="0"/>
                        <a:t> x;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while ( in &gt;&gt; x, !</a:t>
                      </a:r>
                      <a:r>
                        <a:rPr lang="en-US" sz="2200" dirty="0" err="1" smtClean="0"/>
                        <a:t>in.eof</a:t>
                      </a:r>
                      <a:r>
                        <a:rPr lang="en-US" sz="2200" dirty="0" smtClean="0"/>
                        <a:t>()) </a:t>
                      </a:r>
                      <a:r>
                        <a:rPr lang="en-US" sz="2200" dirty="0" err="1" smtClean="0"/>
                        <a:t>q.push</a:t>
                      </a:r>
                      <a:r>
                        <a:rPr lang="en-US" sz="2200" dirty="0" smtClean="0"/>
                        <a:t>(x);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cout</a:t>
                      </a:r>
                      <a:r>
                        <a:rPr lang="en-US" sz="2200" dirty="0" smtClean="0"/>
                        <a:t> &lt;&lt; "</a:t>
                      </a:r>
                      <a:r>
                        <a:rPr lang="en-US" sz="2200" dirty="0" err="1" smtClean="0"/>
                        <a:t>q.front</a:t>
                      </a:r>
                      <a:r>
                        <a:rPr lang="en-US" sz="2200" dirty="0" smtClean="0"/>
                        <a:t>(): " &lt;&lt; </a:t>
                      </a:r>
                      <a:r>
                        <a:rPr lang="en-US" sz="2200" dirty="0" err="1" smtClean="0"/>
                        <a:t>q.front</a:t>
                      </a:r>
                      <a:r>
                        <a:rPr lang="en-US" sz="2200" dirty="0" smtClean="0"/>
                        <a:t>() &lt;&lt; "    ";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cout</a:t>
                      </a:r>
                      <a:r>
                        <a:rPr lang="en-US" sz="2200" dirty="0" smtClean="0"/>
                        <a:t> &lt;&lt; "</a:t>
                      </a:r>
                      <a:r>
                        <a:rPr lang="en-US" sz="2200" dirty="0" err="1" smtClean="0"/>
                        <a:t>q.back</a:t>
                      </a:r>
                      <a:r>
                        <a:rPr lang="en-US" sz="2200" dirty="0" smtClean="0"/>
                        <a:t>(): " &lt;&lt; </a:t>
                      </a:r>
                      <a:r>
                        <a:rPr lang="en-US" sz="2200" dirty="0" err="1" smtClean="0"/>
                        <a:t>q.back</a:t>
                      </a:r>
                      <a:r>
                        <a:rPr lang="en-US" sz="2200" dirty="0" smtClean="0"/>
                        <a:t>() &lt;&lt; </a:t>
                      </a:r>
                      <a:r>
                        <a:rPr lang="en-US" sz="2200" dirty="0" err="1" smtClean="0"/>
                        <a:t>endl</a:t>
                      </a:r>
                      <a:r>
                        <a:rPr lang="en-US" sz="2200" dirty="0" smtClean="0"/>
                        <a:t>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while (!</a:t>
                      </a:r>
                      <a:r>
                        <a:rPr lang="en-US" sz="2200" dirty="0" err="1" smtClean="0"/>
                        <a:t>q.empty</a:t>
                      </a:r>
                      <a:r>
                        <a:rPr lang="en-US" sz="2200" dirty="0" smtClean="0"/>
                        <a:t>()){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   </a:t>
                      </a:r>
                      <a:r>
                        <a:rPr lang="en-US" sz="2200" dirty="0" err="1" smtClean="0"/>
                        <a:t>q.pop</a:t>
                      </a:r>
                      <a:r>
                        <a:rPr lang="en-US" sz="2200" dirty="0" smtClean="0"/>
                        <a:t>();</a:t>
                      </a:r>
                      <a:endParaRPr lang="ru-RU" sz="2200" dirty="0" smtClean="0"/>
                    </a:p>
                    <a:p>
                      <a:r>
                        <a:rPr lang="ru-RU" sz="2200" baseline="0" dirty="0" smtClean="0"/>
                        <a:t>    </a:t>
                      </a:r>
                      <a:r>
                        <a:rPr lang="en-US" sz="2200" dirty="0" smtClean="0"/>
                        <a:t>if(</a:t>
                      </a:r>
                      <a:r>
                        <a:rPr lang="en-US" sz="2200" dirty="0" err="1" smtClean="0"/>
                        <a:t>q.empty</a:t>
                      </a:r>
                      <a:r>
                        <a:rPr lang="en-US" sz="2200" dirty="0" smtClean="0"/>
                        <a:t>()) break;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   </a:t>
                      </a:r>
                      <a:r>
                        <a:rPr lang="en-US" sz="2200" dirty="0" err="1" smtClean="0"/>
                        <a:t>cout</a:t>
                      </a:r>
                      <a:r>
                        <a:rPr lang="en-US" sz="2200" dirty="0" smtClean="0"/>
                        <a:t> &lt;&lt; "</a:t>
                      </a:r>
                      <a:r>
                        <a:rPr lang="en-US" sz="2200" dirty="0" err="1" smtClean="0"/>
                        <a:t>q.front</a:t>
                      </a:r>
                      <a:r>
                        <a:rPr lang="en-US" sz="2200" dirty="0" smtClean="0"/>
                        <a:t>(): " &lt;&lt; </a:t>
                      </a:r>
                      <a:r>
                        <a:rPr lang="en-US" sz="2200" dirty="0" err="1" smtClean="0"/>
                        <a:t>q.front</a:t>
                      </a:r>
                      <a:r>
                        <a:rPr lang="en-US" sz="2200" dirty="0" smtClean="0"/>
                        <a:t>() &lt;&lt; "  "; 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   </a:t>
                      </a:r>
                      <a:r>
                        <a:rPr lang="en-US" sz="2200" dirty="0" err="1" smtClean="0"/>
                        <a:t>cout</a:t>
                      </a:r>
                      <a:r>
                        <a:rPr lang="en-US" sz="2200" dirty="0" smtClean="0"/>
                        <a:t> &lt;&lt; "</a:t>
                      </a:r>
                      <a:r>
                        <a:rPr lang="en-US" sz="2200" dirty="0" err="1" smtClean="0"/>
                        <a:t>q.back</a:t>
                      </a:r>
                      <a:r>
                        <a:rPr lang="en-US" sz="2200" dirty="0" smtClean="0"/>
                        <a:t>(): " &lt;&lt; </a:t>
                      </a:r>
                      <a:r>
                        <a:rPr lang="en-US" sz="2200" dirty="0" err="1" smtClean="0"/>
                        <a:t>q.back</a:t>
                      </a:r>
                      <a:r>
                        <a:rPr lang="en-US" sz="2200" dirty="0" smtClean="0"/>
                        <a:t>() &lt;&lt; </a:t>
                      </a:r>
                      <a:r>
                        <a:rPr lang="en-US" sz="2200" dirty="0" err="1" smtClean="0"/>
                        <a:t>endl</a:t>
                      </a:r>
                      <a:r>
                        <a:rPr lang="en-US" sz="2200" dirty="0" smtClean="0"/>
                        <a:t>;</a:t>
                      </a:r>
                      <a:endParaRPr lang="ru-RU" sz="2200" dirty="0" smtClean="0"/>
                    </a:p>
                    <a:p>
                      <a:r>
                        <a:rPr lang="en-US" sz="2200" dirty="0" smtClean="0"/>
                        <a:t> </a:t>
                      </a:r>
                      <a:r>
                        <a:rPr lang="ru-RU" sz="2200" dirty="0" smtClean="0"/>
                        <a:t>}</a:t>
                      </a:r>
                    </a:p>
                    <a:p>
                      <a:r>
                        <a:rPr lang="ru-RU" sz="2200" dirty="0" smtClean="0"/>
                        <a:t>}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Содержимое файла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56 34 54 0 76 23 51 11 51 11 76 88</a:t>
                      </a:r>
                    </a:p>
                    <a:p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Напечатайте результат работы: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Ассоциативные контейнеры</a:t>
            </a:r>
            <a:endParaRPr lang="ru-RU" sz="2200" dirty="0"/>
          </a:p>
          <a:p>
            <a:r>
              <a:rPr lang="ru-RU" sz="2200" dirty="0"/>
              <a:t>Как уже указывалось, ассоциативные контейнеры обеспечивают быстрый доступ к данным за счет того, что они, как правило, построены на основе сбалансирован­ных деревьев поиска (стандартом регламентируется, только интерфейс контейне­ров, а не их реализация).</a:t>
            </a:r>
          </a:p>
          <a:p>
            <a:r>
              <a:rPr lang="ru-RU" sz="2200" dirty="0"/>
              <a:t>	Словарь построен на основе пар значений, первое из которых представляет собой ключ для идентификации элемента, а второе — собственно элемент. Можно ска­зать, что ключ ассоциирован с элементом, откуда и произошло название этих контейнеров. Например, в англо-русском словаре ключом является английское слово, а элементом — русское. Обычный массив тоже можно рассматривать как словарь, ключом в котором служит номер элемента. В словарях, описанных в </a:t>
            </a:r>
            <a:r>
              <a:rPr lang="en-US" sz="2200" dirty="0"/>
              <a:t>STL</a:t>
            </a:r>
            <a:r>
              <a:rPr lang="ru-RU" sz="2200" dirty="0"/>
              <a:t>, в качестве ключа, может использоваться значение произвольного типа. Ас­социативные контейнеры описаны в заголовочных файлах &lt;</a:t>
            </a:r>
            <a:r>
              <a:rPr lang="en-US" sz="2200" dirty="0"/>
              <a:t>m</a:t>
            </a:r>
            <a:r>
              <a:rPr lang="ru-RU" sz="2200" dirty="0"/>
              <a:t>ар&gt; и &lt;</a:t>
            </a:r>
            <a:r>
              <a:rPr lang="en-US" sz="2200" dirty="0"/>
              <a:t>set</a:t>
            </a:r>
            <a:r>
              <a:rPr lang="ru-RU" sz="2200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340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хранения пары «ключ—элемент» используется шаблон </a:t>
            </a:r>
            <a:r>
              <a:rPr lang="en-US" sz="2200" dirty="0"/>
              <a:t>pair</a:t>
            </a:r>
            <a:r>
              <a:rPr lang="ru-RU" sz="2200" dirty="0"/>
              <a:t>, описанный в за­головочном файле &lt;</a:t>
            </a:r>
            <a:r>
              <a:rPr lang="en-US" sz="2200" dirty="0"/>
              <a:t>utility</a:t>
            </a:r>
            <a:r>
              <a:rPr lang="ru-RU" sz="2200" dirty="0"/>
              <a:t>&gt;:</a:t>
            </a:r>
          </a:p>
          <a:p>
            <a:r>
              <a:rPr lang="en-US" sz="2200" dirty="0"/>
              <a:t>template &lt;class </a:t>
            </a:r>
            <a:r>
              <a:rPr lang="en-US" sz="2200" dirty="0" err="1"/>
              <a:t>Tl</a:t>
            </a:r>
            <a:r>
              <a:rPr lang="en-US" sz="2200" dirty="0"/>
              <a:t>, class T2&gt;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b="1" i="1" dirty="0"/>
              <a:t>pair</a:t>
            </a:r>
            <a:r>
              <a:rPr lang="en-US" sz="2200" dirty="0"/>
              <a:t>{</a:t>
            </a:r>
            <a:endParaRPr lang="ru-RU" sz="2200" dirty="0"/>
          </a:p>
          <a:p>
            <a:r>
              <a:rPr lang="en-US" sz="2200" dirty="0" err="1"/>
              <a:t>typedef</a:t>
            </a:r>
            <a:r>
              <a:rPr lang="en-US" sz="2200" dirty="0"/>
              <a:t>  </a:t>
            </a:r>
            <a:r>
              <a:rPr lang="en-US" sz="2200" dirty="0" err="1"/>
              <a:t>Tl</a:t>
            </a:r>
            <a:r>
              <a:rPr lang="en-US" sz="2200" dirty="0"/>
              <a:t>  </a:t>
            </a:r>
            <a:r>
              <a:rPr lang="en-US" sz="2200" dirty="0" err="1"/>
              <a:t>first_type</a:t>
            </a:r>
            <a:r>
              <a:rPr lang="en-US" sz="2200" dirty="0"/>
              <a:t>; </a:t>
            </a:r>
            <a:endParaRPr lang="ru-RU" sz="2200" dirty="0"/>
          </a:p>
          <a:p>
            <a:r>
              <a:rPr lang="en-US" sz="2200" dirty="0" err="1"/>
              <a:t>typedef</a:t>
            </a:r>
            <a:r>
              <a:rPr lang="en-US" sz="2200" dirty="0"/>
              <a:t>  T2  </a:t>
            </a:r>
            <a:r>
              <a:rPr lang="en-US" sz="2200" dirty="0" err="1"/>
              <a:t>second_type</a:t>
            </a:r>
            <a:r>
              <a:rPr lang="en-US" sz="2200" dirty="0"/>
              <a:t>; </a:t>
            </a:r>
            <a:endParaRPr lang="ru-RU" sz="2200" dirty="0"/>
          </a:p>
          <a:p>
            <a:r>
              <a:rPr lang="en-US" sz="2200" dirty="0" err="1"/>
              <a:t>Tl</a:t>
            </a:r>
            <a:r>
              <a:rPr lang="en-US" sz="2200" dirty="0"/>
              <a:t> first;</a:t>
            </a:r>
            <a:endParaRPr lang="ru-RU" sz="2200" dirty="0"/>
          </a:p>
          <a:p>
            <a:r>
              <a:rPr lang="en-US" sz="2200" dirty="0"/>
              <a:t>T2 second;</a:t>
            </a:r>
            <a:endParaRPr lang="ru-RU" sz="2200" dirty="0"/>
          </a:p>
          <a:p>
            <a:r>
              <a:rPr lang="en-US" sz="2200" b="1" i="1" dirty="0"/>
              <a:t>pair</a:t>
            </a:r>
            <a:r>
              <a:rPr lang="en-US" sz="2200" dirty="0"/>
              <a:t>();</a:t>
            </a:r>
            <a:endParaRPr lang="ru-RU" sz="2200" dirty="0"/>
          </a:p>
          <a:p>
            <a:r>
              <a:rPr lang="en-US" sz="2200" b="1" i="1" dirty="0"/>
              <a:t>pair</a:t>
            </a:r>
            <a:r>
              <a:rPr lang="en-US" sz="2200" dirty="0"/>
              <a:t> (</a:t>
            </a:r>
            <a:r>
              <a:rPr lang="en-US" sz="2200" dirty="0" err="1"/>
              <a:t>const</a:t>
            </a:r>
            <a:r>
              <a:rPr lang="en-US" sz="2200" dirty="0"/>
              <a:t> T1&amp; x, </a:t>
            </a:r>
            <a:r>
              <a:rPr lang="en-US" sz="2200" dirty="0" err="1"/>
              <a:t>const</a:t>
            </a:r>
            <a:r>
              <a:rPr lang="en-US" sz="2200" dirty="0"/>
              <a:t> T2&amp; y);</a:t>
            </a:r>
            <a:endParaRPr lang="ru-RU" sz="2200" dirty="0"/>
          </a:p>
          <a:p>
            <a:r>
              <a:rPr lang="en-US" sz="2200" dirty="0"/>
              <a:t>template &lt;class U, class V&gt; pair(</a:t>
            </a:r>
            <a:r>
              <a:rPr lang="en-US" sz="2200" dirty="0" err="1"/>
              <a:t>const</a:t>
            </a:r>
            <a:r>
              <a:rPr lang="en-US" sz="2200" dirty="0"/>
              <a:t> pair&lt;U, V&gt; &amp;p);</a:t>
            </a:r>
            <a:endParaRPr lang="ru-RU" sz="2200" dirty="0"/>
          </a:p>
          <a:p>
            <a:r>
              <a:rPr lang="ru-RU" sz="2200" dirty="0"/>
              <a:t>};</a:t>
            </a:r>
          </a:p>
          <a:p>
            <a:r>
              <a:rPr lang="ru-RU" sz="2200" dirty="0"/>
              <a:t>Шаблон </a:t>
            </a:r>
            <a:r>
              <a:rPr lang="en-US" sz="2200" b="1" i="1" dirty="0"/>
              <a:t>pair</a:t>
            </a:r>
            <a:r>
              <a:rPr lang="ru-RU" sz="2200" dirty="0"/>
              <a:t> имеет два параметра, представляющих собой типы элементов пары. Первый элемент имеет имя </a:t>
            </a:r>
            <a:r>
              <a:rPr lang="en-US" sz="2200" b="1" i="1" dirty="0"/>
              <a:t>first</a:t>
            </a:r>
            <a:r>
              <a:rPr lang="ru-RU" sz="2200" dirty="0"/>
              <a:t>, второй — </a:t>
            </a:r>
            <a:r>
              <a:rPr lang="en-US" sz="2200" b="1" i="1" dirty="0"/>
              <a:t>second</a:t>
            </a:r>
            <a:r>
              <a:rPr lang="ru-RU" sz="2200" dirty="0"/>
              <a:t>. Определено два конструкто­ра: один должен получать два значения для инициализации элементов, второй (конструктор копирования) — ссылку на другую пару. Конструктора по умолча­нию у пары нет, то есть при создании объекта ему требуется присвоить значение явным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4181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00034" y="214290"/>
            <a:ext cx="835824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Итератор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является аналогом указателя на элемент. Он используется для просмотра контейнера в прямом или обратном направлении. Все, что требуется от итератора — уметь ссылаться на элемент контейнера и реализовывать операцию - перехода к его следующему элементу. Константные итераторы используются т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o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гда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когда значения, соответствующих элементов контейнера не изменяются.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 помощи итераторов просматривать контейнеры не заботясь о фактических типах данных, используемых для доступа к элементам. 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этого в каждом контейнере определено несколько методов, перечисленных ниже.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58063"/>
              </p:ext>
            </p:extLst>
          </p:nvPr>
        </p:nvGraphicFramePr>
        <p:xfrm>
          <a:off x="971600" y="2413000"/>
          <a:ext cx="7315176" cy="3314098"/>
        </p:xfrm>
        <a:graphic>
          <a:graphicData uri="http://schemas.openxmlformats.org/drawingml/2006/table">
            <a:tbl>
              <a:tblPr/>
              <a:tblGrid>
                <a:gridCol w="3744416"/>
                <a:gridCol w="3570760"/>
              </a:tblGrid>
              <a:tr h="236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</a:t>
                      </a: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Пояснение</a:t>
                      </a: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148">
                <a:tc>
                  <a:txBody>
                    <a:bodyPr/>
                    <a:lstStyle/>
                    <a:p>
                      <a:pPr marL="0" marR="0" lvl="0" indent="0" algn="l" defTabSz="914400" rtl="0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iterator begin(),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const</a:t>
                      </a:r>
                      <a:r>
                        <a:rPr kumimoji="0" lang="sah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iterator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begin() const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Указывают на первый элемент</a:t>
                      </a: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iterator end(), </a:t>
                      </a:r>
                      <a:endParaRPr kumimoji="0" lang="sah-RU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const_itepator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end() const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Указывают на элемент, следующей за последним:</a:t>
                      </a: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reverse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iterator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rbegin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(),  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Const_reverse_iterator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rbegin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() const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Указывают на первый элемент в обратной  последовательности</a:t>
                      </a: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reverse_iterator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rend(), 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const_reverse_iterator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rend() const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Указывают на элемент, следующий за последним, в обратной </a:t>
                      </a:r>
                      <a:r>
                        <a:rPr kumimoji="0" lang="ru-RU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последо-вательности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4978" marR="249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637" y="188640"/>
            <a:ext cx="864096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Пример формирования пар</a:t>
            </a:r>
            <a:r>
              <a:rPr lang="ru-RU" dirty="0"/>
              <a:t>: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  <a:endParaRPr lang="ru-RU" sz="2000" dirty="0"/>
          </a:p>
          <a:p>
            <a:r>
              <a:rPr lang="en-US" sz="2000" dirty="0"/>
              <a:t>#include &lt;utility&gt;</a:t>
            </a:r>
            <a:endParaRPr lang="ru-RU" sz="2000" dirty="0"/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()  {</a:t>
            </a:r>
            <a:endParaRPr lang="ru-RU" sz="2000" dirty="0"/>
          </a:p>
          <a:p>
            <a:r>
              <a:rPr lang="en-US" sz="2000" dirty="0" smtClean="0"/>
              <a:t>   pair&lt;</a:t>
            </a:r>
            <a:r>
              <a:rPr lang="en-US" sz="2000" dirty="0" err="1" smtClean="0"/>
              <a:t>int</a:t>
            </a:r>
            <a:r>
              <a:rPr lang="en-US" sz="2000" dirty="0"/>
              <a:t>, double&gt; p1(10, 12.3), p2(p1);</a:t>
            </a:r>
            <a:endParaRPr lang="ru-RU" sz="2000" dirty="0"/>
          </a:p>
          <a:p>
            <a:r>
              <a:rPr lang="en-US" sz="2000" dirty="0" smtClean="0"/>
              <a:t>   p2=</a:t>
            </a:r>
            <a:r>
              <a:rPr lang="en-US" sz="2000" dirty="0" err="1" smtClean="0"/>
              <a:t>make_pair</a:t>
            </a:r>
            <a:r>
              <a:rPr lang="en-US" sz="2000" dirty="0" smtClean="0"/>
              <a:t>(20</a:t>
            </a:r>
            <a:r>
              <a:rPr lang="en-US" sz="2000" dirty="0"/>
              <a:t>, 12.3);</a:t>
            </a:r>
            <a:endParaRPr lang="ru-RU" sz="2000" dirty="0"/>
          </a:p>
          <a:p>
            <a:r>
              <a:rPr lang="en-US" sz="2000" dirty="0" smtClean="0"/>
              <a:t>   // </a:t>
            </a:r>
            <a:r>
              <a:rPr lang="ru-RU" sz="2000" dirty="0"/>
              <a:t>Эквивалентно</a:t>
            </a:r>
            <a:r>
              <a:rPr lang="en-US" sz="2000" dirty="0"/>
              <a:t> p2=pair &lt;</a:t>
            </a:r>
            <a:r>
              <a:rPr lang="en-US" sz="2000" dirty="0" err="1"/>
              <a:t>int,double</a:t>
            </a:r>
            <a:r>
              <a:rPr lang="en-US" sz="2000" dirty="0"/>
              <a:t>&gt;(20,12.3&gt;</a:t>
            </a:r>
            <a:endParaRPr lang="ru-RU" sz="2000" dirty="0"/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&lt;&lt;"</a:t>
            </a:r>
            <a:r>
              <a:rPr lang="en-US" sz="2000" dirty="0" smtClean="0"/>
              <a:t>p1: </a:t>
            </a:r>
            <a:r>
              <a:rPr lang="en-US" sz="2000" dirty="0"/>
              <a:t>"&lt;&lt;p1.first&lt;&lt;" "&lt;&lt;p1.second&lt;&lt;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/>
              <a:t>&lt;&lt;"p2: "&lt;&lt;p2.first&lt;&lt;" "&lt;&lt;p2.second&lt;&lt;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 smtClean="0"/>
              <a:t>   p2.first-</a:t>
            </a:r>
            <a:r>
              <a:rPr lang="en-US" sz="2000" dirty="0"/>
              <a:t>=10;</a:t>
            </a:r>
            <a:endParaRPr lang="ru-RU" sz="2000" dirty="0"/>
          </a:p>
          <a:p>
            <a:r>
              <a:rPr lang="en-US" sz="2000" dirty="0" smtClean="0"/>
              <a:t>   if </a:t>
            </a:r>
            <a:r>
              <a:rPr lang="en-US" sz="2000" dirty="0"/>
              <a:t>(p1==p2) </a:t>
            </a:r>
            <a:r>
              <a:rPr lang="en-US" sz="2000" dirty="0" err="1"/>
              <a:t>cout</a:t>
            </a:r>
            <a:r>
              <a:rPr lang="en-US" sz="2000" dirty="0"/>
              <a:t>&lt;&lt;"p1==p2\n";</a:t>
            </a:r>
            <a:endParaRPr lang="ru-RU" sz="2000" dirty="0"/>
          </a:p>
          <a:p>
            <a:r>
              <a:rPr lang="en-US" sz="2000" dirty="0" smtClean="0"/>
              <a:t>   p1.second </a:t>
            </a:r>
            <a:r>
              <a:rPr lang="en-US" sz="2000" dirty="0"/>
              <a:t>-=1;</a:t>
            </a:r>
            <a:endParaRPr lang="ru-RU" sz="2000" dirty="0"/>
          </a:p>
          <a:p>
            <a:r>
              <a:rPr lang="en-US" sz="2000" dirty="0" smtClean="0"/>
              <a:t>   if </a:t>
            </a:r>
            <a:r>
              <a:rPr lang="en-US" sz="2000" dirty="0"/>
              <a:t>(p2 &gt; p1) </a:t>
            </a:r>
            <a:r>
              <a:rPr lang="en-US" sz="2000" dirty="0" err="1"/>
              <a:t>cout</a:t>
            </a:r>
            <a:r>
              <a:rPr lang="en-US" sz="2000" dirty="0"/>
              <a:t>&lt;&lt;"p2 &gt; p1\n";</a:t>
            </a:r>
            <a:endParaRPr lang="ru-RU" sz="2000" dirty="0"/>
          </a:p>
          <a:p>
            <a:r>
              <a:rPr lang="ru-RU" sz="2000" dirty="0"/>
              <a:t>}</a:t>
            </a:r>
          </a:p>
          <a:p>
            <a:r>
              <a:rPr lang="ru-RU" sz="2000" dirty="0"/>
              <a:t>Результат работы программы:</a:t>
            </a:r>
          </a:p>
          <a:p>
            <a:r>
              <a:rPr lang="en-US" sz="2000" dirty="0"/>
              <a:t>p</a:t>
            </a:r>
            <a:r>
              <a:rPr lang="ru-RU" sz="2000" dirty="0"/>
              <a:t>1: 10 12.3</a:t>
            </a:r>
          </a:p>
          <a:p>
            <a:r>
              <a:rPr lang="en-US" sz="2000" dirty="0"/>
              <a:t>p</a:t>
            </a:r>
            <a:r>
              <a:rPr lang="ru-RU" sz="2000" dirty="0"/>
              <a:t>2: 20 12.3</a:t>
            </a:r>
          </a:p>
          <a:p>
            <a:r>
              <a:rPr lang="en-US" sz="2000" dirty="0" err="1"/>
              <a:t>pl</a:t>
            </a:r>
            <a:r>
              <a:rPr lang="ru-RU" sz="2000" dirty="0"/>
              <a:t>==</a:t>
            </a:r>
            <a:r>
              <a:rPr lang="en-US" sz="2000" dirty="0"/>
              <a:t>p</a:t>
            </a:r>
            <a:r>
              <a:rPr lang="ru-RU" sz="2000" dirty="0"/>
              <a:t>2</a:t>
            </a:r>
          </a:p>
          <a:p>
            <a:r>
              <a:rPr lang="en-US" sz="2000" dirty="0"/>
              <a:t>p</a:t>
            </a:r>
            <a:r>
              <a:rPr lang="ru-RU" sz="2000" dirty="0"/>
              <a:t>2 &gt; </a:t>
            </a:r>
            <a:r>
              <a:rPr lang="en-US" sz="2000" dirty="0"/>
              <a:t>p</a:t>
            </a:r>
            <a:r>
              <a:rPr lang="ru-RU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07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7093" y="188640"/>
            <a:ext cx="849694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Словари (</a:t>
            </a:r>
            <a:r>
              <a:rPr lang="en-US" sz="2200" b="1" dirty="0"/>
              <a:t>map</a:t>
            </a:r>
            <a:r>
              <a:rPr lang="ru-RU" sz="2200" b="1" dirty="0"/>
              <a:t>)</a:t>
            </a:r>
            <a:endParaRPr lang="ru-RU" sz="2200" dirty="0"/>
          </a:p>
          <a:p>
            <a:r>
              <a:rPr lang="ru-RU" sz="2200" dirty="0"/>
              <a:t>В словаре (</a:t>
            </a:r>
            <a:r>
              <a:rPr lang="en-US" sz="2200" dirty="0"/>
              <a:t>map</a:t>
            </a:r>
            <a:r>
              <a:rPr lang="ru-RU" sz="2200" dirty="0"/>
              <a:t>), в отличие от словаря с дубликатами (</a:t>
            </a:r>
            <a:r>
              <a:rPr lang="en-US" sz="2200" dirty="0" err="1"/>
              <a:t>multimap</a:t>
            </a:r>
            <a:r>
              <a:rPr lang="ru-RU" sz="2200" dirty="0"/>
              <a:t>), все ключи </a:t>
            </a:r>
            <a:r>
              <a:rPr lang="ru-RU" sz="2200" dirty="0" smtClean="0"/>
              <a:t>должны</a:t>
            </a:r>
            <a:r>
              <a:rPr lang="en-US" sz="2200" dirty="0" smtClean="0"/>
              <a:t> </a:t>
            </a:r>
            <a:r>
              <a:rPr lang="ru-RU" sz="2200" dirty="0" smtClean="0"/>
              <a:t>быть </a:t>
            </a:r>
            <a:r>
              <a:rPr lang="ru-RU" sz="2200" dirty="0"/>
              <a:t>уникальны. Элементы в словаре хранятся в отсортированном виде, поэтому для, ключей должно быть определено отношение «меньше». Шаблон словаря содержит три параметра: тип ключа, тип элемента и тип функционально объекта, определяющего отношение «меньше»:</a:t>
            </a:r>
          </a:p>
          <a:p>
            <a:r>
              <a:rPr lang="en-US" sz="2200" dirty="0"/>
              <a:t>template &lt;class Key, class </a:t>
            </a:r>
            <a:r>
              <a:rPr lang="ru-RU" sz="2200" dirty="0"/>
              <a:t>Т</a:t>
            </a:r>
            <a:r>
              <a:rPr lang="en-US" sz="2200" dirty="0"/>
              <a:t>, class Compare = less&lt;Key&gt; &gt;</a:t>
            </a:r>
            <a:br>
              <a:rPr lang="en-US" sz="2200" dirty="0"/>
            </a:br>
            <a:r>
              <a:rPr lang="en-US" sz="2200" dirty="0"/>
              <a:t>class </a:t>
            </a:r>
            <a:r>
              <a:rPr lang="en-US" sz="2200" b="1" i="1" dirty="0"/>
              <a:t>map</a:t>
            </a:r>
            <a:r>
              <a:rPr lang="en-US" sz="2200" dirty="0"/>
              <a:t>{</a:t>
            </a:r>
            <a:endParaRPr lang="ru-RU" sz="2200" dirty="0"/>
          </a:p>
          <a:p>
            <a:r>
              <a:rPr lang="en-US" sz="2200" dirty="0"/>
              <a:t>public:</a:t>
            </a:r>
            <a:endParaRPr lang="ru-RU" sz="2200" dirty="0"/>
          </a:p>
          <a:p>
            <a:r>
              <a:rPr lang="en-US" sz="2200" dirty="0" err="1"/>
              <a:t>typedef</a:t>
            </a:r>
            <a:r>
              <a:rPr lang="en-US" sz="2200" dirty="0"/>
              <a:t>  pair &lt;</a:t>
            </a:r>
            <a:r>
              <a:rPr lang="en-US" sz="2200" dirty="0" err="1"/>
              <a:t>const</a:t>
            </a:r>
            <a:r>
              <a:rPr lang="en-US" sz="2200" dirty="0"/>
              <a:t> Key, T&gt; </a:t>
            </a:r>
            <a:r>
              <a:rPr lang="en-US" sz="2200" dirty="0" err="1"/>
              <a:t>value_type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en-US" sz="2200" dirty="0"/>
              <a:t>explicit map(</a:t>
            </a:r>
            <a:r>
              <a:rPr lang="en-US" sz="2200" dirty="0" err="1"/>
              <a:t>const</a:t>
            </a:r>
            <a:r>
              <a:rPr lang="en-US" sz="2200" dirty="0"/>
              <a:t> Compared &amp;comp=Compare());</a:t>
            </a:r>
            <a:endParaRPr lang="ru-RU" sz="2200" dirty="0"/>
          </a:p>
          <a:p>
            <a:r>
              <a:rPr lang="en-US" sz="2200" dirty="0"/>
              <a:t>template &lt;</a:t>
            </a:r>
            <a:r>
              <a:rPr lang="ru-RU" sz="2200" dirty="0" smtClean="0"/>
              <a:t>с</a:t>
            </a:r>
            <a:r>
              <a:rPr lang="en-US" sz="2200" dirty="0"/>
              <a:t>l</a:t>
            </a:r>
            <a:r>
              <a:rPr lang="ru-RU" sz="2200" dirty="0" smtClean="0"/>
              <a:t>а</a:t>
            </a:r>
            <a:r>
              <a:rPr lang="en-US" sz="2200" dirty="0" err="1"/>
              <a:t>ss</a:t>
            </a:r>
            <a:r>
              <a:rPr lang="en-US" sz="2200" dirty="0"/>
              <a:t>  </a:t>
            </a:r>
            <a:r>
              <a:rPr lang="en-US" sz="2200" dirty="0" err="1"/>
              <a:t>InputIter</a:t>
            </a:r>
            <a:r>
              <a:rPr lang="en-US" sz="2200" dirty="0"/>
              <a:t>&gt;</a:t>
            </a:r>
            <a:endParaRPr lang="ru-RU" sz="2200" dirty="0"/>
          </a:p>
          <a:p>
            <a:r>
              <a:rPr lang="en-US" sz="2200" dirty="0"/>
              <a:t>map(</a:t>
            </a:r>
            <a:r>
              <a:rPr lang="en-US" sz="2200" dirty="0" err="1"/>
              <a:t>InputIter</a:t>
            </a:r>
            <a:r>
              <a:rPr lang="en-US" sz="2200" dirty="0"/>
              <a:t> first, </a:t>
            </a:r>
            <a:r>
              <a:rPr lang="en-US" sz="2200" dirty="0" err="1"/>
              <a:t>InputIter</a:t>
            </a:r>
            <a:r>
              <a:rPr lang="en-US" sz="2200" dirty="0"/>
              <a:t> last, </a:t>
            </a:r>
            <a:r>
              <a:rPr lang="en-US" sz="2200" dirty="0" err="1"/>
              <a:t>const</a:t>
            </a:r>
            <a:r>
              <a:rPr lang="en-US" sz="2200" dirty="0"/>
              <a:t> Compare&amp; comp=Compare ());</a:t>
            </a:r>
            <a:endParaRPr lang="ru-RU" sz="2200" dirty="0"/>
          </a:p>
          <a:p>
            <a:r>
              <a:rPr lang="en-US" sz="2200" dirty="0"/>
              <a:t>map(</a:t>
            </a:r>
            <a:r>
              <a:rPr lang="en-US" sz="2200" dirty="0" err="1"/>
              <a:t>const</a:t>
            </a:r>
            <a:r>
              <a:rPr lang="en-US" sz="2200" dirty="0"/>
              <a:t> map &lt;Key, T, Compare&gt;&amp; x</a:t>
            </a:r>
            <a:r>
              <a:rPr lang="en-US" sz="2200" dirty="0" smtClean="0"/>
              <a:t>);</a:t>
            </a:r>
          </a:p>
          <a:p>
            <a:r>
              <a:rPr lang="en-US" sz="2200" dirty="0" smtClean="0"/>
              <a:t>}</a:t>
            </a:r>
            <a:endParaRPr lang="ru-RU" sz="2200" dirty="0"/>
          </a:p>
          <a:p>
            <a:r>
              <a:rPr lang="en-US" sz="2200" dirty="0"/>
              <a:t> </a:t>
            </a:r>
            <a:r>
              <a:rPr lang="ru-RU" sz="2200" dirty="0" smtClean="0"/>
              <a:t>Как </a:t>
            </a:r>
            <a:r>
              <a:rPr lang="ru-RU" sz="2200" dirty="0"/>
              <a:t>видно из приведенного описания (оно дано с сокращениями), тип элементов словаря </a:t>
            </a:r>
            <a:r>
              <a:rPr lang="en-US" sz="2200" dirty="0"/>
              <a:t>value</a:t>
            </a:r>
            <a:r>
              <a:rPr lang="ru-RU" sz="2200" dirty="0"/>
              <a:t>_</a:t>
            </a:r>
            <a:r>
              <a:rPr lang="en-US" sz="2200" dirty="0"/>
              <a:t>type</a:t>
            </a:r>
            <a:r>
              <a:rPr lang="ru-RU" sz="2200" dirty="0"/>
              <a:t> определяется как пара элементов типа </a:t>
            </a:r>
            <a:r>
              <a:rPr lang="en-US" sz="2200" dirty="0"/>
              <a:t>Key</a:t>
            </a:r>
            <a:r>
              <a:rPr lang="ru-RU" sz="2200" dirty="0"/>
              <a:t> и Т. </a:t>
            </a:r>
          </a:p>
        </p:txBody>
      </p:sp>
    </p:spTree>
    <p:extLst>
      <p:ext uri="{BB962C8B-B14F-4D97-AF65-F5344CB8AC3E}">
        <p14:creationId xmlns:p14="http://schemas.microsoft.com/office/powerpoint/2010/main" val="26590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2127" y="188640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/>
              <a:t>Первый конструктор </a:t>
            </a:r>
            <a:r>
              <a:rPr lang="ru-RU" sz="2200" dirty="0"/>
              <a:t>создает пустой словарь, используя указанный функцио­нальный объект. </a:t>
            </a:r>
            <a:r>
              <a:rPr lang="ru-RU" sz="2200" b="1" i="1" dirty="0"/>
              <a:t>Второй конструктор </a:t>
            </a:r>
            <a:r>
              <a:rPr lang="ru-RU" sz="2200" dirty="0"/>
              <a:t>создает словарь и записывает в него эле­менты, определяемые диапазоном указанных итераторов. Время работы этого конструктора пропорционально количеству записываемых элементов, если они упорядочены, и квадрату количества элементов, если нет. </a:t>
            </a:r>
            <a:r>
              <a:rPr lang="ru-RU" sz="2200" b="1" i="1" dirty="0"/>
              <a:t>Третий конструктор</a:t>
            </a:r>
            <a:r>
              <a:rPr lang="ru-RU" sz="2200" dirty="0"/>
              <a:t> является конструктором копирования.</a:t>
            </a:r>
          </a:p>
          <a:p>
            <a:r>
              <a:rPr lang="ru-RU" sz="2200" dirty="0"/>
              <a:t>Как и для всех контейнеров, для словаря определены деструктор, операция при­сваивания и операции отношения. </a:t>
            </a:r>
          </a:p>
          <a:p>
            <a:r>
              <a:rPr lang="ru-RU" sz="2200" dirty="0"/>
              <a:t>Для доступа к элементам по ключу определена операция [ ]:</a:t>
            </a:r>
          </a:p>
          <a:p>
            <a:r>
              <a:rPr lang="ru-RU" sz="2200" dirty="0"/>
              <a:t>Т</a:t>
            </a:r>
            <a:r>
              <a:rPr lang="en-US" sz="2200" dirty="0"/>
              <a:t>&amp; operator[](</a:t>
            </a:r>
            <a:r>
              <a:rPr lang="en-US" sz="2200" dirty="0" err="1"/>
              <a:t>const</a:t>
            </a:r>
            <a:r>
              <a:rPr lang="en-US" sz="2200" dirty="0"/>
              <a:t> Key &amp; </a:t>
            </a:r>
            <a:r>
              <a:rPr lang="ru-RU" sz="2200" dirty="0"/>
              <a:t>х</a:t>
            </a:r>
            <a:r>
              <a:rPr lang="en-US" sz="2200" dirty="0"/>
              <a:t>);</a:t>
            </a:r>
            <a:endParaRPr lang="ru-RU" sz="2200" dirty="0"/>
          </a:p>
          <a:p>
            <a:r>
              <a:rPr lang="ru-RU" sz="2200" dirty="0"/>
              <a:t>С помощью этой операции можно не только получать значения элементов, но и добавлять в словарь новые. </a:t>
            </a:r>
            <a:r>
              <a:rPr lang="ru-RU" sz="2200" dirty="0" smtClean="0"/>
              <a:t>В качестве </a:t>
            </a:r>
            <a:r>
              <a:rPr lang="ru-RU" sz="2200" dirty="0"/>
              <a:t>примера словаря </a:t>
            </a:r>
            <a:r>
              <a:rPr lang="ru-RU" sz="2200" dirty="0" smtClean="0"/>
              <a:t>рассмотрим </a:t>
            </a:r>
            <a:r>
              <a:rPr lang="ru-RU" sz="2200" dirty="0"/>
              <a:t>телефонную книгу, ключом в которой служит фамилия, а эле­ментом — номер телефона:</a:t>
            </a:r>
          </a:p>
        </p:txBody>
      </p:sp>
    </p:spTree>
    <p:extLst>
      <p:ext uri="{BB962C8B-B14F-4D97-AF65-F5344CB8AC3E}">
        <p14:creationId xmlns:p14="http://schemas.microsoft.com/office/powerpoint/2010/main" val="17600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582"/>
              </p:ext>
            </p:extLst>
          </p:nvPr>
        </p:nvGraphicFramePr>
        <p:xfrm>
          <a:off x="179512" y="404664"/>
          <a:ext cx="8712968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496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#include &lt;string&gt;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#include &lt;map&gt;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namespace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typedef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map &lt;string, long, less &lt;string&gt;&gt;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map_sl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main(){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map_sl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ml;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in( "phonebook.txt");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string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long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(in&gt;&gt;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!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in.eof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()){ //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Чтение номера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                       // Пропуск пробела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getline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            // Чтение фамилии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]=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&lt;&lt;" "&lt;&lt;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ml["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Petya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P."]= 2134622;     //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Дополнение словаря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map_sl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:: iterator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&lt;&lt;"ml:"&lt;&lt;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Вывод словаря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ml.begin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!=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ml.end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++)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&lt;&lt; (*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).first&lt;&lt;" "&lt;&lt;(*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).second&lt;&lt;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 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i=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ml.begin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 i++;   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Вывод второго элемента: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&lt;&lt; "Second element: ";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&lt;&lt; (*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).first&lt;&lt;" "&lt;&lt;(*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).second&lt;&lt;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&lt;&lt;"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Vasya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" &lt;&lt; ml["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Vasia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"]&lt;&lt;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0;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74345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Словари с дубликатами &lt;</a:t>
            </a:r>
            <a:r>
              <a:rPr lang="en-US" sz="2400" b="1" dirty="0" smtClean="0"/>
              <a:t>mu</a:t>
            </a:r>
            <a:r>
              <a:rPr lang="ru-RU" sz="2400" b="1" dirty="0" smtClean="0"/>
              <a:t>l</a:t>
            </a:r>
            <a:r>
              <a:rPr lang="en-US" sz="2400" b="1" dirty="0" err="1" smtClean="0"/>
              <a:t>timap</a:t>
            </a:r>
            <a:r>
              <a:rPr lang="ru-RU" sz="2400" b="1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Как уже упоминалось, словари с дубликатами (</a:t>
            </a:r>
            <a:r>
              <a:rPr lang="en-US" sz="2400" dirty="0" err="1" smtClean="0"/>
              <a:t>multimap</a:t>
            </a:r>
            <a:r>
              <a:rPr lang="ru-RU" sz="2400" dirty="0" smtClean="0"/>
              <a:t>) допускают хранение элементов с одинаковыми ключами. Поэтому для них не определена операция доступа по индексу [ ], а добавление с помощью функции </a:t>
            </a:r>
            <a:r>
              <a:rPr lang="en-US" sz="2400" dirty="0" smtClean="0"/>
              <a:t>insert</a:t>
            </a:r>
            <a:r>
              <a:rPr lang="ru-RU" sz="2400" dirty="0" smtClean="0"/>
              <a:t> выполняется успешно в любом случае. Функция возвращает итератор на вставленный эле­мент.</a:t>
            </a:r>
          </a:p>
          <a:p>
            <a:r>
              <a:rPr lang="ru-RU" sz="2400" dirty="0" smtClean="0"/>
              <a:t>Элементы с одинаковыми ключами хранятся в словаре в порядке их занесения. При удалении элемента по ключу функция </a:t>
            </a:r>
            <a:r>
              <a:rPr lang="en-US" sz="2400" dirty="0" smtClean="0"/>
              <a:t>erase</a:t>
            </a:r>
            <a:r>
              <a:rPr lang="ru-RU" sz="2400" dirty="0" smtClean="0"/>
              <a:t> возвращает количество удален­ных элементов. Функция </a:t>
            </a:r>
            <a:r>
              <a:rPr lang="en-US" sz="2400" dirty="0" smtClean="0"/>
              <a:t>equal</a:t>
            </a:r>
            <a:r>
              <a:rPr lang="ru-RU" sz="2400" dirty="0" smtClean="0"/>
              <a:t>_</a:t>
            </a:r>
            <a:r>
              <a:rPr lang="en-US" sz="2400" dirty="0" smtClean="0"/>
              <a:t>range</a:t>
            </a:r>
            <a:r>
              <a:rPr lang="ru-RU" sz="2400" dirty="0" smtClean="0"/>
              <a:t> возвращает диапазон итераторов, опреде­ляющий все вхождения элемента с заданным ключом. Функция </a:t>
            </a:r>
            <a:r>
              <a:rPr lang="en-US" sz="2400" dirty="0" smtClean="0"/>
              <a:t>count</a:t>
            </a:r>
            <a:r>
              <a:rPr lang="ru-RU" sz="2400" dirty="0" smtClean="0"/>
              <a:t> может вер­нуть значение, большее 1. В остальном словари с дубликатами аналогичны обычным словарям.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99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6057" y="260648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Множества (</a:t>
            </a:r>
            <a:r>
              <a:rPr lang="en-US" sz="2200" b="1" dirty="0"/>
              <a:t>set</a:t>
            </a:r>
            <a:r>
              <a:rPr lang="ru-RU" sz="2200" b="1" dirty="0"/>
              <a:t>)</a:t>
            </a:r>
            <a:endParaRPr lang="ru-RU" sz="2200" dirty="0"/>
          </a:p>
          <a:p>
            <a:r>
              <a:rPr lang="ru-RU" sz="2200" dirty="0"/>
              <a:t>Множество — это ассоциативный контейнер, содержащий только значения клю­чей, то есть тип </a:t>
            </a:r>
            <a:r>
              <a:rPr lang="en-US" sz="2200" dirty="0"/>
              <a:t>value</a:t>
            </a:r>
            <a:r>
              <a:rPr lang="ru-RU" sz="2200" dirty="0"/>
              <a:t>_</a:t>
            </a:r>
            <a:r>
              <a:rPr lang="en-US" sz="2200" dirty="0"/>
              <a:t>type</a:t>
            </a:r>
            <a:r>
              <a:rPr lang="ru-RU" sz="2200" dirty="0"/>
              <a:t> соответствует типу </a:t>
            </a:r>
            <a:r>
              <a:rPr lang="en-US" sz="2200" dirty="0"/>
              <a:t>Key</a:t>
            </a:r>
            <a:r>
              <a:rPr lang="ru-RU" sz="2200" dirty="0"/>
              <a:t>. Значения ключей должны быть уникальны. Шаблон множества имеет два параметра: тип ключа и тип функционального объекта, определяющего отношение «меньше»:</a:t>
            </a:r>
          </a:p>
          <a:p>
            <a:r>
              <a:rPr lang="en-US" sz="2200" dirty="0"/>
              <a:t>template &lt;class Key, class Compare less&lt;Key&gt;&gt;</a:t>
            </a:r>
            <a:endParaRPr lang="ru-RU" sz="2200" dirty="0"/>
          </a:p>
          <a:p>
            <a:r>
              <a:rPr lang="ru-RU" sz="2200" dirty="0"/>
              <a:t>Из описания, приведенного с сокращениями, видно, что интерфейс аналогичен интерфейсу словаря. Ниже приведен простой пример, в котором соз­дается множества целых чисел</a:t>
            </a:r>
            <a:r>
              <a:rPr lang="ru-RU" sz="2200" dirty="0" smtClean="0"/>
              <a:t>: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 </a:t>
            </a:r>
            <a:endParaRPr lang="ru-RU" sz="2200" dirty="0"/>
          </a:p>
          <a:p>
            <a:r>
              <a:rPr lang="en-US" sz="2200" dirty="0"/>
              <a:t>#include &lt;set&gt;</a:t>
            </a:r>
            <a:endParaRPr lang="ru-RU" sz="2200" dirty="0"/>
          </a:p>
          <a:p>
            <a:r>
              <a:rPr lang="en-US" sz="2200" dirty="0"/>
              <a:t>using namespace </a:t>
            </a:r>
            <a:r>
              <a:rPr lang="en-US" sz="2200" dirty="0" err="1"/>
              <a:t>std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en-US" sz="2200" dirty="0" err="1"/>
              <a:t>typedef</a:t>
            </a:r>
            <a:r>
              <a:rPr lang="en-US" sz="2200" dirty="0"/>
              <a:t> set&lt;</a:t>
            </a:r>
            <a:r>
              <a:rPr lang="en-US" sz="2200" dirty="0" err="1"/>
              <a:t>int</a:t>
            </a:r>
            <a:r>
              <a:rPr lang="en-US" sz="2200" dirty="0"/>
              <a:t>, less&lt;</a:t>
            </a:r>
            <a:r>
              <a:rPr lang="en-US" sz="2200" dirty="0" err="1"/>
              <a:t>int</a:t>
            </a:r>
            <a:r>
              <a:rPr lang="en-US" sz="2200" dirty="0"/>
              <a:t>&gt; &gt; </a:t>
            </a:r>
            <a:r>
              <a:rPr lang="en-US" sz="2200" dirty="0" err="1"/>
              <a:t>set_i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en-US" sz="2200" dirty="0" err="1"/>
              <a:t>set_i</a:t>
            </a:r>
            <a:r>
              <a:rPr lang="en-US" sz="2200" dirty="0"/>
              <a:t>::iterator </a:t>
            </a:r>
            <a:r>
              <a:rPr lang="en-US" sz="2200" dirty="0" err="1"/>
              <a:t>i</a:t>
            </a:r>
            <a:r>
              <a:rPr lang="en-US" sz="2200" dirty="0"/>
              <a:t>; </a:t>
            </a:r>
            <a:endParaRPr lang="ru-RU" sz="2200" dirty="0"/>
          </a:p>
          <a:p>
            <a:r>
              <a:rPr lang="en-US" sz="2200" dirty="0" err="1"/>
              <a:t>int</a:t>
            </a:r>
            <a:r>
              <a:rPr lang="en-US" sz="2200" dirty="0"/>
              <a:t> main(){</a:t>
            </a:r>
            <a:endParaRPr lang="ru-RU" sz="2200" dirty="0"/>
          </a:p>
          <a:p>
            <a:r>
              <a:rPr lang="ru-RU" sz="2200" dirty="0" err="1"/>
              <a:t>int</a:t>
            </a:r>
            <a:r>
              <a:rPr lang="ru-RU" sz="2200" dirty="0"/>
              <a:t> </a:t>
            </a:r>
            <a:r>
              <a:rPr lang="en-US" sz="2200" dirty="0"/>
              <a:t>a</a:t>
            </a:r>
            <a:r>
              <a:rPr lang="ru-RU" sz="2200" dirty="0"/>
              <a:t>[4] = {4, 2, 1, 2};</a:t>
            </a:r>
          </a:p>
          <a:p>
            <a:r>
              <a:rPr lang="ru-RU" sz="2200" dirty="0" err="1"/>
              <a:t>set_i</a:t>
            </a:r>
            <a:r>
              <a:rPr lang="ru-RU" sz="2200" dirty="0"/>
              <a:t> </a:t>
            </a:r>
            <a:r>
              <a:rPr lang="ru-RU" sz="2200" dirty="0" err="1"/>
              <a:t>si</a:t>
            </a:r>
            <a:r>
              <a:rPr lang="ru-RU" sz="2200" dirty="0"/>
              <a:t>;           	</a:t>
            </a:r>
            <a:r>
              <a:rPr lang="ru-RU" sz="2200" dirty="0" smtClean="0"/>
              <a:t>    // </a:t>
            </a:r>
            <a:r>
              <a:rPr lang="ru-RU" sz="2200" dirty="0"/>
              <a:t>Создается пустое множество</a:t>
            </a:r>
          </a:p>
          <a:p>
            <a:r>
              <a:rPr lang="ru-RU" sz="2200" dirty="0" err="1" smtClean="0"/>
              <a:t>set_i</a:t>
            </a:r>
            <a:r>
              <a:rPr lang="ru-RU" sz="2200" dirty="0" smtClean="0"/>
              <a:t> </a:t>
            </a:r>
            <a:r>
              <a:rPr lang="ru-RU" sz="2200" dirty="0"/>
              <a:t>s2(a, a+4);    // Множество создается копированием массива</a:t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3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13055"/>
              </p:ext>
            </p:extLst>
          </p:nvPr>
        </p:nvGraphicFramePr>
        <p:xfrm>
          <a:off x="366178" y="172576"/>
          <a:ext cx="855566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5100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less&lt;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&gt;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set_i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set_i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::iterator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main(){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a[4] = {4, 2, 1, 2};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set_i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Множество создается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//копированием  массива: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set_i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s2(a, a+4);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Конструктор копирования :  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s3(s2);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Вставка элементов: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s3.insert(10);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s3.insert(6);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"s2: 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=s2.begin();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!=s2.end();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"s3: 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=s3.begin();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!=s3.end();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if(s2.find(10)!=s2.end())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&lt;&lt;"YES";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&lt;&lt;"NO";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4653136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работы программы:</a:t>
            </a:r>
          </a:p>
          <a:p>
            <a:r>
              <a:rPr lang="en-US" dirty="0" smtClean="0"/>
              <a:t>s2: </a:t>
            </a:r>
            <a:r>
              <a:rPr lang="ru-RU" dirty="0" smtClean="0"/>
              <a:t>1 </a:t>
            </a:r>
            <a:r>
              <a:rPr lang="ru-RU" dirty="0"/>
              <a:t>2 4</a:t>
            </a:r>
          </a:p>
          <a:p>
            <a:r>
              <a:rPr lang="en-US" smtClean="0"/>
              <a:t>S3: </a:t>
            </a:r>
            <a:r>
              <a:rPr lang="ru-RU" smtClean="0"/>
              <a:t>1 </a:t>
            </a:r>
            <a:r>
              <a:rPr lang="ru-RU" dirty="0"/>
              <a:t>2 4 6 10</a:t>
            </a:r>
          </a:p>
          <a:p>
            <a:r>
              <a:rPr lang="en-US" dirty="0" smtClean="0"/>
              <a:t>NO</a:t>
            </a:r>
            <a:endParaRPr lang="ru-RU" dirty="0"/>
          </a:p>
          <a:p>
            <a:r>
              <a:rPr lang="ru-RU" dirty="0"/>
              <a:t>Как и для словаря, элементы в множестве хранятся отсортированными. Повто­ряющиеся элементы в множество не заносятся.</a:t>
            </a:r>
          </a:p>
        </p:txBody>
      </p:sp>
    </p:spTree>
    <p:extLst>
      <p:ext uri="{BB962C8B-B14F-4D97-AF65-F5344CB8AC3E}">
        <p14:creationId xmlns:p14="http://schemas.microsoft.com/office/powerpoint/2010/main" val="17295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571480"/>
            <a:ext cx="8572560" cy="41549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kumimoji="0" 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bitset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bitset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предназначен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для работы с отдельными битами. Т. е. экземпляр этого класса представляет из себя набор переменных булевского типа. Число же битов (булевских переменных) указывается при создании экземпляра класса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bitset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С переменными типа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bitset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можно производить стандартные побитовые операции. Кроме того, можно получать значения отдельных битов в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bitset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, число установленных битов, изменять все биты на противоположные и др.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Привет</a:t>
            </a:r>
            <a:endParaRPr kumimoji="0" lang="ru-RU" sz="2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357166"/>
          <a:ext cx="8715436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594"/>
                <a:gridCol w="4214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main(){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&lt;3&gt; b0;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b0[0] = 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b0[1] = 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b0[2] = 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&lt;3&gt; b1(string("001"));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b1 &lt;&lt;"\n";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Побитовые операции.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&lt;&lt;"*****\n";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&lt;3&gt;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b0 &amp; b1; // Побитовое "и".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res &lt;&lt; "\n";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b0 | b1; // Побитовое "или".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res &lt;&lt; "\n";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b0 ^ b1; // Исключающее "или".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res &lt;&lt; "\n";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&lt;&lt;"*****\n";</a:t>
                      </a:r>
                    </a:p>
                    <a:p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Число установленный битов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b0.count() &lt;&lt; "\n";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Общее число элементов.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b0.size() &lt;&lt; "\n";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Обращение битов на противоположные.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b0.flip();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b0 &lt;&lt; "\n";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Сдвиг битов влево.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b1 = b1&lt;&lt;1;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b1 &lt;&lt; "\n";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Обнуление всех битов.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b1 = b1.reset();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b1 &lt;&lt; "\n";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system("pause");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28596" y="285728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 всех контейнерах определены методы, позволяющие получить сведения о размере контейнеров: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53701"/>
              </p:ext>
            </p:extLst>
          </p:nvPr>
        </p:nvGraphicFramePr>
        <p:xfrm>
          <a:off x="857224" y="1500174"/>
          <a:ext cx="6042051" cy="2487626"/>
        </p:xfrm>
        <a:graphic>
          <a:graphicData uri="http://schemas.openxmlformats.org/drawingml/2006/table">
            <a:tbl>
              <a:tblPr/>
              <a:tblGrid>
                <a:gridCol w="1628798"/>
                <a:gridCol w="4413253"/>
              </a:tblGrid>
              <a:tr h="310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Пояснение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size</a:t>
                      </a: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()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элементов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maxsize</a:t>
                      </a: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()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Максимальный размер контейнера (порядка миллиарда элементов)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empty()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Булевская функция, показывающая, пуст ли контейнер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85720" y="285728"/>
            <a:ext cx="84296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imes New Roman" pitchFamily="18" charset="0"/>
                <a:cs typeface="Trebuchet MS" pitchFamily="34" charset="0"/>
              </a:rPr>
              <a:t>Последовательные контейнеры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Векторы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vector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двусторонние очереди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deque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и списки (1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поддерживают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разные наборы операций, среди которых есть совпадающие операции. Они, могут быть реализованы с разной эффективностью: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49943"/>
              </p:ext>
            </p:extLst>
          </p:nvPr>
        </p:nvGraphicFramePr>
        <p:xfrm>
          <a:off x="828154" y="2348880"/>
          <a:ext cx="7344816" cy="3352800"/>
        </p:xfrm>
        <a:graphic>
          <a:graphicData uri="http://schemas.openxmlformats.org/drawingml/2006/table">
            <a:tbl>
              <a:tblPr/>
              <a:tblGrid>
                <a:gridCol w="2592288"/>
                <a:gridCol w="1584176"/>
                <a:gridCol w="1008112"/>
                <a:gridCol w="1152128"/>
                <a:gridCol w="100811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Операция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vector</a:t>
                      </a:r>
                      <a:endParaRPr kumimoji="0" 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deque</a:t>
                      </a:r>
                      <a:endParaRPr kumimoji="0" 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list</a:t>
                      </a:r>
                      <a:endParaRPr kumimoji="0" 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Вставка в начало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push_front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Удаление из начала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pop_front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Вставка в конец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push_back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Удаление из конца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pop_back</a:t>
                      </a: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 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Вставка в произвольное место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insert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(+)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(+)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Удаление из произвольного места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erase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(+)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(+)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Произвольный доступ к элементу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[].at</a:t>
                      </a:r>
                      <a:endParaRPr kumimoji="0" lang="ru-RU" sz="2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+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811" y="243513"/>
            <a:ext cx="849694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Знак + означает, что соответствующая операция реализуется за постоянное время, не зависящее от количества </a:t>
            </a:r>
            <a:r>
              <a:rPr lang="en-US" sz="2200" dirty="0"/>
              <a:t>n</a:t>
            </a:r>
            <a:r>
              <a:rPr lang="ru-RU" sz="2200" dirty="0"/>
              <a:t> элементов в контейнере. Знак (+) означает, что соответствующая операция реализуется за время, пропорциональное </a:t>
            </a:r>
            <a:r>
              <a:rPr lang="en-US" sz="2200" dirty="0"/>
              <a:t>n</a:t>
            </a:r>
            <a:r>
              <a:rPr lang="ru-RU" sz="2200" dirty="0"/>
              <a:t>. Для малых </a:t>
            </a:r>
            <a:r>
              <a:rPr lang="en-US" sz="2200" dirty="0"/>
              <a:t>n</a:t>
            </a:r>
            <a:r>
              <a:rPr lang="ru-RU" sz="2200" dirty="0"/>
              <a:t> время операций, обозначенных +, может превышать время операций, </a:t>
            </a:r>
            <a:r>
              <a:rPr lang="ru-RU" sz="2200" i="1" dirty="0"/>
              <a:t>обоз</a:t>
            </a:r>
            <a:r>
              <a:rPr lang="ru-RU" sz="2200" dirty="0"/>
              <a:t>наченных (+). но для большого количества элементов последние могут оказаться очень дорогими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r>
              <a:rPr lang="ru-RU" sz="2400" dirty="0"/>
              <a:t>Итак, </a:t>
            </a:r>
            <a:r>
              <a:rPr lang="ru-RU" sz="2400" b="1" dirty="0"/>
              <a:t>вектор — </a:t>
            </a:r>
            <a:r>
              <a:rPr lang="ru-RU" sz="2400" dirty="0"/>
              <a:t>это структура, эффективно реализующая произвольный доступ к элементам, добавление, в конец и удаление из конца.</a:t>
            </a:r>
          </a:p>
          <a:p>
            <a:r>
              <a:rPr lang="en-US" sz="2400" b="1" dirty="0"/>
              <a:t> </a:t>
            </a:r>
            <a:r>
              <a:rPr lang="ru-RU" sz="2400" b="1" dirty="0" smtClean="0"/>
              <a:t>Двусторонняя </a:t>
            </a:r>
            <a:r>
              <a:rPr lang="ru-RU" sz="2400" b="1" dirty="0"/>
              <a:t>очередь </a:t>
            </a:r>
            <a:r>
              <a:rPr lang="ru-RU" sz="2400" dirty="0"/>
              <a:t>эффективно реализует произвольный доступ к элементам, добавление в оба конца и удаление из обоих, концов.</a:t>
            </a:r>
          </a:p>
          <a:p>
            <a:r>
              <a:rPr lang="en-US" sz="2400" b="1" dirty="0"/>
              <a:t> </a:t>
            </a:r>
            <a:r>
              <a:rPr lang="ru-RU" sz="2400" b="1" dirty="0" smtClean="0"/>
              <a:t>Список </a:t>
            </a:r>
            <a:r>
              <a:rPr lang="ru-RU" sz="2400" dirty="0"/>
              <a:t>эффективно реализует вставку и удаление элементов в произвольное место, но не имеет произвольного доступа к своим элементам.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345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2057" y="404664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Вектор</a:t>
            </a:r>
            <a:endParaRPr lang="ru-RU" sz="2200" dirty="0"/>
          </a:p>
          <a:p>
            <a:r>
              <a:rPr lang="ru-RU" sz="2200" b="1" i="1" dirty="0"/>
              <a:t>Примеры</a:t>
            </a:r>
            <a:r>
              <a:rPr lang="ru-RU" sz="2200" i="1" dirty="0"/>
              <a:t> </a:t>
            </a:r>
            <a:r>
              <a:rPr lang="ru-RU" sz="2200" b="1" i="1" dirty="0"/>
              <a:t>конструкторов</a:t>
            </a:r>
            <a:r>
              <a:rPr lang="ru-RU" sz="2200" dirty="0"/>
              <a:t>:</a:t>
            </a:r>
          </a:p>
          <a:p>
            <a:r>
              <a:rPr lang="ru-RU" sz="2200" dirty="0" smtClean="0"/>
              <a:t>Создает вектор </a:t>
            </a:r>
            <a:r>
              <a:rPr lang="ru-RU" sz="2200" dirty="0"/>
              <a:t>из </a:t>
            </a:r>
            <a:r>
              <a:rPr lang="ru-RU" sz="2200" b="1" dirty="0"/>
              <a:t>10 </a:t>
            </a:r>
            <a:r>
              <a:rPr lang="ru-RU" sz="2200" dirty="0"/>
              <a:t>равных единице элементов: </a:t>
            </a:r>
          </a:p>
          <a:p>
            <a:r>
              <a:rPr lang="en-US" sz="2200" dirty="0"/>
              <a:t>vector</a:t>
            </a:r>
            <a:r>
              <a:rPr lang="ru-RU" sz="2200" dirty="0"/>
              <a:t> &lt;</a:t>
            </a:r>
            <a:r>
              <a:rPr lang="en-US" sz="2200" dirty="0" err="1"/>
              <a:t>int</a:t>
            </a:r>
            <a:r>
              <a:rPr lang="ru-RU" sz="2200" dirty="0"/>
              <a:t>&gt; </a:t>
            </a:r>
            <a:r>
              <a:rPr lang="en-US" sz="2200" dirty="0"/>
              <a:t>v</a:t>
            </a:r>
            <a:r>
              <a:rPr lang="ru-RU" sz="2200" dirty="0"/>
              <a:t>2</a:t>
            </a:r>
            <a:r>
              <a:rPr lang="ru-RU" sz="2200" b="1" dirty="0"/>
              <a:t> </a:t>
            </a:r>
            <a:r>
              <a:rPr lang="ru-RU" sz="2200" dirty="0"/>
              <a:t>(10,1); </a:t>
            </a:r>
          </a:p>
          <a:p>
            <a:r>
              <a:rPr lang="ru-RU" sz="2200" dirty="0" smtClean="0"/>
              <a:t>Создается </a:t>
            </a:r>
            <a:r>
              <a:rPr lang="ru-RU" sz="2200" dirty="0"/>
              <a:t>вектор, равный вектору </a:t>
            </a:r>
            <a:r>
              <a:rPr lang="en-US" sz="2200" dirty="0" smtClean="0"/>
              <a:t>v1</a:t>
            </a:r>
            <a:r>
              <a:rPr lang="ru-RU" sz="2200" dirty="0" smtClean="0"/>
              <a:t>: </a:t>
            </a:r>
            <a:endParaRPr lang="ru-RU" sz="2200" dirty="0"/>
          </a:p>
          <a:p>
            <a:r>
              <a:rPr lang="en-US" sz="2200" dirty="0"/>
              <a:t>vector</a:t>
            </a:r>
            <a:r>
              <a:rPr lang="ru-RU" sz="2200" dirty="0"/>
              <a:t> &lt;</a:t>
            </a:r>
            <a:r>
              <a:rPr lang="en-US" sz="2200" dirty="0" err="1"/>
              <a:t>int</a:t>
            </a:r>
            <a:r>
              <a:rPr lang="ru-RU" sz="2200" dirty="0"/>
              <a:t>&gt; </a:t>
            </a:r>
            <a:r>
              <a:rPr lang="en-US" sz="2200" dirty="0"/>
              <a:t>v</a:t>
            </a:r>
            <a:r>
              <a:rPr lang="ru-RU" sz="2200" dirty="0"/>
              <a:t>4(</a:t>
            </a:r>
            <a:r>
              <a:rPr lang="en-US" sz="2200" dirty="0"/>
              <a:t>v</a:t>
            </a:r>
            <a:r>
              <a:rPr lang="ru-RU" sz="2200" dirty="0"/>
              <a:t>1);</a:t>
            </a:r>
          </a:p>
          <a:p>
            <a:r>
              <a:rPr lang="ru-RU" sz="2200" dirty="0" smtClean="0"/>
              <a:t>Создается </a:t>
            </a:r>
            <a:r>
              <a:rPr lang="ru-RU" sz="2200" dirty="0"/>
              <a:t>вектор из двух элементов, равных первым двум элементам </a:t>
            </a:r>
            <a:r>
              <a:rPr lang="en-US" sz="2200" dirty="0" smtClean="0"/>
              <a:t>v1</a:t>
            </a:r>
            <a:r>
              <a:rPr lang="ru-RU" sz="2200" dirty="0" smtClean="0"/>
              <a:t>:</a:t>
            </a:r>
            <a:endParaRPr lang="ru-RU" sz="2200" dirty="0"/>
          </a:p>
          <a:p>
            <a:r>
              <a:rPr lang="en-US" sz="2200" dirty="0"/>
              <a:t>vector &lt;</a:t>
            </a:r>
            <a:r>
              <a:rPr lang="en-US" sz="2200" dirty="0" err="1"/>
              <a:t>int</a:t>
            </a:r>
            <a:r>
              <a:rPr lang="en-US" sz="2200" dirty="0"/>
              <a:t>&gt; v3 (</a:t>
            </a:r>
            <a:r>
              <a:rPr lang="en-US" sz="2200" dirty="0" smtClean="0"/>
              <a:t>v1.beg</a:t>
            </a:r>
            <a:r>
              <a:rPr lang="en-US" sz="2200" dirty="0"/>
              <a:t>i</a:t>
            </a:r>
            <a:r>
              <a:rPr lang="en-US" sz="2200" dirty="0" smtClean="0"/>
              <a:t>n</a:t>
            </a:r>
            <a:r>
              <a:rPr lang="en-US" sz="2200" dirty="0"/>
              <a:t>(), </a:t>
            </a:r>
            <a:r>
              <a:rPr lang="en-US" sz="2200" dirty="0" smtClean="0"/>
              <a:t>v1.begin</a:t>
            </a:r>
            <a:r>
              <a:rPr lang="en-US" sz="2200" dirty="0"/>
              <a:t>()+ 2);</a:t>
            </a:r>
            <a:endParaRPr lang="ru-RU" sz="2200" dirty="0"/>
          </a:p>
          <a:p>
            <a:r>
              <a:rPr lang="ru-RU" sz="2200" dirty="0" smtClean="0"/>
              <a:t>Создается </a:t>
            </a:r>
            <a:r>
              <a:rPr lang="ru-RU" sz="2200" dirty="0"/>
              <a:t>вектор из </a:t>
            </a:r>
            <a:r>
              <a:rPr lang="ru-RU" sz="2200" b="1" dirty="0"/>
              <a:t>10 </a:t>
            </a:r>
            <a:r>
              <a:rPr lang="ru-RU" sz="2200" dirty="0"/>
              <a:t>объектов класса </a:t>
            </a:r>
            <a:r>
              <a:rPr lang="en-US" sz="2200" dirty="0" err="1"/>
              <a:t>monstr</a:t>
            </a:r>
            <a:r>
              <a:rPr lang="en-US" sz="2200" dirty="0"/>
              <a:t> </a:t>
            </a:r>
            <a:endParaRPr lang="ru-RU" sz="2200" dirty="0"/>
          </a:p>
          <a:p>
            <a:r>
              <a:rPr lang="ru-RU" sz="2200" dirty="0" smtClean="0"/>
              <a:t>(</a:t>
            </a:r>
            <a:r>
              <a:rPr lang="ru-RU" sz="2200" dirty="0"/>
              <a:t>работает конструктор по умолчаний):</a:t>
            </a:r>
          </a:p>
          <a:p>
            <a:r>
              <a:rPr lang="en-US" sz="2200" dirty="0"/>
              <a:t>vector</a:t>
            </a:r>
            <a:r>
              <a:rPr lang="ru-RU" sz="2200" dirty="0"/>
              <a:t> &lt;</a:t>
            </a:r>
            <a:r>
              <a:rPr lang="en-US" sz="2200" dirty="0" err="1"/>
              <a:t>monstr</a:t>
            </a:r>
            <a:r>
              <a:rPr lang="ru-RU" sz="2200" dirty="0"/>
              <a:t>&gt; </a:t>
            </a:r>
            <a:r>
              <a:rPr lang="en-US" sz="2200" dirty="0" smtClean="0"/>
              <a:t>m1</a:t>
            </a:r>
            <a:r>
              <a:rPr lang="ru-RU" sz="2200" dirty="0" smtClean="0"/>
              <a:t>(10</a:t>
            </a:r>
            <a:r>
              <a:rPr lang="ru-RU" sz="2200" dirty="0"/>
              <a:t>);</a:t>
            </a:r>
          </a:p>
          <a:p>
            <a:r>
              <a:rPr lang="ru-RU" sz="2200" dirty="0" smtClean="0"/>
              <a:t>Создается </a:t>
            </a:r>
            <a:r>
              <a:rPr lang="ru-RU" sz="2200" dirty="0"/>
              <a:t>вектор из 5 объектов класса </a:t>
            </a:r>
            <a:r>
              <a:rPr lang="en-US" sz="2200" dirty="0" err="1"/>
              <a:t>monstr</a:t>
            </a:r>
            <a:r>
              <a:rPr lang="ru-RU" sz="2200" dirty="0"/>
              <a:t> с заданным именем </a:t>
            </a:r>
          </a:p>
          <a:p>
            <a:r>
              <a:rPr lang="ru-RU" sz="2200" dirty="0" smtClean="0"/>
              <a:t>(</a:t>
            </a:r>
            <a:r>
              <a:rPr lang="ru-RU" sz="2200" dirty="0"/>
              <a:t>работает конструктор с параметров </a:t>
            </a:r>
            <a:r>
              <a:rPr lang="en-US" sz="2200" dirty="0"/>
              <a:t>char</a:t>
            </a:r>
            <a:r>
              <a:rPr lang="ru-RU" sz="2200" dirty="0"/>
              <a:t>*): </a:t>
            </a:r>
          </a:p>
          <a:p>
            <a:r>
              <a:rPr lang="en-US" sz="2200" dirty="0"/>
              <a:t>vector &lt;</a:t>
            </a:r>
            <a:r>
              <a:rPr lang="en-US" sz="2200" dirty="0" err="1"/>
              <a:t>monstr</a:t>
            </a:r>
            <a:r>
              <a:rPr lang="en-US" sz="2200" dirty="0"/>
              <a:t>&gt; m2 (5, </a:t>
            </a:r>
            <a:r>
              <a:rPr lang="en-US" sz="2200" dirty="0" err="1"/>
              <a:t>monstr</a:t>
            </a:r>
            <a:r>
              <a:rPr lang="en-US" sz="2200" dirty="0"/>
              <a:t>("</a:t>
            </a:r>
            <a:r>
              <a:rPr lang="ru-RU" sz="2200" dirty="0"/>
              <a:t>Вася</a:t>
            </a:r>
            <a:r>
              <a:rPr lang="en-US" sz="2200" dirty="0" smtClean="0"/>
              <a:t>"));</a:t>
            </a:r>
          </a:p>
          <a:p>
            <a:r>
              <a:rPr lang="ru-RU" sz="2200" dirty="0"/>
              <a:t>В шаблоне </a:t>
            </a:r>
            <a:r>
              <a:rPr lang="en-US" sz="2200" dirty="0"/>
              <a:t>vector</a:t>
            </a:r>
            <a:r>
              <a:rPr lang="ru-RU" sz="2200" dirty="0"/>
              <a:t> определены операция </a:t>
            </a:r>
            <a:r>
              <a:rPr lang="ru-RU" sz="2200" b="1" i="1" dirty="0"/>
              <a:t>присваивания</a:t>
            </a:r>
            <a:r>
              <a:rPr lang="ru-RU" sz="2200" i="1" dirty="0"/>
              <a:t> </a:t>
            </a:r>
            <a:r>
              <a:rPr lang="ru-RU" sz="2200" dirty="0"/>
              <a:t>и функция </a:t>
            </a:r>
            <a:r>
              <a:rPr lang="ru-RU" sz="2200" b="1" i="1" dirty="0"/>
              <a:t>копирования</a:t>
            </a:r>
            <a:r>
              <a:rPr lang="ru-RU" sz="2200" i="1" dirty="0" smtClean="0"/>
              <a:t>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101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7287" y="116632"/>
            <a:ext cx="84249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vector&lt;T</a:t>
            </a:r>
            <a:r>
              <a:rPr lang="en-US" sz="2200" dirty="0"/>
              <a:t>&gt;&amp; operator=(</a:t>
            </a:r>
            <a:r>
              <a:rPr lang="en-US" sz="2200" dirty="0" err="1"/>
              <a:t>const</a:t>
            </a:r>
            <a:r>
              <a:rPr lang="en-US" sz="2200" dirty="0"/>
              <a:t> vector&lt;</a:t>
            </a:r>
            <a:r>
              <a:rPr lang="en-US" sz="2200" b="1" i="1" dirty="0"/>
              <a:t>T</a:t>
            </a:r>
            <a:r>
              <a:rPr lang="en-US" sz="2200" dirty="0"/>
              <a:t>&gt; &amp;</a:t>
            </a:r>
            <a:r>
              <a:rPr lang="ru-RU" sz="2200" dirty="0"/>
              <a:t>х</a:t>
            </a:r>
            <a:r>
              <a:rPr lang="en-US" sz="2200" dirty="0"/>
              <a:t>); </a:t>
            </a:r>
            <a:endParaRPr lang="ru-RU" sz="2200" dirty="0"/>
          </a:p>
          <a:p>
            <a:r>
              <a:rPr lang="en-US" sz="2200" dirty="0"/>
              <a:t>void </a:t>
            </a:r>
            <a:r>
              <a:rPr lang="en-US" sz="2200" b="1" i="1" dirty="0"/>
              <a:t>assign</a:t>
            </a:r>
            <a:r>
              <a:rPr lang="en-US" sz="2200" dirty="0"/>
              <a:t>(</a:t>
            </a:r>
            <a:r>
              <a:rPr lang="en-US" sz="2200" dirty="0" err="1"/>
              <a:t>size_type</a:t>
            </a:r>
            <a:r>
              <a:rPr lang="en-US" sz="2200" dirty="0"/>
              <a:t> n, 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ru-RU" sz="2200" b="1" i="1" dirty="0"/>
              <a:t>Т</a:t>
            </a:r>
            <a:r>
              <a:rPr lang="ru-RU" sz="2200" dirty="0"/>
              <a:t> </a:t>
            </a:r>
            <a:r>
              <a:rPr lang="en-US" sz="2200" dirty="0"/>
              <a:t>&amp;value);</a:t>
            </a:r>
            <a:endParaRPr lang="ru-RU" sz="2200" dirty="0"/>
          </a:p>
          <a:p>
            <a:r>
              <a:rPr lang="en-US" sz="2200" dirty="0"/>
              <a:t>template «class </a:t>
            </a:r>
            <a:r>
              <a:rPr lang="en-US" sz="2200" dirty="0" err="1" smtClean="0"/>
              <a:t>InputIter</a:t>
            </a:r>
            <a:r>
              <a:rPr lang="en-US" sz="2200" dirty="0"/>
              <a:t>&gt;</a:t>
            </a:r>
            <a:endParaRPr lang="ru-RU" sz="2200" dirty="0"/>
          </a:p>
          <a:p>
            <a:r>
              <a:rPr lang="en-US" sz="2200" dirty="0"/>
              <a:t>void </a:t>
            </a:r>
            <a:r>
              <a:rPr lang="en-US" sz="2200" b="1" i="1" dirty="0" smtClean="0"/>
              <a:t>assign</a:t>
            </a:r>
            <a:r>
              <a:rPr lang="en-US" sz="2200" dirty="0" smtClean="0"/>
              <a:t>(</a:t>
            </a:r>
            <a:r>
              <a:rPr lang="en-US" sz="2200" dirty="0" err="1" smtClean="0"/>
              <a:t>InputIter</a:t>
            </a:r>
            <a:r>
              <a:rPr lang="en-US" sz="2200" dirty="0" smtClean="0"/>
              <a:t> </a:t>
            </a:r>
            <a:r>
              <a:rPr lang="en-US" sz="2200" dirty="0"/>
              <a:t>first, </a:t>
            </a:r>
            <a:r>
              <a:rPr lang="en-US" sz="2200" dirty="0" err="1" smtClean="0"/>
              <a:t>InputIter</a:t>
            </a:r>
            <a:r>
              <a:rPr lang="en-US" sz="2200" dirty="0" smtClean="0"/>
              <a:t> last</a:t>
            </a:r>
            <a:r>
              <a:rPr lang="en-US" sz="2200" dirty="0"/>
              <a:t>);</a:t>
            </a:r>
            <a:endParaRPr lang="ru-RU" sz="2200" dirty="0"/>
          </a:p>
          <a:p>
            <a:r>
              <a:rPr lang="ru-RU" sz="2200" dirty="0"/>
              <a:t>Здесь через </a:t>
            </a:r>
            <a:r>
              <a:rPr lang="en-US" sz="2200" b="1" i="1" dirty="0"/>
              <a:t>T</a:t>
            </a:r>
            <a:r>
              <a:rPr lang="ru-RU" sz="2200" dirty="0"/>
              <a:t> обозначен тип элементов вектора. Вектора можно присваивать </a:t>
            </a:r>
            <a:r>
              <a:rPr lang="ru-RU" sz="2200" dirty="0" smtClean="0"/>
              <a:t>друг</a:t>
            </a:r>
            <a:r>
              <a:rPr lang="en-US" sz="2200" dirty="0" smtClean="0"/>
              <a:t> </a:t>
            </a:r>
            <a:r>
              <a:rPr lang="ru-RU" sz="2200" dirty="0" smtClean="0"/>
              <a:t>другу </a:t>
            </a:r>
            <a:r>
              <a:rPr lang="ru-RU" sz="2200" dirty="0"/>
              <a:t>точно так же, как стандартные типы данных или строки. После </a:t>
            </a:r>
            <a:r>
              <a:rPr lang="ru-RU" sz="2200" dirty="0" smtClean="0"/>
              <a:t>присваивания </a:t>
            </a:r>
            <a:r>
              <a:rPr lang="ru-RU" sz="2200" dirty="0"/>
              <a:t>размер вектора становится равным новому значению, все старые </a:t>
            </a:r>
            <a:r>
              <a:rPr lang="ru-RU" sz="2200" dirty="0" smtClean="0"/>
              <a:t>элементы</a:t>
            </a:r>
            <a:r>
              <a:rPr lang="en-US" sz="2200" dirty="0" smtClean="0"/>
              <a:t> </a:t>
            </a:r>
            <a:r>
              <a:rPr lang="ru-RU" sz="2200" dirty="0" smtClean="0"/>
              <a:t>удаляются</a:t>
            </a:r>
            <a:r>
              <a:rPr lang="ru-RU" sz="2200" dirty="0"/>
              <a:t>.</a:t>
            </a:r>
          </a:p>
          <a:p>
            <a:r>
              <a:rPr lang="ru-RU" sz="2200" b="1" i="1" dirty="0" smtClean="0"/>
              <a:t>Примеры</a:t>
            </a:r>
            <a:r>
              <a:rPr lang="ru-RU" sz="2200" dirty="0" smtClean="0"/>
              <a:t>:</a:t>
            </a:r>
            <a:endParaRPr lang="ru-RU" sz="2200" dirty="0"/>
          </a:p>
          <a:p>
            <a:r>
              <a:rPr lang="en-US" sz="2200" dirty="0"/>
              <a:t>vector</a:t>
            </a:r>
            <a:r>
              <a:rPr lang="ru-RU" sz="2200" dirty="0"/>
              <a:t> &lt;</a:t>
            </a:r>
            <a:r>
              <a:rPr lang="en-US" sz="2200" dirty="0" err="1"/>
              <a:t>int</a:t>
            </a:r>
            <a:r>
              <a:rPr lang="ru-RU" sz="2200" dirty="0"/>
              <a:t>&gt; </a:t>
            </a:r>
            <a:r>
              <a:rPr lang="en-US" sz="2200" dirty="0" smtClean="0"/>
              <a:t>v1</a:t>
            </a:r>
            <a:r>
              <a:rPr lang="ru-RU" sz="2200" dirty="0" smtClean="0"/>
              <a:t>,</a:t>
            </a:r>
            <a:r>
              <a:rPr lang="en-US" sz="2200" dirty="0"/>
              <a:t>v</a:t>
            </a:r>
            <a:r>
              <a:rPr lang="ru-RU" sz="2200" dirty="0"/>
              <a:t>2;</a:t>
            </a:r>
          </a:p>
          <a:p>
            <a:r>
              <a:rPr lang="ru-RU" sz="2200" dirty="0" smtClean="0"/>
              <a:t>Первым </a:t>
            </a:r>
            <a:r>
              <a:rPr lang="ru-RU" sz="2200" dirty="0"/>
              <a:t>10 элементам вектора </a:t>
            </a:r>
            <a:r>
              <a:rPr lang="en-US" sz="2200" dirty="0" smtClean="0"/>
              <a:t>v1</a:t>
            </a:r>
            <a:r>
              <a:rPr lang="ru-RU" sz="2200" dirty="0" smtClean="0"/>
              <a:t> </a:t>
            </a:r>
            <a:r>
              <a:rPr lang="ru-RU" sz="2200" dirty="0"/>
              <a:t>присваивается значение 1</a:t>
            </a:r>
            <a:r>
              <a:rPr lang="ru-RU" sz="2200" b="1" dirty="0"/>
              <a:t>:</a:t>
            </a:r>
            <a:r>
              <a:rPr lang="ru-RU" sz="2200" dirty="0"/>
              <a:t> </a:t>
            </a:r>
          </a:p>
          <a:p>
            <a:r>
              <a:rPr lang="en-US" sz="2200" dirty="0" smtClean="0"/>
              <a:t>v1</a:t>
            </a:r>
            <a:r>
              <a:rPr lang="ru-RU" sz="2200" dirty="0" smtClean="0"/>
              <a:t>.</a:t>
            </a:r>
            <a:r>
              <a:rPr lang="en-US" sz="2200" dirty="0"/>
              <a:t>assign</a:t>
            </a:r>
            <a:r>
              <a:rPr lang="ru-RU" sz="2200" dirty="0"/>
              <a:t>(10,1)</a:t>
            </a:r>
            <a:r>
              <a:rPr lang="ru-RU" sz="2200" b="1" dirty="0"/>
              <a:t>;</a:t>
            </a:r>
            <a:endParaRPr lang="ru-RU" sz="2200" dirty="0"/>
          </a:p>
          <a:p>
            <a:r>
              <a:rPr lang="ru-RU" sz="2200" dirty="0" smtClean="0"/>
              <a:t>Первым </a:t>
            </a:r>
            <a:r>
              <a:rPr lang="ru-RU" sz="2200" dirty="0"/>
              <a:t>3 элементам вектора </a:t>
            </a:r>
            <a:r>
              <a:rPr lang="en-US" sz="2200" dirty="0"/>
              <a:t>v</a:t>
            </a:r>
            <a:r>
              <a:rPr lang="ru-RU" sz="2200" dirty="0"/>
              <a:t>2 присваиваются значения </a:t>
            </a:r>
            <a:r>
              <a:rPr lang="en-US" sz="2200" dirty="0"/>
              <a:t>v</a:t>
            </a:r>
            <a:r>
              <a:rPr lang="ru-RU" sz="2200" dirty="0"/>
              <a:t>1[5], </a:t>
            </a:r>
            <a:r>
              <a:rPr lang="en-US" sz="2200" dirty="0" smtClean="0"/>
              <a:t>v1</a:t>
            </a:r>
            <a:r>
              <a:rPr lang="ru-RU" sz="2200" dirty="0" smtClean="0"/>
              <a:t>[6</a:t>
            </a:r>
            <a:r>
              <a:rPr lang="ru-RU" sz="2200" dirty="0"/>
              <a:t>], </a:t>
            </a:r>
            <a:r>
              <a:rPr lang="en-US" sz="2200" dirty="0" err="1"/>
              <a:t>vl</a:t>
            </a:r>
            <a:r>
              <a:rPr lang="ru-RU" sz="2200" dirty="0"/>
              <a:t>[7]: </a:t>
            </a:r>
            <a:r>
              <a:rPr lang="en-US" sz="2200" dirty="0"/>
              <a:t>v</a:t>
            </a:r>
            <a:r>
              <a:rPr lang="ru-RU" sz="2200" dirty="0"/>
              <a:t>2.</a:t>
            </a:r>
            <a:r>
              <a:rPr lang="en-US" sz="2200" dirty="0"/>
              <a:t>assign</a:t>
            </a:r>
            <a:r>
              <a:rPr lang="ru-RU" sz="2200" dirty="0"/>
              <a:t>(</a:t>
            </a:r>
            <a:r>
              <a:rPr lang="en-US" sz="2200" dirty="0" smtClean="0"/>
              <a:t>v1</a:t>
            </a:r>
            <a:r>
              <a:rPr lang="ru-RU" sz="2200" dirty="0" smtClean="0"/>
              <a:t>.</a:t>
            </a:r>
            <a:r>
              <a:rPr lang="en-US" sz="2200" dirty="0"/>
              <a:t>begin</a:t>
            </a:r>
            <a:r>
              <a:rPr lang="ru-RU" sz="2200" dirty="0"/>
              <a:t>()+5,</a:t>
            </a:r>
            <a:r>
              <a:rPr lang="en-US" sz="2200" dirty="0" smtClean="0"/>
              <a:t>v1</a:t>
            </a:r>
            <a:r>
              <a:rPr lang="ru-RU" sz="2200" dirty="0" smtClean="0"/>
              <a:t>.</a:t>
            </a:r>
            <a:r>
              <a:rPr lang="en-US" sz="2200" dirty="0" smtClean="0"/>
              <a:t>begin</a:t>
            </a:r>
            <a:r>
              <a:rPr lang="ru-RU" sz="2200" dirty="0"/>
              <a:t>()+8);</a:t>
            </a:r>
          </a:p>
          <a:p>
            <a:r>
              <a:rPr lang="ru-RU" sz="2200" dirty="0"/>
              <a:t>Для векторов определены </a:t>
            </a:r>
            <a:r>
              <a:rPr lang="ru-RU" sz="2200" b="1" i="1" dirty="0"/>
              <a:t>операции сравнения</a:t>
            </a:r>
            <a:r>
              <a:rPr lang="ru-RU" sz="2200" dirty="0"/>
              <a:t> ==, !=, &lt;, &lt;=  и  =.</a:t>
            </a:r>
          </a:p>
        </p:txBody>
      </p:sp>
    </p:spTree>
    <p:extLst>
      <p:ext uri="{BB962C8B-B14F-4D97-AF65-F5344CB8AC3E}">
        <p14:creationId xmlns:p14="http://schemas.microsoft.com/office/powerpoint/2010/main" val="36142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612845"/>
            <a:ext cx="835292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/>
              <a:t>Пример</a:t>
            </a:r>
            <a:r>
              <a:rPr lang="ru-RU" sz="2000" dirty="0" smtClean="0"/>
              <a:t>. </a:t>
            </a:r>
            <a:r>
              <a:rPr lang="ru-RU" sz="2000" dirty="0"/>
              <a:t>В файле находится произвольное количество целых чисел. Программа считывает их в вектор и выводит на экран в том же </a:t>
            </a:r>
            <a:r>
              <a:rPr lang="ru-RU" sz="2200" dirty="0"/>
              <a:t>порядке.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fstream</a:t>
            </a:r>
            <a:r>
              <a:rPr lang="en-US" sz="2200" dirty="0"/>
              <a:t>&gt;</a:t>
            </a:r>
            <a:endParaRPr lang="ru-RU" sz="2200" dirty="0"/>
          </a:p>
          <a:p>
            <a:r>
              <a:rPr lang="en-US" sz="2200" dirty="0"/>
              <a:t>#include &lt;vector&gt; </a:t>
            </a:r>
            <a:endParaRPr lang="ru-RU" sz="2200" dirty="0"/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 smtClean="0"/>
              <a:t>&gt;</a:t>
            </a:r>
          </a:p>
          <a:p>
            <a:r>
              <a:rPr lang="en-US" sz="2400" dirty="0"/>
              <a:t>#include &lt;algorithm&gt;</a:t>
            </a:r>
          </a:p>
          <a:p>
            <a:r>
              <a:rPr lang="en-US" sz="2200" dirty="0" smtClean="0"/>
              <a:t>using </a:t>
            </a:r>
            <a:r>
              <a:rPr lang="en-US" sz="2200" dirty="0"/>
              <a:t>namespace </a:t>
            </a:r>
            <a:r>
              <a:rPr lang="en-US" sz="2200" dirty="0" err="1"/>
              <a:t>std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en-US" sz="2200" dirty="0"/>
              <a:t>void main(){</a:t>
            </a:r>
            <a:endParaRPr lang="ru-RU" sz="2200" dirty="0"/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ifstream</a:t>
            </a:r>
            <a:r>
              <a:rPr lang="en-US" sz="2200" dirty="0" smtClean="0"/>
              <a:t> </a:t>
            </a:r>
            <a:r>
              <a:rPr lang="en-US" sz="2200" dirty="0"/>
              <a:t>in("input.txt");</a:t>
            </a:r>
            <a:endParaRPr lang="ru-RU" sz="2200" dirty="0"/>
          </a:p>
          <a:p>
            <a:r>
              <a:rPr lang="en-US" sz="2200" dirty="0" smtClean="0"/>
              <a:t>  vector&lt;</a:t>
            </a:r>
            <a:r>
              <a:rPr lang="en-US" sz="2200" dirty="0" err="1" smtClean="0"/>
              <a:t>int</a:t>
            </a:r>
            <a:r>
              <a:rPr lang="en-US" sz="2200" dirty="0"/>
              <a:t>&gt; v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  vector </a:t>
            </a:r>
            <a:r>
              <a:rPr lang="en-US" sz="2200" dirty="0"/>
              <a:t>&lt;</a:t>
            </a:r>
            <a:r>
              <a:rPr lang="en-US" sz="2200" dirty="0" err="1"/>
              <a:t>int</a:t>
            </a:r>
            <a:r>
              <a:rPr lang="en-US" sz="2200" dirty="0"/>
              <a:t>&gt;::iterator 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  <a:endParaRPr lang="ru-RU" sz="2200" dirty="0"/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x</a:t>
            </a:r>
            <a:r>
              <a:rPr lang="en-US" sz="2200" dirty="0" smtClean="0"/>
              <a:t>; </a:t>
            </a:r>
            <a:endParaRPr lang="ru-RU" sz="2200" dirty="0"/>
          </a:p>
          <a:p>
            <a:r>
              <a:rPr lang="en-US" sz="2400" dirty="0" smtClean="0"/>
              <a:t>  do { in</a:t>
            </a:r>
            <a:r>
              <a:rPr lang="en-US" sz="2400" dirty="0"/>
              <a:t>&gt;&gt;x; </a:t>
            </a:r>
            <a:r>
              <a:rPr lang="en-US" sz="2400" dirty="0" err="1"/>
              <a:t>v.push_back</a:t>
            </a:r>
            <a:r>
              <a:rPr lang="en-US" sz="2400" dirty="0"/>
              <a:t>(x);</a:t>
            </a:r>
          </a:p>
          <a:p>
            <a:r>
              <a:rPr lang="en-US" sz="2400" dirty="0" smtClean="0"/>
              <a:t>  } </a:t>
            </a:r>
            <a:r>
              <a:rPr lang="en-US" sz="2400" dirty="0"/>
              <a:t>while (!</a:t>
            </a:r>
            <a:r>
              <a:rPr lang="en-US" sz="2400" dirty="0" err="1"/>
              <a:t>in.eof</a:t>
            </a:r>
            <a:r>
              <a:rPr lang="en-US" sz="2400" dirty="0"/>
              <a:t>());</a:t>
            </a:r>
          </a:p>
          <a:p>
            <a:r>
              <a:rPr lang="en-US" sz="2400" dirty="0" smtClean="0"/>
              <a:t>  sort(</a:t>
            </a:r>
            <a:r>
              <a:rPr lang="en-US" sz="2400" dirty="0" err="1" smtClean="0"/>
              <a:t>v.begin</a:t>
            </a:r>
            <a:r>
              <a:rPr lang="en-US" sz="2400" dirty="0"/>
              <a:t>(),</a:t>
            </a:r>
            <a:r>
              <a:rPr lang="en-US" sz="2400" dirty="0" err="1"/>
              <a:t>v.end</a:t>
            </a:r>
            <a:r>
              <a:rPr lang="en-US" sz="2400" dirty="0"/>
              <a:t>());</a:t>
            </a:r>
          </a:p>
          <a:p>
            <a:r>
              <a:rPr lang="en-US" sz="2200" dirty="0" smtClean="0"/>
              <a:t>  for 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/>
              <a:t>= </a:t>
            </a:r>
            <a:r>
              <a:rPr lang="en-US" sz="2200" dirty="0" err="1"/>
              <a:t>v.begin</a:t>
            </a:r>
            <a:r>
              <a:rPr lang="en-US" sz="2200" dirty="0"/>
              <a:t>(); </a:t>
            </a:r>
            <a:r>
              <a:rPr lang="en-US" sz="2200" dirty="0" err="1"/>
              <a:t>i</a:t>
            </a:r>
            <a:r>
              <a:rPr lang="en-US" sz="2200" dirty="0"/>
              <a:t>!=</a:t>
            </a:r>
            <a:r>
              <a:rPr lang="en-US" sz="2200" dirty="0" err="1"/>
              <a:t>v.end</a:t>
            </a:r>
            <a:r>
              <a:rPr lang="en-US" sz="2200" dirty="0"/>
              <a:t>();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  <a:endParaRPr lang="ru-RU" sz="2200" dirty="0"/>
          </a:p>
          <a:p>
            <a:r>
              <a:rPr lang="en-US" sz="2200" dirty="0" smtClean="0"/>
              <a:t>  </a:t>
            </a:r>
            <a:r>
              <a:rPr lang="ru-RU" sz="2200" dirty="0" err="1" smtClean="0"/>
              <a:t>cout</a:t>
            </a:r>
            <a:r>
              <a:rPr lang="ru-RU" sz="2200" dirty="0"/>
              <a:t>&lt;&lt;*i&lt;&lt;" ";</a:t>
            </a:r>
          </a:p>
          <a:p>
            <a:r>
              <a:rPr lang="ru-RU" sz="2200" dirty="0" smtClean="0"/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726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Двусторонние очереди (</a:t>
            </a:r>
            <a:r>
              <a:rPr lang="en-US" sz="2200" b="1" dirty="0" err="1"/>
              <a:t>deque</a:t>
            </a:r>
            <a:r>
              <a:rPr lang="ru-RU" sz="2200" b="1" dirty="0"/>
              <a:t>)</a:t>
            </a:r>
          </a:p>
          <a:p>
            <a:r>
              <a:rPr lang="ru-RU" sz="2200" dirty="0"/>
              <a:t>Двусторонняя очередь – это последовательный контейнер, который, наряду с век­тором, поддерживает произвольный доступ к элементам и обеспечивает вставку и удаление из обоих концов очереди за постоянное время. Те же операции с элемен­тами внутри очереди занимают время, пропорциональное количеству перемещае­мых элементов. Распределение памяти выполняется автоматически.</a:t>
            </a:r>
          </a:p>
          <a:p>
            <a:r>
              <a:rPr lang="ru-RU" sz="2200" dirty="0"/>
              <a:t>Доступ к элементам очереди осуществляется за постоянное вре­мя, хотя оно и несколько больше, чем для вектора</a:t>
            </a:r>
            <a:r>
              <a:rPr lang="ru-RU" sz="2200" dirty="0" smtClean="0"/>
              <a:t>.</a:t>
            </a:r>
          </a:p>
          <a:p>
            <a:r>
              <a:rPr lang="ru-RU" sz="2400" b="1" i="1" dirty="0"/>
              <a:t>Примеры </a:t>
            </a:r>
            <a:r>
              <a:rPr lang="ru-RU" sz="2400" b="1" i="1" dirty="0" smtClean="0"/>
              <a:t>конструкторов</a:t>
            </a:r>
            <a:r>
              <a:rPr lang="ru-RU" sz="2400" dirty="0" smtClean="0"/>
              <a:t> (см. примеры для вектора):</a:t>
            </a:r>
            <a:endParaRPr lang="ru-RU" sz="2400" dirty="0"/>
          </a:p>
          <a:p>
            <a:r>
              <a:rPr lang="en-US" sz="2400" dirty="0" err="1" smtClean="0"/>
              <a:t>deque</a:t>
            </a:r>
            <a:r>
              <a:rPr lang="ru-RU" sz="2400" dirty="0" smtClean="0"/>
              <a:t> </a:t>
            </a:r>
            <a:r>
              <a:rPr lang="ru-RU" sz="2400" dirty="0"/>
              <a:t>&lt;</a:t>
            </a:r>
            <a:r>
              <a:rPr lang="en-US" sz="2400" dirty="0" err="1"/>
              <a:t>int</a:t>
            </a:r>
            <a:r>
              <a:rPr lang="ru-RU" sz="2400" dirty="0"/>
              <a:t>&gt;</a:t>
            </a:r>
            <a:r>
              <a:rPr lang="ru-RU" sz="2400" i="1" dirty="0"/>
              <a:t> </a:t>
            </a:r>
            <a:r>
              <a:rPr lang="en-US" sz="2400" i="1" dirty="0"/>
              <a:t>d</a:t>
            </a:r>
            <a:r>
              <a:rPr lang="ru-RU" sz="2400" i="1" dirty="0"/>
              <a:t>2</a:t>
            </a:r>
            <a:r>
              <a:rPr lang="ru-RU" sz="2400" dirty="0"/>
              <a:t> (10, 1);</a:t>
            </a:r>
          </a:p>
          <a:p>
            <a:r>
              <a:rPr lang="en-US" sz="2400" dirty="0" err="1" smtClean="0"/>
              <a:t>deque</a:t>
            </a:r>
            <a:r>
              <a:rPr lang="ru-RU" sz="2400" dirty="0" smtClean="0"/>
              <a:t> </a:t>
            </a:r>
            <a:r>
              <a:rPr lang="ru-RU" sz="2400" dirty="0"/>
              <a:t>&lt;</a:t>
            </a:r>
            <a:r>
              <a:rPr lang="en-US" sz="2400" dirty="0" err="1"/>
              <a:t>int</a:t>
            </a:r>
            <a:r>
              <a:rPr lang="ru-RU" sz="2400" dirty="0"/>
              <a:t>&gt; </a:t>
            </a:r>
            <a:r>
              <a:rPr lang="en-US" sz="2400" dirty="0"/>
              <a:t>d</a:t>
            </a:r>
            <a:r>
              <a:rPr lang="ru-RU" sz="2400" dirty="0"/>
              <a:t>4 (</a:t>
            </a:r>
            <a:r>
              <a:rPr lang="en-US" sz="2400" dirty="0" smtClean="0"/>
              <a:t>v</a:t>
            </a:r>
            <a:r>
              <a:rPr lang="sah-RU" sz="2400" dirty="0"/>
              <a:t>1</a:t>
            </a:r>
            <a:r>
              <a:rPr lang="ru-RU" sz="2400" dirty="0" smtClean="0"/>
              <a:t>);</a:t>
            </a:r>
            <a:endParaRPr lang="ru-RU" sz="2400" dirty="0"/>
          </a:p>
          <a:p>
            <a:r>
              <a:rPr lang="en-US" sz="2400" dirty="0" err="1" smtClean="0"/>
              <a:t>deque</a:t>
            </a:r>
            <a:r>
              <a:rPr lang="en-US" sz="2400" dirty="0" smtClean="0"/>
              <a:t> 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d3 (</a:t>
            </a:r>
            <a:r>
              <a:rPr lang="en-US" sz="2400" dirty="0" smtClean="0"/>
              <a:t>v</a:t>
            </a:r>
            <a:r>
              <a:rPr lang="ru-RU" sz="2400" dirty="0" smtClean="0"/>
              <a:t>1</a:t>
            </a:r>
            <a:r>
              <a:rPr lang="en-US" sz="2400" dirty="0" smtClean="0"/>
              <a:t>.begin</a:t>
            </a:r>
            <a:r>
              <a:rPr lang="en-US" sz="2400" dirty="0"/>
              <a:t>(), </a:t>
            </a:r>
            <a:r>
              <a:rPr lang="en-US" sz="2400" dirty="0" smtClean="0"/>
              <a:t>v</a:t>
            </a:r>
            <a:r>
              <a:rPr lang="ru-RU" sz="2400" dirty="0" smtClean="0"/>
              <a:t>1</a:t>
            </a:r>
            <a:r>
              <a:rPr lang="en-US" sz="2400" dirty="0" smtClean="0"/>
              <a:t>.begin</a:t>
            </a:r>
            <a:r>
              <a:rPr lang="en-US" sz="2400" dirty="0"/>
              <a:t>() + 2);</a:t>
            </a:r>
            <a:endParaRPr lang="ru-RU" sz="2400" dirty="0"/>
          </a:p>
          <a:p>
            <a:r>
              <a:rPr lang="en-US" sz="2400" dirty="0" err="1" smtClean="0"/>
              <a:t>deque</a:t>
            </a:r>
            <a:r>
              <a:rPr lang="ru-RU" sz="2400" dirty="0" smtClean="0"/>
              <a:t> </a:t>
            </a:r>
            <a:r>
              <a:rPr lang="ru-RU" sz="2400" dirty="0"/>
              <a:t>&lt;</a:t>
            </a:r>
            <a:r>
              <a:rPr lang="en-US" sz="2400" dirty="0" err="1"/>
              <a:t>monstr</a:t>
            </a:r>
            <a:r>
              <a:rPr lang="ru-RU" sz="2400" dirty="0"/>
              <a:t>&gt; </a:t>
            </a:r>
            <a:r>
              <a:rPr lang="en-US" sz="2400" dirty="0" smtClean="0"/>
              <a:t>m</a:t>
            </a:r>
            <a:r>
              <a:rPr lang="ru-RU" sz="2400" dirty="0" smtClean="0"/>
              <a:t>1(10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 err="1" smtClean="0"/>
              <a:t>deque</a:t>
            </a:r>
            <a:r>
              <a:rPr lang="en-US" sz="2400" dirty="0" smtClean="0"/>
              <a:t> </a:t>
            </a:r>
            <a:r>
              <a:rPr lang="en-US" sz="2400" dirty="0"/>
              <a:t>&lt;</a:t>
            </a:r>
            <a:r>
              <a:rPr lang="en-US" sz="2400" dirty="0" err="1"/>
              <a:t>monstr</a:t>
            </a:r>
            <a:r>
              <a:rPr lang="en-US" sz="2400" dirty="0"/>
              <a:t>&gt; m2 (5, </a:t>
            </a:r>
            <a:r>
              <a:rPr lang="en-US" sz="2400" dirty="0" err="1"/>
              <a:t>Monstr</a:t>
            </a:r>
            <a:r>
              <a:rPr lang="en-US" sz="2400" dirty="0"/>
              <a:t>(“</a:t>
            </a:r>
            <a:r>
              <a:rPr lang="en-US" sz="2400" dirty="0" err="1"/>
              <a:t>Bac</a:t>
            </a:r>
            <a:r>
              <a:rPr lang="ru-RU" sz="2400" dirty="0"/>
              <a:t>я в очереди</a:t>
            </a:r>
            <a:r>
              <a:rPr lang="en-US" sz="2400" dirty="0"/>
              <a:t>”));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878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3539</Words>
  <Application>Microsoft Office PowerPoint</Application>
  <PresentationFormat>Экран (4:3)</PresentationFormat>
  <Paragraphs>406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ими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ппп</dc:creator>
  <cp:lastModifiedBy>Admin</cp:lastModifiedBy>
  <cp:revision>67</cp:revision>
  <dcterms:created xsi:type="dcterms:W3CDTF">2017-09-09T06:10:11Z</dcterms:created>
  <dcterms:modified xsi:type="dcterms:W3CDTF">2017-09-24T03:08:12Z</dcterms:modified>
</cp:coreProperties>
</file>