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3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86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57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00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4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1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08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23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17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77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9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0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21735-6452-4C9F-A581-E6BFD670179C}" type="datetimeFigureOut">
              <a:rPr lang="ru-RU" smtClean="0"/>
              <a:t>12.11.2018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599C-43FE-4621-ABAC-81B7FF236C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08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6409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 </a:t>
            </a:r>
            <a:r>
              <a:rPr lang="ru-RU" sz="2000" b="1" dirty="0"/>
              <a:t>ДИНАМИЧЕСКОЕ ПРОГРАММИРОВАНИЕ </a:t>
            </a:r>
            <a:endParaRPr lang="ru-RU" sz="2000" dirty="0"/>
          </a:p>
          <a:p>
            <a:pPr algn="just"/>
            <a:r>
              <a:rPr lang="ru-RU" sz="2000" dirty="0"/>
              <a:t>В историческом плане понятие «динамическое программирование» было введено Ричардом Беллманом в 1950-х годах и определяло раздел прикладной математики под названием «исследование операций». </a:t>
            </a:r>
          </a:p>
          <a:p>
            <a:pPr algn="just"/>
            <a:r>
              <a:rPr lang="ru-RU" sz="2000" dirty="0"/>
              <a:t>Идея этого метода состоит в сведении исходной задачи к решению некоторых ее подзадач "меньшего размера" и использовании табличной техники для сохранения уже найденных ответов. Решение подзадач при этом происходит в порядке возрастания их размеров – от меньших к большим. Преимущество ДП заключается в том, что раз уж какая-то подзадача решена, ее ответ где-то хранится и никогда не вычисляется заново. </a:t>
            </a:r>
          </a:p>
          <a:p>
            <a:pPr algn="ctr"/>
            <a:r>
              <a:rPr lang="ru-RU" sz="2000" b="1" dirty="0"/>
              <a:t>Метод реализации на основе рекуррентных соотношений </a:t>
            </a:r>
            <a:endParaRPr lang="ru-RU" sz="2000" dirty="0"/>
          </a:p>
          <a:p>
            <a:pPr algn="just"/>
            <a:r>
              <a:rPr lang="ru-RU" sz="2000" b="1" dirty="0"/>
              <a:t>Взрывоопасность. </a:t>
            </a:r>
            <a:r>
              <a:rPr lang="ru-RU" sz="2000" dirty="0"/>
              <a:t>На одном из секретных заводов осуществляется обработка радиоактивных материалов, в результате которой образуются радиоактивные отходы двух типов: типа </a:t>
            </a:r>
            <a:r>
              <a:rPr lang="ru-RU" sz="2000" b="1" dirty="0"/>
              <a:t>A </a:t>
            </a:r>
            <a:r>
              <a:rPr lang="ru-RU" sz="2000" dirty="0"/>
              <a:t>– особо опасные и типа </a:t>
            </a:r>
            <a:r>
              <a:rPr lang="ru-RU" sz="2000" b="1" dirty="0"/>
              <a:t>B </a:t>
            </a:r>
            <a:r>
              <a:rPr lang="ru-RU" sz="2000" dirty="0"/>
              <a:t>– неопасные. Все отходы упаковываются в специальные прямоугольные контейнеры одинаковых размеров, после чего эти контейнеры укладываются в стопку (один над другим) для захоронения. Стопка является взрывоопасной, если в ней </a:t>
            </a:r>
            <a:r>
              <a:rPr lang="ru-RU" sz="2000" i="1" dirty="0"/>
              <a:t>подряд идут </a:t>
            </a:r>
            <a:r>
              <a:rPr lang="ru-RU" sz="2000" dirty="0"/>
              <a:t>более, чем один контейнер с отходами типа </a:t>
            </a:r>
            <a:r>
              <a:rPr lang="ru-RU" sz="2000" b="1" dirty="0"/>
              <a:t>A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601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60648"/>
            <a:ext cx="85689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/>
              <a:t>Задача 4. Задача </a:t>
            </a:r>
            <a:r>
              <a:rPr lang="ru-RU" sz="2200" b="1" dirty="0"/>
              <a:t>о камнях</a:t>
            </a:r>
            <a:r>
              <a:rPr lang="ru-RU" sz="2200" dirty="0"/>
              <a:t>. Дано </a:t>
            </a:r>
            <a:r>
              <a:rPr lang="en-US" sz="2200" b="1" i="1" dirty="0"/>
              <a:t>n</a:t>
            </a:r>
            <a:r>
              <a:rPr lang="ru-RU" sz="2200" dirty="0"/>
              <a:t> камней, </a:t>
            </a:r>
            <a:r>
              <a:rPr lang="ru-RU" sz="2200" b="1" i="1" dirty="0"/>
              <a:t>i</a:t>
            </a:r>
            <a:r>
              <a:rPr lang="ru-RU" sz="2200" dirty="0"/>
              <a:t>-й камень имеет массу </a:t>
            </a:r>
            <a:r>
              <a:rPr lang="ru-RU" sz="2200" b="1" i="1" dirty="0" err="1"/>
              <a:t>w</a:t>
            </a:r>
            <a:r>
              <a:rPr lang="ru-RU" sz="2200" b="1" i="1" baseline="-25000" dirty="0" err="1"/>
              <a:t>i</a:t>
            </a:r>
            <a:r>
              <a:rPr lang="ru-RU" sz="2200" b="1" i="1" dirty="0"/>
              <a:t>&gt;0</a:t>
            </a:r>
            <a:r>
              <a:rPr lang="ru-RU" sz="2200" dirty="0"/>
              <a:t>. Необходимо выбрать из этих камней такой набор, чтобы суммарная масса не превосходила заданной величины </a:t>
            </a:r>
            <a:r>
              <a:rPr lang="ru-RU" sz="2200" b="1" i="1" dirty="0"/>
              <a:t>W</a:t>
            </a:r>
            <a:r>
              <a:rPr lang="ru-RU" sz="2200" dirty="0"/>
              <a:t>. </a:t>
            </a:r>
          </a:p>
          <a:p>
            <a:r>
              <a:rPr lang="ru-RU" sz="2200" dirty="0"/>
              <a:t>Решение рассмотрим на следующем примере: </a:t>
            </a:r>
          </a:p>
          <a:p>
            <a:r>
              <a:rPr lang="en-US" sz="2200" b="1" i="1" dirty="0"/>
              <a:t>n</a:t>
            </a:r>
            <a:r>
              <a:rPr lang="ru-RU" sz="2200" b="1" i="1" dirty="0"/>
              <a:t>=5, w</a:t>
            </a:r>
            <a:r>
              <a:rPr lang="ru-RU" sz="2200" b="1" i="1" baseline="-25000" dirty="0"/>
              <a:t>1</a:t>
            </a:r>
            <a:r>
              <a:rPr lang="ru-RU" sz="2200" b="1" i="1" dirty="0"/>
              <a:t>=3, w</a:t>
            </a:r>
            <a:r>
              <a:rPr lang="ru-RU" sz="2200" b="1" i="1" baseline="-25000" dirty="0"/>
              <a:t>2</a:t>
            </a:r>
            <a:r>
              <a:rPr lang="ru-RU" sz="2200" b="1" i="1" dirty="0"/>
              <a:t>=4, w</a:t>
            </a:r>
            <a:r>
              <a:rPr lang="ru-RU" sz="2200" b="1" i="1" baseline="-25000" dirty="0"/>
              <a:t>3</a:t>
            </a:r>
            <a:r>
              <a:rPr lang="ru-RU" sz="2200" b="1" i="1" dirty="0"/>
              <a:t>=5, w</a:t>
            </a:r>
            <a:r>
              <a:rPr lang="ru-RU" sz="2200" b="1" i="1" baseline="-25000" dirty="0"/>
              <a:t>4</a:t>
            </a:r>
            <a:r>
              <a:rPr lang="ru-RU" sz="2200" b="1" i="1" dirty="0"/>
              <a:t>=4, w</a:t>
            </a:r>
            <a:r>
              <a:rPr lang="ru-RU" sz="2200" b="1" i="1" baseline="-25000" dirty="0"/>
              <a:t>5</a:t>
            </a:r>
            <a:r>
              <a:rPr lang="ru-RU" sz="2200" b="1" i="1" dirty="0"/>
              <a:t>=8, </a:t>
            </a:r>
            <a:r>
              <a:rPr lang="en-US" sz="2200" b="1" i="1" dirty="0"/>
              <a:t>W</a:t>
            </a:r>
            <a:r>
              <a:rPr lang="ru-RU" sz="2200" b="1" i="1" dirty="0"/>
              <a:t>=14</a:t>
            </a:r>
            <a:r>
              <a:rPr lang="ru-RU" sz="2200" dirty="0"/>
              <a:t>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7421"/>
              </p:ext>
            </p:extLst>
          </p:nvPr>
        </p:nvGraphicFramePr>
        <p:xfrm>
          <a:off x="395536" y="2132856"/>
          <a:ext cx="8064896" cy="2346960"/>
        </p:xfrm>
        <a:graphic>
          <a:graphicData uri="http://schemas.openxmlformats.org/drawingml/2006/table">
            <a:tbl>
              <a:tblPr firstRow="1" firstCol="1" bandRow="1"/>
              <a:tblGrid>
                <a:gridCol w="310604"/>
                <a:gridCol w="553492"/>
                <a:gridCol w="360040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432048"/>
                <a:gridCol w="504056"/>
                <a:gridCol w="504056"/>
                <a:gridCol w="504056"/>
                <a:gridCol w="504056"/>
                <a:gridCol w="504056"/>
                <a:gridCol w="864096"/>
              </a:tblGrid>
              <a:tr h="288032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 err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 err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</a:t>
                      </a:r>
                      <a:r>
                        <a:rPr lang="en-US" sz="2200" baseline="-25000" dirty="0" err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i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W=14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603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51520" y="5013176"/>
            <a:ext cx="85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/>
              <a:t>2</a:t>
            </a:r>
            <a:r>
              <a:rPr lang="ru-RU" sz="2200" dirty="0"/>
              <a:t>(4 кг) + </a:t>
            </a:r>
            <a:r>
              <a:rPr lang="ru-RU" sz="2200" b="1" dirty="0"/>
              <a:t>3</a:t>
            </a:r>
            <a:r>
              <a:rPr lang="ru-RU" sz="2200" dirty="0"/>
              <a:t>(5 кг) + </a:t>
            </a:r>
            <a:r>
              <a:rPr lang="ru-RU" sz="2200" b="1" dirty="0"/>
              <a:t>4</a:t>
            </a:r>
            <a:r>
              <a:rPr lang="ru-RU" sz="2200" dirty="0"/>
              <a:t>(4 кг) = (13 кг)</a:t>
            </a:r>
          </a:p>
          <a:p>
            <a:r>
              <a:rPr lang="ru-RU" sz="2200" i="1" dirty="0"/>
              <a:t>3</a:t>
            </a:r>
            <a:r>
              <a:rPr lang="ru-RU" sz="2200" dirty="0"/>
              <a:t>(5 кг) + </a:t>
            </a:r>
            <a:r>
              <a:rPr lang="ru-RU" sz="2200" b="1" dirty="0"/>
              <a:t>5</a:t>
            </a:r>
            <a:r>
              <a:rPr lang="ru-RU" sz="2200" dirty="0"/>
              <a:t>(8 кг) = (13 кг)</a:t>
            </a:r>
          </a:p>
        </p:txBody>
      </p:sp>
    </p:spTree>
    <p:extLst>
      <p:ext uri="{BB962C8B-B14F-4D97-AF65-F5344CB8AC3E}">
        <p14:creationId xmlns:p14="http://schemas.microsoft.com/office/powerpoint/2010/main" val="34101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49740"/>
              </p:ext>
            </p:extLst>
          </p:nvPr>
        </p:nvGraphicFramePr>
        <p:xfrm>
          <a:off x="323528" y="332656"/>
          <a:ext cx="8496944" cy="6256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48472"/>
                <a:gridCol w="4248472"/>
              </a:tblGrid>
              <a:tr h="6256784">
                <a:tc>
                  <a:txBody>
                    <a:bodyPr/>
                    <a:lstStyle/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ru-RU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string.h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101;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10001;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W, n;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f, b[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a[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from[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maxs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x) {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(x &gt; 0) {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 - a[from[x]] );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",from[x],a[from[x]]);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{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memset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b,false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(b)); b[0] = true;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&lt;=n;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(j = W; j&gt;=a[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]; j--) {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(!b[j] &amp;&amp; b[j - a[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]]) {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b[j] = true;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from[j] =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 камня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freopen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("input.txt","r",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freopen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("output.txt","w",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i%i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",&amp;n, &amp;W);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&lt;=n;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",&amp;a[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 = W; j&gt;=1; j--) 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(b[j]) {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(j); </a:t>
                      </a:r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0; }</a:t>
                      </a:r>
                      <a:endParaRPr lang="ru-RU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99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7133" y="35486"/>
            <a:ext cx="8424936" cy="666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Задачи на отрезках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200" dirty="0"/>
              <a:t>В понятии «динамическое программирование по отрезкам» нет принципиальной новизны, им просто очерчивается определенный тип задач. Задача определяется на всём отрезке, в качестве которого может выступать строка символов, последовательность чисел и т.д. Решение задач определяется через решение подзадач для </a:t>
            </a:r>
            <a:r>
              <a:rPr lang="ru-RU" sz="2200" dirty="0" err="1"/>
              <a:t>подотрезков</a:t>
            </a:r>
            <a:r>
              <a:rPr lang="ru-RU" sz="2200" dirty="0"/>
              <a:t>.</a:t>
            </a:r>
            <a:endParaRPr kumimoji="0" lang="ru-RU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Задача 1. Палиндромы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Не пустая строка, содержащая некоторое слово, называется палиндромом, если это слово одинаково читается как слева направо, так и справа налево. Пусть задана строка, в которой записано слово S, состоящее из N прописных букв латинского алфавита. Путем вычеркивания из этого слова некоторого набора символов, можно получить строку, которая будет называться палиндромом. Требуется написать программу, с помощью которой можно определить, сколько существует способов вычеркивания из заданного слова некоторого (возможно пустого) набора символов, чтобы образованная таким образом строка называлась палиндромом. Способы, отличающиеся порядком вычеркивания символов, считаются одинаковыми.</a:t>
            </a:r>
          </a:p>
        </p:txBody>
      </p:sp>
    </p:spTree>
    <p:extLst>
      <p:ext uri="{BB962C8B-B14F-4D97-AF65-F5344CB8AC3E}">
        <p14:creationId xmlns:p14="http://schemas.microsoft.com/office/powerpoint/2010/main" val="17730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7599" y="3429000"/>
            <a:ext cx="8640960" cy="312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сли в позициях i и j стоят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разные символы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то необходимо использовать выражение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+1,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-1]-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+1,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-1];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если же </a:t>
            </a:r>
            <a:r>
              <a:rPr kumimoji="0" lang="ru-RU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одинаковые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то сюда еще добавляется слагаемое A[i+1,j-1]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+1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т.к. палиндромы из отрезка 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[i+1 .. j-1]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 крайними символами будут образовывать палиндромы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не учтённые крайние символы образуют палиндром. В результате получим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+1,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]+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-1]+1.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Перед этим надо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сделать начальное заполнение A[</a:t>
            </a:r>
            <a:r>
              <a:rPr lang="ru-RU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i,i</a:t>
            </a:r>
            <a:r>
              <a:rPr lang="ru-RU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]=1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=1,2,…</a:t>
            </a:r>
            <a:r>
              <a:rPr lang="en-US" sz="20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len</a:t>
            </a:r>
            <a:r>
              <a:rPr lang="en-US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(S)</a:t>
            </a:r>
            <a:r>
              <a:rPr lang="ru-RU" sz="2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 посчитать значения A[</a:t>
            </a:r>
            <a:r>
              <a:rPr lang="ru-RU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i,j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 в порядке увеличения разности (j-i).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389626"/>
              </p:ext>
            </p:extLst>
          </p:nvPr>
        </p:nvGraphicFramePr>
        <p:xfrm>
          <a:off x="2627784" y="1185672"/>
          <a:ext cx="6078264" cy="1962912"/>
        </p:xfrm>
        <a:graphic>
          <a:graphicData uri="http://schemas.openxmlformats.org/drawingml/2006/table">
            <a:tbl>
              <a:tblPr firstRow="1" firstCol="1" bandRow="1"/>
              <a:tblGrid>
                <a:gridCol w="303530"/>
                <a:gridCol w="303530"/>
                <a:gridCol w="340360"/>
                <a:gridCol w="247973"/>
                <a:gridCol w="247973"/>
                <a:gridCol w="247973"/>
                <a:gridCol w="247973"/>
                <a:gridCol w="304165"/>
                <a:gridCol w="527050"/>
                <a:gridCol w="541841"/>
                <a:gridCol w="269054"/>
                <a:gridCol w="304165"/>
                <a:gridCol w="247973"/>
                <a:gridCol w="247973"/>
                <a:gridCol w="247973"/>
                <a:gridCol w="247973"/>
                <a:gridCol w="410210"/>
                <a:gridCol w="340360"/>
                <a:gridCol w="4502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i,j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i+1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j-1</a:t>
                      </a: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j+1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…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n-1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*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baseline="-250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i,j-1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r>
                        <a:rPr lang="en-US" sz="1600" baseline="-250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i+1,j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287599" y="188640"/>
            <a:ext cx="8640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Пример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Для строки 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S=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«</a:t>
            </a:r>
            <a:r>
              <a:rPr lang="en-US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BAOBAB</a:t>
            </a:r>
            <a:r>
              <a:rPr lang="ru-RU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»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имеем</a:t>
            </a:r>
            <a:r>
              <a:rPr lang="ru-RU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22 подстроки палиндромов.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Алгоритм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Пусть A[i,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j] - это количество вычеркиваний (что результат является палиндромом), из подстроки с i-</a:t>
            </a:r>
            <a:r>
              <a:rPr lang="ru-RU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го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по j-</a:t>
            </a:r>
            <a:r>
              <a:rPr lang="ru-RU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ый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символ исходной строки, т.е. на отрезке 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.. j]</a:t>
            </a:r>
            <a:r>
              <a:rPr lang="ru-RU" sz="2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3457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5940" y="188640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/>
              <a:t>Задача 2.Последовательность</a:t>
            </a:r>
            <a:r>
              <a:rPr lang="ru-RU" sz="2200" dirty="0" smtClean="0"/>
              <a:t>. Дана последовательность целых положительных чисел </a:t>
            </a:r>
            <a:r>
              <a:rPr lang="ru-RU" sz="2200" i="1" dirty="0" smtClean="0"/>
              <a:t>а</a:t>
            </a:r>
            <a:r>
              <a:rPr lang="ru-RU" sz="2200" i="1" baseline="-25000" dirty="0" smtClean="0"/>
              <a:t>1</a:t>
            </a:r>
            <a:r>
              <a:rPr lang="ru-RU" sz="2200" i="1" dirty="0" smtClean="0"/>
              <a:t>,а</a:t>
            </a:r>
            <a:r>
              <a:rPr lang="ru-RU" sz="2200" i="1" baseline="-25000" dirty="0" smtClean="0"/>
              <a:t>2</a:t>
            </a:r>
            <a:r>
              <a:rPr lang="ru-RU" sz="2200" i="1" dirty="0" smtClean="0"/>
              <a:t>,...,а</a:t>
            </a:r>
            <a:r>
              <a:rPr lang="ru-RU" sz="2200" i="1" baseline="-25000" dirty="0" smtClean="0"/>
              <a:t>п</a:t>
            </a:r>
            <a:r>
              <a:rPr lang="ru-RU" sz="2200" i="1" dirty="0" smtClean="0"/>
              <a:t>. </a:t>
            </a:r>
            <a:r>
              <a:rPr lang="ru-RU" sz="2200" dirty="0" smtClean="0"/>
              <a:t>За одну операцию раз­решается удалить любое (кроме крайних) число, заплатив за это штраф, равный произведению этого числа на сумму соседних чисел. Требуется удалить все числа, кроме крайних, с мини­мальным суммарным штрафом. Ограничения: </a:t>
            </a:r>
            <a:r>
              <a:rPr lang="ru-RU" sz="2200" i="1" dirty="0" smtClean="0"/>
              <a:t>п &lt; </a:t>
            </a:r>
            <a:r>
              <a:rPr lang="ru-RU" sz="2200" dirty="0" smtClean="0"/>
              <a:t>100, </a:t>
            </a:r>
            <a:r>
              <a:rPr lang="en-US" sz="2200" i="1" dirty="0" err="1" smtClean="0"/>
              <a:t>a</a:t>
            </a:r>
            <a:r>
              <a:rPr lang="en-US" sz="2200" i="1" baseline="-25000" dirty="0" err="1" smtClean="0"/>
              <a:t>i</a:t>
            </a:r>
            <a:r>
              <a:rPr lang="en-US" sz="2200" i="1" dirty="0" smtClean="0"/>
              <a:t> </a:t>
            </a:r>
            <a:r>
              <a:rPr lang="ru-RU" sz="2200" i="1" dirty="0" smtClean="0"/>
              <a:t>&lt; </a:t>
            </a:r>
            <a:r>
              <a:rPr lang="ru-RU" sz="2200" dirty="0" smtClean="0"/>
              <a:t>100.</a:t>
            </a:r>
          </a:p>
          <a:p>
            <a:pPr algn="just"/>
            <a:r>
              <a:rPr lang="ru-RU" sz="2200" b="1" i="1" dirty="0" smtClean="0"/>
              <a:t>Решение</a:t>
            </a:r>
            <a:r>
              <a:rPr lang="ru-RU" sz="2200" i="1" dirty="0" smtClean="0"/>
              <a:t>. </a:t>
            </a:r>
            <a:r>
              <a:rPr lang="ru-RU" sz="2200" dirty="0" smtClean="0"/>
              <a:t>Начнем с примера: пусть дана последователь­ность {5,1,2,7,1}. Неоптимальное решение:</a:t>
            </a:r>
          </a:p>
          <a:p>
            <a:pPr lvl="0"/>
            <a:r>
              <a:rPr lang="ru-RU" sz="2200" dirty="0" smtClean="0"/>
              <a:t>удаляем третий элемент (штраф 16), получаем {5,1,7,1};</a:t>
            </a:r>
          </a:p>
          <a:p>
            <a:pPr lvl="0"/>
            <a:r>
              <a:rPr lang="ru-RU" sz="2200" dirty="0" smtClean="0"/>
              <a:t>удаляем второй элемент (штраф 12), получаем {5, 7, 1};</a:t>
            </a:r>
          </a:p>
          <a:p>
            <a:r>
              <a:rPr lang="ru-RU" sz="2200" dirty="0" smtClean="0"/>
              <a:t>удаляем второй элемент (штраф 42), получаем {5, 1}. Суммарный штраф: 16 + 12 + 42 = 70.</a:t>
            </a:r>
          </a:p>
          <a:p>
            <a:pPr algn="just"/>
            <a:r>
              <a:rPr lang="ru-RU" sz="2400" dirty="0" smtClean="0"/>
              <a:t>    Введем </a:t>
            </a:r>
            <a:r>
              <a:rPr lang="ru-RU" sz="2400" dirty="0"/>
              <a:t>вычисляемую функцию </a:t>
            </a:r>
            <a:r>
              <a:rPr lang="en-US" sz="2400" b="1" i="1" dirty="0"/>
              <a:t>f</a:t>
            </a:r>
            <a:r>
              <a:rPr lang="ru-RU" sz="2400" b="1" i="1" dirty="0"/>
              <a:t>[</a:t>
            </a:r>
            <a:r>
              <a:rPr lang="en-US" sz="2400" b="1" i="1" dirty="0" err="1"/>
              <a:t>i</a:t>
            </a:r>
            <a:r>
              <a:rPr lang="ru-RU" sz="2400" b="1" i="1" dirty="0"/>
              <a:t>][</a:t>
            </a:r>
            <a:r>
              <a:rPr lang="en-US" sz="2400" b="1" i="1" dirty="0"/>
              <a:t>j</a:t>
            </a:r>
            <a:r>
              <a:rPr lang="ru-RU" sz="2400" b="1" i="1" dirty="0"/>
              <a:t>] </a:t>
            </a:r>
            <a:r>
              <a:rPr lang="ru-RU" sz="2400" dirty="0"/>
              <a:t>— минимальный штраф, который следует заплатить, при удалении всех чисел на </a:t>
            </a:r>
            <a:r>
              <a:rPr lang="ru-RU" sz="2400" b="1" i="1" dirty="0"/>
              <a:t>отрезке</a:t>
            </a:r>
            <a:r>
              <a:rPr lang="ru-RU" sz="2400" dirty="0"/>
              <a:t> </a:t>
            </a:r>
            <a:r>
              <a:rPr lang="en-US" sz="2400" b="1" i="1" dirty="0" err="1" smtClean="0"/>
              <a:t>a</a:t>
            </a:r>
            <a:r>
              <a:rPr lang="en-US" sz="2400" b="1" i="1" baseline="-25000" dirty="0" err="1" smtClean="0"/>
              <a:t>i</a:t>
            </a:r>
            <a:r>
              <a:rPr lang="ru-RU" sz="2400" b="1" i="1" dirty="0"/>
              <a:t>,..., </a:t>
            </a:r>
            <a:r>
              <a:rPr lang="en-US" sz="2400" b="1" i="1" dirty="0" err="1" smtClean="0"/>
              <a:t>a</a:t>
            </a:r>
            <a:r>
              <a:rPr lang="en-US" sz="2400" b="1" i="1" baseline="-25000" dirty="0" err="1" smtClean="0"/>
              <a:t>j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естественно, кроме </a:t>
            </a:r>
            <a:r>
              <a:rPr lang="ru-RU" sz="2400" b="1" i="1" dirty="0"/>
              <a:t>а</a:t>
            </a:r>
            <a:r>
              <a:rPr lang="en-US" sz="2400" b="1" i="1" baseline="-25000" dirty="0" err="1"/>
              <a:t>i</a:t>
            </a:r>
            <a:r>
              <a:rPr lang="en-US" sz="2400" i="1" dirty="0"/>
              <a:t> </a:t>
            </a:r>
            <a:r>
              <a:rPr lang="ru-RU" sz="2400" dirty="0"/>
              <a:t>и </a:t>
            </a:r>
            <a:r>
              <a:rPr lang="ru-RU" sz="2400" b="1" i="1" dirty="0"/>
              <a:t>а</a:t>
            </a:r>
            <a:r>
              <a:rPr lang="en-US" sz="2400" b="1" i="1" baseline="-25000" dirty="0"/>
              <a:t>j</a:t>
            </a:r>
            <a:r>
              <a:rPr lang="ru-RU" sz="2400" dirty="0"/>
              <a:t>. Ответом задачи является значение </a:t>
            </a:r>
            <a:r>
              <a:rPr lang="en-US" sz="2400" b="1" i="1" dirty="0"/>
              <a:t>f</a:t>
            </a:r>
            <a:r>
              <a:rPr lang="ru-RU" sz="2400" b="1" i="1" dirty="0"/>
              <a:t>[1][</a:t>
            </a:r>
            <a:r>
              <a:rPr lang="en-US" sz="2400" b="1" i="1" dirty="0"/>
              <a:t>n</a:t>
            </a:r>
            <a:r>
              <a:rPr lang="ru-RU" sz="2400" b="1" i="1" dirty="0"/>
              <a:t>]</a:t>
            </a:r>
            <a:r>
              <a:rPr lang="ru-RU" sz="2400" i="1" dirty="0"/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24813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97346"/>
            <a:ext cx="8496944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Найдем рекуррентное соотношение для </a:t>
            </a:r>
            <a:r>
              <a:rPr lang="en-US" sz="2200" b="1" i="1" dirty="0"/>
              <a:t>f</a:t>
            </a:r>
            <a:r>
              <a:rPr lang="ru-RU" sz="2200" b="1" i="1" dirty="0"/>
              <a:t>[</a:t>
            </a:r>
            <a:r>
              <a:rPr lang="en-US" sz="2200" b="1" i="1" dirty="0" err="1"/>
              <a:t>i</a:t>
            </a:r>
            <a:r>
              <a:rPr lang="ru-RU" sz="2200" b="1" i="1" dirty="0"/>
              <a:t>][</a:t>
            </a:r>
            <a:r>
              <a:rPr lang="en-US" sz="2200" b="1" i="1" dirty="0"/>
              <a:t>j</a:t>
            </a:r>
            <a:r>
              <a:rPr lang="ru-RU" sz="2200" b="1" i="1" dirty="0"/>
              <a:t>]</a:t>
            </a:r>
            <a:r>
              <a:rPr lang="ru-RU" sz="2200" i="1" dirty="0"/>
              <a:t>. </a:t>
            </a:r>
            <a:r>
              <a:rPr lang="ru-RU" sz="2200" dirty="0"/>
              <a:t>Какое-то из чисел на отрезке </a:t>
            </a:r>
            <a:r>
              <a:rPr lang="ru-RU" sz="2200" b="1" i="1" dirty="0"/>
              <a:t>а</a:t>
            </a:r>
            <a:r>
              <a:rPr lang="en-US" sz="2200" b="1" i="1" baseline="-25000" dirty="0" err="1"/>
              <a:t>i</a:t>
            </a:r>
            <a:r>
              <a:rPr lang="ru-RU" sz="2200" b="1" i="1" dirty="0"/>
              <a:t>,..., а</a:t>
            </a:r>
            <a:r>
              <a:rPr lang="en-US" sz="2200" b="1" i="1" baseline="-25000" dirty="0"/>
              <a:t>j</a:t>
            </a:r>
            <a:r>
              <a:rPr lang="ru-RU" sz="2200" dirty="0"/>
              <a:t> удаляется последним. Пусть последним был удален элемент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ru-RU" sz="2200" i="1" dirty="0"/>
              <a:t>. </a:t>
            </a:r>
            <a:r>
              <a:rPr lang="ru-RU" sz="2200" dirty="0"/>
              <a:t>Задача раз­бивается на две независимые подзадачи: удалить элементы (кроме крайних) из отрезка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i</a:t>
            </a:r>
            <a:r>
              <a:rPr lang="ru-RU" sz="2200" b="1" i="1" dirty="0"/>
              <a:t>,...,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en-US" sz="2200" i="1" dirty="0"/>
              <a:t> </a:t>
            </a:r>
            <a:r>
              <a:rPr lang="ru-RU" sz="2200" dirty="0"/>
              <a:t>и удалить числа из отрезка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ru-RU" sz="2200" b="1" i="1" dirty="0"/>
              <a:t>,...,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j</a:t>
            </a:r>
            <a:r>
              <a:rPr lang="ru-RU" sz="2200" i="1" dirty="0"/>
              <a:t>. </a:t>
            </a:r>
            <a:r>
              <a:rPr lang="ru-RU" sz="2200" dirty="0"/>
              <a:t>Удаление чисел из первого отрезка не влияет на дей­ствия со вторым отрезком и наоборот. Минимальный суммар­ный штраф для этих двух подзадач уже известен – это </a:t>
            </a:r>
            <a:r>
              <a:rPr lang="en-US" sz="2200" b="1" i="1" dirty="0"/>
              <a:t>f</a:t>
            </a:r>
            <a:r>
              <a:rPr lang="ru-RU" sz="2200" b="1" i="1" dirty="0"/>
              <a:t>[</a:t>
            </a:r>
            <a:r>
              <a:rPr lang="en-US" sz="2200" b="1" i="1" dirty="0" err="1"/>
              <a:t>i</a:t>
            </a:r>
            <a:r>
              <a:rPr lang="ru-RU" sz="2200" b="1" i="1" dirty="0"/>
              <a:t>][</a:t>
            </a:r>
            <a:r>
              <a:rPr lang="en-US" sz="2200" b="1" i="1" dirty="0"/>
              <a:t>k</a:t>
            </a:r>
            <a:r>
              <a:rPr lang="ru-RU" sz="2200" b="1" i="1" dirty="0"/>
              <a:t>] + </a:t>
            </a:r>
            <a:r>
              <a:rPr lang="en-US" sz="2200" b="1" i="1" dirty="0"/>
              <a:t>f</a:t>
            </a:r>
            <a:r>
              <a:rPr lang="ru-RU" sz="2200" b="1" i="1" dirty="0"/>
              <a:t>[</a:t>
            </a:r>
            <a:r>
              <a:rPr lang="en-US" sz="2200" b="1" i="1" dirty="0"/>
              <a:t>k</a:t>
            </a:r>
            <a:r>
              <a:rPr lang="ru-RU" sz="2200" b="1" i="1" dirty="0"/>
              <a:t>][</a:t>
            </a:r>
            <a:r>
              <a:rPr lang="en-US" sz="2200" b="1" i="1" dirty="0"/>
              <a:t>j</a:t>
            </a:r>
            <a:r>
              <a:rPr lang="ru-RU" sz="2200" b="1" i="1" dirty="0"/>
              <a:t>]</a:t>
            </a:r>
            <a:r>
              <a:rPr lang="ru-RU" sz="2200" i="1" dirty="0"/>
              <a:t>. </a:t>
            </a:r>
            <a:r>
              <a:rPr lang="ru-RU" sz="2200" dirty="0"/>
              <a:t>Удаление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en-US" sz="2200" i="1" dirty="0"/>
              <a:t> </a:t>
            </a:r>
            <a:r>
              <a:rPr lang="ru-RU" sz="2200" dirty="0"/>
              <a:t>из </a:t>
            </a:r>
            <a:r>
              <a:rPr lang="ru-RU" sz="2200" dirty="0" err="1"/>
              <a:t>подпоследовательности</a:t>
            </a:r>
            <a:r>
              <a:rPr lang="ru-RU" sz="2200" dirty="0"/>
              <a:t>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i</a:t>
            </a:r>
            <a:r>
              <a:rPr lang="ru-RU" sz="2200" i="1" dirty="0"/>
              <a:t>,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ru-RU" sz="2200" i="1" dirty="0"/>
              <a:t>,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j</a:t>
            </a:r>
            <a:r>
              <a:rPr lang="en-US" sz="2200" i="1" dirty="0"/>
              <a:t> </a:t>
            </a:r>
            <a:r>
              <a:rPr lang="ru-RU" sz="2200" dirty="0"/>
              <a:t>дает суммарный штраф </a:t>
            </a:r>
            <a:endParaRPr lang="ru-RU" sz="2200" dirty="0" smtClean="0"/>
          </a:p>
          <a:p>
            <a:pPr algn="ctr"/>
            <a:r>
              <a:rPr lang="en-US" sz="2200" b="1" i="1" dirty="0" smtClean="0"/>
              <a:t>f</a:t>
            </a:r>
            <a:r>
              <a:rPr lang="ru-RU" sz="2200" b="1" i="1" dirty="0"/>
              <a:t>[</a:t>
            </a:r>
            <a:r>
              <a:rPr lang="en-US" sz="2200" b="1" i="1" dirty="0" err="1"/>
              <a:t>i</a:t>
            </a:r>
            <a:r>
              <a:rPr lang="ru-RU" sz="2200" b="1" i="1" dirty="0"/>
              <a:t>][</a:t>
            </a:r>
            <a:r>
              <a:rPr lang="en-US" sz="2200" b="1" i="1" dirty="0"/>
              <a:t>k</a:t>
            </a:r>
            <a:r>
              <a:rPr lang="ru-RU" sz="2200" b="1" i="1" dirty="0"/>
              <a:t>] + </a:t>
            </a:r>
            <a:r>
              <a:rPr lang="en-US" sz="2200" b="1" i="1" dirty="0"/>
              <a:t>f</a:t>
            </a:r>
            <a:r>
              <a:rPr lang="ru-RU" sz="2200" b="1" i="1" dirty="0"/>
              <a:t>[</a:t>
            </a:r>
            <a:r>
              <a:rPr lang="en-US" sz="2200" b="1" i="1" dirty="0"/>
              <a:t>k</a:t>
            </a:r>
            <a:r>
              <a:rPr lang="ru-RU" sz="2200" b="1" i="1" dirty="0"/>
              <a:t>][</a:t>
            </a:r>
            <a:r>
              <a:rPr lang="en-US" sz="2200" b="1" i="1" dirty="0"/>
              <a:t>j</a:t>
            </a:r>
            <a:r>
              <a:rPr lang="ru-RU" sz="2200" b="1" i="1" dirty="0"/>
              <a:t>]+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ru-RU" sz="2200" b="1" i="1" dirty="0"/>
              <a:t>×(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i</a:t>
            </a:r>
            <a:r>
              <a:rPr lang="ru-RU" sz="2200" b="1" i="1" dirty="0"/>
              <a:t>+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j</a:t>
            </a:r>
            <a:r>
              <a:rPr lang="ru-RU" sz="2200" b="1" i="1" dirty="0"/>
              <a:t>)</a:t>
            </a:r>
            <a:r>
              <a:rPr lang="ru-RU" sz="2200" dirty="0"/>
              <a:t>. </a:t>
            </a:r>
            <a:endParaRPr lang="ru-RU" sz="2200" dirty="0" smtClean="0"/>
          </a:p>
          <a:p>
            <a:r>
              <a:rPr lang="en-US" sz="2200" b="1" i="1" dirty="0" err="1" smtClean="0"/>
              <a:t>a</a:t>
            </a:r>
            <a:r>
              <a:rPr lang="en-US" sz="2200" b="1" i="1" baseline="-25000" dirty="0" err="1" smtClean="0"/>
              <a:t>k</a:t>
            </a:r>
            <a:r>
              <a:rPr lang="en-US" sz="2200" i="1" dirty="0" smtClean="0"/>
              <a:t> </a:t>
            </a:r>
            <a:r>
              <a:rPr lang="ru-RU" sz="2200" dirty="0"/>
              <a:t>ищется путем перебора, что дает рекуррентное </a:t>
            </a:r>
            <a:r>
              <a:rPr lang="ru-RU" sz="2200" dirty="0" smtClean="0"/>
              <a:t>соотношение:</a:t>
            </a:r>
          </a:p>
          <a:p>
            <a:r>
              <a:rPr lang="ru-RU" sz="2200" i="1" dirty="0"/>
              <a:t> </a:t>
            </a:r>
            <a:r>
              <a:rPr lang="ru-RU" sz="2200" i="1" dirty="0" smtClean="0"/>
              <a:t>                         </a:t>
            </a:r>
            <a:r>
              <a:rPr lang="en-US" sz="2200" b="1" i="1" dirty="0" smtClean="0"/>
              <a:t>f[</a:t>
            </a:r>
            <a:r>
              <a:rPr lang="en-US" sz="2200" b="1" i="1" dirty="0" err="1" smtClean="0"/>
              <a:t>i</a:t>
            </a:r>
            <a:r>
              <a:rPr lang="en-US" sz="2200" b="1" i="1" dirty="0"/>
              <a:t>][j]= min(f[</a:t>
            </a:r>
            <a:r>
              <a:rPr lang="en-US" sz="2200" b="1" i="1" dirty="0" err="1"/>
              <a:t>i</a:t>
            </a:r>
            <a:r>
              <a:rPr lang="en-US" sz="2200" b="1" i="1" dirty="0"/>
              <a:t>][k] + f[k][j] + </a:t>
            </a:r>
            <a:r>
              <a:rPr lang="en-US" sz="2200" b="1" i="1" dirty="0" err="1"/>
              <a:t>a</a:t>
            </a:r>
            <a:r>
              <a:rPr lang="en-US" sz="2200" b="1" i="1" baseline="-25000" dirty="0" err="1"/>
              <a:t>k</a:t>
            </a:r>
            <a:r>
              <a:rPr lang="en-US" sz="2200" b="1" i="1" dirty="0"/>
              <a:t>×(</a:t>
            </a:r>
            <a:r>
              <a:rPr lang="ru-RU" sz="2200" b="1" i="1" dirty="0"/>
              <a:t>а</a:t>
            </a:r>
            <a:r>
              <a:rPr lang="en-US" sz="2200" b="1" i="1" baseline="-25000" dirty="0" err="1"/>
              <a:t>i</a:t>
            </a:r>
            <a:r>
              <a:rPr lang="en-US" sz="2200" b="1" i="1" dirty="0"/>
              <a:t>+</a:t>
            </a:r>
            <a:r>
              <a:rPr lang="ru-RU" sz="2200" b="1" i="1" dirty="0"/>
              <a:t>а</a:t>
            </a:r>
            <a:r>
              <a:rPr lang="en-US" sz="2200" b="1" i="1" baseline="-25000" dirty="0"/>
              <a:t>j</a:t>
            </a:r>
            <a:r>
              <a:rPr lang="en-US" sz="2200" b="1" i="1" dirty="0"/>
              <a:t>)).</a:t>
            </a:r>
            <a:endParaRPr lang="ru-RU" sz="2200" b="1" dirty="0"/>
          </a:p>
          <a:p>
            <a:r>
              <a:rPr lang="sah-RU" sz="2200" b="1" i="1" dirty="0" smtClean="0"/>
              <a:t>                                      </a:t>
            </a:r>
            <a:r>
              <a:rPr lang="en-US" sz="2200" b="1" i="1" dirty="0" err="1" smtClean="0"/>
              <a:t>i</a:t>
            </a:r>
            <a:r>
              <a:rPr lang="ru-RU" sz="2200" b="1" i="1" dirty="0"/>
              <a:t>&lt;</a:t>
            </a:r>
            <a:r>
              <a:rPr lang="en-US" sz="2200" b="1" i="1" dirty="0"/>
              <a:t>k</a:t>
            </a:r>
            <a:r>
              <a:rPr lang="ru-RU" sz="2200" b="1" i="1" dirty="0"/>
              <a:t>&lt;</a:t>
            </a:r>
            <a:r>
              <a:rPr lang="en-US" sz="2200" b="1" i="1" dirty="0"/>
              <a:t>j</a:t>
            </a:r>
            <a:endParaRPr lang="ru-RU" sz="2200" b="1" dirty="0"/>
          </a:p>
          <a:p>
            <a:r>
              <a:rPr lang="ru-RU" sz="2200" dirty="0"/>
              <a:t>Начальные условия задаются для отрезков длины </a:t>
            </a:r>
            <a:r>
              <a:rPr lang="ru-RU" sz="2200" b="1" i="1" dirty="0"/>
              <a:t>2</a:t>
            </a:r>
            <a:r>
              <a:rPr lang="ru-RU" sz="2200" dirty="0"/>
              <a:t>, а именно: </a:t>
            </a:r>
            <a:r>
              <a:rPr lang="en-US" sz="2200" b="1" i="1" dirty="0"/>
              <a:t>f</a:t>
            </a:r>
            <a:r>
              <a:rPr lang="ru-RU" sz="2200" b="1" i="1" dirty="0"/>
              <a:t>[</a:t>
            </a:r>
            <a:r>
              <a:rPr lang="en-US" sz="2200" b="1" i="1" dirty="0" err="1"/>
              <a:t>i</a:t>
            </a:r>
            <a:r>
              <a:rPr lang="ru-RU" sz="2200" b="1" i="1" dirty="0"/>
              <a:t>][</a:t>
            </a:r>
            <a:r>
              <a:rPr lang="en-US" sz="2200" b="1" i="1" dirty="0" err="1"/>
              <a:t>i</a:t>
            </a:r>
            <a:r>
              <a:rPr lang="ru-RU" sz="2200" b="1" i="1" dirty="0"/>
              <a:t>+1] = 0</a:t>
            </a:r>
            <a:r>
              <a:rPr lang="ru-RU" sz="2200" dirty="0"/>
              <a:t>. Порядок вычислений — от отрезков мень­шей длины к отрезкам большей длины.</a:t>
            </a:r>
          </a:p>
          <a:p>
            <a:r>
              <a:rPr lang="ru-RU" sz="2200" dirty="0"/>
              <a:t>Временная сложность решения - </a:t>
            </a:r>
            <a:r>
              <a:rPr lang="ru-RU" sz="2200" b="1" i="1" dirty="0"/>
              <a:t>0(</a:t>
            </a:r>
            <a:r>
              <a:rPr lang="en-US" sz="2200" b="1" i="1" dirty="0"/>
              <a:t>n</a:t>
            </a:r>
            <a:r>
              <a:rPr lang="ru-RU" sz="2200" b="1" i="1" baseline="30000" dirty="0"/>
              <a:t>3</a:t>
            </a:r>
            <a:r>
              <a:rPr lang="ru-RU" sz="2200" b="1" i="1" dirty="0"/>
              <a:t>)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48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97346"/>
            <a:ext cx="864096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/>
              <a:t>Задачи на подмножествах</a:t>
            </a:r>
            <a:endParaRPr lang="ru-RU" sz="2200" dirty="0"/>
          </a:p>
          <a:p>
            <a:pPr algn="just"/>
            <a:r>
              <a:rPr lang="ru-RU" sz="2200" dirty="0" smtClean="0"/>
              <a:t>В этом типе задач, чтобы решить задачу для некоторого множества элементов используются решения полученные на подмножествах </a:t>
            </a:r>
            <a:r>
              <a:rPr lang="ru-RU" sz="2200" dirty="0" err="1" smtClean="0"/>
              <a:t>рассматривамого</a:t>
            </a:r>
            <a:r>
              <a:rPr lang="ru-RU" sz="2200" dirty="0" smtClean="0"/>
              <a:t> множества.</a:t>
            </a:r>
          </a:p>
          <a:p>
            <a:pPr algn="just"/>
            <a:r>
              <a:rPr lang="ru-RU" sz="2200" b="1" dirty="0" smtClean="0"/>
              <a:t>«</a:t>
            </a:r>
            <a:r>
              <a:rPr lang="ru-RU" sz="2200" b="1" dirty="0"/>
              <a:t>Компьютерная сеть»</a:t>
            </a:r>
            <a:r>
              <a:rPr lang="ru-RU" sz="2200" dirty="0"/>
              <a:t>. В компьютерной сети фирмы </a:t>
            </a:r>
            <a:r>
              <a:rPr lang="en-US" sz="2200" b="1" i="1" dirty="0" smtClean="0"/>
              <a:t>n</a:t>
            </a:r>
            <a:r>
              <a:rPr lang="ru-RU" sz="2200" i="1" dirty="0" smtClean="0"/>
              <a:t> </a:t>
            </a:r>
            <a:r>
              <a:rPr lang="ru-RU" sz="2200" dirty="0"/>
              <a:t>компьютеров. В последнее время сеть работает не­устойчиво, и потому не любые два компьютера могут связаться друг с другом. Известно, что если компьютер </a:t>
            </a:r>
            <a:r>
              <a:rPr lang="ru-RU" sz="2200" b="1" i="1" dirty="0"/>
              <a:t>а</a:t>
            </a:r>
            <a:r>
              <a:rPr lang="ru-RU" sz="2200" i="1" dirty="0"/>
              <a:t> </a:t>
            </a:r>
            <a:r>
              <a:rPr lang="ru-RU" sz="2200" dirty="0"/>
              <a:t>обменивается информацией с компьютером </a:t>
            </a:r>
            <a:r>
              <a:rPr lang="en-US" sz="2200" b="1" i="1" dirty="0"/>
              <a:t>b</a:t>
            </a:r>
            <a:r>
              <a:rPr lang="ru-RU" sz="2200" i="1" dirty="0"/>
              <a:t>, </a:t>
            </a:r>
            <a:r>
              <a:rPr lang="ru-RU" sz="2200" dirty="0"/>
              <a:t>то никакие другие компьюте­ры не могут в это время обмениваться информацией ни с </a:t>
            </a:r>
            <a:r>
              <a:rPr lang="en-US" sz="2200" b="1" i="1" dirty="0"/>
              <a:t>a</a:t>
            </a:r>
            <a:r>
              <a:rPr lang="ru-RU" sz="2200" dirty="0"/>
              <a:t>, ни с </a:t>
            </a:r>
            <a:r>
              <a:rPr lang="en-US" sz="2200" b="1" i="1" dirty="0"/>
              <a:t>b</a:t>
            </a:r>
            <a:r>
              <a:rPr lang="ru-RU" sz="2200" i="1" dirty="0"/>
              <a:t>. </a:t>
            </a:r>
            <a:r>
              <a:rPr lang="ru-RU" sz="2200" dirty="0"/>
              <a:t>Требуется определить максимальное количество компью­теров, которые могут одновременно участвовать в процессе об­мена информацией.</a:t>
            </a:r>
          </a:p>
          <a:p>
            <a:pPr algn="just"/>
            <a:r>
              <a:rPr lang="ru-RU" sz="2200" b="1" i="1" dirty="0"/>
              <a:t>Входные данные</a:t>
            </a:r>
            <a:r>
              <a:rPr lang="ru-RU" sz="2200" dirty="0"/>
              <a:t>. В первой строке файла задано число ком­пьютеров </a:t>
            </a:r>
            <a:r>
              <a:rPr lang="en-US" sz="2200" b="1" i="1" dirty="0"/>
              <a:t>n</a:t>
            </a:r>
            <a:r>
              <a:rPr lang="ru-RU" sz="2200" dirty="0"/>
              <a:t> (1&lt;</a:t>
            </a:r>
            <a:r>
              <a:rPr lang="en-US" sz="2200" i="1" dirty="0"/>
              <a:t>n</a:t>
            </a:r>
            <a:r>
              <a:rPr lang="ru-RU" sz="2200" dirty="0"/>
              <a:t> &lt;18). Далее идут </a:t>
            </a:r>
            <a:r>
              <a:rPr lang="en-US" sz="2200" b="1" i="1" dirty="0"/>
              <a:t>n</a:t>
            </a:r>
            <a:r>
              <a:rPr lang="ru-RU" sz="2200" dirty="0"/>
              <a:t> строк по </a:t>
            </a:r>
            <a:r>
              <a:rPr lang="en-US" sz="2200" b="1" i="1" dirty="0"/>
              <a:t>n</a:t>
            </a:r>
            <a:r>
              <a:rPr lang="ru-RU" sz="2200" dirty="0"/>
              <a:t> символов, при­чем </a:t>
            </a:r>
            <a:r>
              <a:rPr lang="en-US" sz="2200" b="1" i="1" dirty="0"/>
              <a:t>j</a:t>
            </a:r>
            <a:r>
              <a:rPr lang="ru-RU" sz="2200" dirty="0"/>
              <a:t>-й символ </a:t>
            </a:r>
            <a:r>
              <a:rPr lang="ru-RU" sz="2200" b="1" i="1" dirty="0"/>
              <a:t>i</a:t>
            </a:r>
            <a:r>
              <a:rPr lang="ru-RU" sz="2200" dirty="0"/>
              <a:t>-й строки равен </a:t>
            </a:r>
            <a:r>
              <a:rPr lang="ru-RU" sz="2200" b="1" i="1" dirty="0"/>
              <a:t>1</a:t>
            </a:r>
            <a:r>
              <a:rPr lang="ru-RU" sz="2200" dirty="0"/>
              <a:t>, если </a:t>
            </a:r>
            <a:r>
              <a:rPr lang="ru-RU" sz="2200" b="1" i="1" dirty="0"/>
              <a:t>i</a:t>
            </a:r>
            <a:r>
              <a:rPr lang="ru-RU" sz="2200" dirty="0"/>
              <a:t>-й и </a:t>
            </a:r>
            <a:r>
              <a:rPr lang="en-US" sz="2200" b="1" i="1" dirty="0"/>
              <a:t>j</a:t>
            </a:r>
            <a:r>
              <a:rPr lang="ru-RU" sz="2200" dirty="0"/>
              <a:t>-й компьютеры могут обмениваться информацией, иначе он равен </a:t>
            </a:r>
            <a:r>
              <a:rPr lang="ru-RU" sz="2200" b="1" i="1" dirty="0"/>
              <a:t>0</a:t>
            </a:r>
            <a:r>
              <a:rPr lang="ru-RU" sz="2200" dirty="0"/>
              <a:t>. Верно, что </a:t>
            </a:r>
            <a:r>
              <a:rPr lang="ru-RU" sz="2200" b="1" i="1" dirty="0"/>
              <a:t>i</a:t>
            </a:r>
            <a:r>
              <a:rPr lang="ru-RU" sz="2200" dirty="0"/>
              <a:t>-й символ </a:t>
            </a:r>
            <a:r>
              <a:rPr lang="ru-RU" sz="2200" b="1" i="1" dirty="0"/>
              <a:t>i</a:t>
            </a:r>
            <a:r>
              <a:rPr lang="ru-RU" sz="2200" dirty="0"/>
              <a:t>-й строки всегда равен ‘</a:t>
            </a:r>
            <a:r>
              <a:rPr lang="en-US" sz="2200" b="1" i="1" dirty="0"/>
              <a:t>N</a:t>
            </a:r>
            <a:r>
              <a:rPr lang="ru-RU" sz="2200" dirty="0"/>
              <a:t>’, и, кроме того, матри­ца символов симметрична.</a:t>
            </a:r>
          </a:p>
        </p:txBody>
      </p:sp>
    </p:spTree>
    <p:extLst>
      <p:ext uri="{BB962C8B-B14F-4D97-AF65-F5344CB8AC3E}">
        <p14:creationId xmlns:p14="http://schemas.microsoft.com/office/powerpoint/2010/main" val="186779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60648"/>
            <a:ext cx="856895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i="1" dirty="0"/>
              <a:t>Решение</a:t>
            </a:r>
            <a:r>
              <a:rPr lang="ru-RU" sz="2200" dirty="0"/>
              <a:t>. Если переформулировать задачу в терминах тео­рии графов, то требуется найти наибольшее </a:t>
            </a:r>
            <a:r>
              <a:rPr lang="ru-RU" sz="2200" dirty="0" err="1"/>
              <a:t>паросочетание</a:t>
            </a:r>
            <a:r>
              <a:rPr lang="ru-RU" sz="2200" dirty="0"/>
              <a:t> в произвольном графе из </a:t>
            </a:r>
            <a:r>
              <a:rPr lang="en-US" sz="2200" b="1" i="1" dirty="0"/>
              <a:t>n</a:t>
            </a:r>
            <a:r>
              <a:rPr lang="ru-RU" sz="2200" dirty="0"/>
              <a:t> вершин. Ограничение на количество вершин графа подсказывает, что задачу можно решать перебо­ром. Рассмотрим один из вариантов такого решения. Факти­чески требуется выбрать подмножество множества вершин графа, такое что ребра между парами вершин этого подмно­жества образуют наибольшее </a:t>
            </a:r>
            <a:r>
              <a:rPr lang="ru-RU" sz="2200" dirty="0" err="1"/>
              <a:t>паросочетание</a:t>
            </a:r>
            <a:r>
              <a:rPr lang="ru-RU" sz="2200" dirty="0"/>
              <a:t>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322" y="3107088"/>
            <a:ext cx="267652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23528" y="4653136"/>
            <a:ext cx="85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Определим для каждой вершины графа ее состояние: она либо свободна, либо находится в паре с какой-то другой вершиной.</a:t>
            </a:r>
          </a:p>
        </p:txBody>
      </p:sp>
    </p:spTree>
    <p:extLst>
      <p:ext uri="{BB962C8B-B14F-4D97-AF65-F5344CB8AC3E}">
        <p14:creationId xmlns:p14="http://schemas.microsoft.com/office/powerpoint/2010/main" val="35014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332656"/>
            <a:ext cx="8424936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Определим функцию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]</a:t>
            </a:r>
            <a:r>
              <a:rPr lang="ru-RU" sz="2200" dirty="0"/>
              <a:t> как мощность наибольшего </a:t>
            </a:r>
            <a:r>
              <a:rPr lang="ru-RU" sz="2200" dirty="0" err="1"/>
              <a:t>паросочетания</a:t>
            </a:r>
            <a:r>
              <a:rPr lang="ru-RU" sz="2200" dirty="0"/>
              <a:t> в подграфе с вершинами из множества, описываемого перемен­ной </a:t>
            </a:r>
            <a:r>
              <a:rPr lang="ru-RU" sz="2200" dirty="0" err="1"/>
              <a:t>mask</a:t>
            </a:r>
            <a:r>
              <a:rPr lang="ru-RU" sz="2200" dirty="0"/>
              <a:t>. Как вычислять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]?</a:t>
            </a:r>
            <a:r>
              <a:rPr lang="ru-RU" sz="2200" dirty="0"/>
              <a:t> Рассмотрим любую верши­ну i из множества </a:t>
            </a:r>
            <a:r>
              <a:rPr lang="ru-RU" sz="2200" dirty="0" err="1"/>
              <a:t>mask</a:t>
            </a:r>
            <a:r>
              <a:rPr lang="ru-RU" sz="2200" dirty="0"/>
              <a:t>. Она либо свободна, и тогда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]</a:t>
            </a:r>
            <a:r>
              <a:rPr lang="ru-RU" sz="2200" dirty="0"/>
              <a:t> =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 – 2</a:t>
            </a:r>
            <a:r>
              <a:rPr lang="en-US" sz="2200" b="1" i="1" baseline="30000" dirty="0" err="1"/>
              <a:t>i</a:t>
            </a:r>
            <a:r>
              <a:rPr lang="ru-RU" sz="2200" b="1" i="1" dirty="0"/>
              <a:t>]</a:t>
            </a:r>
            <a:r>
              <a:rPr lang="ru-RU" sz="2200" dirty="0"/>
              <a:t> либо связана с некоторой вершиной у, в этом случае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] = 1 + f[</a:t>
            </a:r>
            <a:r>
              <a:rPr lang="ru-RU" sz="2200" b="1" i="1" dirty="0" err="1"/>
              <a:t>mask</a:t>
            </a:r>
            <a:r>
              <a:rPr lang="ru-RU" sz="2200" b="1" i="1" dirty="0"/>
              <a:t> – 2</a:t>
            </a:r>
            <a:r>
              <a:rPr lang="en-US" sz="2200" b="1" i="1" baseline="30000" dirty="0" err="1"/>
              <a:t>i</a:t>
            </a:r>
            <a:r>
              <a:rPr lang="ru-RU" sz="2200" b="1" i="1" dirty="0"/>
              <a:t> – 2</a:t>
            </a:r>
            <a:r>
              <a:rPr lang="en-US" sz="2200" b="1" i="1" baseline="30000" dirty="0"/>
              <a:t>j</a:t>
            </a:r>
            <a:r>
              <a:rPr lang="ru-RU" sz="2200" b="1" i="1" dirty="0"/>
              <a:t>]</a:t>
            </a:r>
            <a:r>
              <a:rPr lang="ru-RU" sz="2200" dirty="0"/>
              <a:t>. Выбирается макси­мум из двух значений. Начальные условия задаются для пусто­го множества: f[Ø] = 0.</a:t>
            </a:r>
          </a:p>
          <a:p>
            <a:pPr algn="just"/>
            <a:r>
              <a:rPr lang="ru-RU" sz="2200" dirty="0"/>
              <a:t>Порядок обхода подмножеств должен быть таков, чтобы при вычислении значения функции </a:t>
            </a:r>
            <a:r>
              <a:rPr lang="ru-RU" sz="2200" b="1" i="1" dirty="0"/>
              <a:t>f[</a:t>
            </a:r>
            <a:r>
              <a:rPr lang="ru-RU" sz="2200" b="1" i="1" dirty="0" err="1"/>
              <a:t>mask</a:t>
            </a:r>
            <a:r>
              <a:rPr lang="ru-RU" sz="2200" b="1" i="1" dirty="0"/>
              <a:t>]</a:t>
            </a:r>
            <a:r>
              <a:rPr lang="ru-RU" sz="2200" dirty="0"/>
              <a:t> значения для соот­ветствующих подмножеств были уже вычислены. Обычный цикл</a:t>
            </a:r>
          </a:p>
          <a:p>
            <a:r>
              <a:rPr lang="en-US" sz="2200" dirty="0"/>
              <a:t>for</a:t>
            </a:r>
            <a:r>
              <a:rPr lang="ru-RU" sz="2200" dirty="0"/>
              <a:t> (</a:t>
            </a:r>
            <a:r>
              <a:rPr lang="en-US" sz="2200" dirty="0"/>
              <a:t>mask</a:t>
            </a:r>
            <a:r>
              <a:rPr lang="ru-RU" sz="2200" dirty="0"/>
              <a:t>=</a:t>
            </a:r>
            <a:r>
              <a:rPr lang="en-US" sz="2200" dirty="0"/>
              <a:t>l</a:t>
            </a:r>
            <a:r>
              <a:rPr lang="ru-RU" sz="2200" dirty="0"/>
              <a:t>; </a:t>
            </a:r>
            <a:r>
              <a:rPr lang="en-US" sz="2200" dirty="0"/>
              <a:t>mask</a:t>
            </a:r>
            <a:r>
              <a:rPr lang="ru-RU" sz="2200" dirty="0"/>
              <a:t>&lt;1 &lt;&lt; </a:t>
            </a:r>
            <a:r>
              <a:rPr lang="en-US" sz="2200" dirty="0"/>
              <a:t>n</a:t>
            </a:r>
            <a:r>
              <a:rPr lang="ru-RU" sz="2200" dirty="0"/>
              <a:t>; </a:t>
            </a:r>
            <a:r>
              <a:rPr lang="en-US" sz="2200" dirty="0"/>
              <a:t>mask</a:t>
            </a:r>
            <a:r>
              <a:rPr lang="ru-RU" sz="2200" dirty="0"/>
              <a:t>++)</a:t>
            </a:r>
          </a:p>
          <a:p>
            <a:r>
              <a:rPr lang="ru-RU" sz="2200" dirty="0"/>
              <a:t>удовлетворяет этому условию.</a:t>
            </a:r>
          </a:p>
          <a:p>
            <a:pPr algn="just"/>
            <a:r>
              <a:rPr lang="ru-RU" sz="2200" dirty="0"/>
              <a:t>В результате получаем следующий вариант решения </a:t>
            </a:r>
            <a:r>
              <a:rPr lang="ru-RU" sz="2200" dirty="0" smtClean="0"/>
              <a:t>зада­чи </a:t>
            </a:r>
            <a:r>
              <a:rPr lang="ru-RU" sz="2400" dirty="0" smtClean="0"/>
              <a:t>со </a:t>
            </a:r>
            <a:r>
              <a:rPr lang="ru-RU" sz="2400" dirty="0" smtClean="0"/>
              <a:t>сложностью </a:t>
            </a:r>
            <a:r>
              <a:rPr lang="ru-RU" sz="2400" dirty="0"/>
              <a:t>решения — 0(</a:t>
            </a:r>
            <a:r>
              <a:rPr lang="en-US" sz="2400" dirty="0"/>
              <a:t>n</a:t>
            </a:r>
            <a:r>
              <a:rPr lang="ru-RU" sz="2400" dirty="0"/>
              <a:t>2</a:t>
            </a:r>
            <a:r>
              <a:rPr lang="en-US" sz="2400" baseline="30000" dirty="0"/>
              <a:t>n</a:t>
            </a:r>
            <a:r>
              <a:rPr lang="ru-RU" sz="2400" dirty="0" smtClean="0"/>
              <a:t>):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0818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751177"/>
              </p:ext>
            </p:extLst>
          </p:nvPr>
        </p:nvGraphicFramePr>
        <p:xfrm>
          <a:off x="251520" y="188640"/>
          <a:ext cx="8640960" cy="557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/>
                <a:gridCol w="43204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MAXN=18;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a[MAXN][MAXN];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f[1  &lt;&lt; MAXN];;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readData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freopen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("input.txt","r",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freopen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("output.txt","w",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",&amp;n);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for 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=0;i&lt;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for 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j=0;j&lt;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n;j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",&amp;a[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][j]);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solve(){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mask,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j, k;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f[0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]=0;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(mask=1; mask&lt;1 &lt;&lt;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n;mask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(j=0;j&lt;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n;j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((mask &amp; (1 &lt;&lt; j))!=0) 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=j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break;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f[mask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]=f[mask-(1 &lt;&lt;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)];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(j=i+1; j&lt;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n;j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(a[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][j]==1 &amp;&amp; (mask &amp; (1 &lt;&lt; j))!=0) 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k=f[mask-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 &lt;&lt;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)-(1 &lt;&lt; j)]+1;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(k&gt;f[mask]) f[mask]=k;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",f[(1 &lt;&lt; n)-1]);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main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readData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 </a:t>
                      </a:r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6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260648"/>
            <a:ext cx="856895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i="1" dirty="0" smtClean="0"/>
              <a:t>Задача</a:t>
            </a:r>
            <a:r>
              <a:rPr lang="ru-RU" sz="2200" dirty="0" smtClean="0"/>
              <a:t>.</a:t>
            </a:r>
            <a:r>
              <a:rPr lang="ru-RU" sz="2200" dirty="0"/>
              <a:t> Требуется написать программу, которая подсчитывает количество </a:t>
            </a:r>
            <a:r>
              <a:rPr lang="ru-RU" sz="2200" b="1" dirty="0" err="1"/>
              <a:t>F</a:t>
            </a:r>
            <a:r>
              <a:rPr lang="ru-RU" sz="2200" b="1" baseline="-25000" dirty="0" err="1"/>
              <a:t>n</a:t>
            </a:r>
            <a:r>
              <a:rPr lang="ru-RU" sz="2200" dirty="0"/>
              <a:t> возможных вариантов формирования взрывоопасной стопки для заданного числа </a:t>
            </a:r>
            <a:r>
              <a:rPr lang="en-US" sz="2200" b="1" dirty="0"/>
              <a:t>n</a:t>
            </a:r>
            <a:r>
              <a:rPr lang="en-US" sz="2200" dirty="0"/>
              <a:t> </a:t>
            </a:r>
            <a:r>
              <a:rPr lang="ru-RU" sz="2200" dirty="0"/>
              <a:t>контейнеров</a:t>
            </a:r>
            <a:r>
              <a:rPr lang="ru-RU" sz="2200" dirty="0" smtClean="0"/>
              <a:t>.</a:t>
            </a:r>
          </a:p>
          <a:p>
            <a:pPr algn="just"/>
            <a:r>
              <a:rPr lang="ru-RU" sz="2200" b="1" i="1" dirty="0" smtClean="0"/>
              <a:t>Примеры</a:t>
            </a:r>
            <a:r>
              <a:rPr lang="ru-RU" sz="2200" dirty="0" smtClean="0"/>
              <a:t>.</a:t>
            </a:r>
            <a:r>
              <a:rPr lang="en-US" sz="2200" dirty="0"/>
              <a:t>n</a:t>
            </a:r>
            <a:r>
              <a:rPr lang="ru-RU" sz="2200" dirty="0"/>
              <a:t>=1, возможны ситуации 0 или 1 – взрывоопасных ситуаций нет  </a:t>
            </a:r>
            <a:r>
              <a:rPr lang="ru-RU" sz="2200" b="1" dirty="0" err="1"/>
              <a:t>F</a:t>
            </a:r>
            <a:r>
              <a:rPr lang="ru-RU" sz="2200" b="1" baseline="-25000" dirty="0" err="1"/>
              <a:t>n</a:t>
            </a:r>
            <a:r>
              <a:rPr lang="ru-RU" sz="2200" b="1" dirty="0"/>
              <a:t>=0</a:t>
            </a:r>
            <a:r>
              <a:rPr lang="ru-RU" sz="2200" dirty="0"/>
              <a:t>;</a:t>
            </a:r>
            <a:r>
              <a:rPr lang="en-US" sz="2200" dirty="0"/>
              <a:t>n</a:t>
            </a:r>
            <a:r>
              <a:rPr lang="ru-RU" sz="2200" dirty="0"/>
              <a:t>=2, возможны ситуации 00, 01, 10, </a:t>
            </a:r>
            <a:r>
              <a:rPr lang="ru-RU" sz="2200" b="1" dirty="0"/>
              <a:t>11</a:t>
            </a:r>
            <a:r>
              <a:rPr lang="ru-RU" sz="2200" dirty="0"/>
              <a:t> – взрывоопасных ситуаций </a:t>
            </a:r>
            <a:r>
              <a:rPr lang="ru-RU" sz="2200" b="1" dirty="0" err="1"/>
              <a:t>F</a:t>
            </a:r>
            <a:r>
              <a:rPr lang="ru-RU" sz="2200" b="1" baseline="-25000" dirty="0" err="1"/>
              <a:t>n</a:t>
            </a:r>
            <a:r>
              <a:rPr lang="ru-RU" sz="2200" b="1" dirty="0"/>
              <a:t>=1</a:t>
            </a:r>
            <a:r>
              <a:rPr lang="ru-RU" sz="2200" dirty="0"/>
              <a:t>.</a:t>
            </a:r>
            <a:r>
              <a:rPr lang="en-US" sz="2200" dirty="0"/>
              <a:t>n=3, </a:t>
            </a:r>
            <a:r>
              <a:rPr lang="ru-RU" sz="2200" dirty="0"/>
              <a:t>возможны ситуации 00</a:t>
            </a:r>
            <a:r>
              <a:rPr lang="en-US" sz="2200" dirty="0"/>
              <a:t>0</a:t>
            </a:r>
            <a:r>
              <a:rPr lang="ru-RU" sz="2200" dirty="0"/>
              <a:t>, </a:t>
            </a:r>
            <a:r>
              <a:rPr lang="en-US" sz="2200" dirty="0"/>
              <a:t>0</a:t>
            </a:r>
            <a:r>
              <a:rPr lang="ru-RU" sz="2200" dirty="0"/>
              <a:t>01,</a:t>
            </a:r>
            <a:r>
              <a:rPr lang="en-US" sz="2200" dirty="0"/>
              <a:t> 0</a:t>
            </a:r>
            <a:r>
              <a:rPr lang="ru-RU" sz="2200" dirty="0"/>
              <a:t>10, </a:t>
            </a:r>
            <a:r>
              <a:rPr lang="en-US" sz="2200" b="1" dirty="0"/>
              <a:t>0</a:t>
            </a:r>
            <a:r>
              <a:rPr lang="ru-RU" sz="2200" b="1" dirty="0"/>
              <a:t>11</a:t>
            </a:r>
            <a:r>
              <a:rPr lang="en-US" sz="2200" dirty="0"/>
              <a:t>, 100, 101, </a:t>
            </a:r>
            <a:r>
              <a:rPr lang="en-US" sz="2200" b="1" dirty="0"/>
              <a:t>110</a:t>
            </a:r>
            <a:r>
              <a:rPr lang="en-US" sz="2200" dirty="0"/>
              <a:t>, </a:t>
            </a:r>
            <a:r>
              <a:rPr lang="en-US" sz="2200" b="1" dirty="0"/>
              <a:t>111 –</a:t>
            </a:r>
            <a:r>
              <a:rPr lang="en-US" sz="2200" dirty="0"/>
              <a:t> </a:t>
            </a:r>
            <a:r>
              <a:rPr lang="ru-RU" sz="2200" b="1" dirty="0" err="1"/>
              <a:t>F</a:t>
            </a:r>
            <a:r>
              <a:rPr lang="ru-RU" sz="2200" b="1" baseline="-25000" dirty="0" err="1"/>
              <a:t>n</a:t>
            </a:r>
            <a:r>
              <a:rPr lang="ru-RU" sz="2200" b="1" dirty="0"/>
              <a:t>=</a:t>
            </a:r>
            <a:r>
              <a:rPr lang="en-US" sz="2200" b="1" dirty="0"/>
              <a:t>3</a:t>
            </a:r>
            <a:r>
              <a:rPr lang="ru-RU" sz="2200" dirty="0"/>
              <a:t>.</a:t>
            </a:r>
            <a:r>
              <a:rPr lang="ru-RU" sz="2200" b="1" i="1" dirty="0"/>
              <a:t>	</a:t>
            </a:r>
            <a:endParaRPr lang="ru-RU" sz="2200" b="1" i="1" dirty="0" smtClean="0"/>
          </a:p>
          <a:p>
            <a:pPr algn="just"/>
            <a:r>
              <a:rPr lang="ru-RU" sz="2200" b="1" i="1" dirty="0" smtClean="0"/>
              <a:t>Решение</a:t>
            </a:r>
            <a:r>
              <a:rPr lang="ru-RU" sz="2200" dirty="0"/>
              <a:t>. Обозначим </a:t>
            </a:r>
            <a:r>
              <a:rPr lang="ru-RU" sz="2200" b="1" dirty="0"/>
              <a:t>A</a:t>
            </a:r>
            <a:r>
              <a:rPr lang="ru-RU" sz="2200" dirty="0"/>
              <a:t> → 1, </a:t>
            </a:r>
            <a:r>
              <a:rPr lang="en-US" sz="2200" b="1" dirty="0"/>
              <a:t>B</a:t>
            </a:r>
            <a:r>
              <a:rPr lang="en-US" sz="2200" dirty="0"/>
              <a:t> </a:t>
            </a:r>
            <a:r>
              <a:rPr lang="ru-RU" sz="2200" dirty="0"/>
              <a:t>→ 0 и в дальнейшем будем оперировать нулями и единицами. Пусть мы знаем количество возможных вариантов формирования взрывоопасной стопки из </a:t>
            </a:r>
            <a:r>
              <a:rPr lang="ru-RU" sz="2200" i="1" dirty="0"/>
              <a:t>n-1</a:t>
            </a:r>
            <a:r>
              <a:rPr lang="ru-RU" sz="2200" dirty="0"/>
              <a:t> контейнеров F</a:t>
            </a:r>
            <a:r>
              <a:rPr lang="ru-RU" sz="2200" baseline="-25000" dirty="0"/>
              <a:t>n-1</a:t>
            </a:r>
            <a:r>
              <a:rPr lang="ru-RU" sz="2200" dirty="0"/>
              <a:t>. На рисунке контейнеры обозначены звёздочками, а n-й контейнер вопросительным знаком. Вместо вопросительного знака могут стоять либо 0, либо 1: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62609"/>
              </p:ext>
            </p:extLst>
          </p:nvPr>
        </p:nvGraphicFramePr>
        <p:xfrm>
          <a:off x="3059832" y="5013176"/>
          <a:ext cx="2066645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266445"/>
                <a:gridCol w="216024"/>
                <a:gridCol w="504056"/>
                <a:gridCol w="576064"/>
                <a:gridCol w="504056"/>
              </a:tblGrid>
              <a:tr h="0"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r>
                        <a:rPr lang="ru-RU" sz="2200">
                          <a:effectLst/>
                          <a:latin typeface="Times New Roman"/>
                        </a:rPr>
                        <a:t>-1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2200">
                          <a:effectLst/>
                          <a:latin typeface="Times New Roman"/>
                        </a:rPr>
                        <a:t>*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200" dirty="0">
                          <a:effectLst/>
                          <a:latin typeface="Times New Roman"/>
                        </a:rPr>
                        <a:t>?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53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1824" y="260648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Динамическое программирование </a:t>
            </a:r>
            <a:endParaRPr lang="ru-RU" sz="2400" b="1" dirty="0" smtClean="0"/>
          </a:p>
          <a:p>
            <a:pPr algn="ctr"/>
            <a:r>
              <a:rPr lang="ru-RU" sz="2400" b="1" dirty="0" smtClean="0"/>
              <a:t>как </a:t>
            </a:r>
            <a:r>
              <a:rPr lang="ru-RU" sz="2400" b="1" dirty="0"/>
              <a:t>метод решения задач </a:t>
            </a:r>
            <a:r>
              <a:rPr lang="ru-RU" sz="2400" b="1" dirty="0" smtClean="0"/>
              <a:t>оптимизации</a:t>
            </a:r>
          </a:p>
          <a:p>
            <a:pPr algn="ctr"/>
            <a:endParaRPr lang="ru-RU" sz="2400" dirty="0"/>
          </a:p>
          <a:p>
            <a:pPr algn="just"/>
            <a:r>
              <a:rPr lang="ru-RU" sz="2400" b="1" dirty="0"/>
              <a:t> </a:t>
            </a:r>
            <a:r>
              <a:rPr lang="ru-RU" sz="2400" b="1" dirty="0" smtClean="0"/>
              <a:t>Задача </a:t>
            </a:r>
            <a:r>
              <a:rPr lang="ru-RU" sz="2400" b="1" dirty="0"/>
              <a:t>о рюкзаке</a:t>
            </a:r>
            <a:r>
              <a:rPr lang="ru-RU" sz="2400" dirty="0"/>
              <a:t>. Дано k предметов, i-й предмет имеет массу </a:t>
            </a:r>
            <a:r>
              <a:rPr lang="ru-RU" sz="2400" dirty="0" err="1"/>
              <a:t>w</a:t>
            </a:r>
            <a:r>
              <a:rPr lang="ru-RU" sz="2400" baseline="-25000" dirty="0" err="1"/>
              <a:t>i</a:t>
            </a:r>
            <a:r>
              <a:rPr lang="ru-RU" sz="2400" dirty="0"/>
              <a:t>&gt;0 и стоимость </a:t>
            </a:r>
            <a:r>
              <a:rPr lang="ru-RU" sz="2400" dirty="0" err="1"/>
              <a:t>p</a:t>
            </a:r>
            <a:r>
              <a:rPr lang="ru-RU" sz="2400" baseline="-25000" dirty="0" err="1"/>
              <a:t>i</a:t>
            </a:r>
            <a:r>
              <a:rPr lang="ru-RU" sz="2400" dirty="0"/>
              <a:t>&gt;0. Необходимо выбрать из этих предметов такой набор, чтобы суммарная масса не превосходила заданной величины W (вместимость рюкзака), а суммарная стоимость была максимальна. Другими словами, нужно определить набор бинарных величин (b</a:t>
            </a:r>
            <a:r>
              <a:rPr lang="ru-RU" sz="2400" baseline="-25000" dirty="0"/>
              <a:t>1</a:t>
            </a:r>
            <a:r>
              <a:rPr lang="ru-RU" sz="2400" dirty="0"/>
              <a:t>, b</a:t>
            </a:r>
            <a:r>
              <a:rPr lang="ru-RU" sz="2400" baseline="-25000" dirty="0"/>
              <a:t>2</a:t>
            </a:r>
            <a:r>
              <a:rPr lang="ru-RU" sz="2400" dirty="0"/>
              <a:t>,...,</a:t>
            </a:r>
            <a:r>
              <a:rPr lang="ru-RU" sz="2400" dirty="0" err="1"/>
              <a:t>b</a:t>
            </a:r>
            <a:r>
              <a:rPr lang="ru-RU" sz="2400" baseline="-25000" dirty="0" err="1"/>
              <a:t>n</a:t>
            </a:r>
            <a:r>
              <a:rPr lang="ru-RU" sz="2400" dirty="0"/>
              <a:t>), такой, что </a:t>
            </a:r>
            <a:r>
              <a:rPr lang="en-US" sz="2400" dirty="0"/>
              <a:t>b</a:t>
            </a:r>
            <a:r>
              <a:rPr lang="ru-RU" sz="2400" baseline="-25000" dirty="0"/>
              <a:t>1</a:t>
            </a:r>
            <a:r>
              <a:rPr lang="en-US" sz="2400" dirty="0"/>
              <a:t>w</a:t>
            </a:r>
            <a:r>
              <a:rPr lang="ru-RU" sz="2400" baseline="-25000" dirty="0"/>
              <a:t>1</a:t>
            </a:r>
            <a:r>
              <a:rPr lang="ru-RU" sz="2400" dirty="0"/>
              <a:t>+ </a:t>
            </a:r>
            <a:r>
              <a:rPr lang="en-US" sz="2400" dirty="0"/>
              <a:t>b</a:t>
            </a:r>
            <a:r>
              <a:rPr lang="ru-RU" sz="2400" baseline="-25000" dirty="0"/>
              <a:t>2</a:t>
            </a:r>
            <a:r>
              <a:rPr lang="en-US" sz="2400" dirty="0"/>
              <a:t>w</a:t>
            </a:r>
            <a:r>
              <a:rPr lang="ru-RU" sz="2400" baseline="-25000" dirty="0"/>
              <a:t>2</a:t>
            </a:r>
            <a:r>
              <a:rPr lang="ru-RU" sz="2400" dirty="0"/>
              <a:t>+...+</a:t>
            </a:r>
            <a:r>
              <a:rPr lang="en-US" sz="2400" dirty="0" err="1"/>
              <a:t>b</a:t>
            </a:r>
            <a:r>
              <a:rPr lang="en-US" sz="2400" baseline="-25000" dirty="0" err="1"/>
              <a:t>n</a:t>
            </a:r>
            <a:r>
              <a:rPr lang="en-US" sz="2400" dirty="0" err="1"/>
              <a:t>w</a:t>
            </a:r>
            <a:r>
              <a:rPr lang="en-US" sz="2400" baseline="-25000" dirty="0" err="1"/>
              <a:t>n</a:t>
            </a:r>
            <a:r>
              <a:rPr lang="ru-RU" sz="2400" dirty="0"/>
              <a:t>, а величина b</a:t>
            </a:r>
            <a:r>
              <a:rPr lang="ru-RU" sz="2400" baseline="-25000" dirty="0"/>
              <a:t>1</a:t>
            </a:r>
            <a:r>
              <a:rPr lang="ru-RU" sz="2400" dirty="0"/>
              <a:t>p</a:t>
            </a:r>
            <a:r>
              <a:rPr lang="ru-RU" sz="2400" baseline="-25000" dirty="0"/>
              <a:t>1</a:t>
            </a:r>
            <a:r>
              <a:rPr lang="ru-RU" sz="2400" dirty="0"/>
              <a:t>+b</a:t>
            </a:r>
            <a:r>
              <a:rPr lang="ru-RU" sz="2400" baseline="-25000" dirty="0"/>
              <a:t>2</a:t>
            </a:r>
            <a:r>
              <a:rPr lang="ru-RU" sz="2400" dirty="0"/>
              <a:t>p</a:t>
            </a:r>
            <a:r>
              <a:rPr lang="ru-RU" sz="2400" baseline="-25000" dirty="0"/>
              <a:t>2</a:t>
            </a:r>
            <a:r>
              <a:rPr lang="ru-RU" sz="2400" dirty="0"/>
              <a:t>+...+ </a:t>
            </a:r>
            <a:r>
              <a:rPr lang="ru-RU" sz="2400" dirty="0" err="1"/>
              <a:t>b</a:t>
            </a:r>
            <a:r>
              <a:rPr lang="ru-RU" sz="2400" baseline="-25000" dirty="0" err="1"/>
              <a:t>n</a:t>
            </a:r>
            <a:r>
              <a:rPr lang="ru-RU" sz="2400" dirty="0" err="1"/>
              <a:t>p</a:t>
            </a:r>
            <a:r>
              <a:rPr lang="ru-RU" sz="2400" baseline="-25000" dirty="0" err="1"/>
              <a:t>n</a:t>
            </a:r>
            <a:r>
              <a:rPr lang="ru-RU" sz="2400" dirty="0"/>
              <a:t> - максимальная. Величина </a:t>
            </a:r>
            <a:r>
              <a:rPr lang="ru-RU" sz="2400" dirty="0" err="1"/>
              <a:t>b</a:t>
            </a:r>
            <a:r>
              <a:rPr lang="ru-RU" sz="2400" baseline="-25000" dirty="0" err="1"/>
              <a:t>i</a:t>
            </a:r>
            <a:r>
              <a:rPr lang="ru-RU" sz="2400" dirty="0"/>
              <a:t> равна 1, если i-й предмет включается в набор, и равна 0 в противном случае.</a:t>
            </a:r>
          </a:p>
          <a:p>
            <a:pPr algn="just"/>
            <a:r>
              <a:rPr lang="ru-RU" sz="2400" dirty="0" smtClean="0"/>
              <a:t>     Рассмотрим </a:t>
            </a:r>
            <a:r>
              <a:rPr lang="ru-RU" sz="2400" dirty="0"/>
              <a:t>решение данной задачи для случая, когда все выходные данные - целочисленные, сложность которого O(</a:t>
            </a:r>
            <a:r>
              <a:rPr lang="ru-RU" sz="2400" dirty="0" err="1"/>
              <a:t>kW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20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5543" y="260648"/>
            <a:ext cx="856895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 </a:t>
            </a:r>
            <a:r>
              <a:rPr lang="ru-RU" sz="2400" dirty="0" smtClean="0"/>
              <a:t>    Пусть </a:t>
            </a:r>
            <a:r>
              <a:rPr lang="ru-RU" sz="2400" dirty="0"/>
              <a:t>A(</a:t>
            </a:r>
            <a:r>
              <a:rPr lang="ru-RU" sz="2400" dirty="0" err="1"/>
              <a:t>s,n</a:t>
            </a:r>
            <a:r>
              <a:rPr lang="ru-RU" sz="2400" dirty="0"/>
              <a:t>) есть максимальная стоимости предметов, которые можно уложить в рюкзак максимальной вместимости n, если можно использовать только первые s предметов из заданных k. Зададим краевые значения функции A(</a:t>
            </a:r>
            <a:r>
              <a:rPr lang="ru-RU" sz="2400" dirty="0" err="1"/>
              <a:t>s,n</a:t>
            </a:r>
            <a:r>
              <a:rPr lang="ru-RU" sz="2400" dirty="0"/>
              <a:t>). Если s=0, то A(0,n)=0 для всех n (ни один предмет нельзя брать, поэтому максимальная стоимость равна 0). Если n=0, то A(s,0)=0 для всех s (можно брать любые из первых s предметов, но вместимость  рюкзака равна 0).</a:t>
            </a:r>
          </a:p>
          <a:p>
            <a:pPr algn="just"/>
            <a:r>
              <a:rPr lang="ru-RU" sz="2400" dirty="0"/>
              <a:t>Теперь составим рекуррентное соотношение в общем случае. Необходимо из предметов с номерами 1,...,s составить рюкзак  максимальной стоимости, чей вес не превышает n. При этом возможно два случая:</a:t>
            </a:r>
          </a:p>
          <a:p>
            <a:pPr algn="just"/>
            <a:r>
              <a:rPr lang="ru-RU" sz="2400" dirty="0"/>
              <a:t>когда в максимальный рюкзак включен предмет с номером s и когда предмет s  не попал в максимальный рюкзак.</a:t>
            </a:r>
          </a:p>
          <a:p>
            <a:pPr algn="just"/>
            <a:r>
              <a:rPr lang="ru-RU" sz="2400" dirty="0"/>
              <a:t>Если предмет s не попал в максимальный рюкзак массы n, то максимальный рюкзак будет составлен только из предметов с номерами 1,...,s-1, следовательно, A(</a:t>
            </a:r>
            <a:r>
              <a:rPr lang="ru-RU" sz="2400" dirty="0" err="1"/>
              <a:t>s,n</a:t>
            </a:r>
            <a:r>
              <a:rPr lang="ru-RU" sz="2400" dirty="0"/>
              <a:t>)=A(s-1,n).</a:t>
            </a:r>
          </a:p>
        </p:txBody>
      </p:sp>
    </p:spTree>
    <p:extLst>
      <p:ext uri="{BB962C8B-B14F-4D97-AF65-F5344CB8AC3E}">
        <p14:creationId xmlns:p14="http://schemas.microsoft.com/office/powerpoint/2010/main" val="26463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60648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Если же в максимальный рюкзак включен предмет s, то масса оставшихся предметов не превышает n-</a:t>
            </a:r>
            <a:r>
              <a:rPr lang="ru-RU" sz="2400" dirty="0" err="1"/>
              <a:t>w</a:t>
            </a:r>
            <a:r>
              <a:rPr lang="ru-RU" sz="2400" baseline="-25000" dirty="0" err="1"/>
              <a:t>s</a:t>
            </a:r>
            <a:r>
              <a:rPr lang="ru-RU" sz="2400" dirty="0"/>
              <a:t>, а от добавления предмета s общая стоимость рюкзака увеличивается на </a:t>
            </a:r>
            <a:r>
              <a:rPr lang="ru-RU" sz="2400" dirty="0" err="1"/>
              <a:t>p</a:t>
            </a:r>
            <a:r>
              <a:rPr lang="ru-RU" sz="2400" baseline="-25000" dirty="0" err="1"/>
              <a:t>k</a:t>
            </a:r>
            <a:r>
              <a:rPr lang="ru-RU" sz="2400" dirty="0"/>
              <a:t>.</a:t>
            </a:r>
          </a:p>
          <a:p>
            <a:pPr algn="just"/>
            <a:r>
              <a:rPr lang="ru-RU" sz="2400" dirty="0"/>
              <a:t>Значит, </a:t>
            </a:r>
            <a:r>
              <a:rPr lang="en-US" sz="2400" dirty="0"/>
              <a:t>A</a:t>
            </a:r>
            <a:r>
              <a:rPr lang="ru-RU" sz="2400" dirty="0"/>
              <a:t>(</a:t>
            </a:r>
            <a:r>
              <a:rPr lang="en-US" sz="2400" dirty="0"/>
              <a:t>s</a:t>
            </a:r>
            <a:r>
              <a:rPr lang="ru-RU" sz="2400" dirty="0"/>
              <a:t>,</a:t>
            </a:r>
            <a:r>
              <a:rPr lang="en-US" sz="2400" dirty="0"/>
              <a:t>n</a:t>
            </a:r>
            <a:r>
              <a:rPr lang="ru-RU" sz="2400" dirty="0"/>
              <a:t>)=</a:t>
            </a:r>
            <a:r>
              <a:rPr lang="en-US" sz="2400" dirty="0"/>
              <a:t>A</a:t>
            </a:r>
            <a:r>
              <a:rPr lang="ru-RU" sz="2400" dirty="0"/>
              <a:t>(</a:t>
            </a:r>
            <a:r>
              <a:rPr lang="en-US" sz="2400" dirty="0"/>
              <a:t>s</a:t>
            </a:r>
            <a:r>
              <a:rPr lang="ru-RU" sz="2400" dirty="0"/>
              <a:t>-1,</a:t>
            </a:r>
            <a:r>
              <a:rPr lang="en-US" sz="2400" dirty="0"/>
              <a:t>n</a:t>
            </a:r>
            <a:r>
              <a:rPr lang="ru-RU" sz="2400" dirty="0"/>
              <a:t>-</a:t>
            </a:r>
            <a:r>
              <a:rPr lang="en-US" sz="2400" dirty="0" err="1"/>
              <a:t>w</a:t>
            </a:r>
            <a:r>
              <a:rPr lang="en-US" sz="2400" baseline="-25000" dirty="0" err="1"/>
              <a:t>s</a:t>
            </a:r>
            <a:r>
              <a:rPr lang="ru-RU" sz="2400" dirty="0"/>
              <a:t>)+</a:t>
            </a:r>
            <a:r>
              <a:rPr lang="en-US" sz="2400" dirty="0" err="1"/>
              <a:t>p</a:t>
            </a:r>
            <a:r>
              <a:rPr lang="en-US" sz="2400" baseline="-25000" dirty="0" err="1"/>
              <a:t>s</a:t>
            </a:r>
            <a:r>
              <a:rPr lang="ru-RU" sz="2400" dirty="0"/>
              <a:t>. Теперь из двух возможных вариантов составить рюкзак массы, не превосходящей n, из предметов 1,...,s нужно выбрать наилучший:</a:t>
            </a:r>
          </a:p>
          <a:p>
            <a:r>
              <a:rPr lang="en-US" sz="2400" dirty="0"/>
              <a:t>A(</a:t>
            </a:r>
            <a:r>
              <a:rPr lang="en-US" sz="2400" dirty="0" err="1"/>
              <a:t>s,n</a:t>
            </a:r>
            <a:r>
              <a:rPr lang="en-US" sz="2400" dirty="0"/>
              <a:t>)=max(A(s-1,n),A(s-1,n-w</a:t>
            </a:r>
            <a:r>
              <a:rPr lang="en-US" sz="2400" baseline="-25000" dirty="0"/>
              <a:t>s</a:t>
            </a:r>
            <a:r>
              <a:rPr lang="en-US" sz="2400" dirty="0"/>
              <a:t>)+</a:t>
            </a:r>
            <a:r>
              <a:rPr lang="en-US" sz="2400" dirty="0" err="1"/>
              <a:t>p</a:t>
            </a:r>
            <a:r>
              <a:rPr lang="en-US" sz="2400" baseline="-25000" dirty="0" err="1"/>
              <a:t>s</a:t>
            </a:r>
            <a:r>
              <a:rPr lang="en-US" sz="2400" dirty="0"/>
              <a:t>).</a:t>
            </a:r>
            <a:endParaRPr lang="ru-RU" sz="2400" dirty="0"/>
          </a:p>
          <a:p>
            <a:pPr algn="just"/>
            <a:r>
              <a:rPr lang="ru-RU" sz="2400" dirty="0"/>
              <a:t>Рассмотрим программу. Будем считать, что веса предметов хранятся в массиве w[1],...,w[k], а их стоимости в массиве p[1],...,p[k]. Значения функции </a:t>
            </a:r>
            <a:r>
              <a:rPr lang="en-US" sz="2400" dirty="0"/>
              <a:t>A</a:t>
            </a:r>
            <a:r>
              <a:rPr lang="ru-RU" sz="2400" dirty="0"/>
              <a:t>(</a:t>
            </a:r>
            <a:r>
              <a:rPr lang="en-US" sz="2400" dirty="0"/>
              <a:t>s</a:t>
            </a:r>
            <a:r>
              <a:rPr lang="ru-RU" sz="2400" dirty="0"/>
              <a:t>,</a:t>
            </a:r>
            <a:r>
              <a:rPr lang="en-US" sz="2400" dirty="0"/>
              <a:t>n</a:t>
            </a:r>
            <a:r>
              <a:rPr lang="ru-RU" sz="2400" dirty="0"/>
              <a:t>), где 0≤</a:t>
            </a:r>
            <a:r>
              <a:rPr lang="en-US" sz="2400" dirty="0"/>
              <a:t>s</a:t>
            </a:r>
            <a:r>
              <a:rPr lang="ru-RU" sz="2400" dirty="0"/>
              <a:t>≤</a:t>
            </a:r>
            <a:r>
              <a:rPr lang="en-US" sz="2400" dirty="0"/>
              <a:t>k</a:t>
            </a:r>
            <a:r>
              <a:rPr lang="ru-RU" sz="2400" dirty="0"/>
              <a:t>, 0≤</a:t>
            </a:r>
            <a:r>
              <a:rPr lang="en-US" sz="2400" dirty="0"/>
              <a:t>n</a:t>
            </a:r>
            <a:r>
              <a:rPr lang="ru-RU" sz="2400" dirty="0"/>
              <a:t>≤</a:t>
            </a:r>
            <a:r>
              <a:rPr lang="en-US" sz="2400" dirty="0"/>
              <a:t>W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59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3068" y="26064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Рассмотрим алгоритм на примере: </a:t>
            </a:r>
            <a:r>
              <a:rPr lang="en-US" sz="2400" dirty="0"/>
              <a:t>k</a:t>
            </a:r>
            <a:r>
              <a:rPr lang="ru-RU" sz="2400" dirty="0"/>
              <a:t>=5, </a:t>
            </a:r>
            <a:r>
              <a:rPr lang="en-US" sz="2400" dirty="0"/>
              <a:t>W</a:t>
            </a:r>
            <a:r>
              <a:rPr lang="ru-RU" sz="2400" dirty="0"/>
              <a:t>=15</a:t>
            </a:r>
            <a:r>
              <a:rPr lang="ru-RU" sz="2400" dirty="0" smtClean="0"/>
              <a:t>, </a:t>
            </a:r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=6</a:t>
            </a:r>
            <a:r>
              <a:rPr lang="en-US" sz="2400" dirty="0"/>
              <a:t>, p</a:t>
            </a:r>
            <a:r>
              <a:rPr lang="en-US" sz="2400" baseline="-25000" dirty="0"/>
              <a:t>1</a:t>
            </a:r>
            <a:r>
              <a:rPr lang="en-US" sz="2400" dirty="0"/>
              <a:t>=5, w</a:t>
            </a:r>
            <a:r>
              <a:rPr lang="en-US" sz="2400" baseline="-25000" dirty="0"/>
              <a:t>2</a:t>
            </a:r>
            <a:r>
              <a:rPr lang="en-US" sz="2400" dirty="0"/>
              <a:t>=4, p</a:t>
            </a:r>
            <a:r>
              <a:rPr lang="en-US" sz="2400" baseline="-25000" dirty="0"/>
              <a:t>2</a:t>
            </a:r>
            <a:r>
              <a:rPr lang="en-US" sz="2400" dirty="0"/>
              <a:t>=3, w</a:t>
            </a:r>
            <a:r>
              <a:rPr lang="en-US" sz="2400" baseline="-25000" dirty="0"/>
              <a:t>3</a:t>
            </a:r>
            <a:r>
              <a:rPr lang="en-US" sz="2400" dirty="0"/>
              <a:t>=3, p</a:t>
            </a:r>
            <a:r>
              <a:rPr lang="en-US" sz="2400" baseline="-25000" dirty="0"/>
              <a:t>3</a:t>
            </a:r>
            <a:r>
              <a:rPr lang="en-US" sz="2400" dirty="0"/>
              <a:t>=1, w</a:t>
            </a:r>
            <a:r>
              <a:rPr lang="en-US" sz="2400" baseline="-25000" dirty="0"/>
              <a:t>4</a:t>
            </a:r>
            <a:r>
              <a:rPr lang="en-US" sz="2400" dirty="0"/>
              <a:t>=2, p</a:t>
            </a:r>
            <a:r>
              <a:rPr lang="en-US" sz="2400" baseline="-25000" dirty="0"/>
              <a:t>4</a:t>
            </a:r>
            <a:r>
              <a:rPr lang="en-US" sz="2400" dirty="0"/>
              <a:t>=3, w</a:t>
            </a:r>
            <a:r>
              <a:rPr lang="en-US" sz="2400" baseline="-25000" dirty="0"/>
              <a:t>5</a:t>
            </a:r>
            <a:r>
              <a:rPr lang="en-US" sz="2400" dirty="0"/>
              <a:t>=5,  p</a:t>
            </a:r>
            <a:r>
              <a:rPr lang="en-US" sz="2400" baseline="-25000" dirty="0"/>
              <a:t>5</a:t>
            </a:r>
            <a:r>
              <a:rPr lang="en-US" sz="2400" dirty="0"/>
              <a:t>=6.</a:t>
            </a:r>
            <a:endParaRPr lang="ru-RU" sz="2400" dirty="0"/>
          </a:p>
          <a:p>
            <a:r>
              <a:rPr lang="ru-RU" sz="2400" dirty="0"/>
              <a:t>Приведем таблицу расчета и результат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73274"/>
              </p:ext>
            </p:extLst>
          </p:nvPr>
        </p:nvGraphicFramePr>
        <p:xfrm>
          <a:off x="859132" y="1772816"/>
          <a:ext cx="7488832" cy="2346960"/>
        </p:xfrm>
        <a:graphic>
          <a:graphicData uri="http://schemas.openxmlformats.org/drawingml/2006/table">
            <a:tbl>
              <a:tblPr firstRow="1" firstCol="1" bandRow="1"/>
              <a:tblGrid>
                <a:gridCol w="303530"/>
                <a:gridCol w="303530"/>
                <a:gridCol w="302895"/>
                <a:gridCol w="303530"/>
                <a:gridCol w="303530"/>
                <a:gridCol w="304165"/>
                <a:gridCol w="303530"/>
                <a:gridCol w="303530"/>
                <a:gridCol w="303530"/>
                <a:gridCol w="304165"/>
                <a:gridCol w="304165"/>
                <a:gridCol w="304165"/>
                <a:gridCol w="304165"/>
                <a:gridCol w="304165"/>
                <a:gridCol w="571941"/>
                <a:gridCol w="504056"/>
                <a:gridCol w="504056"/>
                <a:gridCol w="576064"/>
                <a:gridCol w="504056"/>
                <a:gridCol w="576064"/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w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p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s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7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15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4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8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11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 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6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9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10</a:t>
                      </a:r>
                      <a:endParaRPr lang="ru-RU" sz="22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14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14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200" dirty="0">
                          <a:effectLst/>
                          <a:latin typeface="Courier New"/>
                          <a:ea typeface="Times New Roman"/>
                          <a:cs typeface="Times New Roman"/>
                        </a:rPr>
                        <a:t>14</a:t>
                      </a:r>
                      <a:endParaRPr lang="ru-RU" sz="22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83068" y="4581128"/>
            <a:ext cx="84653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P=14</a:t>
            </a:r>
          </a:p>
          <a:p>
            <a:r>
              <a:rPr lang="ru-RU" sz="2400" dirty="0"/>
              <a:t>1 2 5</a:t>
            </a:r>
          </a:p>
          <a:p>
            <a:r>
              <a:rPr lang="ru-RU" sz="2400" dirty="0"/>
              <a:t>То есть берем первый, второй и пятый предметы.</a:t>
            </a:r>
          </a:p>
          <a:p>
            <a:r>
              <a:rPr lang="ru-RU" sz="24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11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139154"/>
              </p:ext>
            </p:extLst>
          </p:nvPr>
        </p:nvGraphicFramePr>
        <p:xfrm>
          <a:off x="323528" y="404664"/>
          <a:ext cx="8568952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4240"/>
                <a:gridCol w="48847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stdio.h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mas[20][100];  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[20];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  a;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vec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p,w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n, s, k, WW;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Print(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s,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if (a[s][n]==0) return;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else </a:t>
                      </a:r>
                      <a:endParaRPr lang="sah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ah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(a[s-1][n]==a[s][n]) Print(s-1,n);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else 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Print(s-1,n-w[s]);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",s);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main(){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i%i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k,&amp;WW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=1;i&lt;=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k;i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scanf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("%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i%i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",&amp;w[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],&amp;p[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ah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(n=0;n&lt;=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WW;n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 a[0][n]=0;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(s=1;s&lt;=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k;s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sah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(n=0;n&lt;=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WW;n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++){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a[s][n]=a[s-1][n];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if (n&gt;=w[s] &amp;&amp; a[s-1][n-w[s]]+p[s]&gt;a[s][n])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a[s][n]=a[s-1][n-w[s]]+p[s];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ah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}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("P=%3i\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n",a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[k][WW]);</a:t>
                      </a:r>
                      <a:endParaRPr lang="ru-RU" sz="2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2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k,WW</a:t>
                      </a:r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ru-RU" sz="2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60648"/>
            <a:ext cx="84249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Допустим, что вместо </a:t>
            </a:r>
            <a:r>
              <a:rPr lang="ru-RU" sz="2200" b="1" dirty="0"/>
              <a:t>?</a:t>
            </a:r>
            <a:r>
              <a:rPr lang="ru-RU" sz="2200" dirty="0"/>
              <a:t> стоит </a:t>
            </a:r>
            <a:r>
              <a:rPr lang="ru-RU" sz="2200" b="1" dirty="0"/>
              <a:t>0</a:t>
            </a:r>
            <a:r>
              <a:rPr lang="ru-RU" sz="2200" dirty="0"/>
              <a:t>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590108"/>
              </p:ext>
            </p:extLst>
          </p:nvPr>
        </p:nvGraphicFramePr>
        <p:xfrm>
          <a:off x="2987824" y="701629"/>
          <a:ext cx="2066645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266445"/>
                <a:gridCol w="216024"/>
                <a:gridCol w="504056"/>
                <a:gridCol w="576064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r>
                        <a:rPr lang="ru-RU" sz="2200">
                          <a:effectLst/>
                          <a:latin typeface="Times New Roman"/>
                        </a:rPr>
                        <a:t>-1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>
                          <a:effectLst/>
                          <a:latin typeface="Times New Roman"/>
                        </a:rPr>
                        <a:t>*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3528" y="1380549"/>
            <a:ext cx="8424936" cy="109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Очевидно, что этот ноль не добавит взрывоопасности и количество вариантов останется равным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ru-RU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n-1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Допустим, что вместо ? стоит </a:t>
            </a:r>
            <a:r>
              <a:rPr lang="en-US" sz="2400" dirty="0"/>
              <a:t>1</a:t>
            </a:r>
            <a:r>
              <a:rPr lang="ru-RU" sz="2400" dirty="0"/>
              <a:t>: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89704"/>
              </p:ext>
            </p:extLst>
          </p:nvPr>
        </p:nvGraphicFramePr>
        <p:xfrm>
          <a:off x="3131840" y="2478635"/>
          <a:ext cx="2066645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266445"/>
                <a:gridCol w="216024"/>
                <a:gridCol w="504056"/>
                <a:gridCol w="576064"/>
                <a:gridCol w="5040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r>
                        <a:rPr lang="ru-RU" sz="2200">
                          <a:effectLst/>
                          <a:latin typeface="Times New Roman"/>
                        </a:rPr>
                        <a:t>-1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>
                          <a:effectLst/>
                          <a:latin typeface="Times New Roman"/>
                        </a:rPr>
                        <a:t>*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23528" y="3105835"/>
            <a:ext cx="84249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Тогда в (n-1)-ой позиции могут стоять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или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Допустим, что стоит 0:</a:t>
            </a:r>
            <a:endParaRPr lang="ru-RU" sz="2200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49068"/>
              </p:ext>
            </p:extLst>
          </p:nvPr>
        </p:nvGraphicFramePr>
        <p:xfrm>
          <a:off x="3131840" y="3897929"/>
          <a:ext cx="2612976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308720"/>
                <a:gridCol w="288032"/>
                <a:gridCol w="432048"/>
                <a:gridCol w="576064"/>
                <a:gridCol w="576064"/>
                <a:gridCol w="432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n-2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r>
                        <a:rPr lang="ru-RU" sz="2200">
                          <a:effectLst/>
                          <a:latin typeface="Times New Roman"/>
                        </a:rPr>
                        <a:t>-1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effectLst/>
                          <a:latin typeface="Times New Roman"/>
                        </a:rPr>
                        <a:t>n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323528" y="4653136"/>
            <a:ext cx="842493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/>
              <a:t>Последние </a:t>
            </a:r>
            <a:r>
              <a:rPr lang="ru-RU" sz="2200" b="1" dirty="0"/>
              <a:t>0</a:t>
            </a:r>
            <a:r>
              <a:rPr lang="ru-RU" sz="2200" dirty="0"/>
              <a:t> и </a:t>
            </a:r>
            <a:r>
              <a:rPr lang="ru-RU" sz="2200" b="1" dirty="0"/>
              <a:t>1</a:t>
            </a:r>
            <a:r>
              <a:rPr lang="ru-RU" sz="2200" dirty="0"/>
              <a:t> никак не влияют на количество взрывоопасных </a:t>
            </a:r>
            <a:r>
              <a:rPr lang="ru-RU" sz="2200" dirty="0" smtClean="0"/>
              <a:t>ситуаций</a:t>
            </a:r>
            <a:r>
              <a:rPr lang="ru-RU" sz="2200" dirty="0"/>
              <a:t>, т.е. в этом случае будет </a:t>
            </a:r>
            <a:r>
              <a:rPr lang="ru-RU" sz="2200" b="1" dirty="0"/>
              <a:t>F</a:t>
            </a:r>
            <a:r>
              <a:rPr lang="ru-RU" sz="2200" b="1" baseline="-25000" dirty="0"/>
              <a:t>n-2</a:t>
            </a:r>
            <a:r>
              <a:rPr lang="ru-RU" sz="2200" dirty="0"/>
              <a:t> вариантов</a:t>
            </a:r>
            <a:r>
              <a:rPr lang="ru-RU" sz="2200" dirty="0" smtClean="0"/>
              <a:t>.</a:t>
            </a:r>
          </a:p>
          <a:p>
            <a:r>
              <a:rPr lang="ru-RU" sz="2400" dirty="0"/>
              <a:t>Допустим, что стоит 1:</a:t>
            </a:r>
            <a:endParaRPr lang="ru-RU" sz="2200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94582"/>
              </p:ext>
            </p:extLst>
          </p:nvPr>
        </p:nvGraphicFramePr>
        <p:xfrm>
          <a:off x="3229508" y="5782548"/>
          <a:ext cx="2612976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308720"/>
                <a:gridCol w="288032"/>
                <a:gridCol w="432048"/>
                <a:gridCol w="576064"/>
                <a:gridCol w="576064"/>
                <a:gridCol w="432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Times New Roman"/>
                        </a:rPr>
                        <a:t>n-2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Times New Roman"/>
                        </a:rPr>
                        <a:t>n</a:t>
                      </a:r>
                      <a:r>
                        <a:rPr lang="ru-RU" sz="2200" dirty="0">
                          <a:effectLst/>
                          <a:latin typeface="Times New Roman"/>
                        </a:rPr>
                        <a:t>-1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Times New Roman"/>
                        </a:rPr>
                        <a:t>n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effectLst/>
                          <a:latin typeface="Times New Roman"/>
                        </a:rPr>
                        <a:t>…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effectLst/>
                          <a:latin typeface="Times New Roman"/>
                        </a:rPr>
                        <a:t>*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9264" y="619527"/>
            <a:ext cx="8568952" cy="3867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Тогда все варианты будут взрывоопасны. Вместо каждой звёздочки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могут стоять 0 или 1 (два варианта), а их n-2. По правилу произведения будет 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ru-RU" sz="22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n-2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вариантов.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/>
              <a:t>Таким образом, имеем рекуррентную формулу: </a:t>
            </a:r>
            <a:r>
              <a:rPr lang="ru-RU" sz="2400" b="1" dirty="0" err="1"/>
              <a:t>F</a:t>
            </a:r>
            <a:r>
              <a:rPr lang="ru-RU" sz="2400" b="1" baseline="-25000" dirty="0" err="1"/>
              <a:t>n</a:t>
            </a:r>
            <a:r>
              <a:rPr lang="ru-RU" sz="2400" b="1" dirty="0"/>
              <a:t>=F</a:t>
            </a:r>
            <a:r>
              <a:rPr lang="ru-RU" sz="2400" b="1" baseline="-25000" dirty="0"/>
              <a:t>n-1</a:t>
            </a:r>
            <a:r>
              <a:rPr lang="ru-RU" sz="2400" b="1" dirty="0"/>
              <a:t>+F</a:t>
            </a:r>
            <a:r>
              <a:rPr lang="ru-RU" sz="2400" b="1" baseline="-25000" dirty="0"/>
              <a:t>n-2</a:t>
            </a:r>
            <a:r>
              <a:rPr lang="ru-RU" sz="2400" b="1" dirty="0"/>
              <a:t>+2</a:t>
            </a:r>
            <a:r>
              <a:rPr lang="ru-RU" sz="2400" b="1" baseline="30000" dirty="0"/>
              <a:t>n-2</a:t>
            </a:r>
            <a:r>
              <a:rPr lang="ru-RU" sz="2400" b="1" dirty="0"/>
              <a:t>, F</a:t>
            </a:r>
            <a:r>
              <a:rPr lang="ru-RU" sz="2400" b="1" baseline="-25000" dirty="0"/>
              <a:t>1</a:t>
            </a:r>
            <a:r>
              <a:rPr lang="ru-RU" sz="2400" b="1" dirty="0"/>
              <a:t>=0, F</a:t>
            </a:r>
            <a:r>
              <a:rPr lang="ru-RU" sz="2400" b="1" baseline="-25000" dirty="0"/>
              <a:t>2</a:t>
            </a:r>
            <a:r>
              <a:rPr lang="ru-RU" sz="2400" b="1" dirty="0"/>
              <a:t>=1.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2400" b="1" dirty="0" smtClean="0"/>
              <a:t>Табличный </a:t>
            </a:r>
            <a:r>
              <a:rPr lang="ru-RU" sz="2400" b="1" dirty="0"/>
              <a:t>метод </a:t>
            </a:r>
            <a:r>
              <a:rPr lang="ru-RU" sz="2400" b="1" dirty="0" smtClean="0"/>
              <a:t>решения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200" b="1" dirty="0" smtClean="0"/>
              <a:t>Задача 1. Сколько </a:t>
            </a:r>
            <a:r>
              <a:rPr lang="ru-RU" sz="2200" b="1" dirty="0"/>
              <a:t>маршрутов</a:t>
            </a:r>
            <a:r>
              <a:rPr lang="ru-RU" sz="2200" dirty="0"/>
              <a:t>. Имеется план </a:t>
            </a:r>
            <a:r>
              <a:rPr lang="en-US" sz="2200" b="1" dirty="0"/>
              <a:t>n</a:t>
            </a:r>
            <a:r>
              <a:rPr lang="ru-RU" sz="2200" b="1" dirty="0"/>
              <a:t>×</a:t>
            </a:r>
            <a:r>
              <a:rPr lang="en-US" sz="2200" b="1" dirty="0"/>
              <a:t>m</a:t>
            </a:r>
            <a:r>
              <a:rPr lang="ru-RU" sz="2200" dirty="0"/>
              <a:t> кварталов города. Сколько разных маршрутов можно наметить от пункта </a:t>
            </a:r>
            <a:r>
              <a:rPr lang="en-US" sz="2200" dirty="0"/>
              <a:t>A</a:t>
            </a:r>
            <a:r>
              <a:rPr lang="ru-RU" sz="2200" dirty="0"/>
              <a:t> к пункту </a:t>
            </a:r>
            <a:r>
              <a:rPr lang="en-US" sz="2200" dirty="0"/>
              <a:t>B</a:t>
            </a:r>
            <a:r>
              <a:rPr lang="ru-RU" sz="2200" dirty="0"/>
              <a:t>, если двигаться по улицам города только вперед и вправо, вправо и вперед? Отдельными своими частями маршруты могут совпадать</a:t>
            </a:r>
            <a:r>
              <a:rPr lang="ru-RU" sz="2200" dirty="0" smtClean="0"/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sz="2200" b="1" i="1" dirty="0" smtClean="0"/>
              <a:t>Пример</a:t>
            </a:r>
            <a:r>
              <a:rPr lang="en-US" sz="2200" dirty="0"/>
              <a:t>. n=</a:t>
            </a:r>
            <a:r>
              <a:rPr lang="ru-RU" sz="2200" dirty="0"/>
              <a:t>4, </a:t>
            </a:r>
            <a:r>
              <a:rPr lang="en-US" sz="2200" dirty="0"/>
              <a:t>m=4: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437112"/>
            <a:ext cx="416396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2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6781" y="260648"/>
            <a:ext cx="8424936" cy="140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соответствие исходному лабиринту поставим в соответствие двумерный массив a[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]. Так как движение может происходить только вперед и вправо, вправо и вперед, последняя строка и первый столбец заполняются единицами.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8" y="1637898"/>
            <a:ext cx="1990947" cy="197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74883" y="3569694"/>
            <a:ext cx="8424936" cy="1066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перекрёсток 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мы можем попасть из нижнего или с левого перекрёстков, то его значение равно сумме значений нижнего (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+1,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и левого (i,j-1)  перекрёстков. Для нашего примера: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06" y="4646797"/>
            <a:ext cx="1988837" cy="200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8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332656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Таким образом матрица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[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][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] заполняется по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следующе</a:t>
            </a:r>
            <a:r>
              <a:rPr lang="ru-RU" sz="2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й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формуле:</a:t>
            </a:r>
          </a:p>
          <a:p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22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i,j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22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i,j</a:t>
            </a:r>
            <a:r>
              <a:rPr kumimoji="0" lang="en-US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-1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+ a</a:t>
            </a:r>
            <a:r>
              <a:rPr kumimoji="0" lang="en-US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i-1,j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=1,…,n, j=1,…m,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22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,0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=1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=1,…,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 </a:t>
            </a:r>
          </a:p>
          <a:p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en-US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ru-RU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=1,…,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u-RU" sz="2400" dirty="0"/>
              <a:t>Ответ будет в a[0][m</a:t>
            </a:r>
            <a:r>
              <a:rPr lang="ru-RU" sz="2400" dirty="0" smtClean="0"/>
              <a:t>]:</a:t>
            </a:r>
            <a:endParaRPr lang="ru-RU" sz="2200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02783"/>
              </p:ext>
            </p:extLst>
          </p:nvPr>
        </p:nvGraphicFramePr>
        <p:xfrm>
          <a:off x="3779912" y="1844824"/>
          <a:ext cx="1950958" cy="1676400"/>
        </p:xfrm>
        <a:graphic>
          <a:graphicData uri="http://schemas.openxmlformats.org/drawingml/2006/table">
            <a:tbl>
              <a:tblPr firstRow="1" firstCol="1" bandRow="1"/>
              <a:tblGrid>
                <a:gridCol w="288290"/>
                <a:gridCol w="288290"/>
                <a:gridCol w="510282"/>
                <a:gridCol w="432048"/>
                <a:gridCol w="432048"/>
              </a:tblGrid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35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cs typeface="Times New Roman"/>
                        </a:rPr>
                        <a:t>70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20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35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6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10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15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2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4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5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effectLst/>
                          <a:latin typeface="Times New Roman"/>
                          <a:cs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51520" y="3861048"/>
            <a:ext cx="856895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 smtClean="0"/>
              <a:t>Задача 2. Две строки</a:t>
            </a:r>
            <a:r>
              <a:rPr lang="ru-RU" sz="2200" dirty="0" smtClean="0"/>
              <a:t>. </a:t>
            </a:r>
            <a:r>
              <a:rPr lang="ru-RU" sz="2200" dirty="0"/>
              <a:t>Заданы две символьные строки A и B, не содержащие пробелов. Требуется вычислить, сколькими способами можно получить строку </a:t>
            </a:r>
            <a:r>
              <a:rPr lang="ru-RU" sz="2200" b="1" i="1" dirty="0"/>
              <a:t>B</a:t>
            </a:r>
            <a:r>
              <a:rPr lang="ru-RU" sz="2200" dirty="0"/>
              <a:t> из строки </a:t>
            </a:r>
            <a:r>
              <a:rPr lang="ru-RU" sz="2200" b="1" i="1" dirty="0"/>
              <a:t>A</a:t>
            </a:r>
            <a:r>
              <a:rPr lang="ru-RU" sz="2200" dirty="0"/>
              <a:t>, вычеркивая некоторые символы. Например, если строки </a:t>
            </a:r>
            <a:r>
              <a:rPr lang="ru-RU" sz="2200" b="1" i="1" dirty="0"/>
              <a:t>A</a:t>
            </a:r>
            <a:r>
              <a:rPr lang="ru-RU" sz="2200" dirty="0"/>
              <a:t> и </a:t>
            </a:r>
            <a:r>
              <a:rPr lang="ru-RU" sz="2200" b="1" i="1" dirty="0"/>
              <a:t>B</a:t>
            </a:r>
            <a:r>
              <a:rPr lang="ru-RU" sz="2200" dirty="0"/>
              <a:t> – </a:t>
            </a:r>
            <a:r>
              <a:rPr lang="ru-RU" sz="2200" b="1" dirty="0" err="1"/>
              <a:t>СамаринаИрина</a:t>
            </a:r>
            <a:r>
              <a:rPr lang="ru-RU" sz="2200" dirty="0"/>
              <a:t> и </a:t>
            </a:r>
            <a:r>
              <a:rPr lang="ru-RU" sz="2200" b="1" dirty="0"/>
              <a:t>Сара</a:t>
            </a:r>
            <a:r>
              <a:rPr lang="ru-RU" sz="2200" dirty="0"/>
              <a:t> соответственно, то искомое число равно </a:t>
            </a:r>
            <a:r>
              <a:rPr lang="ru-RU" sz="2200" b="1" dirty="0"/>
              <a:t>7</a:t>
            </a:r>
            <a:r>
              <a:rPr lang="ru-RU" sz="2200" dirty="0"/>
              <a:t>, для строк </a:t>
            </a:r>
            <a:r>
              <a:rPr lang="ru-RU" sz="2200" b="1" dirty="0" err="1"/>
              <a:t>aaabbbbccc</a:t>
            </a:r>
            <a:r>
              <a:rPr lang="ru-RU" sz="2200" dirty="0"/>
              <a:t> и </a:t>
            </a:r>
            <a:r>
              <a:rPr lang="ru-RU" sz="2200" b="1" dirty="0" err="1"/>
              <a:t>abc</a:t>
            </a:r>
            <a:r>
              <a:rPr lang="ru-RU" sz="2200" dirty="0"/>
              <a:t> это число равно </a:t>
            </a:r>
            <a:r>
              <a:rPr lang="ru-RU" sz="2200" b="1" dirty="0"/>
              <a:t>36</a:t>
            </a:r>
            <a:r>
              <a:rPr lang="ru-RU" sz="2200" dirty="0" smtClean="0"/>
              <a:t>.</a:t>
            </a:r>
          </a:p>
          <a:p>
            <a:r>
              <a:rPr lang="ru-RU" sz="2400" b="1" i="1" dirty="0"/>
              <a:t>Решение</a:t>
            </a:r>
            <a:r>
              <a:rPr lang="en-US" sz="2400" b="1" i="1" dirty="0"/>
              <a:t>: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1915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89190"/>
              </p:ext>
            </p:extLst>
          </p:nvPr>
        </p:nvGraphicFramePr>
        <p:xfrm>
          <a:off x="2195736" y="476672"/>
          <a:ext cx="4608512" cy="1872208"/>
        </p:xfrm>
        <a:graphic>
          <a:graphicData uri="http://schemas.openxmlformats.org/drawingml/2006/table">
            <a:tbl>
              <a:tblPr firstRow="1" firstCol="1" bandRow="1"/>
              <a:tblGrid>
                <a:gridCol w="342351"/>
                <a:gridCol w="342351"/>
                <a:gridCol w="341600"/>
                <a:gridCol w="342351"/>
                <a:gridCol w="341600"/>
                <a:gridCol w="342351"/>
                <a:gridCol w="341600"/>
                <a:gridCol w="341600"/>
                <a:gridCol w="432548"/>
                <a:gridCol w="504056"/>
                <a:gridCol w="432048"/>
                <a:gridCol w="504056"/>
              </a:tblGrid>
              <a:tr h="329179"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 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a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a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a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b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b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b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b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c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c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c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79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179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a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1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3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20"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b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0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3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6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9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c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0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effectLst/>
                          <a:latin typeface="Times New Roman"/>
                        </a:rPr>
                        <a:t>12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  <a:latin typeface="Times New Roman"/>
                        </a:rPr>
                        <a:t>24</a:t>
                      </a:r>
                      <a:endParaRPr lang="ru-RU" sz="220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</a:rPr>
                        <a:t>36</a:t>
                      </a:r>
                      <a:endParaRPr lang="ru-RU" sz="2200" dirty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/>
              <p:cNvSpPr>
                <a:spLocks noChangeArrowheads="1"/>
              </p:cNvSpPr>
              <p:nvPr/>
            </p:nvSpPr>
            <p:spPr bwMode="auto">
              <a:xfrm>
                <a:off x="323528" y="2322275"/>
                <a:ext cx="8496944" cy="3583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25392" rIns="91440" bIns="25392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algn="just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Для клеток, у которых символы по горизонтали и вертикали не совпадают, значение переписывается из соседней слева клетки. Пусть, например, у клетки символ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по горизонтали и первый символ по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по вертикали (</a:t>
                </a:r>
                <a:r>
                  <a:rPr kumimoji="0" lang="ru-RU" sz="22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серая клетка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). Способов получения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из строки '</a:t>
                </a:r>
                <a:r>
                  <a:rPr kumimoji="0" lang="ru-RU" sz="2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aaab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столько же, сколько из строки '</a:t>
                </a:r>
                <a:r>
                  <a:rPr kumimoji="0" lang="ru-RU" sz="2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aaa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'. Для случая совпадения символов, например,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по горизонтали и второй символ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по вертикали (</a:t>
                </a:r>
                <a:r>
                  <a:rPr kumimoji="0" lang="ru-RU" sz="22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зелёная клетка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), количество способов – это сумма способов для строк '</a:t>
                </a:r>
                <a:r>
                  <a:rPr kumimoji="0" lang="ru-RU" sz="2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и '</a:t>
                </a:r>
                <a:r>
                  <a:rPr kumimoji="0" lang="ru-RU" sz="2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aaab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и строк '</a:t>
                </a:r>
                <a:r>
                  <a:rPr kumimoji="0" lang="ru-RU" sz="2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 и '</a:t>
                </a:r>
                <a:r>
                  <a:rPr kumimoji="0" lang="ru-RU" sz="2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aaab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'.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Times New Roman" pitchFamily="18" charset="0"/>
                    <a:cs typeface="Calibri" pitchFamily="34" charset="0"/>
                  </a:rPr>
                  <a:t>Имеем следующую формулу:</a:t>
                </a:r>
                <a:r>
                  <a:rPr kumimoji="0" lang="ru-RU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𝑎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𝑖</m:t>
                        </m:r>
                        <m:r>
                          <a:rPr lang="ru-RU" sz="24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ru-RU" sz="2400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𝑗</m:t>
                        </m:r>
                      </m:sub>
                    </m:sSub>
                    <m:r>
                      <a:rPr lang="ru-RU" sz="2400" i="1">
                        <a:effectLst/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sz="2400" i="1">
                            <a:effectLst/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effectLst/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𝑗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−1,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𝑗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  если 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𝑗</m:t>
                                  </m:r>
                                  <m:r>
                                    <a:rPr lang="ru-RU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,                        если 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effectLst/>
                                      <a:latin typeface="Cambria Math"/>
                                      <a:ea typeface="Calibri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ru-RU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322275"/>
                <a:ext cx="8496944" cy="3583529"/>
              </a:xfrm>
              <a:prstGeom prst="rect">
                <a:avLst/>
              </a:prstGeom>
              <a:blipFill rotWithShape="1">
                <a:blip r:embed="rId2"/>
                <a:stretch>
                  <a:fillRect l="-861" t="-1190" r="-10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49694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/>
              <a:t>Задача 3. Алгоритм </a:t>
            </a:r>
            <a:r>
              <a:rPr lang="ru-RU" sz="2200" b="1" dirty="0" err="1"/>
              <a:t>Нудельмана-Вунша</a:t>
            </a:r>
            <a:endParaRPr lang="ru-RU" sz="2200" dirty="0"/>
          </a:p>
          <a:p>
            <a:pPr algn="just"/>
            <a:r>
              <a:rPr lang="ru-RU" sz="2200" dirty="0"/>
              <a:t>Находим наибольшую возможную общую часть двух исходных последовательностей. Например, алгоритмом </a:t>
            </a:r>
            <a:r>
              <a:rPr lang="ru-RU" sz="2200" dirty="0" err="1"/>
              <a:t>Нудельмана-Вунша</a:t>
            </a:r>
            <a:r>
              <a:rPr lang="ru-RU" sz="2200" dirty="0"/>
              <a:t>. </a:t>
            </a:r>
          </a:p>
          <a:p>
            <a:pPr algn="just"/>
            <a:r>
              <a:rPr lang="ru-RU" sz="2200" dirty="0"/>
              <a:t>Этот алгоритм происходит из молекулярной биологии. Молекулы ДНК содержат генетическую информацию. Моделью ДНК можно считать длинное слово из четырех букв (А, Г, Ц, Т). Даны два слова (длины </a:t>
            </a:r>
            <a:r>
              <a:rPr lang="en-US" sz="2200" i="1" dirty="0"/>
              <a:t>M</a:t>
            </a:r>
            <a:r>
              <a:rPr lang="ru-RU" sz="2200" dirty="0"/>
              <a:t> и </a:t>
            </a:r>
            <a:r>
              <a:rPr lang="en-US" sz="2200" i="1" dirty="0"/>
              <a:t>N</a:t>
            </a:r>
            <a:r>
              <a:rPr lang="ru-RU" sz="2200" dirty="0"/>
              <a:t>), состоящие из букв А, Г, Ц, Т. Найти </a:t>
            </a:r>
            <a:r>
              <a:rPr lang="ru-RU" sz="2200" dirty="0" err="1"/>
              <a:t>подпоследовательность</a:t>
            </a:r>
            <a:r>
              <a:rPr lang="ru-RU" sz="2200" dirty="0"/>
              <a:t> наибольшей длины, входящую в то и другое слово</a:t>
            </a:r>
            <a:r>
              <a:rPr lang="ru-RU" sz="2200" dirty="0" smtClean="0"/>
              <a:t>. Пусть </a:t>
            </a:r>
            <a:r>
              <a:rPr lang="ru-RU" sz="2200" dirty="0"/>
              <a:t>есть слова </a:t>
            </a:r>
            <a:r>
              <a:rPr lang="en-US" sz="2200" dirty="0" smtClean="0"/>
              <a:t>A=</a:t>
            </a:r>
            <a:r>
              <a:rPr lang="ru-RU" sz="2200" dirty="0" smtClean="0"/>
              <a:t>«ГЦАТАГГТЦ» </a:t>
            </a:r>
            <a:r>
              <a:rPr lang="ru-RU" sz="2200" dirty="0"/>
              <a:t>и </a:t>
            </a:r>
            <a:r>
              <a:rPr lang="en-US" sz="2200" dirty="0" smtClean="0"/>
              <a:t>B=</a:t>
            </a:r>
            <a:r>
              <a:rPr lang="ru-RU" sz="2200" dirty="0" smtClean="0"/>
              <a:t>«АГЦААТГГТ». </a:t>
            </a:r>
            <a:r>
              <a:rPr lang="ru-RU" sz="2200" dirty="0"/>
              <a:t>Схема решения иллюстрируется следующим рисунком. </a:t>
            </a:r>
          </a:p>
        </p:txBody>
      </p:sp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66515"/>
            <a:ext cx="7063296" cy="300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662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251520" y="197346"/>
                <a:ext cx="8568952" cy="604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200" dirty="0" smtClean="0"/>
                  <a:t>Формирование первой строки и первого столбца выполняется до заполнения таблицы и осуществляется так: единицей отмечается первое совпадение, затем эта единица автоматически заносится во все оставшиеся клетки. Например,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𝒂</m:t>
                        </m:r>
                      </m:e>
                      <m:sub>
                        <m:r>
                          <a:rPr lang="en-US" sz="2200" b="1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𝟑</m:t>
                        </m:r>
                        <m:r>
                          <a:rPr lang="ru-RU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en-US" sz="2200" b="1" i="1" smtClean="0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ru-RU" sz="2200" dirty="0" smtClean="0"/>
                  <a:t> – первое совпадение в столбце, затем эта единица идет по первому столбцу.</a:t>
                </a:r>
                <a:r>
                  <a:rPr lang="en-US" sz="2200" dirty="0" smtClean="0"/>
                  <a:t> </a:t>
                </a:r>
              </a:p>
              <a:p>
                <a:r>
                  <a:rPr lang="ru-RU" sz="2200" dirty="0" smtClean="0"/>
                  <a:t>Далее, принцип </a:t>
                </a:r>
                <a:r>
                  <a:rPr lang="ru-RU" sz="2200" dirty="0"/>
                  <a:t>заполнения таблицы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200" b="1" i="1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𝒂</m:t>
                        </m:r>
                      </m:e>
                      <m:sub>
                        <m:r>
                          <a:rPr lang="ru-RU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𝒊</m:t>
                        </m:r>
                        <m:r>
                          <a:rPr lang="ru-RU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,</m:t>
                        </m:r>
                        <m:r>
                          <a:rPr lang="ru-RU" sz="2200" b="1" i="1"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ru-RU" sz="2200" dirty="0" smtClean="0"/>
                  <a:t> </a:t>
                </a:r>
                <a:r>
                  <a:rPr lang="ru-RU" sz="2200" dirty="0"/>
                  <a:t>следующий: </a:t>
                </a:r>
                <a:endParaRPr lang="en-US" sz="2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𝑖</m:t>
                          </m:r>
                          <m: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𝑗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effectLst/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effectLst/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max</m:t>
                                    </m:r>
                                    <m:r>
                                      <a:rPr lang="en-US" sz="2400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⁡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−1,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),    если 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−1,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ru-RU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+1</m:t>
                                </m:r>
                                <m:r>
                                  <a:rPr lang="ru-RU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                        если  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effectLst/>
                                        <a:latin typeface="Cambria Math"/>
                                        <a:ea typeface="Calibri"/>
                                        <a:cs typeface="Times New Roman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  <a:p>
                <a:endParaRPr lang="ru-RU" sz="2200" dirty="0"/>
              </a:p>
              <a:p>
                <a:pPr algn="just"/>
                <a:r>
                  <a:rPr lang="ru-RU" sz="2200" dirty="0" smtClean="0"/>
                  <a:t>На рисунке закрашены клетки, находящиеся на пересечении строки и столбца с одинаковыми буквами. </a:t>
                </a:r>
                <a:endParaRPr lang="en-US" sz="2200" dirty="0" smtClean="0"/>
              </a:p>
              <a:p>
                <a:pPr algn="just"/>
                <a:r>
                  <a:rPr lang="ru-RU" sz="2200" dirty="0" err="1" smtClean="0"/>
                  <a:t>Подпоследовательность</a:t>
                </a:r>
                <a:r>
                  <a:rPr lang="ru-RU" sz="2200" dirty="0" smtClean="0"/>
                  <a:t> </a:t>
                </a:r>
                <a:r>
                  <a:rPr lang="ru-RU" sz="2200" dirty="0"/>
                  <a:t>формируется при обратном просмотре заполненной таблицы от клетки, помеченной максимальным значением. Путь – это клетки с метками, отличающимися на единицу, буквы выписываются из закрашенных клеток. Последовательность этих букв – ответ задачи. Для нашего примера две </a:t>
                </a:r>
                <a:r>
                  <a:rPr lang="ru-RU" sz="2200" dirty="0" err="1"/>
                  <a:t>подпоследовательности</a:t>
                </a:r>
                <a:r>
                  <a:rPr lang="ru-RU" sz="2200" dirty="0"/>
                  <a:t>: ГЦААГГТ и ГЦАТГГТ.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7346"/>
                <a:ext cx="8568952" cy="6041269"/>
              </a:xfrm>
              <a:prstGeom prst="rect">
                <a:avLst/>
              </a:prstGeom>
              <a:blipFill rotWithShape="1">
                <a:blip r:embed="rId2"/>
                <a:stretch>
                  <a:fillRect l="-853" t="-605" r="-996" b="-10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0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3567</Words>
  <Application>Microsoft Office PowerPoint</Application>
  <PresentationFormat>Экран (4:3)</PresentationFormat>
  <Paragraphs>701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51</cp:revision>
  <dcterms:created xsi:type="dcterms:W3CDTF">2017-09-19T06:57:34Z</dcterms:created>
  <dcterms:modified xsi:type="dcterms:W3CDTF">2018-11-11T23:51:52Z</dcterms:modified>
</cp:coreProperties>
</file>