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72" r:id="rId16"/>
    <p:sldId id="264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0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97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0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1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9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6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2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9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0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46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4B46-6E48-48EC-8B95-0F92D6DB009C}" type="datetimeFigureOut">
              <a:rPr lang="ru-RU" smtClean="0"/>
              <a:t>02.10.2020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BCE48-7B47-4779-8879-C155161700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332656"/>
            <a:ext cx="83529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комбинаторных объектов</a:t>
            </a:r>
            <a:endParaRPr lang="ru-RU" sz="2200" dirty="0"/>
          </a:p>
          <a:p>
            <a:pPr algn="just"/>
            <a:r>
              <a:rPr lang="ru-RU" sz="2200" dirty="0"/>
              <a:t> 	В данной лекции начнем знакомство с генерацией (порождением) комбинаторных объектов (множеств и последовательностей), структура которых определена в каждой конкретной задаче. Количество объектов зависит от их размера, как правило, экспоненциально, поэтому алгоритмы перебора, т.е. порождения всех или всех допустимых в задаче объектов обычно имеют </a:t>
            </a:r>
            <a:r>
              <a:rPr lang="ru-RU" sz="2200" b="1" i="1" dirty="0"/>
              <a:t>экспоненциальную сложность</a:t>
            </a:r>
            <a:r>
              <a:rPr lang="ru-RU" sz="2200" dirty="0"/>
              <a:t>.</a:t>
            </a:r>
          </a:p>
          <a:p>
            <a:pPr algn="just"/>
            <a:r>
              <a:rPr lang="ru-RU" sz="2200" dirty="0"/>
              <a:t>Все рассматриваемые методы систематического порождения комби­наторных объектов будут сводиться к выбору </a:t>
            </a:r>
            <a:r>
              <a:rPr lang="ru-RU" sz="2200" b="1" i="1" dirty="0"/>
              <a:t>начальной конфигурации</a:t>
            </a:r>
            <a:r>
              <a:rPr lang="ru-RU" sz="2200" dirty="0"/>
              <a:t>, задающей первый генерируемый объект, трансформации полученного объекта в следующий и проверке условия окончания, которое опреде­ляет момент прекращения вычислений. При этом особый интерес будут представлять </a:t>
            </a:r>
            <a:r>
              <a:rPr lang="ru-RU" sz="2200" i="1" dirty="0"/>
              <a:t>алгоритмы генерации объектов в порядке минимального изменения, </a:t>
            </a:r>
            <a:r>
              <a:rPr lang="ru-RU" sz="2200" dirty="0"/>
              <a:t>когда два "соседних" порождаемых объекта различаются в подходящем смысле "минимально".</a:t>
            </a:r>
          </a:p>
        </p:txBody>
      </p:sp>
    </p:spTree>
    <p:extLst>
      <p:ext uri="{BB962C8B-B14F-4D97-AF65-F5344CB8AC3E}">
        <p14:creationId xmlns:p14="http://schemas.microsoft.com/office/powerpoint/2010/main" val="8290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61278"/>
              </p:ext>
            </p:extLst>
          </p:nvPr>
        </p:nvGraphicFramePr>
        <p:xfrm>
          <a:off x="251520" y="476672"/>
          <a:ext cx="864096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Рекурсия</a:t>
                      </a:r>
                    </a:p>
                    <a:p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p, r;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print()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]&lt;&lt;" ";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per(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k){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if (r[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]==0)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]=1; p[k]=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if (k==n) print(); else per(k+1);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r[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]=0;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memset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(r,0,sizeof(r));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1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04664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Время выполнения алгоритма определяется, прежде всего, количеством сгенерированных перестановок </a:t>
            </a:r>
            <a:r>
              <a:rPr lang="en-US" sz="2400" dirty="0"/>
              <a:t>O(n!)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Например,</a:t>
            </a:r>
            <a:r>
              <a:rPr lang="en-US" sz="2400" dirty="0"/>
              <a:t> 10!=3628800.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854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9186" y="188640"/>
            <a:ext cx="84249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Алгоритм Джонсона — </a:t>
            </a:r>
            <a:r>
              <a:rPr lang="ru-RU" sz="2400" b="1" dirty="0" err="1"/>
              <a:t>Троттера</a:t>
            </a:r>
            <a:r>
              <a:rPr lang="ru-RU" sz="2400" b="1" dirty="0"/>
              <a:t> генерации перестановок</a:t>
            </a:r>
            <a:endParaRPr lang="ru-RU" sz="2400" dirty="0"/>
          </a:p>
          <a:p>
            <a:pPr algn="just"/>
            <a:r>
              <a:rPr lang="ru-RU" sz="2400" dirty="0"/>
              <a:t>	Мы рассмотрели несколько алгоритмов генерации перестановок. При этом переход от предыдущей перестановки к следующей требовал, вообще говоря, большого числа перемещений элементов исходной пе­рестановки. Так, в лучшем из рассмотренных алгоритмов </a:t>
            </a:r>
            <a:r>
              <a:rPr lang="ru-RU" sz="2400" dirty="0" err="1"/>
              <a:t>PLex</a:t>
            </a:r>
            <a:r>
              <a:rPr lang="ru-RU" sz="2400" dirty="0"/>
              <a:t>(n) мы выделяли два элемента, меняли их местами, а затем переворачивали ко­нечный отрезок перестановки. Поэтому естественно желание получить алгоритм генерации, в котором соседние перестановки будут различать­ся настолько мало, насколько это возможно. Для того, чтобы такое раз­личие было минимально возможным, любая генерируемая перестановка должна отличаться от предшествующей транспозицией двух соседних элементов. Возможно ли таким образом породить все перестановки без повторений? Оказывается, такую последовательность перестановок лег­ко построить рекурсивно по </a:t>
            </a:r>
            <a:r>
              <a:rPr lang="en-US" sz="2400" dirty="0"/>
              <a:t>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3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31357" y="46905"/>
                <a:ext cx="8496944" cy="6498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200" dirty="0"/>
                  <a:t>При </a:t>
                </a:r>
                <a:r>
                  <a:rPr lang="en-US" sz="2200" dirty="0"/>
                  <a:t>n</a:t>
                </a:r>
                <a:r>
                  <a:rPr lang="ru-RU" sz="2200" i="1" dirty="0"/>
                  <a:t> = </a:t>
                </a:r>
                <a:r>
                  <a:rPr lang="ru-RU" sz="2200" dirty="0"/>
                  <a:t>1 последовательность из единственной перестановки (1) будет требуемой. Предположим, что имеется последовательность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,…,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ru-RU" sz="2200" i="1">
                            <a:latin typeface="Cambria Math"/>
                          </a:rPr>
                          <m:t>!</m:t>
                        </m:r>
                      </m:sup>
                    </m:sSubSup>
                  </m:oMath>
                </a14:m>
                <a:r>
                  <a:rPr lang="ru-RU" sz="2200" dirty="0"/>
                  <a:t> всех перестановок из 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n</a:t>
                </a:r>
                <a:r>
                  <a:rPr lang="ru-RU" sz="2200" i="1" baseline="-25000" dirty="0"/>
                  <a:t>-1</a:t>
                </a:r>
                <a:r>
                  <a:rPr lang="ru-RU" sz="2200" i="1" dirty="0"/>
                  <a:t> – </a:t>
                </a:r>
                <a:r>
                  <a:rPr lang="ru-RU" sz="2200" dirty="0"/>
                  <a:t>такая, что каждая сле­дующая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  <m:r>
                          <a:rPr lang="ru-RU" sz="2200" i="1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200" dirty="0"/>
                  <a:t> получается из предыдущей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u-RU" sz="2200" i="1" dirty="0"/>
                  <a:t> </a:t>
                </a:r>
                <a:r>
                  <a:rPr lang="ru-RU" sz="2200" dirty="0"/>
                  <a:t>перестановкой двух сосед­них элементов. Построим последовательность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latin typeface="Cambria Math"/>
                      </a:rPr>
                      <m:t>, </m:t>
                    </m:r>
                    <m:r>
                      <a:rPr lang="ru-RU" sz="2200" i="1">
                        <a:latin typeface="Cambria Math"/>
                      </a:rPr>
                      <m:t>𝑖</m:t>
                    </m:r>
                    <m:r>
                      <a:rPr lang="ru-RU" sz="2200" i="1">
                        <a:latin typeface="Cambria Math"/>
                      </a:rPr>
                      <m:t>=1,2,…,</m:t>
                    </m:r>
                    <m:r>
                      <a:rPr lang="ru-RU" sz="2200" i="1">
                        <a:latin typeface="Cambria Math"/>
                      </a:rPr>
                      <m:t>𝑛</m:t>
                    </m:r>
                    <m:r>
                      <a:rPr lang="ru-RU" sz="2200" i="1">
                        <a:latin typeface="Cambria Math"/>
                      </a:rPr>
                      <m:t>!</m:t>
                    </m:r>
                  </m:oMath>
                </a14:m>
                <a:r>
                  <a:rPr lang="ru-RU" sz="2200" dirty="0"/>
                  <a:t> всех пере­становок из 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n</a:t>
                </a:r>
                <a:r>
                  <a:rPr lang="en-US" sz="2200" i="1" dirty="0"/>
                  <a:t> </a:t>
                </a:r>
                <a:r>
                  <a:rPr lang="ru-RU" sz="2200" dirty="0"/>
                  <a:t>с таким же свойством. Расширим каждую перестановку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200" dirty="0"/>
                  <a:t>, последовательно вставляя элемент </a:t>
                </a:r>
                <a:r>
                  <a:rPr lang="en-US" sz="2200" b="1" i="1" dirty="0"/>
                  <a:t>n</a:t>
                </a:r>
                <a:r>
                  <a:rPr lang="ru-RU" sz="2200" i="1" dirty="0"/>
                  <a:t> </a:t>
                </a:r>
                <a:r>
                  <a:rPr lang="ru-RU" sz="2200" dirty="0"/>
                  <a:t>на каждое из </a:t>
                </a:r>
                <a:r>
                  <a:rPr lang="en-US" sz="2200" b="1" i="1" dirty="0"/>
                  <a:t>n</a:t>
                </a:r>
                <a:r>
                  <a:rPr lang="ru-RU" sz="2200" i="1" dirty="0"/>
                  <a:t> </a:t>
                </a:r>
                <a:r>
                  <a:rPr lang="ru-RU" sz="2200" dirty="0"/>
                  <a:t>возможных мест: перед элементом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i="1" dirty="0"/>
                  <a:t>, </a:t>
                </a:r>
                <a:r>
                  <a:rPr lang="ru-RU" sz="2200" dirty="0"/>
                  <a:t>между элементами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𝑗</m:t>
                        </m:r>
                        <m:r>
                          <a:rPr lang="ru-RU" sz="2200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dirty="0"/>
                  <a:t> после элемента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ru-RU" sz="2200" b="1" dirty="0"/>
                  <a:t>. </a:t>
                </a:r>
                <a:r>
                  <a:rPr lang="ru-RU" sz="2200" dirty="0"/>
                  <a:t>При этом элемент </a:t>
                </a:r>
                <a:r>
                  <a:rPr lang="en-US" sz="2200" i="1" dirty="0"/>
                  <a:t>n</a:t>
                </a:r>
                <a:r>
                  <a:rPr lang="ru-RU" sz="2200" i="1" dirty="0"/>
                  <a:t> </a:t>
                </a:r>
                <a:r>
                  <a:rPr lang="ru-RU" sz="2200" dirty="0"/>
                  <a:t>вставляем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2200" dirty="0"/>
                  <a:t> в направлении справа налево, а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200" dirty="0"/>
                  <a:t> — слева направо:</a:t>
                </a:r>
              </a:p>
              <a:p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/>
                      </a:rPr>
                      <m:t>       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,..,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ru-RU" sz="2200" i="1">
                        <a:latin typeface="Cambria Math"/>
                      </a:rPr>
                      <m:t>,…,(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200" dirty="0"/>
                  <a:t>,</a:t>
                </a:r>
                <a14:m>
                  <m:oMath xmlns:m="http://schemas.openxmlformats.org/officeDocument/2006/math">
                    <m:r>
                      <a:rPr lang="ru-RU" sz="2200" b="0" i="0" smtClean="0">
                        <a:latin typeface="Cambria Math"/>
                      </a:rPr>
                      <m:t>        </m:t>
                    </m:r>
                    <m:r>
                      <a:rPr lang="ru-RU" sz="22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,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ru-RU" sz="2200" i="1">
                            <a:latin typeface="Cambria Math"/>
                          </a:rPr>
                          <m:t>,..,</m:t>
                        </m:r>
                        <m:sSubSup>
                          <m:sSubSupPr>
                            <m:ctrlPr>
                              <a:rPr lang="ru-RU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sz="2200" i="1">
                                <a:latin typeface="Cambria Math"/>
                              </a:rPr>
                              <m:t>𝑛</m:t>
                            </m:r>
                            <m:r>
                              <a:rPr lang="ru-RU" sz="2200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ru-RU" sz="2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ru-RU" sz="2200" i="1">
                        <a:latin typeface="Cambria Math"/>
                      </a:rPr>
                      <m:t>,…,(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,..,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,</m:t>
                    </m:r>
                    <m:r>
                      <a:rPr lang="ru-RU" sz="2200" i="1">
                        <a:latin typeface="Cambria Math"/>
                      </a:rPr>
                      <m:t>𝑛</m:t>
                    </m:r>
                    <m:r>
                      <a:rPr lang="ru-RU" sz="2200" i="1">
                        <a:latin typeface="Cambria Math"/>
                      </a:rPr>
                      <m:t>)</m:t>
                    </m:r>
                  </m:oMath>
                </a14:m>
                <a:endParaRPr lang="ru-RU" sz="2200" dirty="0"/>
              </a:p>
              <a:p>
                <a:pPr algn="just"/>
                <a:r>
                  <a:rPr lang="ru-RU" sz="2200" dirty="0"/>
                  <a:t> и т. д., при переходе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ru-RU" sz="2200" i="1" dirty="0"/>
                  <a:t> </a:t>
                </a:r>
                <a:r>
                  <a:rPr lang="ru-RU" sz="2200" dirty="0"/>
                  <a:t>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  <m:r>
                          <a:rPr lang="ru-RU" sz="2200" i="1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200" dirty="0"/>
                  <a:t> меняем направление вставки элемента </a:t>
                </a:r>
                <a:r>
                  <a:rPr lang="en-US" sz="2200" i="1" dirty="0"/>
                  <a:t>n</a:t>
                </a:r>
                <a:r>
                  <a:rPr lang="ru-RU" sz="2200" i="1" dirty="0"/>
                  <a:t> </a:t>
                </a:r>
                <a:r>
                  <a:rPr lang="ru-RU" sz="2200" dirty="0"/>
                  <a:t>на обратное. Тогда внутри </a:t>
                </a:r>
                <a:r>
                  <a:rPr lang="en-US" sz="2200" dirty="0" err="1"/>
                  <a:t>i</a:t>
                </a:r>
                <a:r>
                  <a:rPr lang="ru-RU" sz="2200" dirty="0"/>
                  <a:t>-го </a:t>
                </a:r>
                <a:r>
                  <a:rPr lang="ru-RU" sz="2200" i="1" dirty="0"/>
                  <a:t>блока (</a:t>
                </a:r>
                <a:r>
                  <a:rPr lang="en-US" sz="2200" i="1" dirty="0"/>
                  <a:t>n</a:t>
                </a:r>
                <a:r>
                  <a:rPr lang="ru-RU" sz="2200" i="1" dirty="0"/>
                  <a:t> </a:t>
                </a:r>
                <a:r>
                  <a:rPr lang="ru-RU" sz="2200" dirty="0"/>
                  <a:t>перестановок из </a:t>
                </a:r>
                <a:r>
                  <a:rPr lang="en-US" sz="2200" i="1" dirty="0" err="1"/>
                  <a:t>S</a:t>
                </a:r>
                <a:r>
                  <a:rPr lang="en-US" sz="2200" i="1" baseline="-25000" dirty="0" err="1"/>
                  <a:t>n</a:t>
                </a:r>
                <a:r>
                  <a:rPr lang="ru-RU" sz="2200" i="1" dirty="0"/>
                  <a:t>, </a:t>
                </a:r>
                <a:r>
                  <a:rPr lang="ru-RU" sz="2200" dirty="0"/>
                  <a:t>постро­енных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2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𝑛</m:t>
                        </m:r>
                        <m:r>
                          <a:rPr lang="ru-RU" sz="22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sz="2200" dirty="0"/>
                  <a:t>)</a:t>
                </a:r>
                <a:r>
                  <a:rPr lang="ru-RU" sz="2200" i="1" dirty="0"/>
                  <a:t> </a:t>
                </a:r>
                <a:r>
                  <a:rPr lang="ru-RU" sz="2200" dirty="0"/>
                  <a:t>каждая следующая перестановка получается из предыдущей перестановкой двух соседних элементов, один из которых есть </a:t>
                </a:r>
                <a:r>
                  <a:rPr lang="en-US" sz="2200" b="1" i="1" dirty="0"/>
                  <a:t>n</a:t>
                </a:r>
                <a:r>
                  <a:rPr lang="ru-RU" sz="2200" i="1" dirty="0"/>
                  <a:t>. </a:t>
                </a:r>
                <a:endParaRPr lang="ru-RU" sz="22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7" y="46905"/>
                <a:ext cx="8496944" cy="6498767"/>
              </a:xfrm>
              <a:prstGeom prst="rect">
                <a:avLst/>
              </a:prstGeom>
              <a:blipFill>
                <a:blip r:embed="rId2"/>
                <a:stretch>
                  <a:fillRect l="-933" t="-657" r="-9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3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79512" y="404664"/>
                <a:ext cx="8568952" cy="4905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При переходе от последней перестановки в </a:t>
                </a:r>
                <a:r>
                  <a:rPr lang="en-US" sz="2400" i="1" dirty="0" err="1"/>
                  <a:t>i</a:t>
                </a:r>
                <a:r>
                  <a:rPr lang="ru-RU" sz="2400" dirty="0"/>
                  <a:t>-м блоке к первой в следующем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ru-RU" sz="2400" dirty="0"/>
                  <a:t>+ 1)-м блоке по индукционному предположению также переставляются только два элемента. Таким образом, для построенной последовательности перестановок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ru-RU" sz="24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ru-RU" sz="2400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ru-RU" sz="2400" i="1">
                        <a:latin typeface="Cambria Math"/>
                      </a:rPr>
                      <m:t>, </m:t>
                    </m:r>
                    <m:r>
                      <a:rPr lang="ru-RU" sz="2400" i="1">
                        <a:latin typeface="Cambria Math"/>
                      </a:rPr>
                      <m:t>𝑖</m:t>
                    </m:r>
                    <m:r>
                      <a:rPr lang="ru-RU" sz="2400" i="1">
                        <a:latin typeface="Cambria Math"/>
                      </a:rPr>
                      <m:t>=1,…</m:t>
                    </m:r>
                    <m:r>
                      <a:rPr lang="ru-RU" sz="2400" i="1">
                        <a:latin typeface="Cambria Math"/>
                      </a:rPr>
                      <m:t>𝑛</m:t>
                    </m:r>
                    <m:r>
                      <a:rPr lang="ru-RU" sz="2400" i="1">
                        <a:latin typeface="Cambria Math"/>
                      </a:rPr>
                      <m:t>!</m:t>
                    </m:r>
                  </m:oMath>
                </a14:m>
                <a:r>
                  <a:rPr lang="ru-RU" sz="2400" dirty="0"/>
                  <a:t> выполняется требуемое свойство.</a:t>
                </a:r>
                <a:endParaRPr lang="en-US" sz="2400" dirty="0"/>
              </a:p>
              <a:p>
                <a:pPr algn="just"/>
                <a:r>
                  <a:rPr lang="ru-RU" sz="2400" dirty="0"/>
                  <a:t>Описанный рекурсивный алгоритм, генерирующий последователь­ность перестановок из </a:t>
                </a:r>
                <a:r>
                  <a:rPr lang="en-US" sz="2400" i="1" dirty="0" err="1"/>
                  <a:t>S</a:t>
                </a:r>
                <a:r>
                  <a:rPr lang="en-US" sz="2400" i="1" baseline="-25000" dirty="0" err="1"/>
                  <a:t>n</a:t>
                </a:r>
                <a:r>
                  <a:rPr lang="en-US" sz="2400" i="1" dirty="0"/>
                  <a:t> </a:t>
                </a:r>
                <a:r>
                  <a:rPr lang="ru-RU" sz="2400" dirty="0"/>
                  <a:t>применённый непосредственно, имеет огром­ный недостаток: последовательность перестановок строится "целиком" и требует хранения всех перестановок из </a:t>
                </a:r>
                <a:r>
                  <a:rPr lang="en-US" sz="2400" i="1" dirty="0" err="1"/>
                  <a:t>S</a:t>
                </a:r>
                <a:r>
                  <a:rPr lang="en-US" sz="2400" i="1" baseline="-25000" dirty="0" err="1"/>
                  <a:t>n</a:t>
                </a:r>
                <a:r>
                  <a:rPr lang="ru-RU" sz="2400" i="1" baseline="-25000" dirty="0"/>
                  <a:t>-1</a:t>
                </a:r>
                <a:r>
                  <a:rPr lang="ru-RU" sz="2400" i="1" dirty="0"/>
                  <a:t> , </a:t>
                </a:r>
                <a:r>
                  <a:rPr lang="en-US" sz="2400" i="1" dirty="0" err="1"/>
                  <a:t>S</a:t>
                </a:r>
                <a:r>
                  <a:rPr lang="en-US" sz="2400" i="1" baseline="-25000" dirty="0" err="1"/>
                  <a:t>n</a:t>
                </a:r>
                <a:r>
                  <a:rPr lang="ru-RU" sz="2400" i="1" baseline="-25000" dirty="0"/>
                  <a:t>-2</a:t>
                </a:r>
                <a:r>
                  <a:rPr lang="ru-RU" sz="2400" i="1" dirty="0"/>
                  <a:t>,… . </a:t>
                </a:r>
                <a:r>
                  <a:rPr lang="ru-RU" sz="2400" i="1" baseline="-25000" dirty="0"/>
                  <a:t> </a:t>
                </a:r>
                <a:r>
                  <a:rPr lang="ru-RU" sz="2400" dirty="0"/>
                  <a:t>Очевидно, такой алгоритм использовал бы огромный объём памяти, поэтому он непри­меним. 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8568952" cy="4905574"/>
              </a:xfrm>
              <a:prstGeom prst="rect">
                <a:avLst/>
              </a:prstGeom>
              <a:blipFill>
                <a:blip r:embed="rId2"/>
                <a:stretch>
                  <a:fillRect l="-1067" t="-994" r="-1138" b="-1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98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87123"/>
              </p:ext>
            </p:extLst>
          </p:nvPr>
        </p:nvGraphicFramePr>
        <p:xfrm>
          <a:off x="2627784" y="116632"/>
          <a:ext cx="3600400" cy="6639051"/>
        </p:xfrm>
        <a:graphic>
          <a:graphicData uri="http://schemas.openxmlformats.org/drawingml/2006/table">
            <a:tbl>
              <a:tblPr/>
              <a:tblGrid>
                <a:gridCol w="70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132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Times New Roman"/>
                        </a:rPr>
                        <a:t>(1)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(123)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(1234)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(1243)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(1423) 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(4123)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2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(132)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(4132)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(1432)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(1342)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(1324)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(3124)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(3142)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(3412)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(4312)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28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(21)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(321)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(4321)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(3421)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(3241)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(3214)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6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(231)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(2314)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(2341)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(2431)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(4231)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13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(213)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(4213)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(2413)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(2143)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(2134)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9003" marR="1900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84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60648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/>
              <a:t>Как по номеру определить перестановку</a:t>
            </a:r>
            <a:r>
              <a:rPr lang="ru-RU" sz="2000" dirty="0"/>
              <a:t> относительно того порядка, разумеется, который введен на множестве перестановок? Остановимся на лексикографическом порядке. </a:t>
            </a:r>
            <a:r>
              <a:rPr lang="en-US" sz="2000" dirty="0"/>
              <a:t> </a:t>
            </a:r>
            <a:r>
              <a:rPr lang="ru-RU" sz="2000" dirty="0"/>
              <a:t>Нумерация начинается с 0.</a:t>
            </a:r>
          </a:p>
          <a:p>
            <a:pPr algn="just"/>
            <a:r>
              <a:rPr lang="ru-RU" sz="2000" dirty="0"/>
              <a:t>Рассмотрим идею решения на примере. Пусть n=8 и дан номер L, равный 37021. Найдем соответствующую перестановку. Пусть на первом месте записана единица. Таких перестановок 7!, или 5040 (1*******). При 2 тоже 5040 (2*******). Итак, 37021 </a:t>
            </a:r>
            <a:r>
              <a:rPr lang="ru-RU" sz="2000" dirty="0" err="1"/>
              <a:t>div</a:t>
            </a:r>
            <a:r>
              <a:rPr lang="ru-RU" sz="2000" dirty="0"/>
              <a:t> 5040=7. Следовательно, первая цифра в перестановке 8. Новое значение L = 1741 (37021 </a:t>
            </a:r>
            <a:r>
              <a:rPr lang="en-US" sz="2000" dirty="0" err="1"/>
              <a:t>mo</a:t>
            </a:r>
            <a:r>
              <a:rPr lang="ru-RU" sz="2000" dirty="0"/>
              <a:t>d 5040=1741). Продолжим рассуждения. Оформим, как обычно, их в виде таблицы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571550"/>
              </p:ext>
            </p:extLst>
          </p:nvPr>
        </p:nvGraphicFramePr>
        <p:xfrm>
          <a:off x="421196" y="3122970"/>
          <a:ext cx="8229599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L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</a:rPr>
                        <a:t>старая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L div P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L mod P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P</a:t>
                      </a:r>
                      <a:r>
                        <a:rPr lang="ru-RU" sz="1600" baseline="-25000">
                          <a:effectLst/>
                          <a:latin typeface="Times New Roman"/>
                          <a:ea typeface="Times New Roman"/>
                        </a:rPr>
                        <a:t>новая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37021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********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7!=5040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1741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8*******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1741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8*******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6!=720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301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301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83******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5!=120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61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834*****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61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834*****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4!=</a:t>
                      </a: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8345****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3!=6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83456***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2!=2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834561**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1!=1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8345617*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8345617*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0!=1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8345617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36937" y="5373216"/>
            <a:ext cx="8712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Обратим внимание на третью строку, в которой на третье место записывается цифра 4. То, что записываются не цифры 1 и 2, очевидно: их требуется пропустить. Цифра три «занята», поэтому записываем 4. Точно также в строках 4, 5 и 7.</a:t>
            </a:r>
          </a:p>
        </p:txBody>
      </p:sp>
    </p:spTree>
    <p:extLst>
      <p:ext uri="{BB962C8B-B14F-4D97-AF65-F5344CB8AC3E}">
        <p14:creationId xmlns:p14="http://schemas.microsoft.com/office/powerpoint/2010/main" val="160674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16632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По перестановке получить ее номер</a:t>
            </a:r>
            <a:r>
              <a:rPr lang="ru-RU" sz="2000" dirty="0"/>
              <a:t>, не выполняя генерацию множества перестановок. Начнем с примера. </a:t>
            </a:r>
          </a:p>
          <a:p>
            <a:r>
              <a:rPr lang="ru-RU" sz="2000" dirty="0"/>
              <a:t>Пусть n=8 и дана перестановка   5 3 8 7 1 4 6 2. </a:t>
            </a:r>
          </a:p>
          <a:p>
            <a:r>
              <a:rPr lang="ru-RU" sz="2000" dirty="0"/>
              <a:t>Схема:</a:t>
            </a:r>
          </a:p>
          <a:p>
            <a:r>
              <a:rPr lang="ru-RU" sz="2000" dirty="0"/>
              <a:t>7!*&lt;количество цифр в перестановке на 1-м месте, идущих до цифры 5, с учетом занятых цифр – ответ 4&gt;</a:t>
            </a:r>
          </a:p>
          <a:p>
            <a:r>
              <a:rPr lang="ru-RU" sz="2000" dirty="0"/>
              <a:t>6!*&lt; количество цифр в перестановке на 2-м месте, идущих до цифры 3, с учетом занятых цифр – ответ 2&gt;</a:t>
            </a:r>
          </a:p>
          <a:p>
            <a:r>
              <a:rPr lang="ru-RU" sz="2000" dirty="0"/>
              <a:t>5!*&lt; количество цифр в перестановке на 3-м месте, идущих до цифры 8, с учетом занятых цифр – ответ 5&gt;</a:t>
            </a:r>
          </a:p>
          <a:p>
            <a:r>
              <a:rPr lang="ru-RU" sz="2000" dirty="0"/>
              <a:t>4!*&lt; количество цифр в перестановке на 4-м месте, идущих до цифры 7, с учетом занятых цифр – ответ 4&gt;</a:t>
            </a:r>
          </a:p>
          <a:p>
            <a:r>
              <a:rPr lang="ru-RU" sz="2000" dirty="0"/>
              <a:t>3!*&lt; количество цифр в перестановке на 5-м месте, идущих до цифры 1, с учетом занятых цифр – ответ 0&gt;</a:t>
            </a:r>
          </a:p>
          <a:p>
            <a:r>
              <a:rPr lang="ru-RU" sz="2000" dirty="0"/>
              <a:t>2!*&lt; количество цифр в перестановке на 6-м месте, идущих до цифры 4, с учетом занятых цифр – ответ 1&gt;</a:t>
            </a:r>
          </a:p>
          <a:p>
            <a:r>
              <a:rPr lang="ru-RU" sz="2000" dirty="0"/>
              <a:t>1!*&lt; количество цифр в перестановке на 7-м месте, идущих до цифры 6, с учетом занятых цифр – ответ 1&gt;</a:t>
            </a:r>
          </a:p>
          <a:p>
            <a:r>
              <a:rPr lang="ru-RU" sz="2000" dirty="0"/>
              <a:t>Итак,  7!*4+6!*2+5!*5+4!*4+3!*0+2!*1+1</a:t>
            </a:r>
            <a:r>
              <a:rPr lang="ru-RU" sz="2000"/>
              <a:t>!*1=5040*4+720*2+120*5+24*4+6*0+2*1+1*1 </a:t>
            </a:r>
            <a:r>
              <a:rPr lang="ru-RU" sz="2000" dirty="0"/>
              <a:t>= 22299.</a:t>
            </a:r>
          </a:p>
        </p:txBody>
      </p:sp>
    </p:spTree>
    <p:extLst>
      <p:ext uri="{BB962C8B-B14F-4D97-AF65-F5344CB8AC3E}">
        <p14:creationId xmlns:p14="http://schemas.microsoft.com/office/powerpoint/2010/main" val="13065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5846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Нас прежде всего будет интересовать время работы алгоритма, требующееся для порождения всего класса объектов, как функция от размерности входных данных. Мы будем стремиться по­лучить асимптотически наилучший алгоритм генерации. В частности, в некоторых алгоритмах можно порождать множество всех требуемых объектов за время, пропорциональное его мощности. В этом случае алгоритм имеет сложность </a:t>
            </a:r>
            <a:r>
              <a:rPr lang="ru-RU" sz="2200" b="1" i="1" dirty="0"/>
              <a:t>0(</a:t>
            </a:r>
            <a:r>
              <a:rPr lang="en-US" sz="2200" b="1" i="1" dirty="0"/>
              <a:t>k</a:t>
            </a:r>
            <a:r>
              <a:rPr lang="ru-RU" sz="2200" b="1" i="1" dirty="0"/>
              <a:t>)</a:t>
            </a:r>
            <a:r>
              <a:rPr lang="ru-RU" sz="2200" i="1" dirty="0"/>
              <a:t>, </a:t>
            </a:r>
            <a:r>
              <a:rPr lang="ru-RU" sz="2200" dirty="0"/>
              <a:t>где </a:t>
            </a:r>
            <a:r>
              <a:rPr lang="ru-RU" sz="2200" i="1" dirty="0"/>
              <a:t> </a:t>
            </a:r>
            <a:r>
              <a:rPr lang="ru-RU" sz="2200" dirty="0"/>
              <a:t>-   </a:t>
            </a:r>
            <a:r>
              <a:rPr lang="en-US" sz="2200" b="1" i="1" dirty="0"/>
              <a:t>k</a:t>
            </a:r>
            <a:r>
              <a:rPr lang="ru-RU" sz="2200" dirty="0"/>
              <a:t> число порождаемых объектов. Такой </a:t>
            </a:r>
            <a:r>
              <a:rPr lang="ru-RU" sz="2200" i="1" dirty="0"/>
              <a:t>алгоритм генерации </a:t>
            </a:r>
            <a:r>
              <a:rPr lang="ru-RU" sz="2200" dirty="0"/>
              <a:t>комбинаторных объектов в литературе часто называют </a:t>
            </a:r>
            <a:r>
              <a:rPr lang="ru-RU" sz="2200" i="1" dirty="0"/>
              <a:t>линейным. </a:t>
            </a:r>
            <a:endParaRPr lang="ru-RU" sz="2200" dirty="0"/>
          </a:p>
          <a:p>
            <a:r>
              <a:rPr lang="ru-RU" sz="2200" b="1" i="1" dirty="0"/>
              <a:t>Схема перебора всегда будет одинакова</a:t>
            </a:r>
            <a:r>
              <a:rPr lang="ru-RU" sz="2200" dirty="0"/>
              <a:t>:</a:t>
            </a:r>
          </a:p>
          <a:p>
            <a:pPr lvl="0" algn="just"/>
            <a:r>
              <a:rPr lang="ru-RU" sz="2200" b="1" i="1" dirty="0"/>
              <a:t>во-первых</a:t>
            </a:r>
            <a:r>
              <a:rPr lang="ru-RU" sz="2200" dirty="0"/>
              <a:t>, надо установить ПОРЯДОК на элементах, подлежащих перечислению (в частности, определить, какой из них будет первым, а какой последним);</a:t>
            </a:r>
          </a:p>
          <a:p>
            <a:pPr algn="just"/>
            <a:r>
              <a:rPr lang="ru-RU" sz="2200" b="1" i="1" dirty="0"/>
              <a:t>во-вторых</a:t>
            </a:r>
            <a:r>
              <a:rPr lang="ru-RU" sz="2200" dirty="0"/>
              <a:t>, научиться переходить от произвольного элемента к непосредственно следующему за ним, данное требование очень важно, т.к. возвращаться к пропущенным в процессе перебора элементам будет сложнее, чем задать алгоритм сплошного перебора.</a:t>
            </a:r>
          </a:p>
        </p:txBody>
      </p:sp>
    </p:spTree>
    <p:extLst>
      <p:ext uri="{BB962C8B-B14F-4D97-AF65-F5344CB8AC3E}">
        <p14:creationId xmlns:p14="http://schemas.microsoft.com/office/powerpoint/2010/main" val="19411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2835" y="260648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Наиболее естественным способом упорядочения составных объектов является </a:t>
            </a:r>
            <a:r>
              <a:rPr lang="ru-RU" sz="2400" b="1" i="1" dirty="0"/>
              <a:t>лексикографический порядок</a:t>
            </a:r>
            <a:r>
              <a:rPr lang="ru-RU" sz="2400" dirty="0"/>
              <a:t>, принятый в любом словаре (сначала сравниваются первые буквы слов, потом вторые и т.д.) - именно его мы и будем чаще всего использовать. А вот процедуру получения следующего элемента придется каждый раз изобретать заново.</a:t>
            </a:r>
          </a:p>
          <a:p>
            <a:pPr algn="just"/>
            <a:r>
              <a:rPr lang="ru-RU" sz="2400" dirty="0"/>
              <a:t> Две последовательности </a:t>
            </a:r>
            <a:r>
              <a:rPr lang="ru-RU" sz="2400" b="1" dirty="0"/>
              <a:t>a</a:t>
            </a:r>
            <a:r>
              <a:rPr lang="ru-RU" sz="2400" dirty="0"/>
              <a:t>=a</a:t>
            </a:r>
            <a:r>
              <a:rPr lang="ru-RU" sz="2400" baseline="-25000" dirty="0"/>
              <a:t>1</a:t>
            </a:r>
            <a:r>
              <a:rPr lang="ru-RU" sz="2400" dirty="0"/>
              <a:t>,a</a:t>
            </a:r>
            <a:r>
              <a:rPr lang="ru-RU" sz="2400" baseline="-25000" dirty="0"/>
              <a:t>2</a:t>
            </a:r>
            <a:r>
              <a:rPr lang="ru-RU" sz="2400" dirty="0"/>
              <a:t>,…,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ru-RU" sz="2400" dirty="0"/>
              <a:t> и </a:t>
            </a:r>
            <a:r>
              <a:rPr lang="en-US" sz="2400" b="1" dirty="0"/>
              <a:t>b</a:t>
            </a:r>
            <a:r>
              <a:rPr lang="ru-RU" sz="2400" dirty="0"/>
              <a:t>=</a:t>
            </a:r>
            <a:r>
              <a:rPr lang="en-US" sz="2400" dirty="0"/>
              <a:t>b</a:t>
            </a:r>
            <a:r>
              <a:rPr lang="ru-RU" sz="2400" baseline="-25000" dirty="0"/>
              <a:t>1</a:t>
            </a:r>
            <a:r>
              <a:rPr lang="ru-RU" sz="2400" dirty="0"/>
              <a:t>,</a:t>
            </a:r>
            <a:r>
              <a:rPr lang="en-US" sz="2400" dirty="0"/>
              <a:t>b</a:t>
            </a:r>
            <a:r>
              <a:rPr lang="ru-RU" sz="2400" baseline="-25000" dirty="0"/>
              <a:t>2</a:t>
            </a:r>
            <a:r>
              <a:rPr lang="ru-RU" sz="2400" dirty="0"/>
              <a:t>,…,</a:t>
            </a:r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ru-RU" sz="2400" dirty="0"/>
              <a:t>упорядочены </a:t>
            </a:r>
            <a:r>
              <a:rPr lang="ru-RU" sz="2400" b="1" i="1" dirty="0"/>
              <a:t>лексикографически</a:t>
            </a:r>
            <a:r>
              <a:rPr lang="ru-RU" sz="2400" dirty="0"/>
              <a:t>, если последовательность </a:t>
            </a:r>
            <a:r>
              <a:rPr lang="ru-RU" sz="2400" b="1" dirty="0"/>
              <a:t>a</a:t>
            </a:r>
            <a:r>
              <a:rPr lang="ru-RU" sz="2400" dirty="0"/>
              <a:t> предшествует последовательности </a:t>
            </a:r>
            <a:r>
              <a:rPr lang="ru-RU" sz="2400" b="1" dirty="0"/>
              <a:t>b</a:t>
            </a:r>
            <a:r>
              <a:rPr lang="ru-RU" sz="2400" dirty="0"/>
              <a:t>, т.е. для некоторого s их начальные отрезки длины s равны, а (s+1)-</a:t>
            </a:r>
            <a:r>
              <a:rPr lang="ru-RU" sz="2400" dirty="0" err="1"/>
              <a:t>ый</a:t>
            </a:r>
            <a:r>
              <a:rPr lang="ru-RU" sz="2400" dirty="0"/>
              <a:t> член последовательности a меньше.</a:t>
            </a:r>
          </a:p>
          <a:p>
            <a:r>
              <a:rPr lang="ru-RU" sz="2400" b="1" i="1" dirty="0"/>
              <a:t>Пример </a:t>
            </a:r>
            <a:endParaRPr lang="ru-RU" sz="2400" dirty="0"/>
          </a:p>
          <a:p>
            <a:r>
              <a:rPr lang="en-US" sz="2400" b="1" dirty="0"/>
              <a:t>a</a:t>
            </a:r>
            <a:r>
              <a:rPr lang="ru-RU" sz="2400" dirty="0"/>
              <a:t>=(4,2,3,1,5,6),  </a:t>
            </a:r>
            <a:r>
              <a:rPr lang="en-US" sz="2400" b="1" dirty="0"/>
              <a:t>b</a:t>
            </a:r>
            <a:r>
              <a:rPr lang="ru-RU" sz="2400" dirty="0"/>
              <a:t>=(4,2,3,5,1,6).</a:t>
            </a:r>
          </a:p>
          <a:p>
            <a:pPr algn="just"/>
            <a:r>
              <a:rPr lang="ru-RU" sz="2400" dirty="0"/>
              <a:t>Здесь s=3 (первые три элемента совпадают), а четвертый элемент последовательности </a:t>
            </a:r>
            <a:r>
              <a:rPr lang="en-US" sz="2400" b="1" dirty="0"/>
              <a:t>a</a:t>
            </a:r>
            <a:r>
              <a:rPr lang="ru-RU" sz="2400" dirty="0"/>
              <a:t> меньше элемента последовательности </a:t>
            </a:r>
            <a:r>
              <a:rPr lang="ru-RU" sz="2400" b="1" dirty="0"/>
              <a:t>b</a:t>
            </a:r>
            <a:r>
              <a:rPr lang="ru-RU" sz="2400" dirty="0"/>
              <a:t> (5&gt;1).</a:t>
            </a:r>
          </a:p>
        </p:txBody>
      </p:sp>
    </p:spTree>
    <p:extLst>
      <p:ext uri="{BB962C8B-B14F-4D97-AF65-F5344CB8AC3E}">
        <p14:creationId xmlns:p14="http://schemas.microsoft.com/office/powerpoint/2010/main" val="279341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5689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всех перестановок в лексикографическом порядке</a:t>
            </a:r>
            <a:endParaRPr lang="ru-RU" sz="2200" dirty="0"/>
          </a:p>
          <a:p>
            <a:pPr algn="just"/>
            <a:r>
              <a:rPr lang="ru-RU" sz="2200" b="1" dirty="0"/>
              <a:t> </a:t>
            </a:r>
            <a:r>
              <a:rPr lang="ru-RU" sz="2200" b="1" i="1" dirty="0"/>
              <a:t>Перестановки</a:t>
            </a:r>
            <a:r>
              <a:rPr lang="ru-RU" sz="2200" dirty="0"/>
              <a:t> (без повторений) – это последовательности, которые содержат все элементы одного и того же множества по одному разу, но отличаются порядком.</a:t>
            </a:r>
          </a:p>
          <a:p>
            <a:pPr algn="just"/>
            <a:r>
              <a:rPr lang="ru-RU" sz="2200" dirty="0"/>
              <a:t>    Обозначим множество всех перестановок </a:t>
            </a:r>
            <a:r>
              <a:rPr lang="en-US" sz="2200" dirty="0"/>
              <a:t>n</a:t>
            </a:r>
            <a:r>
              <a:rPr lang="ru-RU" sz="2200" dirty="0"/>
              <a:t> – элементного множества через </a:t>
            </a:r>
            <a:r>
              <a:rPr lang="ru-RU" sz="2200" b="1" i="1" dirty="0" err="1"/>
              <a:t>S</a:t>
            </a:r>
            <a:r>
              <a:rPr lang="ru-RU" sz="2200" b="1" i="1" baseline="-25000" dirty="0" err="1"/>
              <a:t>n</a:t>
            </a:r>
            <a:r>
              <a:rPr lang="ru-RU" sz="2200" dirty="0"/>
              <a:t>.</a:t>
            </a:r>
          </a:p>
          <a:p>
            <a:pPr algn="just"/>
            <a:r>
              <a:rPr lang="ru-RU" sz="2200" b="1" i="1" dirty="0"/>
              <a:t>Пример</a:t>
            </a:r>
            <a:r>
              <a:rPr lang="ru-RU" sz="2200" i="1" dirty="0"/>
              <a:t>.</a:t>
            </a:r>
            <a:r>
              <a:rPr lang="ru-RU" sz="2200" dirty="0"/>
              <a:t> Для последовательности </a:t>
            </a:r>
            <a:r>
              <a:rPr lang="en-US" sz="2200" b="1" dirty="0"/>
              <a:t>a</a:t>
            </a:r>
            <a:r>
              <a:rPr lang="ru-RU" sz="2200" dirty="0"/>
              <a:t>,</a:t>
            </a:r>
            <a:r>
              <a:rPr lang="en-US" sz="2200" b="1" dirty="0"/>
              <a:t>b</a:t>
            </a:r>
            <a:r>
              <a:rPr lang="ru-RU" sz="2200" dirty="0"/>
              <a:t>,</a:t>
            </a:r>
            <a:r>
              <a:rPr lang="en-US" sz="2200" b="1" dirty="0"/>
              <a:t>c</a:t>
            </a:r>
            <a:r>
              <a:rPr lang="ru-RU" sz="2200" dirty="0"/>
              <a:t> существуют следующие перестановки, перечисленные в лексикографическом порядке: </a:t>
            </a:r>
          </a:p>
          <a:p>
            <a:r>
              <a:rPr lang="ru-RU" sz="2200" b="1" i="1" dirty="0"/>
              <a:t>S</a:t>
            </a:r>
            <a:r>
              <a:rPr lang="ru-RU" sz="2200" b="1" i="1" baseline="-25000" dirty="0"/>
              <a:t>3</a:t>
            </a:r>
            <a:r>
              <a:rPr lang="ru-RU" sz="2200" dirty="0"/>
              <a:t>={</a:t>
            </a:r>
            <a:r>
              <a:rPr lang="ru-RU" sz="2200" dirty="0" err="1"/>
              <a:t>a,b,c</a:t>
            </a:r>
            <a:r>
              <a:rPr lang="ru-RU" sz="2200" dirty="0"/>
              <a:t>;   </a:t>
            </a:r>
            <a:r>
              <a:rPr lang="ru-RU" sz="2200" dirty="0" err="1"/>
              <a:t>a,c,b</a:t>
            </a:r>
            <a:r>
              <a:rPr lang="ru-RU" sz="2200" dirty="0"/>
              <a:t>;   </a:t>
            </a:r>
            <a:r>
              <a:rPr lang="ru-RU" sz="2200" dirty="0" err="1"/>
              <a:t>b,a,c</a:t>
            </a:r>
            <a:r>
              <a:rPr lang="ru-RU" sz="2200" dirty="0"/>
              <a:t>;   </a:t>
            </a:r>
            <a:r>
              <a:rPr lang="ru-RU" sz="2200" dirty="0" err="1"/>
              <a:t>b,c,a</a:t>
            </a:r>
            <a:r>
              <a:rPr lang="ru-RU" sz="2200" dirty="0"/>
              <a:t>;   </a:t>
            </a:r>
            <a:r>
              <a:rPr lang="ru-RU" sz="2200" dirty="0" err="1"/>
              <a:t>c,a,b</a:t>
            </a:r>
            <a:r>
              <a:rPr lang="ru-RU" sz="2200" dirty="0"/>
              <a:t>;   </a:t>
            </a:r>
            <a:r>
              <a:rPr lang="ru-RU" sz="2200" dirty="0" err="1"/>
              <a:t>c,b,a</a:t>
            </a:r>
            <a:r>
              <a:rPr lang="ru-RU" sz="2200" dirty="0"/>
              <a:t>}.</a:t>
            </a:r>
          </a:p>
          <a:p>
            <a:pPr algn="just"/>
            <a:r>
              <a:rPr lang="ru-RU" sz="2200" b="1" i="1" dirty="0"/>
              <a:t>Пример</a:t>
            </a:r>
            <a:r>
              <a:rPr lang="ru-RU" sz="2200" b="1" dirty="0"/>
              <a:t>.</a:t>
            </a:r>
            <a:r>
              <a:rPr lang="ru-RU" sz="2200" b="1" i="1" dirty="0"/>
              <a:t> Задача о коммивояжере</a:t>
            </a:r>
            <a:r>
              <a:rPr lang="ru-RU" sz="2200" dirty="0"/>
              <a:t>. Классическая формулировка задачи известна уже более 200 лет: имеются n городов, расстояния между которыми заданы; коммивояжеру необходимо выйти из какого-либо города, посетить остальные n-1 городов точно по одному разу и вернуться в исходный город. При этом маршрут коммивояжера должен быть минимальной длины (стоимости). Написать программу решения задачи.</a:t>
            </a:r>
          </a:p>
          <a:p>
            <a:pPr algn="just"/>
            <a:r>
              <a:rPr lang="en-US" sz="2200" dirty="0"/>
              <a:t>	</a:t>
            </a:r>
            <a:r>
              <a:rPr lang="ru-RU" sz="2200" dirty="0"/>
              <a:t>Количество перестановок элементов </a:t>
            </a:r>
            <a:r>
              <a:rPr lang="en-US" sz="2200" dirty="0"/>
              <a:t>n</a:t>
            </a:r>
            <a:r>
              <a:rPr lang="ru-RU" sz="2200" dirty="0"/>
              <a:t>-элементного множества </a:t>
            </a:r>
            <a:r>
              <a:rPr lang="en-US" sz="2200" b="1" i="1" dirty="0" err="1"/>
              <a:t>S</a:t>
            </a:r>
            <a:r>
              <a:rPr lang="en-US" sz="2200" b="1" i="1" baseline="-25000" dirty="0" err="1"/>
              <a:t>n</a:t>
            </a:r>
            <a:r>
              <a:rPr lang="en-US" sz="2200" dirty="0"/>
              <a:t> </a:t>
            </a:r>
            <a:r>
              <a:rPr lang="ru-RU" sz="2200" dirty="0"/>
              <a:t>определяется формулой   </a:t>
            </a:r>
            <a:r>
              <a:rPr lang="en-US" sz="2200" b="1" dirty="0" err="1"/>
              <a:t>P</a:t>
            </a:r>
            <a:r>
              <a:rPr lang="en-US" sz="2200" b="1" baseline="-25000" dirty="0" err="1"/>
              <a:t>n</a:t>
            </a:r>
            <a:r>
              <a:rPr lang="ru-RU" sz="2200" b="1" dirty="0"/>
              <a:t>=</a:t>
            </a:r>
            <a:r>
              <a:rPr lang="en-US" sz="2200" b="1" dirty="0"/>
              <a:t>n</a:t>
            </a:r>
            <a:r>
              <a:rPr lang="ru-RU" sz="2200" b="1" dirty="0"/>
              <a:t>!=1*2*3*…*</a:t>
            </a:r>
            <a:r>
              <a:rPr lang="en-US" sz="2200" b="1" dirty="0"/>
              <a:t>n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7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920" y="260648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Действительно, на первое место может быть помещен любой из N элементов (всего вариантов N), на вторую позицию (N-1) элементов, итого вариантов N*(N-1), и если продолжить данную последовательность для всех мест, то получим: N*(N-1)*(N-2)* ... *1; Для рассмотренного примера n=3 и  </a:t>
            </a:r>
            <a:r>
              <a:rPr lang="en-US" sz="2200" dirty="0" err="1"/>
              <a:t>P</a:t>
            </a:r>
            <a:r>
              <a:rPr lang="en-US" sz="2200" baseline="-25000" dirty="0" err="1"/>
              <a:t>n</a:t>
            </a:r>
            <a:r>
              <a:rPr lang="ru-RU" sz="2200" dirty="0"/>
              <a:t>=3!=6.</a:t>
            </a:r>
          </a:p>
          <a:p>
            <a:pPr algn="just"/>
            <a:r>
              <a:rPr lang="ru-RU" sz="2200" b="1" i="1" dirty="0"/>
              <a:t>Задача</a:t>
            </a:r>
            <a:r>
              <a:rPr lang="ru-RU" sz="2200" dirty="0"/>
              <a:t>. Напечатать все перестановки чисел </a:t>
            </a:r>
            <a:r>
              <a:rPr lang="en-US" sz="2200" dirty="0"/>
              <a:t>a</a:t>
            </a:r>
            <a:r>
              <a:rPr lang="ru-RU" sz="2200" baseline="-25000" dirty="0"/>
              <a:t>1</a:t>
            </a:r>
            <a:r>
              <a:rPr lang="ru-RU" sz="2200" dirty="0"/>
              <a:t>,</a:t>
            </a:r>
            <a:r>
              <a:rPr lang="en-US" sz="2200" dirty="0"/>
              <a:t>a</a:t>
            </a:r>
            <a:r>
              <a:rPr lang="ru-RU" sz="2200" baseline="-25000" dirty="0"/>
              <a:t>2</a:t>
            </a:r>
            <a:r>
              <a:rPr lang="ru-RU" sz="2200" dirty="0"/>
              <a:t>,...,</a:t>
            </a:r>
            <a:r>
              <a:rPr lang="en-US" sz="2200" dirty="0"/>
              <a:t>a</a:t>
            </a:r>
            <a:r>
              <a:rPr lang="en-US" sz="2200" baseline="-25000" dirty="0"/>
              <a:t>n</a:t>
            </a:r>
            <a:r>
              <a:rPr lang="ru-RU" sz="2200" dirty="0"/>
              <a:t> (то есть  последовательности длины </a:t>
            </a:r>
            <a:r>
              <a:rPr lang="en-US" sz="2200" dirty="0"/>
              <a:t>n</a:t>
            </a:r>
            <a:r>
              <a:rPr lang="ru-RU" sz="2200" dirty="0"/>
              <a:t>, в которые каждое из этих чисел </a:t>
            </a:r>
            <a:r>
              <a:rPr lang="en-US" sz="2200" dirty="0" err="1"/>
              <a:t>a</a:t>
            </a:r>
            <a:r>
              <a:rPr lang="en-US" sz="2200" baseline="-25000" dirty="0" err="1"/>
              <a:t>i</a:t>
            </a:r>
            <a:r>
              <a:rPr lang="ru-RU" sz="2200" dirty="0"/>
              <a:t>, </a:t>
            </a:r>
            <a:r>
              <a:rPr lang="en-US" sz="2200" dirty="0" err="1"/>
              <a:t>i</a:t>
            </a:r>
            <a:r>
              <a:rPr lang="ru-RU" sz="2200" dirty="0"/>
              <a:t>=1,2,…,</a:t>
            </a:r>
            <a:r>
              <a:rPr lang="en-US" sz="2200" dirty="0"/>
              <a:t>n </a:t>
            </a:r>
            <a:r>
              <a:rPr lang="en-US" sz="2200" baseline="-25000" dirty="0"/>
              <a:t> </a:t>
            </a:r>
            <a:r>
              <a:rPr lang="ru-RU" sz="2200" dirty="0"/>
              <a:t>входит по одному разу.</a:t>
            </a:r>
          </a:p>
          <a:p>
            <a:pPr algn="just"/>
            <a:r>
              <a:rPr lang="ru-RU" sz="2200" dirty="0"/>
              <a:t>Очевидно, что вместо перестановки чисел </a:t>
            </a:r>
            <a:r>
              <a:rPr lang="en-US" sz="2200" dirty="0"/>
              <a:t>a</a:t>
            </a:r>
            <a:r>
              <a:rPr lang="ru-RU" sz="2200" baseline="-25000" dirty="0"/>
              <a:t>1</a:t>
            </a:r>
            <a:r>
              <a:rPr lang="ru-RU" sz="2200" dirty="0"/>
              <a:t>,</a:t>
            </a:r>
            <a:r>
              <a:rPr lang="en-US" sz="2200" dirty="0"/>
              <a:t>a</a:t>
            </a:r>
            <a:r>
              <a:rPr lang="ru-RU" sz="2200" baseline="-25000" dirty="0"/>
              <a:t>2</a:t>
            </a:r>
            <a:r>
              <a:rPr lang="ru-RU" sz="2200" dirty="0"/>
              <a:t>,...,</a:t>
            </a:r>
            <a:r>
              <a:rPr lang="en-US" sz="2200" dirty="0"/>
              <a:t>a</a:t>
            </a:r>
            <a:r>
              <a:rPr lang="en-US" sz="2200" baseline="-25000" dirty="0"/>
              <a:t>n</a:t>
            </a:r>
            <a:r>
              <a:rPr lang="ru-RU" sz="2200" dirty="0"/>
              <a:t> можно рассмотреть все перестановки чисел 1,2,…,n, </a:t>
            </a:r>
            <a:r>
              <a:rPr lang="ru-RU" sz="2400" dirty="0"/>
              <a:t>которые соответствуют индексам последовательности </a:t>
            </a:r>
            <a:r>
              <a:rPr lang="en-US" sz="2400" dirty="0"/>
              <a:t>a</a:t>
            </a:r>
            <a:r>
              <a:rPr lang="ru-RU" sz="2400" baseline="-25000" dirty="0"/>
              <a:t>1</a:t>
            </a:r>
            <a:r>
              <a:rPr lang="ru-RU" sz="2400" dirty="0"/>
              <a:t>,</a:t>
            </a:r>
            <a:r>
              <a:rPr lang="en-US" sz="2400" dirty="0"/>
              <a:t>a</a:t>
            </a:r>
            <a:r>
              <a:rPr lang="ru-RU" sz="2400" baseline="-25000" dirty="0"/>
              <a:t>2</a:t>
            </a:r>
            <a:r>
              <a:rPr lang="ru-RU" sz="2400" dirty="0"/>
              <a:t>,...,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ru-RU" sz="2200" dirty="0"/>
              <a:t>, т.е. вместо исходного массива будем использовать массив</a:t>
            </a:r>
            <a:r>
              <a:rPr lang="en-US" sz="2400" dirty="0"/>
              <a:t> p</a:t>
            </a:r>
            <a:r>
              <a:rPr lang="ru-RU" sz="2400" baseline="-25000" dirty="0"/>
              <a:t>1</a:t>
            </a:r>
            <a:r>
              <a:rPr lang="ru-RU" sz="2400" dirty="0"/>
              <a:t>,</a:t>
            </a:r>
            <a:r>
              <a:rPr lang="en-US" sz="2400" dirty="0"/>
              <a:t> p</a:t>
            </a:r>
            <a:r>
              <a:rPr lang="ru-RU" sz="2400" baseline="-25000" dirty="0"/>
              <a:t>2</a:t>
            </a:r>
            <a:r>
              <a:rPr lang="ru-RU" sz="2400" dirty="0"/>
              <a:t>,...,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ru-RU" sz="2400" dirty="0"/>
              <a:t>где </a:t>
            </a:r>
            <a:r>
              <a:rPr lang="en-US" sz="2400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=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=1,2,…,n.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74797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335846"/>
            <a:ext cx="856895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Алгоритм 1.</a:t>
            </a:r>
            <a:endParaRPr lang="ru-RU" sz="2000" b="1" dirty="0"/>
          </a:p>
          <a:p>
            <a:pPr lvl="0"/>
            <a:r>
              <a:rPr lang="en-US" sz="2000" dirty="0"/>
              <a:t>1. </a:t>
            </a:r>
            <a:r>
              <a:rPr lang="ru-RU" sz="2000" dirty="0"/>
              <a:t>От конца к началу перестановки ищем первый элемент </a:t>
            </a:r>
            <a:r>
              <a:rPr lang="en-US" sz="2000" b="1" i="1" dirty="0" err="1"/>
              <a:t>a</a:t>
            </a:r>
            <a:r>
              <a:rPr lang="en-US" sz="2000" b="1" i="1" baseline="-25000" dirty="0" err="1"/>
              <a:t>i</a:t>
            </a:r>
            <a:r>
              <a:rPr lang="ru-RU" sz="2000" b="1" i="1" dirty="0"/>
              <a:t> </a:t>
            </a:r>
            <a:r>
              <a:rPr lang="ru-RU" sz="2000" dirty="0"/>
              <a:t>такой, что </a:t>
            </a:r>
            <a:r>
              <a:rPr lang="en-US" sz="2000" b="1" i="1" dirty="0"/>
              <a:t>p</a:t>
            </a:r>
            <a:r>
              <a:rPr lang="en-US" sz="2000" b="1" i="1" baseline="-25000" dirty="0"/>
              <a:t>i</a:t>
            </a:r>
            <a:r>
              <a:rPr lang="ru-RU" sz="2000" b="1" i="1" dirty="0"/>
              <a:t>&lt;</a:t>
            </a:r>
            <a:r>
              <a:rPr lang="en-US" sz="2000" b="1" i="1" dirty="0"/>
              <a:t>p</a:t>
            </a:r>
            <a:r>
              <a:rPr lang="en-US" sz="2000" b="1" i="1" baseline="-25000" dirty="0"/>
              <a:t>i</a:t>
            </a:r>
            <a:r>
              <a:rPr lang="ru-RU" sz="2000" b="1" i="1" baseline="-25000" dirty="0"/>
              <a:t>+1</a:t>
            </a:r>
            <a:r>
              <a:rPr lang="ru-RU" sz="2000" dirty="0"/>
              <a:t>.</a:t>
            </a:r>
          </a:p>
          <a:p>
            <a:pPr lvl="0" algn="just"/>
            <a:r>
              <a:rPr lang="ru-RU" sz="2000" dirty="0"/>
              <a:t>Запоминаем его индекс в </a:t>
            </a:r>
            <a:r>
              <a:rPr lang="en-US" sz="2000" b="1" i="1" dirty="0"/>
              <a:t>r</a:t>
            </a:r>
            <a:r>
              <a:rPr lang="en-US" sz="2000" dirty="0"/>
              <a:t>.</a:t>
            </a:r>
            <a:endParaRPr lang="ru-RU" sz="2000" dirty="0"/>
          </a:p>
          <a:p>
            <a:pPr lvl="0" algn="just"/>
            <a:r>
              <a:rPr lang="en-US" sz="2000" dirty="0"/>
              <a:t>2. </a:t>
            </a:r>
            <a:r>
              <a:rPr lang="ru-RU" sz="2000" dirty="0"/>
              <a:t>От элемента </a:t>
            </a:r>
            <a:r>
              <a:rPr lang="en-US" sz="2000" b="1" i="1" dirty="0"/>
              <a:t>r</a:t>
            </a:r>
            <a:r>
              <a:rPr lang="ru-RU" sz="2000" b="1" i="1" dirty="0"/>
              <a:t>+1 </a:t>
            </a:r>
            <a:r>
              <a:rPr lang="ru-RU" sz="2000" dirty="0"/>
              <a:t>до конца ищем последний элемент, больший, чем </a:t>
            </a:r>
            <a:r>
              <a:rPr lang="en-US" sz="2000" b="1" i="1" dirty="0" err="1"/>
              <a:t>p</a:t>
            </a:r>
            <a:r>
              <a:rPr lang="en-US" sz="2000" b="1" i="1" baseline="-25000" dirty="0" err="1"/>
              <a:t>r</a:t>
            </a:r>
            <a:r>
              <a:rPr lang="ru-RU" sz="2000" dirty="0"/>
              <a:t>, и запоминаем его индекс – </a:t>
            </a:r>
            <a:r>
              <a:rPr lang="en-US" sz="2000" b="1" i="1" dirty="0"/>
              <a:t>k</a:t>
            </a:r>
            <a:r>
              <a:rPr lang="ru-RU" sz="2000" dirty="0"/>
              <a:t>.</a:t>
            </a:r>
          </a:p>
          <a:p>
            <a:pPr lvl="0"/>
            <a:r>
              <a:rPr lang="en-US" sz="2000" dirty="0"/>
              <a:t>3. </a:t>
            </a:r>
            <a:r>
              <a:rPr lang="ru-RU" sz="2000" dirty="0"/>
              <a:t>Меняем местами элементы с номерами </a:t>
            </a:r>
            <a:r>
              <a:rPr lang="en-US" sz="2000" dirty="0"/>
              <a:t>r</a:t>
            </a:r>
            <a:r>
              <a:rPr lang="ru-RU" sz="2000" dirty="0"/>
              <a:t> и </a:t>
            </a:r>
            <a:r>
              <a:rPr lang="en-US" sz="2000" dirty="0"/>
              <a:t>k</a:t>
            </a:r>
            <a:r>
              <a:rPr lang="ru-RU" sz="2000" dirty="0"/>
              <a:t>.</a:t>
            </a:r>
          </a:p>
          <a:p>
            <a:pPr lvl="0" algn="just"/>
            <a:r>
              <a:rPr lang="en-US" sz="2000" dirty="0"/>
              <a:t>4. </a:t>
            </a:r>
            <a:r>
              <a:rPr lang="ru-RU" sz="2000" dirty="0"/>
              <a:t>Теперь в части массива, которая размещена справа от позиции </a:t>
            </a:r>
            <a:r>
              <a:rPr lang="en-US" sz="2000" dirty="0"/>
              <a:t>r</a:t>
            </a:r>
            <a:r>
              <a:rPr lang="ru-RU" sz="2000" dirty="0"/>
              <a:t> (после обмена) надо отсортировать все числа в порядке возрастания. Благодаря тому, что до этого они все были уже записаны в порядке убывания необходимо данную </a:t>
            </a:r>
            <a:r>
              <a:rPr lang="ru-RU" sz="2000" dirty="0" err="1"/>
              <a:t>подпоследовательность</a:t>
            </a:r>
            <a:r>
              <a:rPr lang="ru-RU" sz="2000" dirty="0"/>
              <a:t> просто перевернуть. Всю группу элементов от (</a:t>
            </a:r>
            <a:r>
              <a:rPr lang="en-US" sz="2000" dirty="0"/>
              <a:t>r</a:t>
            </a:r>
            <a:r>
              <a:rPr lang="ru-RU" sz="2000" dirty="0"/>
              <a:t>+1)-го до </a:t>
            </a:r>
            <a:r>
              <a:rPr lang="en-US" sz="2000" dirty="0"/>
              <a:t>n</a:t>
            </a:r>
            <a:r>
              <a:rPr lang="ru-RU" sz="2000" dirty="0"/>
              <a:t>-го попарно меняем местами: (</a:t>
            </a:r>
            <a:r>
              <a:rPr lang="en-US" sz="2000" dirty="0"/>
              <a:t>r</a:t>
            </a:r>
            <a:r>
              <a:rPr lang="ru-RU" sz="2000" dirty="0"/>
              <a:t>+1)-й элемент с </a:t>
            </a:r>
            <a:r>
              <a:rPr lang="en-US" sz="2000" dirty="0"/>
              <a:t>n</a:t>
            </a:r>
            <a:r>
              <a:rPr lang="ru-RU" sz="2000" dirty="0"/>
              <a:t>-м, (</a:t>
            </a:r>
            <a:r>
              <a:rPr lang="en-US" sz="2000" dirty="0"/>
              <a:t>r</a:t>
            </a:r>
            <a:r>
              <a:rPr lang="ru-RU" sz="2000" dirty="0"/>
              <a:t>+2)-й с (</a:t>
            </a:r>
            <a:r>
              <a:rPr lang="en-US" sz="2000" dirty="0"/>
              <a:t>n</a:t>
            </a:r>
            <a:r>
              <a:rPr lang="ru-RU" sz="2000" dirty="0"/>
              <a:t>-1)-м и т.д.</a:t>
            </a:r>
          </a:p>
          <a:p>
            <a:pPr lvl="0" algn="just"/>
            <a:r>
              <a:rPr lang="ru-RU" sz="2000" b="1" i="1" dirty="0"/>
              <a:t>Пример</a:t>
            </a:r>
            <a:r>
              <a:rPr lang="ru-RU" sz="2000" dirty="0"/>
              <a:t>. Предположим, что необходимо получить все перестановки чисел 1,2,3,4,5,6 в лексикографическом порядке, первой перестановкой будет (1,2,3,4,5,6), а последней (6,5,4,3,2,1). Предположим, что на некотором шаге работы была получена перестановка P = (3,4,6,5,2,1). Здесь 4&lt;6 и первым элементом большим чем 4 справа является 5. Меняем местами 4 и 5, имеем (3,5,6,4,2,1). Теперь все элементы стоящие за 5, записываем в обратном порядке P=(3,5,1,2,4,6). Которая будет рассматриваться при генерации следующей перестановки.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12690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18487"/>
              </p:ext>
            </p:extLst>
          </p:nvPr>
        </p:nvGraphicFramePr>
        <p:xfrm>
          <a:off x="179512" y="260648"/>
          <a:ext cx="8496944" cy="594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Алгоритм 1. </a:t>
                      </a:r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PLex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ru-RU" sz="24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print()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]&lt;&lt;" ";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swap(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&amp;a,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&amp;b){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r=a; a=b; b=r;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&gt;&gt;n;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print();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do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=n-1;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&gt;=1, 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&gt; 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+ 1];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==0) break;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for (j=n; p[j]&lt;p[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j--);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swap(p[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p[j]);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for (k = 1; k&lt;=(n -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/ 2; k++ 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swap(p[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k], p[n + 1 - k]);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print();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 while (true);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1372" y="260648"/>
            <a:ext cx="87129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/>
              <a:t>Рекурсивный алгоритм</a:t>
            </a:r>
            <a:r>
              <a:rPr lang="ru-RU" sz="2200" dirty="0"/>
              <a:t>. </a:t>
            </a:r>
          </a:p>
          <a:p>
            <a:pPr lvl="0"/>
            <a:r>
              <a:rPr lang="ru-RU" sz="2200" dirty="0"/>
              <a:t>1. В качестве первого выбираем любое число из чисел 1, 2, …, </a:t>
            </a:r>
            <a:r>
              <a:rPr lang="en-US" sz="2200" dirty="0"/>
              <a:t>n</a:t>
            </a:r>
            <a:r>
              <a:rPr lang="ru-RU" sz="2200" dirty="0"/>
              <a:t>;</a:t>
            </a:r>
          </a:p>
          <a:p>
            <a:pPr lvl="0" algn="just"/>
            <a:r>
              <a:rPr lang="ru-RU" sz="2200" dirty="0"/>
              <a:t>2. В качеств второго числа выбираем любое из чисел 1, 2, …, </a:t>
            </a:r>
            <a:r>
              <a:rPr lang="en-US" sz="2200" dirty="0"/>
              <a:t>n</a:t>
            </a:r>
            <a:r>
              <a:rPr lang="ru-RU" sz="2200" dirty="0"/>
              <a:t>, кроме того числа,   которое выбрано первым;</a:t>
            </a:r>
          </a:p>
          <a:p>
            <a:pPr lvl="0"/>
            <a:r>
              <a:rPr lang="ru-RU" sz="2200" dirty="0"/>
              <a:t>3. Третьим числом выбираем одно из чисел, которое не выбрано первым или вторым;</a:t>
            </a:r>
          </a:p>
          <a:p>
            <a:r>
              <a:rPr lang="ru-RU" sz="2200" dirty="0"/>
              <a:t>    и т.д.</a:t>
            </a:r>
          </a:p>
          <a:p>
            <a:pPr algn="just"/>
            <a:r>
              <a:rPr lang="ru-RU" sz="2200" dirty="0"/>
              <a:t>Этот процесс продолжаем до тех пор, пока не выберем последнее, </a:t>
            </a:r>
            <a:r>
              <a:rPr lang="en-US" sz="2200" dirty="0"/>
              <a:t>n</a:t>
            </a:r>
            <a:r>
              <a:rPr lang="ru-RU" sz="2200" dirty="0"/>
              <a:t>-</a:t>
            </a:r>
            <a:r>
              <a:rPr lang="ru-RU" sz="2200" dirty="0" err="1"/>
              <a:t>ое</a:t>
            </a:r>
            <a:r>
              <a:rPr lang="ru-RU" sz="2200" dirty="0"/>
              <a:t> число для перестановки.</a:t>
            </a:r>
          </a:p>
          <a:p>
            <a:pPr algn="just"/>
            <a:r>
              <a:rPr lang="ru-RU" sz="2200" dirty="0"/>
              <a:t>Чтобы получить все возможные перестановки, надо на каждом этапе выбора </a:t>
            </a:r>
            <a:r>
              <a:rPr lang="en-US" sz="2200" dirty="0"/>
              <a:t>k</a:t>
            </a:r>
            <a:r>
              <a:rPr lang="ru-RU" sz="2200" dirty="0"/>
              <a:t>-го числа последовательно перебирать все допустимые числа, однако перейти к следующему варианту можно, только если найдены полные перестановки для всех предыдущих вариантов. Такой процесс показан в схеме:</a:t>
            </a:r>
          </a:p>
        </p:txBody>
      </p:sp>
    </p:spTree>
    <p:extLst>
      <p:ext uri="{BB962C8B-B14F-4D97-AF65-F5344CB8AC3E}">
        <p14:creationId xmlns:p14="http://schemas.microsoft.com/office/powerpoint/2010/main" val="427640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41" y="497193"/>
            <a:ext cx="4285916" cy="37444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067944" y="4221088"/>
            <a:ext cx="7840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Схема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2991" y="4686281"/>
            <a:ext cx="86409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В соответствии со схемой вначале будет выбрана перестановка 1 2 3, затем 1 3 2 и т.д.</a:t>
            </a:r>
          </a:p>
          <a:p>
            <a:pPr algn="just"/>
            <a:r>
              <a:rPr lang="ru-RU" sz="2200" dirty="0"/>
              <a:t>При выборе очередного числа движение по схеме идёт по стрелке вниз, а при отказе от этого выбора – обратное движение (</a:t>
            </a:r>
            <a:r>
              <a:rPr lang="ru-RU" sz="2200" dirty="0" err="1"/>
              <a:t>бэктрекинг</a:t>
            </a:r>
            <a:r>
              <a:rPr lang="ru-RU" sz="2200" dirty="0"/>
              <a:t>). Этот процесс легко реализовать рекурсивным алгоритмом.</a:t>
            </a:r>
          </a:p>
        </p:txBody>
      </p:sp>
    </p:spTree>
    <p:extLst>
      <p:ext uri="{BB962C8B-B14F-4D97-AF65-F5344CB8AC3E}">
        <p14:creationId xmlns:p14="http://schemas.microsoft.com/office/powerpoint/2010/main" val="3841847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Microsoft Office PowerPoint</Application>
  <PresentationFormat>Экран (4:3)</PresentationFormat>
  <Paragraphs>211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Никифор</cp:lastModifiedBy>
  <cp:revision>36</cp:revision>
  <dcterms:created xsi:type="dcterms:W3CDTF">2017-09-08T11:07:06Z</dcterms:created>
  <dcterms:modified xsi:type="dcterms:W3CDTF">2020-10-02T01:10:09Z</dcterms:modified>
</cp:coreProperties>
</file>