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3" r:id="rId11"/>
    <p:sldId id="267" r:id="rId12"/>
    <p:sldId id="270" r:id="rId13"/>
    <p:sldId id="271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0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82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0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9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2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3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09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9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7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7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D944-2F7C-4F4A-BDE4-C370E77D7AD2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6A63-9F33-4200-89BF-66C786A8E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1520" y="296139"/>
            <a:ext cx="871296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Генерация </a:t>
            </a:r>
            <a:r>
              <a:rPr lang="en-US" sz="2200" b="1" dirty="0"/>
              <a:t>k</a:t>
            </a:r>
            <a:r>
              <a:rPr lang="ru-RU" sz="2200" b="1" dirty="0"/>
              <a:t>-элементных подмножеств</a:t>
            </a:r>
            <a:endParaRPr lang="ru-RU" sz="2200" dirty="0"/>
          </a:p>
          <a:p>
            <a:r>
              <a:rPr lang="ru-RU" sz="2200" b="1" i="1" dirty="0"/>
              <a:t>Сочетания </a:t>
            </a:r>
            <a:r>
              <a:rPr lang="ru-RU" sz="2200" dirty="0"/>
              <a:t>(без повторений) из </a:t>
            </a:r>
            <a:r>
              <a:rPr lang="en-US" sz="2200" dirty="0"/>
              <a:t>n</a:t>
            </a:r>
            <a:r>
              <a:rPr lang="ru-RU" sz="2200" dirty="0"/>
              <a:t> по</a:t>
            </a:r>
            <a:r>
              <a:rPr lang="ru-RU" sz="2200" b="1" dirty="0"/>
              <a:t> </a:t>
            </a:r>
            <a:r>
              <a:rPr lang="en-US" sz="2200" b="1" dirty="0"/>
              <a:t>k</a:t>
            </a:r>
            <a:r>
              <a:rPr lang="ru-RU" sz="2200" dirty="0"/>
              <a:t> – это подмножества, образованные </a:t>
            </a:r>
            <a:r>
              <a:rPr lang="en-US" sz="2200" b="1" dirty="0"/>
              <a:t>k </a:t>
            </a:r>
            <a:r>
              <a:rPr lang="ru-RU" sz="2200" dirty="0"/>
              <a:t>элементами из </a:t>
            </a:r>
            <a:r>
              <a:rPr lang="en-US" sz="2200" b="1" dirty="0"/>
              <a:t>n</a:t>
            </a:r>
            <a:r>
              <a:rPr lang="ru-RU" sz="2200" dirty="0"/>
              <a:t> возможных.</a:t>
            </a:r>
          </a:p>
          <a:p>
            <a:r>
              <a:rPr lang="ru-RU" sz="2200" dirty="0"/>
              <a:t>Количество сочетаний определяется по формуле</a:t>
            </a:r>
          </a:p>
          <a:p>
            <a:r>
              <a:rPr lang="en-US" sz="2200" dirty="0" err="1"/>
              <a:t>C</a:t>
            </a:r>
            <a:r>
              <a:rPr lang="en-US" sz="2200" baseline="-25000" dirty="0" err="1"/>
              <a:t>n</a:t>
            </a:r>
            <a:r>
              <a:rPr lang="en-US" sz="2200" baseline="30000" dirty="0" err="1"/>
              <a:t>k</a:t>
            </a:r>
            <a:r>
              <a:rPr lang="ru-RU" sz="2200" dirty="0"/>
              <a:t>=</a:t>
            </a:r>
            <a:r>
              <a:rPr lang="en-US" sz="2200" dirty="0"/>
              <a:t>n</a:t>
            </a:r>
            <a:r>
              <a:rPr lang="ru-RU" sz="2200" dirty="0"/>
              <a:t>!/((</a:t>
            </a:r>
            <a:r>
              <a:rPr lang="en-US" sz="2200" dirty="0"/>
              <a:t>n</a:t>
            </a:r>
            <a:r>
              <a:rPr lang="ru-RU" sz="2200" dirty="0"/>
              <a:t>-</a:t>
            </a:r>
            <a:r>
              <a:rPr lang="en-US" sz="2200" dirty="0"/>
              <a:t>k</a:t>
            </a:r>
            <a:r>
              <a:rPr lang="ru-RU" sz="2200" dirty="0"/>
              <a:t>)!</a:t>
            </a:r>
            <a:r>
              <a:rPr lang="en-US" sz="2200" dirty="0"/>
              <a:t>k</a:t>
            </a:r>
            <a:r>
              <a:rPr lang="ru-RU" sz="2200" dirty="0"/>
              <a:t>!).</a:t>
            </a:r>
          </a:p>
          <a:p>
            <a:r>
              <a:rPr lang="ru-RU" sz="2200" b="1" dirty="0"/>
              <a:t>Задача 1.</a:t>
            </a:r>
            <a:r>
              <a:rPr lang="ru-RU" sz="2200" dirty="0"/>
              <a:t> Для заданных </a:t>
            </a:r>
            <a:r>
              <a:rPr lang="en-US" sz="2200" dirty="0"/>
              <a:t>n</a:t>
            </a:r>
            <a:r>
              <a:rPr lang="ru-RU" sz="2200" dirty="0"/>
              <a:t> и </a:t>
            </a:r>
            <a:r>
              <a:rPr lang="en-US" sz="2200" dirty="0"/>
              <a:t>k</a:t>
            </a:r>
            <a:r>
              <a:rPr lang="ru-RU" sz="2200" dirty="0"/>
              <a:t> перечислить все </a:t>
            </a:r>
            <a:r>
              <a:rPr lang="en-US" sz="2200" dirty="0"/>
              <a:t>k</a:t>
            </a:r>
            <a:r>
              <a:rPr lang="ru-RU" sz="2200" dirty="0"/>
              <a:t>-элементные подмножества множества 0..</a:t>
            </a:r>
            <a:r>
              <a:rPr lang="en-US" sz="2200" dirty="0"/>
              <a:t>n</a:t>
            </a:r>
            <a:r>
              <a:rPr lang="ru-RU" sz="2200" dirty="0"/>
              <a:t>-1</a:t>
            </a:r>
            <a:endParaRPr lang="ru-RU" sz="2200" b="1" dirty="0"/>
          </a:p>
          <a:p>
            <a:r>
              <a:rPr lang="ru-RU" sz="2200" b="1" i="1" dirty="0"/>
              <a:t>Пример</a:t>
            </a:r>
            <a:endParaRPr lang="ru-RU" sz="2200" dirty="0"/>
          </a:p>
          <a:p>
            <a:r>
              <a:rPr lang="ru-RU" sz="2200" dirty="0"/>
              <a:t>Пусть n=5, k=3. Тогда имеем следующие подмножества </a:t>
            </a:r>
            <a:r>
              <a:rPr lang="en-US" sz="2200" b="1" i="1" dirty="0"/>
              <a:t>M</a:t>
            </a:r>
            <a:r>
              <a:rPr lang="en-US" sz="2200" dirty="0"/>
              <a:t> </a:t>
            </a:r>
            <a:r>
              <a:rPr lang="ru-RU" sz="2200" dirty="0"/>
              <a:t>множества {0,1,2,3,4}: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50586"/>
              </p:ext>
            </p:extLst>
          </p:nvPr>
        </p:nvGraphicFramePr>
        <p:xfrm>
          <a:off x="1979712" y="3429000"/>
          <a:ext cx="3949701" cy="914400"/>
        </p:xfrm>
        <a:graphic>
          <a:graphicData uri="http://schemas.openxmlformats.org/drawingml/2006/table">
            <a:tbl>
              <a:tblPr firstRow="1" firstCol="1" bandRow="1"/>
              <a:tblGrid>
                <a:gridCol w="118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0 1 2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0 1 3 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0 1 4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0 2 3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0 2 4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0 3 4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1 2 3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1 2 4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1 3 4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177165"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2000" baseline="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 3 4</a:t>
                      </a:r>
                      <a:endParaRPr lang="ru-RU" sz="20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79512" y="4437112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Количество подмножеств </a:t>
            </a:r>
            <a:r>
              <a:rPr lang="en-US" sz="2200" dirty="0"/>
              <a:t>C</a:t>
            </a:r>
            <a:r>
              <a:rPr lang="ru-RU" sz="2200" baseline="-25000" dirty="0"/>
              <a:t>5</a:t>
            </a:r>
            <a:r>
              <a:rPr lang="ru-RU" sz="2200" baseline="30000" dirty="0"/>
              <a:t>3</a:t>
            </a:r>
            <a:r>
              <a:rPr lang="ru-RU" sz="2200" dirty="0"/>
              <a:t>=5!/(2!*</a:t>
            </a:r>
            <a:r>
              <a:rPr lang="en-US" sz="2200" dirty="0"/>
              <a:t>3!</a:t>
            </a:r>
            <a:r>
              <a:rPr lang="ru-RU" sz="2200" dirty="0"/>
              <a:t>)</a:t>
            </a:r>
            <a:r>
              <a:rPr lang="en-US" sz="2200" dirty="0"/>
              <a:t>=10.</a:t>
            </a:r>
            <a:endParaRPr lang="ru-RU" sz="2200" dirty="0"/>
          </a:p>
          <a:p>
            <a:r>
              <a:rPr lang="ru-RU" sz="2200" dirty="0"/>
              <a:t> </a:t>
            </a:r>
            <a:r>
              <a:rPr lang="ru-RU" sz="2200" b="1" i="1" dirty="0"/>
              <a:t>Пример</a:t>
            </a:r>
            <a:r>
              <a:rPr lang="ru-RU" sz="2200" dirty="0"/>
              <a:t>. Дано </a:t>
            </a:r>
            <a:r>
              <a:rPr lang="ru-RU" sz="2200" b="1" dirty="0"/>
              <a:t>n</a:t>
            </a:r>
            <a:r>
              <a:rPr lang="ru-RU" sz="2200" dirty="0"/>
              <a:t> предметов, каждый из которых характеризуется весом </a:t>
            </a:r>
            <a:r>
              <a:rPr lang="ru-RU" sz="2200" b="1" dirty="0" err="1"/>
              <a:t>w</a:t>
            </a:r>
            <a:r>
              <a:rPr lang="ru-RU" sz="2200" b="1" baseline="-25000" dirty="0" err="1"/>
              <a:t>i</a:t>
            </a:r>
            <a:r>
              <a:rPr lang="ru-RU" sz="2200" dirty="0"/>
              <a:t>. Необходимо выбрать </a:t>
            </a:r>
            <a:r>
              <a:rPr lang="en-US" sz="2200" b="1" dirty="0"/>
              <a:t>k</a:t>
            </a:r>
            <a:r>
              <a:rPr lang="ru-RU" sz="2200" dirty="0"/>
              <a:t> предметов так, чтобы суммарный вес этого набора не превышал </a:t>
            </a:r>
            <a:r>
              <a:rPr lang="ru-RU" sz="2200" b="1" dirty="0"/>
              <a:t>W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4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47807"/>
              </p:ext>
            </p:extLst>
          </p:nvPr>
        </p:nvGraphicFramePr>
        <p:xfrm>
          <a:off x="251520" y="332656"/>
          <a:ext cx="864096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n,k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Print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p,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k) 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&lt;k;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]&lt;&lt;" ";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razm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n,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k) { 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i,j,flag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&lt;k;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]=0;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p,k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 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flag=0;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=k-1;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&gt;=0;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--)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]&lt;n-1) 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]=p[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]+1;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(j=i+1;j&lt;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k;j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p[j]=0;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p,k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flag=1; 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while (flag);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&gt;&gt;n&gt;&gt;k;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razm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n,k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sz="2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60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6984" y="188640"/>
            <a:ext cx="85689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Размещения без повторений</a:t>
            </a:r>
            <a:endParaRPr lang="ru-RU" sz="2200" dirty="0"/>
          </a:p>
          <a:p>
            <a:r>
              <a:rPr lang="ru-RU" sz="2200" b="1" dirty="0"/>
              <a:t>Задача 1</a:t>
            </a:r>
            <a:r>
              <a:rPr lang="ru-RU" sz="2200" dirty="0"/>
              <a:t>. Сгенерировать все размещения для заданного множества </a:t>
            </a:r>
            <a:r>
              <a:rPr lang="en-US" sz="2200" dirty="0"/>
              <a:t>{0, 1, 2,…, N-1} </a:t>
            </a:r>
            <a:r>
              <a:rPr lang="ru-RU" sz="2200" dirty="0"/>
              <a:t>и все размещения по </a:t>
            </a:r>
            <a:r>
              <a:rPr lang="en-US" sz="2200" dirty="0"/>
              <a:t>K</a:t>
            </a:r>
            <a:r>
              <a:rPr lang="ru-RU" sz="2200" dirty="0"/>
              <a:t> элементов в </a:t>
            </a:r>
            <a:r>
              <a:rPr lang="ru-RU" sz="2200" dirty="0" err="1"/>
              <a:t>лексикографичес</a:t>
            </a:r>
            <a:r>
              <a:rPr lang="en-US" sz="2200" dirty="0"/>
              <a:t>-</a:t>
            </a:r>
            <a:r>
              <a:rPr lang="ru-RU" sz="2200" dirty="0"/>
              <a:t>ком порядке.</a:t>
            </a:r>
          </a:p>
          <a:p>
            <a:r>
              <a:rPr lang="ru-RU" sz="2200" b="1" dirty="0"/>
              <a:t>Пример</a:t>
            </a:r>
            <a:r>
              <a:rPr lang="ru-RU" sz="2200" dirty="0"/>
              <a:t>. </a:t>
            </a:r>
            <a:r>
              <a:rPr lang="en-US" sz="2200" dirty="0"/>
              <a:t>N = 4, K = 3.</a:t>
            </a:r>
            <a:endParaRPr lang="ru-RU" sz="2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170158"/>
              </p:ext>
            </p:extLst>
          </p:nvPr>
        </p:nvGraphicFramePr>
        <p:xfrm>
          <a:off x="3707904" y="1556792"/>
          <a:ext cx="3528392" cy="1289560"/>
        </p:xfrm>
        <a:graphic>
          <a:graphicData uri="http://schemas.openxmlformats.org/drawingml/2006/table">
            <a:tbl>
              <a:tblPr firstRow="1" firstCol="1" bandRow="1"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012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013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231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02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02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ru-RU" sz="20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30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61696" y="3140968"/>
                <a:ext cx="8568952" cy="364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Количество размещений равна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𝑁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sup>
                    </m:sSubSup>
                    <m:r>
                      <a:rPr lang="ru-RU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/>
                          </a:rPr>
                          <m:t>𝑁</m:t>
                        </m:r>
                        <m:r>
                          <a:rPr lang="ru-RU" sz="20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/>
                              </a:rPr>
                              <m:t>𝑁</m:t>
                            </m:r>
                            <m:r>
                              <a:rPr lang="ru-RU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𝐾</m:t>
                            </m:r>
                          </m:e>
                        </m:d>
                        <m:r>
                          <a:rPr lang="ru-RU" sz="20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ru-RU" sz="2000" i="1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0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ru-RU" sz="2000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ru-RU" sz="2000" i="1">
                        <a:latin typeface="Cambria Math"/>
                      </a:rPr>
                      <m:t>=24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r>
                  <a:rPr lang="ru-RU" sz="2000" b="1" i="1" dirty="0"/>
                  <a:t>Не рекурсивный алгоритм</a:t>
                </a:r>
                <a:r>
                  <a:rPr lang="ru-RU" sz="2000" dirty="0"/>
                  <a:t>.</a:t>
                </a:r>
              </a:p>
              <a:p>
                <a:r>
                  <a:rPr lang="ru-RU" sz="2000" dirty="0"/>
                  <a:t>1. Строим наименьшее в лексикографическом порядке размещение 1,2,3,…,</a:t>
                </a:r>
                <a:r>
                  <a:rPr lang="en-US" sz="2000" dirty="0"/>
                  <a:t>K. </a:t>
                </a:r>
                <a:r>
                  <a:rPr lang="sah-RU" sz="2000" dirty="0"/>
                  <a:t>Из оставшихся </a:t>
                </a:r>
                <a:r>
                  <a:rPr lang="ru-RU" sz="2000" dirty="0"/>
                  <a:t>элементов строим множество  свободных элементов </a:t>
                </a:r>
                <a:r>
                  <a:rPr lang="en-US" sz="2000" dirty="0"/>
                  <a:t>{K+1, K+2,…,N}. </a:t>
                </a:r>
                <a:r>
                  <a:rPr lang="ru-RU" sz="2000" dirty="0"/>
                  <a:t>Обрабатываем полученное размещение. </a:t>
                </a:r>
              </a:p>
              <a:p>
                <a:r>
                  <a:rPr lang="ru-RU" sz="2000" dirty="0"/>
                  <a:t>2. Ищем в множестве свободных элементов наименьшее число большее последнего элемента </a:t>
                </a:r>
                <a:r>
                  <a:rPr lang="en-US" sz="2000" dirty="0"/>
                  <a:t>temp </a:t>
                </a:r>
                <a:r>
                  <a:rPr lang="sah-RU" sz="2000" dirty="0"/>
                  <a:t>=</a:t>
                </a:r>
                <a:r>
                  <a:rPr lang="en-US" sz="2000" dirty="0"/>
                  <a:t> a[K]</a:t>
                </a:r>
                <a:r>
                  <a:rPr lang="sah-RU" sz="2000" dirty="0"/>
                  <a:t>. </a:t>
                </a:r>
              </a:p>
              <a:p>
                <a:r>
                  <a:rPr lang="sah-RU" sz="2000" dirty="0"/>
                  <a:t>3. Если такой элемент есть, заменяем последний элемент найденным числом. Это число удаляем из множества свободных элементов и добавляем в множество свободных элементов </a:t>
                </a:r>
                <a:r>
                  <a:rPr lang="ru-RU" sz="2000" dirty="0"/>
                  <a:t>число </a:t>
                </a:r>
                <a:r>
                  <a:rPr lang="en-US" sz="2000" dirty="0"/>
                  <a:t>temp. </a:t>
                </a:r>
                <a:r>
                  <a:rPr lang="ru-RU" sz="2000" dirty="0"/>
                  <a:t>Переходим в начало пункта 2.</a:t>
                </a:r>
                <a:endParaRPr lang="ru-RU" sz="2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6" y="3140968"/>
                <a:ext cx="8568952" cy="3645037"/>
              </a:xfrm>
              <a:prstGeom prst="rect">
                <a:avLst/>
              </a:prstGeom>
              <a:blipFill rotWithShape="1">
                <a:blip r:embed="rId2"/>
                <a:stretch>
                  <a:fillRect l="-782" b="-20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79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5689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prstClr val="black"/>
                </a:solidFill>
              </a:rPr>
              <a:t>3. </a:t>
            </a:r>
            <a:r>
              <a:rPr lang="sah-RU" sz="2200" dirty="0">
                <a:solidFill>
                  <a:prstClr val="black"/>
                </a:solidFill>
              </a:rPr>
              <a:t>С конца ищем элемент </a:t>
            </a:r>
            <a:r>
              <a:rPr lang="en-US" sz="2200" dirty="0">
                <a:solidFill>
                  <a:prstClr val="black"/>
                </a:solidFill>
              </a:rPr>
              <a:t>a[</a:t>
            </a:r>
            <a:r>
              <a:rPr lang="en-US" sz="2200" dirty="0" err="1">
                <a:solidFill>
                  <a:prstClr val="black"/>
                </a:solidFill>
              </a:rPr>
              <a:t>i</a:t>
            </a:r>
            <a:r>
              <a:rPr lang="en-US" sz="2200" dirty="0">
                <a:solidFill>
                  <a:prstClr val="black"/>
                </a:solidFill>
              </a:rPr>
              <a:t>] &lt; a[i+1]. </a:t>
            </a:r>
          </a:p>
          <a:p>
            <a:pPr lvl="0"/>
            <a:r>
              <a:rPr lang="en-US" sz="2200" dirty="0">
                <a:solidFill>
                  <a:prstClr val="black"/>
                </a:solidFill>
              </a:rPr>
              <a:t>4. </a:t>
            </a:r>
            <a:r>
              <a:rPr lang="ru-RU" sz="2200" dirty="0">
                <a:solidFill>
                  <a:prstClr val="black"/>
                </a:solidFill>
              </a:rPr>
              <a:t>Если такой элемент есть, в множество свободных элементов добавляем </a:t>
            </a:r>
            <a:r>
              <a:rPr lang="en-US" sz="2200" dirty="0">
                <a:solidFill>
                  <a:prstClr val="black"/>
                </a:solidFill>
              </a:rPr>
              <a:t>a[i+1]. </a:t>
            </a:r>
            <a:r>
              <a:rPr lang="ru-RU" sz="2200" dirty="0">
                <a:solidFill>
                  <a:prstClr val="black"/>
                </a:solidFill>
              </a:rPr>
              <a:t>В множестве свободных элементов ищем наименьшее число большее </a:t>
            </a:r>
            <a:r>
              <a:rPr lang="en-US" sz="2200" dirty="0">
                <a:solidFill>
                  <a:prstClr val="black"/>
                </a:solidFill>
              </a:rPr>
              <a:t>temp = a[</a:t>
            </a:r>
            <a:r>
              <a:rPr lang="en-US" sz="2200" dirty="0" err="1">
                <a:solidFill>
                  <a:prstClr val="black"/>
                </a:solidFill>
              </a:rPr>
              <a:t>i</a:t>
            </a:r>
            <a:r>
              <a:rPr lang="en-US" sz="2200" dirty="0">
                <a:solidFill>
                  <a:prstClr val="black"/>
                </a:solidFill>
              </a:rPr>
              <a:t>]</a:t>
            </a:r>
            <a:r>
              <a:rPr lang="ru-RU" sz="2200" dirty="0">
                <a:solidFill>
                  <a:prstClr val="black"/>
                </a:solidFill>
              </a:rPr>
              <a:t>. Заменяем </a:t>
            </a:r>
            <a:r>
              <a:rPr lang="en-US" sz="2200" dirty="0">
                <a:solidFill>
                  <a:prstClr val="black"/>
                </a:solidFill>
              </a:rPr>
              <a:t>a[</a:t>
            </a:r>
            <a:r>
              <a:rPr lang="en-US" sz="2200" dirty="0" err="1">
                <a:solidFill>
                  <a:prstClr val="black"/>
                </a:solidFill>
              </a:rPr>
              <a:t>i</a:t>
            </a:r>
            <a:r>
              <a:rPr lang="en-US" sz="2200" dirty="0">
                <a:solidFill>
                  <a:prstClr val="black"/>
                </a:solidFill>
              </a:rPr>
              <a:t>]</a:t>
            </a:r>
            <a:r>
              <a:rPr lang="ru-RU" sz="2200" dirty="0">
                <a:solidFill>
                  <a:prstClr val="black"/>
                </a:solidFill>
              </a:rPr>
              <a:t> найденным числом и добавляем в множество свободных элементов </a:t>
            </a:r>
            <a:r>
              <a:rPr lang="en-US" sz="2200" dirty="0">
                <a:solidFill>
                  <a:prstClr val="black"/>
                </a:solidFill>
              </a:rPr>
              <a:t>temp. </a:t>
            </a:r>
            <a:r>
              <a:rPr lang="ru-RU" sz="2200" dirty="0">
                <a:solidFill>
                  <a:prstClr val="black"/>
                </a:solidFill>
              </a:rPr>
              <a:t>В элементы </a:t>
            </a:r>
            <a:r>
              <a:rPr lang="en-US" sz="2200" dirty="0">
                <a:solidFill>
                  <a:prstClr val="black"/>
                </a:solidFill>
              </a:rPr>
              <a:t>a[i+1], a[i+2],…,a[K] </a:t>
            </a:r>
            <a:r>
              <a:rPr lang="ru-RU" sz="2200" dirty="0">
                <a:solidFill>
                  <a:prstClr val="black"/>
                </a:solidFill>
              </a:rPr>
              <a:t>записываем в возрастающем порядке меньшие элементы множества свободных элементов удаляя их из этого множества. Переходим в пункт 2.</a:t>
            </a:r>
          </a:p>
          <a:p>
            <a:pPr lvl="0"/>
            <a:r>
              <a:rPr lang="ru-RU" sz="2200" dirty="0">
                <a:solidFill>
                  <a:prstClr val="black"/>
                </a:solidFill>
              </a:rPr>
              <a:t>5. </a:t>
            </a:r>
            <a:r>
              <a:rPr lang="ru-RU" sz="2200">
                <a:solidFill>
                  <a:prstClr val="black"/>
                </a:solidFill>
              </a:rPr>
              <a:t>Если не </a:t>
            </a:r>
            <a:r>
              <a:rPr lang="ru-RU" sz="2200" dirty="0">
                <a:solidFill>
                  <a:prstClr val="black"/>
                </a:solidFill>
              </a:rPr>
              <a:t>найдено, заканчиваем поиск следующего размещения.</a:t>
            </a:r>
            <a:endParaRPr lang="en-US" sz="2200" dirty="0">
              <a:solidFill>
                <a:prstClr val="black"/>
              </a:solidFill>
            </a:endParaRPr>
          </a:p>
          <a:p>
            <a:pPr lvl="0"/>
            <a:endParaRPr lang="ru-RU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8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24088"/>
            <a:ext cx="8928993" cy="287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03848" y="592823"/>
            <a:ext cx="2877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prstClr val="black"/>
                </a:solidFill>
              </a:rPr>
              <a:t>Рекурсивный алгоритм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55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1148"/>
              </p:ext>
            </p:extLst>
          </p:nvPr>
        </p:nvGraphicFramePr>
        <p:xfrm>
          <a:off x="251520" y="188640"/>
          <a:ext cx="8568951" cy="643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Рассмотрим п</a:t>
                      </a:r>
                      <a:r>
                        <a:rPr lang="ru-RU" sz="2000" i="1" dirty="0"/>
                        <a:t>рограмму </a:t>
                      </a:r>
                      <a:r>
                        <a:rPr lang="ru-RU" sz="2000" b="1" i="1" dirty="0"/>
                        <a:t>рекурсивного алгоритма:</a:t>
                      </a:r>
                      <a:endParaRPr lang="ru-RU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iostream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&lt;set&gt;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pt-BR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n, m, i, a[15];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&lt;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s;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Print()</a:t>
                      </a:r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for(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m;i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&lt;&lt;a[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]&lt;&lt;' ';</a:t>
                      </a:r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Solve(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k){</a:t>
                      </a:r>
                    </a:p>
                    <a:p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for(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if (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)==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s.end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s.insert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a[k]=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(k&lt;m) Solve(k+1); else Print();</a:t>
                      </a:r>
                    </a:p>
                    <a:p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s.erase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main(){</a:t>
                      </a:r>
                    </a:p>
                    <a:p>
                      <a:r>
                        <a:rPr lang="en-US" sz="2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&gt;&gt;n&gt;&gt;m;</a:t>
                      </a:r>
                    </a:p>
                    <a:p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Solve(1);</a:t>
                      </a:r>
                    </a:p>
                    <a:p>
                      <a:r>
                        <a:rPr lang="ru-RU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u-R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81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35846"/>
            <a:ext cx="856895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/>
              <a:t>Алгоритм генерации лексикографическом порядке</a:t>
            </a:r>
            <a:r>
              <a:rPr lang="ru-RU" sz="2200" dirty="0"/>
              <a:t>:</a:t>
            </a:r>
          </a:p>
          <a:p>
            <a:r>
              <a:rPr lang="ru-RU" sz="2200" dirty="0"/>
              <a:t>1. выберем наименьшее</a:t>
            </a:r>
            <a:r>
              <a:rPr lang="ru-RU" sz="2200" i="1" dirty="0"/>
              <a:t> в лексикографическом порядке</a:t>
            </a:r>
            <a:r>
              <a:rPr lang="ru-RU" sz="2200" dirty="0"/>
              <a:t> </a:t>
            </a:r>
            <a:r>
              <a:rPr lang="ru-RU" sz="2200" i="1" dirty="0"/>
              <a:t>подмножество из </a:t>
            </a:r>
            <a:r>
              <a:rPr lang="en-US" sz="2200" b="1" i="1" dirty="0"/>
              <a:t>k</a:t>
            </a:r>
            <a:r>
              <a:rPr lang="en-US" sz="2200" i="1" dirty="0"/>
              <a:t> </a:t>
            </a:r>
            <a:r>
              <a:rPr lang="ru-RU" sz="2200" i="1" dirty="0"/>
              <a:t>элементов </a:t>
            </a:r>
            <a:r>
              <a:rPr lang="en-US" sz="2200" i="1" dirty="0"/>
              <a:t>{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0, 1, …, k-1</a:t>
            </a:r>
            <a:r>
              <a:rPr lang="en-US" sz="2200" i="1" dirty="0"/>
              <a:t>} </a:t>
            </a:r>
            <a:r>
              <a:rPr lang="ru-RU" sz="2200" dirty="0"/>
              <a:t>из имеющегося множества </a:t>
            </a:r>
            <a:r>
              <a:rPr lang="en-US" sz="2200" b="1" i="1" dirty="0"/>
              <a:t>M=</a:t>
            </a:r>
            <a:r>
              <a:rPr lang="en-US" sz="2200" i="1" dirty="0"/>
              <a:t> {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0, 1, …, n-1</a:t>
            </a:r>
            <a:r>
              <a:rPr lang="en-US" sz="2200" i="1" dirty="0"/>
              <a:t>}. </a:t>
            </a:r>
            <a:r>
              <a:rPr lang="ru-RU" sz="2200" dirty="0"/>
              <a:t>Полученное подмножество будем хранить в </a:t>
            </a:r>
            <a:r>
              <a:rPr lang="en-US" sz="2200" dirty="0"/>
              <a:t>{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…, 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200" dirty="0"/>
              <a:t>} ;</a:t>
            </a:r>
            <a:endParaRPr lang="en-US" sz="2200" i="1" dirty="0"/>
          </a:p>
          <a:p>
            <a:r>
              <a:rPr lang="ru-RU" sz="2200" dirty="0"/>
              <a:t>В нашем примере для </a:t>
            </a:r>
            <a:r>
              <a:rPr lang="en-US" sz="2200" dirty="0"/>
              <a:t>n=5</a:t>
            </a:r>
            <a:r>
              <a:rPr lang="ru-RU" sz="2200" dirty="0"/>
              <a:t> и</a:t>
            </a:r>
            <a:r>
              <a:rPr lang="en-US" sz="2200" dirty="0"/>
              <a:t> k=3</a:t>
            </a:r>
            <a:r>
              <a:rPr lang="ru-RU" sz="2200" dirty="0"/>
              <a:t> имеем</a:t>
            </a:r>
            <a:r>
              <a:rPr lang="en-US" sz="2200" dirty="0"/>
              <a:t> {</a:t>
            </a:r>
            <a:r>
              <a:rPr lang="en-US" sz="2200" b="1" i="1" dirty="0"/>
              <a:t>0,1,2</a:t>
            </a:r>
            <a:r>
              <a:rPr lang="en-US" sz="2200" dirty="0"/>
              <a:t>}</a:t>
            </a:r>
            <a:r>
              <a:rPr lang="ru-RU" sz="2200" dirty="0"/>
              <a:t>;</a:t>
            </a:r>
          </a:p>
          <a:p>
            <a:pPr lvl="0"/>
            <a:r>
              <a:rPr lang="ru-RU" sz="2200" dirty="0"/>
              <a:t>2. от конца к началу текущего подмножества </a:t>
            </a:r>
            <a:r>
              <a:rPr lang="en-US" sz="2200" dirty="0"/>
              <a:t>{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…, 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200" dirty="0"/>
              <a:t>} </a:t>
            </a:r>
            <a:r>
              <a:rPr lang="ru-RU" sz="2200" dirty="0"/>
              <a:t>ищем первый элемент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/>
              <a:t>который можно увеличить на </a:t>
            </a:r>
            <a:r>
              <a:rPr lang="ru-RU" sz="2200" b="1" i="1" dirty="0"/>
              <a:t>1</a:t>
            </a:r>
            <a:r>
              <a:rPr lang="en-US" sz="2200" dirty="0"/>
              <a:t>.</a:t>
            </a:r>
            <a:r>
              <a:rPr lang="ru-RU" sz="2200" dirty="0"/>
              <a:t> </a:t>
            </a:r>
            <a:endParaRPr lang="en-US" sz="22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/>
              <a:t>если такого элемента нет, мы получили последнее подмножество из </a:t>
            </a:r>
            <a:r>
              <a:rPr lang="en-US" sz="2200" b="1" i="1" dirty="0"/>
              <a:t>k</a:t>
            </a:r>
            <a:r>
              <a:rPr lang="en-US" sz="2200" dirty="0"/>
              <a:t> 	</a:t>
            </a:r>
            <a:r>
              <a:rPr lang="ru-RU" sz="2200" dirty="0"/>
              <a:t>элементов </a:t>
            </a:r>
            <a:r>
              <a:rPr lang="en-US" sz="2200" dirty="0"/>
              <a:t> {n-k, … , n-2, n-1}. </a:t>
            </a:r>
            <a:r>
              <a:rPr lang="ru-RU" sz="2200" dirty="0"/>
              <a:t>В нашем 	примере </a:t>
            </a:r>
            <a:r>
              <a:rPr lang="en-US" sz="2200" dirty="0"/>
              <a:t>{</a:t>
            </a:r>
            <a:r>
              <a:rPr lang="en-US" sz="2200" b="1" i="1" dirty="0"/>
              <a:t>2,3,4</a:t>
            </a:r>
            <a:r>
              <a:rPr lang="en-US" sz="2200" dirty="0"/>
              <a:t>} </a:t>
            </a:r>
            <a:r>
              <a:rPr lang="ru-RU" sz="2200" dirty="0"/>
              <a:t>– </a:t>
            </a:r>
            <a:r>
              <a:rPr lang="ru-RU" sz="2200" b="1" i="1" dirty="0"/>
              <a:t>генерация закончена</a:t>
            </a:r>
            <a:r>
              <a:rPr lang="ru-RU" sz="2200" dirty="0"/>
              <a:t>;</a:t>
            </a:r>
            <a:endParaRPr lang="en-US" sz="22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ru-RU" sz="2200" dirty="0"/>
              <a:t>иначе:</a:t>
            </a:r>
          </a:p>
          <a:p>
            <a:pPr lvl="0"/>
            <a:r>
              <a:rPr lang="ru-RU" sz="2200" dirty="0"/>
              <a:t>3. увеличиваем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dirty="0"/>
              <a:t>=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200" dirty="0"/>
              <a:t> </a:t>
            </a:r>
            <a:r>
              <a:rPr lang="ru-RU" sz="2200" b="1" i="1" dirty="0"/>
              <a:t>+1</a:t>
            </a:r>
            <a:r>
              <a:rPr lang="ru-RU" sz="2200" dirty="0"/>
              <a:t>. Всем последующим элементам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i+2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, …, 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sz="2200" b="1" i="1" baseline="-25000" dirty="0"/>
              <a:t> </a:t>
            </a:r>
            <a:r>
              <a:rPr lang="ru-RU" sz="2200" dirty="0"/>
              <a:t>присваиваем значение большее на </a:t>
            </a:r>
            <a:r>
              <a:rPr lang="ru-RU" sz="2200" b="1" i="1" dirty="0"/>
              <a:t>1</a:t>
            </a:r>
            <a:r>
              <a:rPr lang="ru-RU" sz="2200" dirty="0"/>
              <a:t> чем предыдущий</a:t>
            </a:r>
            <a:r>
              <a:rPr lang="en-US" sz="2200" dirty="0"/>
              <a:t>,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sz="22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2200" dirty="0"/>
          </a:p>
          <a:p>
            <a:pPr lvl="0"/>
            <a:r>
              <a:rPr lang="ru-RU" sz="2200" dirty="0"/>
              <a:t>4.</a:t>
            </a:r>
            <a:r>
              <a:rPr lang="en-US" sz="2200" dirty="0"/>
              <a:t> </a:t>
            </a:r>
            <a:r>
              <a:rPr lang="ru-RU" sz="2200" dirty="0"/>
              <a:t>выполняем пункт </a:t>
            </a:r>
            <a:r>
              <a:rPr lang="ru-RU" sz="2200" b="1" i="1" dirty="0"/>
              <a:t>2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57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57096"/>
              </p:ext>
            </p:extLst>
          </p:nvPr>
        </p:nvGraphicFramePr>
        <p:xfrm>
          <a:off x="251520" y="404664"/>
          <a:ext cx="8496944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 &lt;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iostream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using namespace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std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typedef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[20];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a;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n,k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Print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p,int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k)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&lt;k;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 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&lt;&lt;p[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]&lt;&lt;" ";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&lt;&lt;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endl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 </a:t>
                      </a:r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setnk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n,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k)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i,j,flag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vec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k;i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p[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Print(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p,k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endParaRPr lang="ru-RU" sz="20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do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{flag=0;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for 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=k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-1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&gt;=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--)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 (p[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]&lt;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n-k+i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 {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p[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]=p[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]+1;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for (j=i+1;j&lt;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k;j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++)  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p[j]=p[j-1]+1;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Print(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p,k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   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falg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=1;break;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 while(flag);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ru-RU" sz="2000" b="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main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cin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&gt;&gt;n&gt;&gt;k;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setnk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n,k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  <a:endParaRPr lang="ru-RU" sz="2000" b="0" kern="1200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</a:t>
                      </a:r>
                      <a:r>
                        <a:rPr lang="ru-RU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return</a:t>
                      </a: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0;</a:t>
                      </a:r>
                    </a:p>
                    <a:p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  <a:endParaRPr lang="ru-RU" sz="20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049976"/>
                  </p:ext>
                </p:extLst>
              </p:nvPr>
            </p:nvGraphicFramePr>
            <p:xfrm>
              <a:off x="395536" y="1447696"/>
              <a:ext cx="8496944" cy="313023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0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54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322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5212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№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Текущее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K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=|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|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- множество используемых цифр)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Количество подмножеств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L old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L</a:t>
                          </a:r>
                          <a:r>
                            <a:rPr lang="en-US" sz="1800" baseline="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new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Получено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?=0, m={1, 2, 3, 4, 5}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?=1, m={2, 3, 4, 5}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10 + 6 &gt; 15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15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–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10 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5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1?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 = 2, m={3, 4, 5}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 = 3, m={4, 5}</a:t>
                          </a:r>
                          <a:endParaRPr lang="ru-RU" sz="1800" dirty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ru-RU" sz="1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ru-RU" sz="1800" i="1" smtClean="0">
                                      <a:effectLst/>
                                      <a:latin typeface="Cambria Math" panose="02040503050406030204" pitchFamily="18" charset="0"/>
                                      <a:ea typeface="Calibri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8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ru-RU" sz="1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oMath>
                          </a14:m>
                          <a:endParaRPr lang="en-US" sz="1800" b="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3 + 2 = 5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 – 5 = 0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14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14?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?=5, M={}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145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049976"/>
                  </p:ext>
                </p:extLst>
              </p:nvPr>
            </p:nvGraphicFramePr>
            <p:xfrm>
              <a:off x="395536" y="1447696"/>
              <a:ext cx="8496944" cy="318585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0689"/>
                    <a:gridCol w="1025455"/>
                    <a:gridCol w="2232248"/>
                    <a:gridCol w="1584176"/>
                    <a:gridCol w="1008112"/>
                    <a:gridCol w="1224136"/>
                    <a:gridCol w="1152128"/>
                  </a:tblGrid>
                  <a:tr h="954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№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Текущее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K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=|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|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(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- множество используемых цифр)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3077" t="-5732" r="-213462" b="-245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L old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L</a:t>
                          </a:r>
                          <a:r>
                            <a:rPr lang="en-US" sz="1800" baseline="0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new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 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Получено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6043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, 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={1, 2, 3, 4, 5}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?=1, 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m={2, 3, 4, 5}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3077" t="-105732" r="-213462" b="-145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15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–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10 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 5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5516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2</a:t>
                          </a:r>
                          <a:endParaRPr lang="ru-RU" sz="18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1?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 = 2, 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m={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3, 4, 5}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 = 3, 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m={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4, 5}</a:t>
                          </a:r>
                          <a:endParaRPr lang="ru-RU" sz="1800" dirty="0" smtClean="0">
                            <a:effectLst/>
                            <a:latin typeface="+mn-lt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23077" t="-205732" r="-213462" b="-45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5 – 5 = 0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14</a:t>
                          </a:r>
                          <a:r>
                            <a:rPr lang="ru-RU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*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54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3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14?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?=5, </a:t>
                          </a:r>
                          <a:r>
                            <a:rPr lang="en-US" sz="18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M</a:t>
                          </a: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={}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145</a:t>
                          </a:r>
                          <a:endParaRPr lang="ru-RU" sz="18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251520" y="260648"/>
            <a:ext cx="86409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Задача 2</a:t>
            </a:r>
            <a:r>
              <a:rPr lang="ru-RU" sz="2200" dirty="0"/>
              <a:t>. По номеру </a:t>
            </a:r>
            <a:r>
              <a:rPr lang="en-US" sz="2200" dirty="0"/>
              <a:t>L </a:t>
            </a:r>
            <a:r>
              <a:rPr lang="ru-RU" sz="2200" dirty="0"/>
              <a:t>соответствующее сочетание (подмножество). Рассмотрим решение на примере:</a:t>
            </a:r>
            <a:r>
              <a:rPr lang="en-US" sz="2200" dirty="0"/>
              <a:t>  </a:t>
            </a:r>
            <a:r>
              <a:rPr lang="en-US" sz="2200" b="1" i="1" dirty="0"/>
              <a:t>M</a:t>
            </a:r>
            <a:r>
              <a:rPr lang="ru-RU" sz="2200" b="1" i="1" dirty="0"/>
              <a:t>=</a:t>
            </a:r>
            <a:r>
              <a:rPr lang="en-US" sz="2200" b="1" i="1" dirty="0"/>
              <a:t>{0,1,2,3,4,5}, N=6 ; k=3; L=15.</a:t>
            </a:r>
          </a:p>
          <a:p>
            <a:r>
              <a:rPr lang="ru-RU" sz="2200" i="1" dirty="0">
                <a:solidFill>
                  <a:srgbClr val="FF0000"/>
                </a:solidFill>
              </a:rPr>
              <a:t>Нумерация с нуля.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4866641"/>
            <a:ext cx="87849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4)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23    8)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35   12) 1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16) 234</a:t>
            </a:r>
            <a:endParaRPr lang="ru-RU" sz="2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ru-RU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5)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24    9)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45   13) 1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17) 235</a:t>
            </a:r>
            <a:endParaRPr lang="ru-RU" sz="2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ru-RU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6)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25   10)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14) 1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18) 245</a:t>
            </a:r>
          </a:p>
          <a:p>
            <a:pPr lvl="0"/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15   7)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34   11) 1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4   15)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145</a:t>
            </a:r>
            <a:r>
              <a:rPr lang="en-US" sz="2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19) 345</a:t>
            </a:r>
          </a:p>
        </p:txBody>
      </p:sp>
    </p:spTree>
    <p:extLst>
      <p:ext uri="{BB962C8B-B14F-4D97-AF65-F5344CB8AC3E}">
        <p14:creationId xmlns:p14="http://schemas.microsoft.com/office/powerpoint/2010/main" val="119037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67544" y="332656"/>
                <a:ext cx="8352928" cy="6215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200" b="1" dirty="0"/>
                  <a:t>Задача 3</a:t>
                </a:r>
                <a:r>
                  <a:rPr lang="ru-RU" sz="2200" dirty="0"/>
                  <a:t>. По сочетанию (подмножеству) получить его номер. Рассмотрим решение на примере:  </a:t>
                </a:r>
                <a:endParaRPr lang="en-US" sz="2200" dirty="0"/>
              </a:p>
              <a:p>
                <a:r>
                  <a:rPr lang="ru-RU" sz="2200" dirty="0"/>
                  <a:t>Дано подмножество </a:t>
                </a:r>
                <a:r>
                  <a:rPr lang="en-US" sz="2200" b="1" i="1" dirty="0"/>
                  <a:t>{</a:t>
                </a:r>
                <a:r>
                  <a:rPr lang="ru-RU" sz="2200" b="1" i="1" dirty="0"/>
                  <a:t>1,</a:t>
                </a:r>
                <a:r>
                  <a:rPr lang="en-US" sz="2200" b="1" i="1" dirty="0"/>
                  <a:t>4</a:t>
                </a:r>
                <a:r>
                  <a:rPr lang="ru-RU" sz="2200" b="1" i="1" dirty="0"/>
                  <a:t>,</a:t>
                </a:r>
                <a:r>
                  <a:rPr lang="en-US" sz="2200" b="1" i="1" dirty="0"/>
                  <a:t>5</a:t>
                </a:r>
                <a:r>
                  <a:rPr lang="ru-RU" sz="2200" b="1" i="1" dirty="0"/>
                  <a:t>}  </a:t>
                </a:r>
                <a:r>
                  <a:rPr lang="ru-RU" sz="2200" dirty="0"/>
                  <a:t>множества</a:t>
                </a:r>
                <a:r>
                  <a:rPr lang="ru-RU" sz="2200" b="1" i="1" dirty="0"/>
                  <a:t> </a:t>
                </a:r>
                <a:r>
                  <a:rPr lang="en-US" sz="2200" b="1" dirty="0"/>
                  <a:t>M</a:t>
                </a:r>
                <a:r>
                  <a:rPr lang="ru-RU" sz="2200" b="1" dirty="0"/>
                  <a:t>=</a:t>
                </a:r>
                <a:r>
                  <a:rPr lang="ru-RU" sz="2200" b="1" i="1" dirty="0"/>
                  <a:t>{0,1,2,3,4,5}</a:t>
                </a:r>
                <a:r>
                  <a:rPr lang="ru-RU" sz="2200" i="1" dirty="0"/>
                  <a:t>,</a:t>
                </a:r>
                <a:r>
                  <a:rPr lang="ru-RU" sz="2200" dirty="0"/>
                  <a:t> найти порядковый номер в подмножествах по </a:t>
                </a:r>
                <a:r>
                  <a:rPr lang="en-US" sz="2200" dirty="0"/>
                  <a:t>k=</a:t>
                </a:r>
                <a:r>
                  <a:rPr lang="en-US" sz="2200" b="1" dirty="0"/>
                  <a:t>3</a:t>
                </a:r>
                <a:r>
                  <a:rPr lang="en-US" sz="2200" dirty="0"/>
                  <a:t> </a:t>
                </a:r>
                <a:r>
                  <a:rPr lang="ru-RU" sz="2200" dirty="0"/>
                  <a:t>элемента. </a:t>
                </a:r>
              </a:p>
              <a:p>
                <a:pPr lvl="0"/>
                <a:endParaRPr lang="ru-RU" sz="2200" dirty="0"/>
              </a:p>
              <a:p>
                <a:pPr lvl="0"/>
                <a:r>
                  <a:rPr lang="en-US" sz="2200" dirty="0"/>
                  <a:t>1. </a:t>
                </a:r>
                <a:r>
                  <a:rPr lang="ru-RU" sz="2200" dirty="0"/>
                  <a:t>Первая цифра 1, т.е. подмножества начинающиеся с 0, использованы.  Их количество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sz="2200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ru-RU" sz="22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=</m:t>
                    </m:r>
                    <m:r>
                      <a:rPr lang="ru-RU" sz="2200" b="0" i="1" smtClean="0">
                        <a:latin typeface="Cambria Math"/>
                      </a:rPr>
                      <m:t>1</m:t>
                    </m:r>
                    <m:r>
                      <a:rPr lang="ru-RU" sz="2200" i="1">
                        <a:latin typeface="Cambria Math"/>
                      </a:rPr>
                      <m:t>0</m:t>
                    </m:r>
                    <m:r>
                      <a:rPr lang="ru-RU" sz="2200" b="0" i="0" smtClean="0">
                        <a:latin typeface="Cambria Math"/>
                      </a:rPr>
                      <m:t>;</m:t>
                    </m:r>
                  </m:oMath>
                </a14:m>
                <a:endParaRPr lang="ru-RU" sz="2200" dirty="0"/>
              </a:p>
              <a:p>
                <a:pPr lvl="0"/>
                <a:r>
                  <a:rPr lang="en-US" sz="2200" dirty="0"/>
                  <a:t>2. </a:t>
                </a:r>
                <a:r>
                  <a:rPr lang="ru-RU" sz="2200" dirty="0"/>
                  <a:t>Вторая цифра равна 4, т.е. подмножества начинающиеся с 2 и 3 использованы. Их количество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ru-RU" sz="22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sz="22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ru-RU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5</m:t>
                    </m:r>
                    <m:r>
                      <a:rPr lang="ru-RU" sz="2200" b="0" i="1" smtClean="0">
                        <a:latin typeface="Cambria Math"/>
                      </a:rPr>
                      <m:t>;</m:t>
                    </m:r>
                  </m:oMath>
                </a14:m>
                <a:endParaRPr lang="ru-RU" sz="2200" dirty="0"/>
              </a:p>
              <a:p>
                <a:pPr lvl="0"/>
                <a:r>
                  <a:rPr lang="en-US" sz="2200" dirty="0"/>
                  <a:t>3. </a:t>
                </a:r>
                <a:r>
                  <a:rPr lang="ru-RU" sz="2200" dirty="0"/>
                  <a:t>Третья цифра равна 5 и она первая среди возможных цифр на 3 месте</a:t>
                </a:r>
                <a:r>
                  <a:rPr lang="en-US" sz="2200" dirty="0"/>
                  <a:t>.</a:t>
                </a:r>
              </a:p>
              <a:p>
                <a:pPr lvl="0"/>
                <a:r>
                  <a:rPr lang="ru-RU" sz="2200" dirty="0"/>
                  <a:t>Порядковый номер подмножества будет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sz="2200" i="1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 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ru-RU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sz="2200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2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ru-RU" sz="2200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200" dirty="0"/>
                  <a:t> + 1 = </a:t>
                </a:r>
                <a:r>
                  <a:rPr lang="ru-RU" sz="2200" dirty="0"/>
                  <a:t>10</a:t>
                </a:r>
                <a:r>
                  <a:rPr lang="en-US" sz="2200" dirty="0"/>
                  <a:t> </a:t>
                </a:r>
                <a:r>
                  <a:rPr lang="ru-RU" sz="2200" dirty="0"/>
                  <a:t>+</a:t>
                </a:r>
                <a:r>
                  <a:rPr lang="en-US" sz="2200" dirty="0"/>
                  <a:t> 5 </a:t>
                </a:r>
                <a:r>
                  <a:rPr lang="ru-RU" sz="2200" dirty="0"/>
                  <a:t>+</a:t>
                </a:r>
                <a:r>
                  <a:rPr lang="en-US" sz="2200" dirty="0"/>
                  <a:t> </a:t>
                </a:r>
                <a:r>
                  <a:rPr lang="ru-RU" sz="2200" dirty="0"/>
                  <a:t>1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ru-RU" sz="2200" dirty="0"/>
                  <a:t>1</a:t>
                </a:r>
                <a:r>
                  <a:rPr lang="en-US" sz="2200" dirty="0"/>
                  <a:t>6</a:t>
                </a:r>
                <a:r>
                  <a:rPr lang="ru-RU" sz="2200" dirty="0"/>
                  <a:t>, а т.к. нумерация начинается с 0, ответ </a:t>
                </a:r>
                <a:r>
                  <a:rPr lang="ru-RU" sz="2200" b="1" dirty="0">
                    <a:solidFill>
                      <a:srgbClr val="FF0000"/>
                    </a:solidFill>
                  </a:rPr>
                  <a:t>15</a:t>
                </a:r>
              </a:p>
              <a:p>
                <a:pPr lvl="0"/>
                <a:endParaRPr lang="ru-RU" sz="2200" dirty="0"/>
              </a:p>
              <a:p>
                <a:pPr lvl="0"/>
                <a:r>
                  <a:rPr lang="ru-RU" sz="22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2200" b="1" dirty="0">
                    <a:latin typeface="Courier New" pitchFamily="49" charset="0"/>
                    <a:cs typeface="Courier New" pitchFamily="49" charset="0"/>
                  </a:rPr>
                  <a:t>012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4)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023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 8)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035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12) 1</a:t>
                </a:r>
                <a:r>
                  <a:rPr lang="en-US" sz="2200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25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16) 234</a:t>
                </a:r>
                <a:endParaRPr lang="ru-RU" sz="2200" dirty="0">
                  <a:latin typeface="Courier New" pitchFamily="49" charset="0"/>
                  <a:cs typeface="Courier New" pitchFamily="49" charset="0"/>
                </a:endParaRPr>
              </a:p>
              <a:p>
                <a:pPr lvl="0"/>
                <a:r>
                  <a:rPr lang="ru-RU" sz="22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) </a:t>
                </a:r>
                <a:r>
                  <a:rPr lang="ru-RU" sz="2200" b="1" dirty="0">
                    <a:latin typeface="Courier New" pitchFamily="49" charset="0"/>
                    <a:cs typeface="Courier New" pitchFamily="49" charset="0"/>
                  </a:rPr>
                  <a:t>013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5)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024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 9)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045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13) 1</a:t>
                </a:r>
                <a:r>
                  <a:rPr lang="en-US" sz="2200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34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17) 235</a:t>
                </a:r>
                <a:endParaRPr lang="ru-RU" sz="2200" dirty="0">
                  <a:latin typeface="Courier New" pitchFamily="49" charset="0"/>
                  <a:cs typeface="Courier New" pitchFamily="49" charset="0"/>
                </a:endParaRPr>
              </a:p>
              <a:p>
                <a:pPr lvl="0"/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2)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014</a:t>
                </a:r>
                <a:r>
                  <a:rPr lang="ru-RU" sz="22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6)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025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10) 1</a:t>
                </a:r>
                <a:r>
                  <a:rPr lang="en-US" sz="2200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23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14) 1</a:t>
                </a:r>
                <a:r>
                  <a:rPr lang="en-US" sz="2200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18) 245</a:t>
                </a:r>
              </a:p>
              <a:p>
                <a:pPr lvl="0"/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3)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015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7)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034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11) 1</a:t>
                </a:r>
                <a:r>
                  <a:rPr lang="en-US" sz="2200" b="1" dirty="0">
                    <a:solidFill>
                      <a:srgbClr val="0070C0"/>
                    </a:solidFill>
                    <a:latin typeface="Courier New" pitchFamily="49" charset="0"/>
                    <a:cs typeface="Courier New" pitchFamily="49" charset="0"/>
                  </a:rPr>
                  <a:t>24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15) </a:t>
                </a:r>
                <a:r>
                  <a:rPr lang="en-US" sz="2200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145</a:t>
                </a:r>
                <a:r>
                  <a:rPr lang="en-US" sz="2200" dirty="0">
                    <a:latin typeface="Courier New" pitchFamily="49" charset="0"/>
                    <a:cs typeface="Courier New" pitchFamily="49" charset="0"/>
                  </a:rPr>
                  <a:t>   19) 345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32656"/>
                <a:ext cx="8352928" cy="6215035"/>
              </a:xfrm>
              <a:prstGeom prst="rect">
                <a:avLst/>
              </a:prstGeom>
              <a:blipFill rotWithShape="1">
                <a:blip r:embed="rId2"/>
                <a:stretch>
                  <a:fillRect l="-949" t="-589" r="-146" b="-10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23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645" y="188640"/>
            <a:ext cx="849694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Генерация всех подмножеств</a:t>
            </a:r>
            <a:endParaRPr lang="ru-RU" sz="2200" dirty="0"/>
          </a:p>
          <a:p>
            <a:r>
              <a:rPr lang="ru-RU" sz="2200" b="1" dirty="0"/>
              <a:t>Задача 1</a:t>
            </a:r>
            <a:r>
              <a:rPr lang="ru-RU" sz="2200" dirty="0"/>
              <a:t>. Пусть A={</a:t>
            </a:r>
            <a:r>
              <a:rPr lang="en-US" sz="2200" dirty="0"/>
              <a:t>a</a:t>
            </a:r>
            <a:r>
              <a:rPr lang="ru-RU" sz="2200" baseline="-25000" dirty="0"/>
              <a:t>0</a:t>
            </a:r>
            <a:r>
              <a:rPr lang="ru-RU" sz="2200" dirty="0"/>
              <a:t>,</a:t>
            </a:r>
            <a:r>
              <a:rPr lang="en-US" sz="2200" dirty="0"/>
              <a:t>a</a:t>
            </a:r>
            <a:r>
              <a:rPr lang="ru-RU" sz="2200" baseline="-25000" dirty="0"/>
              <a:t>1</a:t>
            </a:r>
            <a:r>
              <a:rPr lang="ru-RU" sz="2200" dirty="0"/>
              <a:t>,…,</a:t>
            </a:r>
            <a:r>
              <a:rPr lang="en-US" sz="2200" dirty="0"/>
              <a:t>a</a:t>
            </a:r>
            <a:r>
              <a:rPr lang="en-US" sz="2200" baseline="-25000" dirty="0"/>
              <a:t>n</a:t>
            </a:r>
            <a:r>
              <a:rPr lang="ru-RU" sz="2200" baseline="-25000" dirty="0"/>
              <a:t>-1</a:t>
            </a:r>
            <a:r>
              <a:rPr lang="ru-RU" sz="2200" dirty="0"/>
              <a:t>} – множество целых чисел. Построить все его непустые подмножества.</a:t>
            </a:r>
          </a:p>
          <a:p>
            <a:r>
              <a:rPr lang="ru-RU" sz="2200" dirty="0"/>
              <a:t> Для построения всех подмножеств можно использовать функцию </a:t>
            </a:r>
            <a:r>
              <a:rPr lang="en-US" sz="2200" dirty="0" err="1"/>
              <a:t>setnk</a:t>
            </a:r>
            <a:r>
              <a:rPr lang="sah-RU" sz="2200" dirty="0"/>
              <a:t>(</a:t>
            </a:r>
            <a:r>
              <a:rPr lang="en-US" sz="2200" dirty="0" err="1"/>
              <a:t>n,k</a:t>
            </a:r>
            <a:r>
              <a:rPr lang="sah-RU" sz="2200" dirty="0"/>
              <a:t>)</a:t>
            </a:r>
            <a:r>
              <a:rPr lang="en-US" sz="2200" dirty="0"/>
              <a:t>:</a:t>
            </a:r>
          </a:p>
          <a:p>
            <a:r>
              <a:rPr lang="en-US" sz="2200" dirty="0"/>
              <a:t>	                For (k=1;k&gt;=</a:t>
            </a:r>
            <a:r>
              <a:rPr lang="en-US" sz="2200" dirty="0" err="1"/>
              <a:t>n;k</a:t>
            </a:r>
            <a:r>
              <a:rPr lang="en-US" sz="2200" dirty="0"/>
              <a:t>++) </a:t>
            </a:r>
            <a:r>
              <a:rPr lang="en-US" sz="2200" dirty="0" err="1"/>
              <a:t>setnk</a:t>
            </a:r>
            <a:r>
              <a:rPr lang="sah-RU" sz="2200" dirty="0"/>
              <a:t>(</a:t>
            </a:r>
            <a:r>
              <a:rPr lang="en-US" sz="2200" dirty="0" err="1"/>
              <a:t>n,k</a:t>
            </a:r>
            <a:r>
              <a:rPr lang="sah-RU" sz="2200" dirty="0"/>
              <a:t>)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ru-RU" sz="2200" dirty="0"/>
              <a:t>т.е. генерируем по одному, по два и т.д. до </a:t>
            </a:r>
            <a:r>
              <a:rPr lang="en-US" sz="2200" b="1" i="1" dirty="0"/>
              <a:t>n</a:t>
            </a:r>
            <a:r>
              <a:rPr lang="sah-RU" sz="2200" dirty="0"/>
              <a:t> элементов.</a:t>
            </a:r>
            <a:endParaRPr lang="en-US" sz="2200" dirty="0"/>
          </a:p>
          <a:p>
            <a:r>
              <a:rPr lang="ru-RU" sz="2200" b="1" i="1" dirty="0"/>
              <a:t>Битовый алгоритм</a:t>
            </a:r>
            <a:r>
              <a:rPr lang="ru-RU" sz="2200" i="1" dirty="0"/>
              <a:t>.</a:t>
            </a:r>
            <a:r>
              <a:rPr lang="ru-RU" sz="2200" dirty="0"/>
              <a:t> Поставим в соответствие каждому элементу множества 0 или 1. То есть каждому подмножеству соответствует </a:t>
            </a:r>
            <a:r>
              <a:rPr lang="ru-RU" sz="2200" i="1" dirty="0"/>
              <a:t>n</a:t>
            </a:r>
            <a:r>
              <a:rPr lang="ru-RU" sz="2200" dirty="0"/>
              <a:t>-</a:t>
            </a:r>
            <a:r>
              <a:rPr lang="ru-RU" sz="2200" dirty="0" err="1"/>
              <a:t>значное</a:t>
            </a:r>
            <a:r>
              <a:rPr lang="ru-RU" sz="2200" dirty="0"/>
              <a:t> число в двоичной системе счисления. Отсюда следует, что полный перебор всех подмножеств данного множества соответствует перебору всех чисел в двоичной системе счисления </a:t>
            </a:r>
          </a:p>
          <a:p>
            <a:r>
              <a:rPr lang="ru-RU" sz="2200" dirty="0"/>
              <a:t>от 1 до 2</a:t>
            </a:r>
            <a:r>
              <a:rPr lang="en-US" sz="2200" i="1" baseline="30000" dirty="0"/>
              <a:t>n</a:t>
            </a:r>
            <a:r>
              <a:rPr lang="ru-RU" sz="2200" dirty="0"/>
              <a:t> – 1: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510812"/>
              </p:ext>
            </p:extLst>
          </p:nvPr>
        </p:nvGraphicFramePr>
        <p:xfrm>
          <a:off x="3059832" y="4379630"/>
          <a:ext cx="1763385" cy="60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Формула" r:id="rId3" imgW="927000" imgH="330120" progId="Equation.3">
                  <p:embed/>
                </p:oleObj>
              </mc:Choice>
              <mc:Fallback>
                <p:oleObj name="Формула" r:id="rId3" imgW="92700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379630"/>
                        <a:ext cx="1763385" cy="605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11552" y="4941168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Легко подсчитать и количество различных подмножеств данного множества, оно равно 2</a:t>
            </a:r>
            <a:r>
              <a:rPr lang="en-US" sz="2200" i="1" baseline="30000" dirty="0"/>
              <a:t>n</a:t>
            </a:r>
            <a:r>
              <a:rPr lang="ru-RU" sz="2200" dirty="0"/>
              <a:t> – 1 (или 2</a:t>
            </a:r>
            <a:r>
              <a:rPr lang="ru-RU" sz="2200" i="1" baseline="30000" dirty="0"/>
              <a:t>n</a:t>
            </a:r>
            <a:r>
              <a:rPr lang="ru-RU" sz="2200" dirty="0"/>
              <a:t>, с учетом пустого множества).  </a:t>
            </a:r>
          </a:p>
          <a:p>
            <a:r>
              <a:rPr lang="ru-RU" sz="2200" dirty="0"/>
              <a:t>Очевидно, что за 1 секунду мы можем сгенерировать множество из </a:t>
            </a:r>
            <a:r>
              <a:rPr lang="ru-RU" sz="2400" dirty="0"/>
              <a:t>n </a:t>
            </a:r>
            <a:r>
              <a:rPr lang="ru-RU" sz="2400" dirty="0">
                <a:sym typeface="Symbol"/>
              </a:rPr>
              <a:t></a:t>
            </a:r>
            <a:r>
              <a:rPr lang="ru-RU" sz="2400" dirty="0"/>
              <a:t> 20 элементов.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338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1640" y="188640"/>
            <a:ext cx="54006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  <a:endParaRPr lang="ru-RU" sz="2200" dirty="0"/>
          </a:p>
          <a:p>
            <a:r>
              <a:rPr lang="en-US" sz="2200" dirty="0"/>
              <a:t>using namespace </a:t>
            </a:r>
            <a:r>
              <a:rPr lang="en-US" sz="2200" dirty="0" err="1"/>
              <a:t>std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en-US" sz="2200" dirty="0" err="1"/>
              <a:t>typedef</a:t>
            </a:r>
            <a:r>
              <a:rPr lang="en-US" sz="2200" dirty="0"/>
              <a:t>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</a:t>
            </a:r>
            <a:r>
              <a:rPr lang="en-US" sz="2200" dirty="0"/>
              <a:t>[18];</a:t>
            </a:r>
            <a:endParaRPr lang="ru-RU" sz="2200" dirty="0"/>
          </a:p>
          <a:p>
            <a:r>
              <a:rPr lang="en-US" sz="2200" dirty="0" err="1"/>
              <a:t>vec</a:t>
            </a:r>
            <a:r>
              <a:rPr lang="en-US" sz="2200" dirty="0"/>
              <a:t> a; </a:t>
            </a:r>
            <a:r>
              <a:rPr lang="en-US" sz="2200" dirty="0" err="1"/>
              <a:t>int</a:t>
            </a:r>
            <a:r>
              <a:rPr lang="en-US" sz="2200" dirty="0"/>
              <a:t> n;</a:t>
            </a:r>
            <a:endParaRPr lang="ru-RU" sz="2200" dirty="0"/>
          </a:p>
          <a:p>
            <a:r>
              <a:rPr lang="en-US" sz="2200" b="1" dirty="0"/>
              <a:t>void subset</a:t>
            </a:r>
            <a:r>
              <a:rPr lang="en-US" sz="2200" dirty="0"/>
              <a:t>(</a:t>
            </a:r>
            <a:r>
              <a:rPr lang="en-US" sz="2200" dirty="0" err="1"/>
              <a:t>vec</a:t>
            </a:r>
            <a:r>
              <a:rPr lang="en-US" sz="2200" dirty="0"/>
              <a:t> a, </a:t>
            </a:r>
            <a:r>
              <a:rPr lang="en-US" sz="2200" dirty="0" err="1"/>
              <a:t>int</a:t>
            </a:r>
            <a:r>
              <a:rPr lang="en-US" sz="2200" dirty="0"/>
              <a:t> n) { </a:t>
            </a:r>
            <a:endParaRPr lang="ru-RU" sz="2200" dirty="0"/>
          </a:p>
          <a:p>
            <a:r>
              <a:rPr lang="ru-RU" sz="2200" dirty="0"/>
              <a:t>    </a:t>
            </a:r>
            <a:r>
              <a:rPr lang="en-US" sz="2200" dirty="0"/>
              <a:t>for (</a:t>
            </a:r>
            <a:r>
              <a:rPr lang="en-US" sz="2200" dirty="0" err="1"/>
              <a:t>int</a:t>
            </a:r>
            <a:r>
              <a:rPr lang="en-US" sz="2200" dirty="0"/>
              <a:t> mask=1;mask&lt;1&lt;&lt;</a:t>
            </a:r>
            <a:r>
              <a:rPr lang="en-US" sz="2200" dirty="0" err="1"/>
              <a:t>n;mask</a:t>
            </a:r>
            <a:r>
              <a:rPr lang="en-US" sz="2200" dirty="0"/>
              <a:t>++){</a:t>
            </a:r>
            <a:endParaRPr lang="ru-RU" sz="2200" dirty="0"/>
          </a:p>
          <a:p>
            <a:r>
              <a:rPr lang="ru-RU" sz="2200" dirty="0"/>
              <a:t>    </a:t>
            </a:r>
            <a:r>
              <a:rPr lang="en-US" sz="2200" dirty="0"/>
              <a:t>for(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=0; </a:t>
            </a:r>
            <a:r>
              <a:rPr lang="en-US" sz="2200" dirty="0" err="1"/>
              <a:t>i</a:t>
            </a:r>
            <a:r>
              <a:rPr lang="en-US" sz="2200" dirty="0"/>
              <a:t>&lt;n; </a:t>
            </a:r>
            <a:r>
              <a:rPr lang="en-US" sz="2200" dirty="0" err="1"/>
              <a:t>i</a:t>
            </a:r>
            <a:r>
              <a:rPr lang="en-US" sz="2200" dirty="0"/>
              <a:t>++) </a:t>
            </a:r>
            <a:endParaRPr lang="ru-RU" sz="2200" dirty="0"/>
          </a:p>
          <a:p>
            <a:r>
              <a:rPr lang="ru-RU" sz="2200" dirty="0"/>
              <a:t>    </a:t>
            </a:r>
            <a:r>
              <a:rPr lang="en-US" sz="2200" dirty="0"/>
              <a:t>if((1&lt;&lt;</a:t>
            </a:r>
            <a:r>
              <a:rPr lang="en-US" sz="2200" dirty="0" err="1"/>
              <a:t>i</a:t>
            </a:r>
            <a:r>
              <a:rPr lang="en-US" sz="2200" dirty="0"/>
              <a:t> &amp; mask)&gt;0) </a:t>
            </a:r>
            <a:r>
              <a:rPr lang="en-US" sz="2200" dirty="0" err="1"/>
              <a:t>cout</a:t>
            </a:r>
            <a:r>
              <a:rPr lang="en-US" sz="2200" dirty="0"/>
              <a:t>&lt;&lt;a[</a:t>
            </a:r>
            <a:r>
              <a:rPr lang="en-US" sz="2200" dirty="0" err="1"/>
              <a:t>i</a:t>
            </a:r>
            <a:r>
              <a:rPr lang="en-US" sz="2200" dirty="0"/>
              <a:t>]&lt;&lt;' '; </a:t>
            </a:r>
            <a:r>
              <a:rPr lang="en-US" sz="2200" dirty="0" err="1"/>
              <a:t>cout</a:t>
            </a:r>
            <a:r>
              <a:rPr lang="en-US" sz="2200" dirty="0"/>
              <a:t>&lt;&lt;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en-US" sz="2200" dirty="0"/>
              <a:t> }</a:t>
            </a:r>
            <a:endParaRPr lang="ru-RU" sz="2200" dirty="0"/>
          </a:p>
          <a:p>
            <a:r>
              <a:rPr lang="en-US" sz="2200" dirty="0"/>
              <a:t>}</a:t>
            </a:r>
            <a:endParaRPr lang="ru-RU" sz="2200" dirty="0"/>
          </a:p>
          <a:p>
            <a:r>
              <a:rPr lang="en-US" sz="2200" b="1" dirty="0" err="1"/>
              <a:t>int</a:t>
            </a:r>
            <a:r>
              <a:rPr lang="en-US" sz="2200" b="1" dirty="0"/>
              <a:t> main</a:t>
            </a:r>
            <a:r>
              <a:rPr lang="en-US" sz="2200" dirty="0"/>
              <a:t>() {</a:t>
            </a:r>
            <a:endParaRPr lang="ru-RU" sz="2200" dirty="0"/>
          </a:p>
          <a:p>
            <a:r>
              <a:rPr lang="ru-RU" sz="2200" dirty="0"/>
              <a:t>    </a:t>
            </a:r>
            <a:r>
              <a:rPr lang="en-US" sz="2200" dirty="0" err="1"/>
              <a:t>cin</a:t>
            </a:r>
            <a:r>
              <a:rPr lang="en-US" sz="2200" dirty="0"/>
              <a:t>&gt;&gt;n;</a:t>
            </a:r>
            <a:endParaRPr lang="ru-RU" sz="2200" dirty="0"/>
          </a:p>
          <a:p>
            <a:r>
              <a:rPr lang="ru-RU" sz="2200" dirty="0"/>
              <a:t>    </a:t>
            </a:r>
            <a:r>
              <a:rPr lang="en-US" sz="2200" dirty="0"/>
              <a:t>for(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=0; </a:t>
            </a:r>
            <a:r>
              <a:rPr lang="en-US" sz="2200" dirty="0" err="1"/>
              <a:t>i</a:t>
            </a:r>
            <a:r>
              <a:rPr lang="en-US" sz="2200" dirty="0"/>
              <a:t>&lt;n; </a:t>
            </a:r>
            <a:r>
              <a:rPr lang="en-US" sz="2200" dirty="0" err="1"/>
              <a:t>i</a:t>
            </a:r>
            <a:r>
              <a:rPr lang="en-US" sz="2200" dirty="0"/>
              <a:t>++) a[</a:t>
            </a:r>
            <a:r>
              <a:rPr lang="en-US" sz="2200" dirty="0" err="1"/>
              <a:t>i</a:t>
            </a:r>
            <a:r>
              <a:rPr lang="en-US" sz="2200" dirty="0"/>
              <a:t>]=</a:t>
            </a:r>
            <a:r>
              <a:rPr lang="en-US" sz="2200" dirty="0" err="1"/>
              <a:t>i</a:t>
            </a:r>
            <a:r>
              <a:rPr lang="en-US" sz="2200" dirty="0"/>
              <a:t>;</a:t>
            </a:r>
            <a:endParaRPr lang="ru-RU" sz="2200" dirty="0"/>
          </a:p>
          <a:p>
            <a:r>
              <a:rPr lang="ru-RU" sz="2200" dirty="0"/>
              <a:t>    </a:t>
            </a:r>
            <a:r>
              <a:rPr lang="ru-RU" sz="2200" dirty="0" err="1"/>
              <a:t>subset</a:t>
            </a:r>
            <a:r>
              <a:rPr lang="ru-RU" sz="2200" dirty="0"/>
              <a:t>(a, n);  // </a:t>
            </a:r>
            <a:r>
              <a:rPr lang="en-US" sz="2200" dirty="0"/>
              <a:t>n</a:t>
            </a:r>
            <a:r>
              <a:rPr lang="ru-RU" sz="2200" dirty="0"/>
              <a:t> – количество элементов</a:t>
            </a:r>
          </a:p>
          <a:p>
            <a:r>
              <a:rPr lang="ru-RU" sz="2200" dirty="0"/>
              <a:t>   </a:t>
            </a:r>
            <a:r>
              <a:rPr lang="ru-RU" sz="2200" dirty="0" err="1"/>
              <a:t>return</a:t>
            </a:r>
            <a:r>
              <a:rPr lang="ru-RU" sz="2200" dirty="0"/>
              <a:t> 0;</a:t>
            </a:r>
          </a:p>
          <a:p>
            <a:r>
              <a:rPr lang="ru-RU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726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1131" y="188640"/>
            <a:ext cx="87129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Размещения с повторениями</a:t>
            </a:r>
            <a:endParaRPr lang="ru-RU" sz="2200" dirty="0"/>
          </a:p>
          <a:p>
            <a:r>
              <a:rPr lang="ru-RU" sz="2200" b="1" i="1" dirty="0"/>
              <a:t>Размещения </a:t>
            </a:r>
            <a:r>
              <a:rPr lang="ru-RU" sz="2200" dirty="0"/>
              <a:t>с повторениями из </a:t>
            </a:r>
            <a:r>
              <a:rPr lang="en-US" sz="2200" b="1" dirty="0"/>
              <a:t>n</a:t>
            </a:r>
            <a:r>
              <a:rPr lang="ru-RU" sz="2200" dirty="0"/>
              <a:t> по </a:t>
            </a:r>
            <a:r>
              <a:rPr lang="en-US" sz="2200" b="1" dirty="0"/>
              <a:t>k</a:t>
            </a:r>
            <a:r>
              <a:rPr lang="ru-RU" sz="2200" dirty="0"/>
              <a:t> – это последовательности длины </a:t>
            </a:r>
            <a:r>
              <a:rPr lang="en-US" sz="2200" b="1" dirty="0"/>
              <a:t>k</a:t>
            </a:r>
            <a:r>
              <a:rPr lang="ru-RU" sz="2200" dirty="0"/>
              <a:t>, в которых </a:t>
            </a:r>
            <a:r>
              <a:rPr lang="en-US" sz="2200" b="1" dirty="0"/>
              <a:t>n</a:t>
            </a:r>
            <a:r>
              <a:rPr lang="ru-RU" sz="2200" dirty="0"/>
              <a:t> возможных элементов могут повторяться.</a:t>
            </a:r>
          </a:p>
          <a:p>
            <a:r>
              <a:rPr lang="ru-RU" sz="2200" b="1" i="1" dirty="0"/>
              <a:t>Пример</a:t>
            </a:r>
            <a:r>
              <a:rPr lang="ru-RU" sz="2200" dirty="0"/>
              <a:t>. Для </a:t>
            </a:r>
            <a:r>
              <a:rPr lang="en-US" sz="2200" dirty="0"/>
              <a:t>n</a:t>
            </a:r>
            <a:r>
              <a:rPr lang="ru-RU" sz="2200" dirty="0"/>
              <a:t>=</a:t>
            </a:r>
            <a:r>
              <a:rPr lang="en-US" sz="2200" dirty="0"/>
              <a:t>4</a:t>
            </a:r>
            <a:r>
              <a:rPr lang="ru-RU" sz="2200" dirty="0"/>
              <a:t> и k=</a:t>
            </a:r>
            <a:r>
              <a:rPr lang="en-US" sz="2200" dirty="0"/>
              <a:t>3</a:t>
            </a:r>
            <a:r>
              <a:rPr lang="ru-RU" sz="2200" dirty="0"/>
              <a:t>, имеем: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0851" y="4149080"/>
            <a:ext cx="85516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На каждой из </a:t>
            </a:r>
            <a:r>
              <a:rPr lang="en-US" sz="2200" b="1" dirty="0"/>
              <a:t>k</a:t>
            </a:r>
            <a:r>
              <a:rPr lang="ru-RU" sz="2200" dirty="0"/>
              <a:t> позиций в последовательности независимо от других может находиться любой из </a:t>
            </a:r>
            <a:r>
              <a:rPr lang="en-US" sz="2200" b="1" dirty="0"/>
              <a:t>n</a:t>
            </a:r>
            <a:r>
              <a:rPr lang="ru-RU" sz="2200" dirty="0"/>
              <a:t> элементов, поэтому по правилу произведения общее количество размещений – </a:t>
            </a:r>
            <a:r>
              <a:rPr lang="en-US" sz="2200" b="1" dirty="0" err="1"/>
              <a:t>n</a:t>
            </a:r>
            <a:r>
              <a:rPr lang="en-US" sz="2200" b="1" baseline="30000" dirty="0" err="1"/>
              <a:t>k</a:t>
            </a:r>
            <a:r>
              <a:rPr lang="en-US" sz="2200" b="1" baseline="30000" dirty="0"/>
              <a:t> </a:t>
            </a:r>
            <a:r>
              <a:rPr lang="en-US" sz="2200" dirty="0"/>
              <a:t>= 4</a:t>
            </a:r>
            <a:r>
              <a:rPr lang="en-US" sz="2200" baseline="30000" dirty="0"/>
              <a:t>3 </a:t>
            </a:r>
            <a:r>
              <a:rPr lang="en-US" sz="2200" dirty="0"/>
              <a:t>= 64</a:t>
            </a:r>
            <a:r>
              <a:rPr lang="ru-RU" sz="2200" dirty="0"/>
              <a:t>.</a:t>
            </a:r>
          </a:p>
          <a:p>
            <a:r>
              <a:rPr lang="ru-RU" sz="2200" b="1" dirty="0"/>
              <a:t>Задача 1. </a:t>
            </a:r>
            <a:r>
              <a:rPr lang="ru-RU" sz="2200" dirty="0"/>
              <a:t>Перечислить все последовательности длины </a:t>
            </a:r>
            <a:r>
              <a:rPr lang="en-US" sz="2200" b="1" i="1" dirty="0"/>
              <a:t>k</a:t>
            </a:r>
            <a:r>
              <a:rPr lang="ru-RU" sz="2200" dirty="0"/>
              <a:t> из </a:t>
            </a:r>
          </a:p>
          <a:p>
            <a:r>
              <a:rPr lang="ru-RU" sz="2200" dirty="0"/>
              <a:t>чисел </a:t>
            </a:r>
            <a:r>
              <a:rPr lang="ru-RU" sz="2200" b="1" i="1" dirty="0"/>
              <a:t>0..</a:t>
            </a:r>
            <a:r>
              <a:rPr lang="en-US" sz="2200" b="1" i="1" dirty="0"/>
              <a:t>n</a:t>
            </a:r>
            <a:r>
              <a:rPr lang="ru-RU" sz="2200" b="1" i="1" dirty="0"/>
              <a:t>-1</a:t>
            </a:r>
            <a:r>
              <a:rPr lang="ru-RU" sz="2200" dirty="0"/>
              <a:t>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03710"/>
              </p:ext>
            </p:extLst>
          </p:nvPr>
        </p:nvGraphicFramePr>
        <p:xfrm>
          <a:off x="1259632" y="1695580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0,0,0</a:t>
                      </a:r>
                    </a:p>
                    <a:p>
                      <a:r>
                        <a:rPr lang="en-US" dirty="0"/>
                        <a:t>0,0,1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0,0,2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0,0,3</a:t>
                      </a:r>
                    </a:p>
                    <a:p>
                      <a:r>
                        <a:rPr lang="en-US" dirty="0"/>
                        <a:t>0,1,0</a:t>
                      </a:r>
                    </a:p>
                    <a:p>
                      <a:r>
                        <a:rPr lang="en-US" dirty="0"/>
                        <a:t>0,1,1</a:t>
                      </a:r>
                    </a:p>
                    <a:p>
                      <a:r>
                        <a:rPr lang="en-US" dirty="0"/>
                        <a:t>0,1,2</a:t>
                      </a:r>
                    </a:p>
                    <a:p>
                      <a:r>
                        <a:rPr lang="en-US" dirty="0"/>
                        <a:t>0,1,3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0,2,0</a:t>
                      </a:r>
                    </a:p>
                    <a:p>
                      <a:r>
                        <a:rPr lang="en-US" dirty="0"/>
                        <a:t>0,2,1</a:t>
                      </a:r>
                    </a:p>
                    <a:p>
                      <a:r>
                        <a:rPr lang="en-US" dirty="0"/>
                        <a:t>0,2,2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0,2,3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0,3,0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0,3,1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0,3,2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0,3,3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1,0,0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1,0,1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1,0,2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1,0,3</a:t>
                      </a:r>
                    </a:p>
                    <a:p>
                      <a:r>
                        <a:rPr lang="en-US" dirty="0"/>
                        <a:t>1,1,0</a:t>
                      </a:r>
                    </a:p>
                    <a:p>
                      <a:r>
                        <a:rPr lang="en-US" dirty="0"/>
                        <a:t>1,1,1</a:t>
                      </a:r>
                    </a:p>
                    <a:p>
                      <a:r>
                        <a:rPr lang="en-US" dirty="0"/>
                        <a:t>1,1,2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1,1,3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1,2,1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1,2,2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1,3,0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1,3,1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1,3,2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1,3,3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2,0,0</a:t>
                      </a:r>
                    </a:p>
                    <a:p>
                      <a:r>
                        <a:rPr lang="en-US" dirty="0"/>
                        <a:t>2,0,1</a:t>
                      </a:r>
                    </a:p>
                    <a:p>
                      <a:r>
                        <a:rPr lang="en-US" dirty="0"/>
                        <a:t>2,0,2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2,0,3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2,1,0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2,1,1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2,1,2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2,1,3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2,2,0</a:t>
                      </a:r>
                    </a:p>
                    <a:p>
                      <a:r>
                        <a:rPr lang="en-US" dirty="0"/>
                        <a:t>2,2,1</a:t>
                      </a:r>
                    </a:p>
                    <a:p>
                      <a:r>
                        <a:rPr lang="en-US" dirty="0"/>
                        <a:t>2,2,2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2,2,3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2,3,0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2,3,1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2,3,2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2,3,3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3,0,0</a:t>
                      </a:r>
                    </a:p>
                    <a:p>
                      <a:r>
                        <a:rPr lang="en-US" dirty="0"/>
                        <a:t>3,0,1</a:t>
                      </a:r>
                    </a:p>
                    <a:p>
                      <a:r>
                        <a:rPr lang="en-US" dirty="0"/>
                        <a:t>3,0,2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3,0,3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3,1,0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3,1,1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3,1,2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3,1,3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3,2,0</a:t>
                      </a:r>
                    </a:p>
                    <a:p>
                      <a:r>
                        <a:rPr lang="en-US" dirty="0"/>
                        <a:t>3,2,1</a:t>
                      </a:r>
                    </a:p>
                    <a:p>
                      <a:r>
                        <a:rPr lang="en-US" dirty="0"/>
                        <a:t>3,2,2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3,2,3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3,3,0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3,3,1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3,3,2</a:t>
                      </a:r>
                      <a:endParaRPr lang="ru-R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3,3,3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56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332656"/>
            <a:ext cx="8568952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i="1" dirty="0"/>
              <a:t>Алгоритм генерации размещения лексикографическом порядке</a:t>
            </a:r>
            <a:endParaRPr lang="ru-RU" sz="2200" dirty="0"/>
          </a:p>
          <a:p>
            <a:pPr marL="457200" indent="-457200">
              <a:buAutoNum type="arabicPeriod"/>
            </a:pPr>
            <a:r>
              <a:rPr lang="ru-RU" sz="2200" dirty="0"/>
              <a:t>Первой будет последовательность &lt;0,0,…,0&gt;, печатаем. Будем хранить последнюю напечатанную последовательность в массиве </a:t>
            </a:r>
            <a:r>
              <a:rPr lang="en-US" sz="2200" b="1" i="1" dirty="0"/>
              <a:t>x</a:t>
            </a:r>
            <a:r>
              <a:rPr lang="ru-RU" sz="2200" b="1" i="1" dirty="0"/>
              <a:t>[0]..</a:t>
            </a:r>
            <a:r>
              <a:rPr lang="en-US" sz="2200" b="1" i="1" dirty="0"/>
              <a:t>x</a:t>
            </a:r>
            <a:r>
              <a:rPr lang="ru-RU" sz="2200" b="1" i="1" dirty="0"/>
              <a:t>[</a:t>
            </a:r>
            <a:r>
              <a:rPr lang="en-US" sz="2200" b="1" i="1" dirty="0"/>
              <a:t>k</a:t>
            </a:r>
            <a:r>
              <a:rPr lang="ru-RU" sz="2200" b="1" i="1" dirty="0"/>
              <a:t>-1]</a:t>
            </a:r>
            <a:r>
              <a:rPr lang="ru-RU" sz="2200" dirty="0"/>
              <a:t>;</a:t>
            </a:r>
          </a:p>
          <a:p>
            <a:r>
              <a:rPr lang="ru-RU" sz="2200" dirty="0"/>
              <a:t>2. С конца ищем элемент который можно увеличить. Так как последним является последовательность </a:t>
            </a:r>
            <a:r>
              <a:rPr lang="ru-RU" sz="2400" b="1" i="1" dirty="0"/>
              <a:t>&lt;</a:t>
            </a:r>
            <a:r>
              <a:rPr lang="en-US" sz="2400" b="1" i="1" dirty="0"/>
              <a:t>n</a:t>
            </a:r>
            <a:r>
              <a:rPr lang="ru-RU" sz="2400" b="1" i="1" dirty="0"/>
              <a:t>-1,</a:t>
            </a:r>
            <a:r>
              <a:rPr lang="en-US" sz="2400" b="1" i="1" dirty="0"/>
              <a:t>n</a:t>
            </a:r>
            <a:r>
              <a:rPr lang="ru-RU" sz="2400" b="1" i="1" dirty="0"/>
              <a:t>-1,…,</a:t>
            </a:r>
            <a:r>
              <a:rPr lang="en-US" sz="2400" b="1" i="1" dirty="0"/>
              <a:t>n</a:t>
            </a:r>
            <a:r>
              <a:rPr lang="ru-RU" sz="2400" b="1" i="1" dirty="0"/>
              <a:t>-1&gt;</a:t>
            </a:r>
            <a:r>
              <a:rPr lang="ru-RU" sz="2400" dirty="0"/>
              <a:t>, мы можем увеличить найденный элемент только до </a:t>
            </a:r>
            <a:r>
              <a:rPr lang="en-US" sz="2400" b="1" i="1" dirty="0"/>
              <a:t>n</a:t>
            </a:r>
            <a:r>
              <a:rPr lang="ru-RU" sz="2400" b="1" i="1" dirty="0"/>
              <a:t>-1</a:t>
            </a:r>
            <a:r>
              <a:rPr lang="ru-RU" sz="2400" dirty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/>
              <a:t>если такого элемента нет, мы получили последнюю последовательность </a:t>
            </a:r>
            <a:r>
              <a:rPr lang="ru-RU" sz="2200" b="1" i="1" dirty="0"/>
              <a:t>&lt;</a:t>
            </a:r>
            <a:r>
              <a:rPr lang="en-US" sz="2200" b="1" i="1" dirty="0"/>
              <a:t>n</a:t>
            </a:r>
            <a:r>
              <a:rPr lang="ru-RU" sz="2200" b="1" i="1" dirty="0"/>
              <a:t>-1,</a:t>
            </a:r>
            <a:r>
              <a:rPr lang="en-US" sz="2200" b="1" i="1" dirty="0"/>
              <a:t>n</a:t>
            </a:r>
            <a:r>
              <a:rPr lang="ru-RU" sz="2200" b="1" i="1" dirty="0"/>
              <a:t>-1,…,</a:t>
            </a:r>
            <a:r>
              <a:rPr lang="en-US" sz="2200" b="1" i="1" dirty="0"/>
              <a:t>n</a:t>
            </a:r>
            <a:r>
              <a:rPr lang="ru-RU" sz="2200" b="1" i="1" dirty="0"/>
              <a:t>-1&gt;</a:t>
            </a:r>
            <a:r>
              <a:rPr lang="ru-RU" sz="2200" dirty="0"/>
              <a:t>, печатаем и заканчиваем работу;</a:t>
            </a:r>
          </a:p>
          <a:p>
            <a:r>
              <a:rPr lang="ru-RU" sz="2200" dirty="0"/>
              <a:t>      иначе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u-RU" sz="2200" dirty="0"/>
              <a:t>увеличиваем его на </a:t>
            </a:r>
            <a:r>
              <a:rPr lang="ru-RU" sz="2200" b="1" i="1" dirty="0"/>
              <a:t>1</a:t>
            </a:r>
            <a:r>
              <a:rPr lang="ru-RU" sz="2200" dirty="0"/>
              <a:t>, а за ним стоящие элементы приравниваем </a:t>
            </a:r>
            <a:r>
              <a:rPr lang="ru-RU" sz="2200" b="1" i="1" dirty="0"/>
              <a:t>0</a:t>
            </a:r>
            <a:r>
              <a:rPr lang="ru-RU" sz="2200" dirty="0"/>
              <a:t>, печатаем;</a:t>
            </a:r>
          </a:p>
          <a:p>
            <a:r>
              <a:rPr lang="ru-RU" sz="2200" dirty="0"/>
              <a:t>3. повторяем пункт 2.</a:t>
            </a:r>
          </a:p>
        </p:txBody>
      </p:sp>
    </p:spTree>
    <p:extLst>
      <p:ext uri="{BB962C8B-B14F-4D97-AF65-F5344CB8AC3E}">
        <p14:creationId xmlns:p14="http://schemas.microsoft.com/office/powerpoint/2010/main" val="1219663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2227</Words>
  <Application>Microsoft Office PowerPoint</Application>
  <PresentationFormat>Экран (4:3)</PresentationFormat>
  <Paragraphs>304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Times New Roman</vt:lpstr>
      <vt:lpstr>Тема Office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Никифор</cp:lastModifiedBy>
  <cp:revision>65</cp:revision>
  <dcterms:created xsi:type="dcterms:W3CDTF">2017-09-16T00:24:20Z</dcterms:created>
  <dcterms:modified xsi:type="dcterms:W3CDTF">2020-10-15T22:49:38Z</dcterms:modified>
</cp:coreProperties>
</file>