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7" r:id="rId4"/>
    <p:sldId id="262" r:id="rId5"/>
    <p:sldId id="261" r:id="rId6"/>
    <p:sldId id="263" r:id="rId7"/>
    <p:sldId id="264" r:id="rId8"/>
    <p:sldId id="265" r:id="rId9"/>
    <p:sldId id="266" r:id="rId10"/>
    <p:sldId id="267" r:id="rId11"/>
    <p:sldId id="268" r:id="rId12"/>
    <p:sldId id="269" r:id="rId13"/>
    <p:sldId id="270" r:id="rId14"/>
    <p:sldId id="272" r:id="rId15"/>
    <p:sldId id="26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p:scale>
          <a:sx n="100" d="100"/>
          <a:sy n="100" d="100"/>
        </p:scale>
        <p:origin x="330"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11/9/2023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3362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11/9/2023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1314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11/9/2023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9478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11/9/2023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2794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11/9/2023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74807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11/9/2023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97840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11/9/2023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50606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11/9/2023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3485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11/9/2023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5940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11/9/2023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30277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11/9/2023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17900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11/9/2023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0553234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auseweb.org/tshs/ultra-running/" TargetMode="External"/><Relationship Id="rId2" Type="http://schemas.openxmlformats.org/officeDocument/2006/relationships/hyperlink" Target="https://www.causeweb.org/tshs/datasets/ultrarunning_data_dictionary.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380E2F8-78A3-20D5-B5DE-12D9DBB95B92}"/>
              </a:ext>
            </a:extLst>
          </p:cNvPr>
          <p:cNvSpPr>
            <a:spLocks noGrp="1"/>
          </p:cNvSpPr>
          <p:nvPr>
            <p:ph type="ctrTitle"/>
          </p:nvPr>
        </p:nvSpPr>
        <p:spPr>
          <a:xfrm>
            <a:off x="6089726" y="722903"/>
            <a:ext cx="5415521" cy="2706098"/>
          </a:xfrm>
        </p:spPr>
        <p:txBody>
          <a:bodyPr>
            <a:normAutofit/>
          </a:bodyPr>
          <a:lstStyle/>
          <a:p>
            <a:r>
              <a:rPr lang="en-CA" dirty="0"/>
              <a:t>Ultrarunning Analysis</a:t>
            </a:r>
          </a:p>
        </p:txBody>
      </p:sp>
      <p:sp>
        <p:nvSpPr>
          <p:cNvPr id="3" name="Subtitle 2">
            <a:extLst>
              <a:ext uri="{FF2B5EF4-FFF2-40B4-BE49-F238E27FC236}">
                <a16:creationId xmlns:a16="http://schemas.microsoft.com/office/drawing/2014/main" id="{A4AC870A-614D-86DA-5F03-5DE709FD9C7F}"/>
              </a:ext>
            </a:extLst>
          </p:cNvPr>
          <p:cNvSpPr>
            <a:spLocks noGrp="1"/>
          </p:cNvSpPr>
          <p:nvPr>
            <p:ph type="subTitle" idx="1"/>
          </p:nvPr>
        </p:nvSpPr>
        <p:spPr>
          <a:xfrm>
            <a:off x="6089726" y="3674327"/>
            <a:ext cx="5415521" cy="2460770"/>
          </a:xfrm>
        </p:spPr>
        <p:txBody>
          <a:bodyPr>
            <a:normAutofit/>
          </a:bodyPr>
          <a:lstStyle/>
          <a:p>
            <a:r>
              <a:rPr lang="en-CA" dirty="0"/>
              <a:t>By: </a:t>
            </a:r>
            <a:r>
              <a:rPr lang="en-CA" dirty="0" err="1"/>
              <a:t>Hanz</a:t>
            </a:r>
            <a:r>
              <a:rPr lang="en-CA" dirty="0"/>
              <a:t> Dela Cruz</a:t>
            </a:r>
          </a:p>
        </p:txBody>
      </p:sp>
      <p:pic>
        <p:nvPicPr>
          <p:cNvPr id="4" name="Picture 3">
            <a:extLst>
              <a:ext uri="{FF2B5EF4-FFF2-40B4-BE49-F238E27FC236}">
                <a16:creationId xmlns:a16="http://schemas.microsoft.com/office/drawing/2014/main" id="{5DCCDA3C-E2F6-4414-4CE0-4D56EB10C3CF}"/>
              </a:ext>
            </a:extLst>
          </p:cNvPr>
          <p:cNvPicPr>
            <a:picLocks noChangeAspect="1"/>
          </p:cNvPicPr>
          <p:nvPr/>
        </p:nvPicPr>
        <p:blipFill rotWithShape="1">
          <a:blip r:embed="rId2"/>
          <a:srcRect l="25393" r="3192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9260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CFD5-DE80-A442-7AAA-DCE325029530}"/>
              </a:ext>
            </a:extLst>
          </p:cNvPr>
          <p:cNvSpPr>
            <a:spLocks noGrp="1"/>
          </p:cNvSpPr>
          <p:nvPr>
            <p:ph type="title"/>
          </p:nvPr>
        </p:nvSpPr>
        <p:spPr/>
        <p:txBody>
          <a:bodyPr/>
          <a:lstStyle/>
          <a:p>
            <a:r>
              <a:rPr lang="en-CA" dirty="0"/>
              <a:t>Analysis Of The Box-Cox Method</a:t>
            </a:r>
          </a:p>
        </p:txBody>
      </p:sp>
      <p:pic>
        <p:nvPicPr>
          <p:cNvPr id="5" name="Content Placeholder 4">
            <a:extLst>
              <a:ext uri="{FF2B5EF4-FFF2-40B4-BE49-F238E27FC236}">
                <a16:creationId xmlns:a16="http://schemas.microsoft.com/office/drawing/2014/main" id="{B0C644F8-267E-B85C-C640-A3996810A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879" y="2571398"/>
            <a:ext cx="4442717" cy="3563938"/>
          </a:xfrm>
        </p:spPr>
      </p:pic>
      <p:pic>
        <p:nvPicPr>
          <p:cNvPr id="7" name="Picture 6">
            <a:extLst>
              <a:ext uri="{FF2B5EF4-FFF2-40B4-BE49-F238E27FC236}">
                <a16:creationId xmlns:a16="http://schemas.microsoft.com/office/drawing/2014/main" id="{BBE4846D-AD87-933C-FE32-6BCC5AD10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5507" y="2281390"/>
            <a:ext cx="6344535" cy="4143953"/>
          </a:xfrm>
          <a:prstGeom prst="rect">
            <a:avLst/>
          </a:prstGeom>
        </p:spPr>
      </p:pic>
    </p:spTree>
    <p:extLst>
      <p:ext uri="{BB962C8B-B14F-4D97-AF65-F5344CB8AC3E}">
        <p14:creationId xmlns:p14="http://schemas.microsoft.com/office/powerpoint/2010/main" val="395809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6" name="Group 15">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8">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607CD42-DBD3-309D-2784-E32D9A5B24EB}"/>
              </a:ext>
            </a:extLst>
          </p:cNvPr>
          <p:cNvSpPr>
            <a:spLocks noGrp="1"/>
          </p:cNvSpPr>
          <p:nvPr>
            <p:ph type="title"/>
          </p:nvPr>
        </p:nvSpPr>
        <p:spPr>
          <a:xfrm>
            <a:off x="691079" y="725950"/>
            <a:ext cx="3428812" cy="5436630"/>
          </a:xfrm>
        </p:spPr>
        <p:txBody>
          <a:bodyPr anchor="ctr">
            <a:normAutofit/>
          </a:bodyPr>
          <a:lstStyle/>
          <a:p>
            <a:r>
              <a:rPr lang="en-CA" dirty="0"/>
              <a:t>Backward Stepwise AIC and BIC</a:t>
            </a:r>
          </a:p>
        </p:txBody>
      </p:sp>
      <p:pic>
        <p:nvPicPr>
          <p:cNvPr id="5" name="Content Placeholder 4" descr="A screenshot of a computer&#10;&#10;Description automatically generated">
            <a:extLst>
              <a:ext uri="{FF2B5EF4-FFF2-40B4-BE49-F238E27FC236}">
                <a16:creationId xmlns:a16="http://schemas.microsoft.com/office/drawing/2014/main" id="{074EE22F-4D8A-886D-7298-680C296FDB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3282" y="1657938"/>
            <a:ext cx="6879517" cy="1495211"/>
          </a:xfrm>
        </p:spPr>
      </p:pic>
      <p:pic>
        <p:nvPicPr>
          <p:cNvPr id="7" name="Picture 6" descr="A screenshot of a computer&#10;&#10;Description automatically generated">
            <a:extLst>
              <a:ext uri="{FF2B5EF4-FFF2-40B4-BE49-F238E27FC236}">
                <a16:creationId xmlns:a16="http://schemas.microsoft.com/office/drawing/2014/main" id="{8816373B-BCCA-5224-752C-D83965B8D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282" y="3619536"/>
            <a:ext cx="6879517" cy="1530466"/>
          </a:xfrm>
          <a:prstGeom prst="rect">
            <a:avLst/>
          </a:prstGeom>
        </p:spPr>
      </p:pic>
      <p:sp>
        <p:nvSpPr>
          <p:cNvPr id="8" name="TextBox 7">
            <a:extLst>
              <a:ext uri="{FF2B5EF4-FFF2-40B4-BE49-F238E27FC236}">
                <a16:creationId xmlns:a16="http://schemas.microsoft.com/office/drawing/2014/main" id="{661DE1EC-20AE-74E0-3564-BB77AA3EA494}"/>
              </a:ext>
            </a:extLst>
          </p:cNvPr>
          <p:cNvSpPr txBox="1"/>
          <p:nvPr/>
        </p:nvSpPr>
        <p:spPr>
          <a:xfrm>
            <a:off x="5326857" y="1163567"/>
            <a:ext cx="3752168" cy="344390"/>
          </a:xfrm>
          <a:prstGeom prst="rect">
            <a:avLst/>
          </a:prstGeom>
          <a:noFill/>
        </p:spPr>
        <p:txBody>
          <a:bodyPr wrap="square" rtlCol="0">
            <a:spAutoFit/>
          </a:bodyPr>
          <a:lstStyle/>
          <a:p>
            <a:pPr defTabSz="832104">
              <a:spcAft>
                <a:spcPts val="600"/>
              </a:spcAft>
            </a:pPr>
            <a:r>
              <a:rPr lang="en-CA" sz="1638" kern="1200">
                <a:solidFill>
                  <a:schemeClr val="tx1"/>
                </a:solidFill>
                <a:latin typeface="+mn-lt"/>
                <a:ea typeface="+mn-ea"/>
                <a:cs typeface="+mn-cs"/>
              </a:rPr>
              <a:t>Backward BIC results:</a:t>
            </a:r>
            <a:endParaRPr lang="en-CA"/>
          </a:p>
        </p:txBody>
      </p:sp>
      <p:sp>
        <p:nvSpPr>
          <p:cNvPr id="9" name="TextBox 8">
            <a:extLst>
              <a:ext uri="{FF2B5EF4-FFF2-40B4-BE49-F238E27FC236}">
                <a16:creationId xmlns:a16="http://schemas.microsoft.com/office/drawing/2014/main" id="{D3AAB2BB-2EDD-18A7-899A-CDC829FD03AA}"/>
              </a:ext>
            </a:extLst>
          </p:cNvPr>
          <p:cNvSpPr txBox="1"/>
          <p:nvPr/>
        </p:nvSpPr>
        <p:spPr>
          <a:xfrm>
            <a:off x="5326856" y="3183556"/>
            <a:ext cx="3752168" cy="344390"/>
          </a:xfrm>
          <a:prstGeom prst="rect">
            <a:avLst/>
          </a:prstGeom>
          <a:noFill/>
        </p:spPr>
        <p:txBody>
          <a:bodyPr wrap="square" rtlCol="0">
            <a:spAutoFit/>
          </a:bodyPr>
          <a:lstStyle/>
          <a:p>
            <a:pPr defTabSz="832104">
              <a:spcAft>
                <a:spcPts val="600"/>
              </a:spcAft>
            </a:pPr>
            <a:r>
              <a:rPr lang="en-CA" sz="1638" kern="1200">
                <a:solidFill>
                  <a:schemeClr val="tx1"/>
                </a:solidFill>
                <a:latin typeface="+mn-lt"/>
                <a:ea typeface="+mn-ea"/>
                <a:cs typeface="+mn-cs"/>
              </a:rPr>
              <a:t>Backward AIC results:</a:t>
            </a:r>
            <a:endParaRPr lang="en-CA"/>
          </a:p>
        </p:txBody>
      </p:sp>
    </p:spTree>
    <p:extLst>
      <p:ext uri="{BB962C8B-B14F-4D97-AF65-F5344CB8AC3E}">
        <p14:creationId xmlns:p14="http://schemas.microsoft.com/office/powerpoint/2010/main" val="105395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2AAE15B-2373-6C06-1FC1-D1FA18799D8A}"/>
              </a:ext>
            </a:extLst>
          </p:cNvPr>
          <p:cNvSpPr>
            <a:spLocks noGrp="1"/>
          </p:cNvSpPr>
          <p:nvPr>
            <p:ph type="title"/>
          </p:nvPr>
        </p:nvSpPr>
        <p:spPr>
          <a:xfrm>
            <a:off x="684225" y="746840"/>
            <a:ext cx="5402454" cy="2510445"/>
          </a:xfrm>
        </p:spPr>
        <p:txBody>
          <a:bodyPr vert="horz" lIns="91440" tIns="45720" rIns="91440" bIns="45720" rtlCol="0" anchor="b">
            <a:normAutofit/>
          </a:bodyPr>
          <a:lstStyle/>
          <a:p>
            <a:r>
              <a:rPr lang="en-US" sz="5400" dirty="0"/>
              <a:t>Adjusted R-squared</a:t>
            </a:r>
          </a:p>
        </p:txBody>
      </p:sp>
      <p:sp>
        <p:nvSpPr>
          <p:cNvPr id="80" name="Right Triangle 79">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descr="A screenshot of a computer&#10;&#10;Description automatically generated">
            <a:extLst>
              <a:ext uri="{FF2B5EF4-FFF2-40B4-BE49-F238E27FC236}">
                <a16:creationId xmlns:a16="http://schemas.microsoft.com/office/drawing/2014/main" id="{9D96F466-831A-9C80-D249-05393B656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287" y="0"/>
            <a:ext cx="7117236" cy="6858000"/>
          </a:xfrm>
          <a:prstGeom prst="rect">
            <a:avLst/>
          </a:prstGeom>
        </p:spPr>
      </p:pic>
    </p:spTree>
    <p:extLst>
      <p:ext uri="{BB962C8B-B14F-4D97-AF65-F5344CB8AC3E}">
        <p14:creationId xmlns:p14="http://schemas.microsoft.com/office/powerpoint/2010/main" val="3887464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BE14-8968-021C-1C41-72F0A47A66C8}"/>
              </a:ext>
            </a:extLst>
          </p:cNvPr>
          <p:cNvSpPr>
            <a:spLocks noGrp="1"/>
          </p:cNvSpPr>
          <p:nvPr>
            <p:ph type="title"/>
          </p:nvPr>
        </p:nvSpPr>
        <p:spPr/>
        <p:txBody>
          <a:bodyPr/>
          <a:lstStyle/>
          <a:p>
            <a:r>
              <a:rPr lang="en-CA" dirty="0"/>
              <a:t>Analysis of Data</a:t>
            </a:r>
          </a:p>
        </p:txBody>
      </p:sp>
      <p:sp>
        <p:nvSpPr>
          <p:cNvPr id="3" name="Content Placeholder 2">
            <a:extLst>
              <a:ext uri="{FF2B5EF4-FFF2-40B4-BE49-F238E27FC236}">
                <a16:creationId xmlns:a16="http://schemas.microsoft.com/office/drawing/2014/main" id="{B809DFF6-E722-ED77-8F8C-CAF00203FB3C}"/>
              </a:ext>
            </a:extLst>
          </p:cNvPr>
          <p:cNvSpPr>
            <a:spLocks noGrp="1"/>
          </p:cNvSpPr>
          <p:nvPr>
            <p:ph idx="1"/>
          </p:nvPr>
        </p:nvSpPr>
        <p:spPr/>
        <p:txBody>
          <a:bodyPr/>
          <a:lstStyle/>
          <a:p>
            <a:r>
              <a:rPr lang="en-CA" dirty="0"/>
              <a:t>After analyzing the data it’s evident that that the best possible model to determine an athlete’s marathon runtime utilizes the transformed three-variable model that includes the athlete’s elevation during the marathon, the surface the athlete is running on, and the average amount of kilometers.</a:t>
            </a:r>
          </a:p>
          <a:p>
            <a:r>
              <a:rPr lang="en-CA" dirty="0"/>
              <a:t>This was determine based on the BIC, AIC, adjusted R^2 and p-values of the given model. </a:t>
            </a:r>
          </a:p>
        </p:txBody>
      </p:sp>
    </p:spTree>
    <p:extLst>
      <p:ext uri="{BB962C8B-B14F-4D97-AF65-F5344CB8AC3E}">
        <p14:creationId xmlns:p14="http://schemas.microsoft.com/office/powerpoint/2010/main" val="544058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BC7A-90C4-9015-5A00-46834BD6CD42}"/>
              </a:ext>
            </a:extLst>
          </p:cNvPr>
          <p:cNvSpPr>
            <a:spLocks noGrp="1"/>
          </p:cNvSpPr>
          <p:nvPr>
            <p:ph type="title"/>
          </p:nvPr>
        </p:nvSpPr>
        <p:spPr/>
        <p:txBody>
          <a:bodyPr/>
          <a:lstStyle/>
          <a:p>
            <a:r>
              <a:rPr lang="en-CA" dirty="0"/>
              <a:t>Final Model Summary</a:t>
            </a:r>
          </a:p>
        </p:txBody>
      </p:sp>
      <p:pic>
        <p:nvPicPr>
          <p:cNvPr id="9" name="Picture 8" descr="A screenshot of a computer&#10;&#10;Description automatically generated">
            <a:extLst>
              <a:ext uri="{FF2B5EF4-FFF2-40B4-BE49-F238E27FC236}">
                <a16:creationId xmlns:a16="http://schemas.microsoft.com/office/drawing/2014/main" id="{136694E5-F5F2-6996-6862-153D3D2074BB}"/>
              </a:ext>
            </a:extLst>
          </p:cNvPr>
          <p:cNvPicPr>
            <a:picLocks noChangeAspect="1"/>
          </p:cNvPicPr>
          <p:nvPr/>
        </p:nvPicPr>
        <p:blipFill rotWithShape="1">
          <a:blip r:embed="rId2">
            <a:extLst>
              <a:ext uri="{28A0092B-C50C-407E-A947-70E740481C1C}">
                <a14:useLocalDpi xmlns:a14="http://schemas.microsoft.com/office/drawing/2010/main" val="0"/>
              </a:ext>
            </a:extLst>
          </a:blip>
          <a:srcRect t="11280"/>
          <a:stretch/>
        </p:blipFill>
        <p:spPr>
          <a:xfrm>
            <a:off x="1432907" y="2552700"/>
            <a:ext cx="8678486" cy="3921631"/>
          </a:xfrm>
          <a:prstGeom prst="rect">
            <a:avLst/>
          </a:prstGeom>
        </p:spPr>
      </p:pic>
    </p:spTree>
    <p:extLst>
      <p:ext uri="{BB962C8B-B14F-4D97-AF65-F5344CB8AC3E}">
        <p14:creationId xmlns:p14="http://schemas.microsoft.com/office/powerpoint/2010/main" val="1385070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392DE-0AF9-B755-50E5-B55FF63B0E8F}"/>
              </a:ext>
            </a:extLst>
          </p:cNvPr>
          <p:cNvSpPr>
            <a:spLocks noGrp="1"/>
          </p:cNvSpPr>
          <p:nvPr>
            <p:ph type="title"/>
          </p:nvPr>
        </p:nvSpPr>
        <p:spPr/>
        <p:txBody>
          <a:bodyPr/>
          <a:lstStyle/>
          <a:p>
            <a:r>
              <a:rPr lang="en-CA" dirty="0"/>
              <a:t>Answer to research problem</a:t>
            </a:r>
          </a:p>
        </p:txBody>
      </p:sp>
      <p:sp>
        <p:nvSpPr>
          <p:cNvPr id="3" name="Content Placeholder 2">
            <a:extLst>
              <a:ext uri="{FF2B5EF4-FFF2-40B4-BE49-F238E27FC236}">
                <a16:creationId xmlns:a16="http://schemas.microsoft.com/office/drawing/2014/main" id="{DC8668DF-408B-13D9-A18A-2F3F91FC77B2}"/>
              </a:ext>
            </a:extLst>
          </p:cNvPr>
          <p:cNvSpPr>
            <a:spLocks noGrp="1"/>
          </p:cNvSpPr>
          <p:nvPr>
            <p:ph idx="1"/>
          </p:nvPr>
        </p:nvSpPr>
        <p:spPr/>
        <p:txBody>
          <a:bodyPr/>
          <a:lstStyle/>
          <a:p>
            <a:r>
              <a:rPr lang="en-CA" dirty="0"/>
              <a:t>Although different metrics of emotional intelligence were presented within our data, the data suggested that emotional intelligence cannot be used as a valid predictor in determining an athlete’s 100-kilometer marathon run time.</a:t>
            </a:r>
          </a:p>
        </p:txBody>
      </p:sp>
    </p:spTree>
    <p:extLst>
      <p:ext uri="{BB962C8B-B14F-4D97-AF65-F5344CB8AC3E}">
        <p14:creationId xmlns:p14="http://schemas.microsoft.com/office/powerpoint/2010/main" val="208652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D8D2-9EDE-20E6-48B9-8A9E77603B95}"/>
              </a:ext>
            </a:extLst>
          </p:cNvPr>
          <p:cNvSpPr>
            <a:spLocks noGrp="1"/>
          </p:cNvSpPr>
          <p:nvPr>
            <p:ph type="title"/>
          </p:nvPr>
        </p:nvSpPr>
        <p:spPr/>
        <p:txBody>
          <a:bodyPr/>
          <a:lstStyle/>
          <a:p>
            <a:r>
              <a:rPr lang="en-CA" dirty="0"/>
              <a:t>Weaknesses of the model</a:t>
            </a:r>
          </a:p>
        </p:txBody>
      </p:sp>
      <p:sp>
        <p:nvSpPr>
          <p:cNvPr id="3" name="Content Placeholder 2">
            <a:extLst>
              <a:ext uri="{FF2B5EF4-FFF2-40B4-BE49-F238E27FC236}">
                <a16:creationId xmlns:a16="http://schemas.microsoft.com/office/drawing/2014/main" id="{AA397617-B2AE-B774-D398-4D8B0C7E604C}"/>
              </a:ext>
            </a:extLst>
          </p:cNvPr>
          <p:cNvSpPr>
            <a:spLocks noGrp="1"/>
          </p:cNvSpPr>
          <p:nvPr>
            <p:ph idx="1"/>
          </p:nvPr>
        </p:nvSpPr>
        <p:spPr/>
        <p:txBody>
          <a:bodyPr/>
          <a:lstStyle/>
          <a:p>
            <a:r>
              <a:rPr lang="en-CA" dirty="0"/>
              <a:t>A primary weakness the model has is represented through the coefficient of determination( adjusted R^2).  Since the coefficient determination has a low R^2 value, the model’s predictors do not explain the variation that results in an athlete’s 100-kilometer marathon run time.</a:t>
            </a:r>
          </a:p>
          <a:p>
            <a:r>
              <a:rPr lang="en-CA" dirty="0"/>
              <a:t>Since the data did show the positive benefits of high levels of emotional intelligence, the data model does not show the true impact of emotional intelligence on an athlete’s run time.</a:t>
            </a:r>
          </a:p>
          <a:p>
            <a:endParaRPr lang="en-CA" dirty="0"/>
          </a:p>
        </p:txBody>
      </p:sp>
    </p:spTree>
    <p:extLst>
      <p:ext uri="{BB962C8B-B14F-4D97-AF65-F5344CB8AC3E}">
        <p14:creationId xmlns:p14="http://schemas.microsoft.com/office/powerpoint/2010/main" val="110386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BF567-641D-AE9F-C095-B06F50FDD687}"/>
              </a:ext>
            </a:extLst>
          </p:cNvPr>
          <p:cNvSpPr>
            <a:spLocks noGrp="1"/>
          </p:cNvSpPr>
          <p:nvPr>
            <p:ph type="title"/>
          </p:nvPr>
        </p:nvSpPr>
        <p:spPr/>
        <p:txBody>
          <a:bodyPr/>
          <a:lstStyle/>
          <a:p>
            <a:r>
              <a:rPr lang="en-CA" dirty="0"/>
              <a:t>Background information and variables</a:t>
            </a:r>
          </a:p>
        </p:txBody>
      </p:sp>
      <p:sp>
        <p:nvSpPr>
          <p:cNvPr id="3" name="Content Placeholder 2">
            <a:extLst>
              <a:ext uri="{FF2B5EF4-FFF2-40B4-BE49-F238E27FC236}">
                <a16:creationId xmlns:a16="http://schemas.microsoft.com/office/drawing/2014/main" id="{BB0162E9-614B-23A3-7197-7C6678941DAA}"/>
              </a:ext>
            </a:extLst>
          </p:cNvPr>
          <p:cNvSpPr>
            <a:spLocks noGrp="1"/>
          </p:cNvSpPr>
          <p:nvPr>
            <p:ph idx="1"/>
          </p:nvPr>
        </p:nvSpPr>
        <p:spPr/>
        <p:txBody>
          <a:bodyPr>
            <a:normAutofit fontScale="92500" lnSpcReduction="10000"/>
          </a:bodyPr>
          <a:lstStyle/>
          <a:p>
            <a:r>
              <a:rPr lang="en-CA" dirty="0"/>
              <a:t>The dataset in this project is collected by </a:t>
            </a:r>
            <a:r>
              <a:rPr lang="en-CA" b="0" i="0" dirty="0">
                <a:solidFill>
                  <a:srgbClr val="000000"/>
                </a:solidFill>
                <a:effectLst/>
                <a:latin typeface="NonBreakingSpaceOverride"/>
              </a:rPr>
              <a:t>Eric </a:t>
            </a:r>
            <a:r>
              <a:rPr lang="en-CA" b="0" i="0" dirty="0" err="1">
                <a:solidFill>
                  <a:srgbClr val="000000"/>
                </a:solidFill>
                <a:effectLst/>
                <a:latin typeface="NonBreakingSpaceOverride"/>
              </a:rPr>
              <a:t>Samtleben</a:t>
            </a:r>
            <a:r>
              <a:rPr lang="en-CA" b="0" i="0" dirty="0">
                <a:solidFill>
                  <a:srgbClr val="000000"/>
                </a:solidFill>
                <a:effectLst/>
                <a:latin typeface="NonBreakingSpaceOverride"/>
              </a:rPr>
              <a:t>.</a:t>
            </a:r>
            <a:endParaRPr lang="en-CA" dirty="0"/>
          </a:p>
          <a:p>
            <a:r>
              <a:rPr lang="en-CA" dirty="0"/>
              <a:t>The dataset collects information about athletes: age, sex, personal best 100-kilometer marathon time in hours, personal best 100-kilometer marathon time in hours, the surface of personal best 100-kilometer run time, the sum of elevation in 100-kilometer run time, the average amount of kilometers ran per week, an assessment of intelligence, an assessment of emotional understanding and an assessment of emotional management. </a:t>
            </a:r>
          </a:p>
          <a:p>
            <a:r>
              <a:rPr lang="en-CA" dirty="0"/>
              <a:t>Data types focused on emotional </a:t>
            </a:r>
          </a:p>
          <a:p>
            <a:r>
              <a:rPr lang="en-CA" dirty="0"/>
              <a:t>Data dictionary: </a:t>
            </a:r>
            <a:r>
              <a:rPr lang="en-CA" dirty="0">
                <a:hlinkClick r:id="rId2"/>
              </a:rPr>
              <a:t>https://www.causeweb.org/tshs/datasets/ultrarunning_data_dictionary.pdf</a:t>
            </a:r>
            <a:endParaRPr lang="en-CA" dirty="0"/>
          </a:p>
          <a:p>
            <a:r>
              <a:rPr lang="en-CA" dirty="0"/>
              <a:t>Dataset Website: </a:t>
            </a:r>
            <a:r>
              <a:rPr lang="en-US" dirty="0">
                <a:hlinkClick r:id="rId3"/>
              </a:rPr>
              <a:t>Ultra-Running – Teaching of Statistics in the Health Sciences (causeweb.org)</a:t>
            </a:r>
            <a:endParaRPr lang="en-CA" dirty="0"/>
          </a:p>
          <a:p>
            <a:endParaRPr lang="en-CA" dirty="0"/>
          </a:p>
          <a:p>
            <a:endParaRPr lang="en-CA" dirty="0"/>
          </a:p>
        </p:txBody>
      </p:sp>
    </p:spTree>
    <p:extLst>
      <p:ext uri="{BB962C8B-B14F-4D97-AF65-F5344CB8AC3E}">
        <p14:creationId xmlns:p14="http://schemas.microsoft.com/office/powerpoint/2010/main" val="536322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35E04-8334-B87C-82E2-5BEFE80AD74A}"/>
              </a:ext>
            </a:extLst>
          </p:cNvPr>
          <p:cNvSpPr>
            <a:spLocks noGrp="1"/>
          </p:cNvSpPr>
          <p:nvPr>
            <p:ph type="title"/>
          </p:nvPr>
        </p:nvSpPr>
        <p:spPr/>
        <p:txBody>
          <a:bodyPr/>
          <a:lstStyle/>
          <a:p>
            <a:r>
              <a:rPr lang="en-CA" dirty="0"/>
              <a:t>Research question:</a:t>
            </a:r>
          </a:p>
        </p:txBody>
      </p:sp>
      <p:sp>
        <p:nvSpPr>
          <p:cNvPr id="3" name="Content Placeholder 2">
            <a:extLst>
              <a:ext uri="{FF2B5EF4-FFF2-40B4-BE49-F238E27FC236}">
                <a16:creationId xmlns:a16="http://schemas.microsoft.com/office/drawing/2014/main" id="{22A417CA-CFEB-59C5-67EC-A4A56034918D}"/>
              </a:ext>
            </a:extLst>
          </p:cNvPr>
          <p:cNvSpPr>
            <a:spLocks noGrp="1"/>
          </p:cNvSpPr>
          <p:nvPr>
            <p:ph idx="1"/>
          </p:nvPr>
        </p:nvSpPr>
        <p:spPr/>
        <p:txBody>
          <a:bodyPr/>
          <a:lstStyle/>
          <a:p>
            <a:pPr marL="0" indent="0">
              <a:buNone/>
            </a:pPr>
            <a:r>
              <a:rPr lang="en-CA" dirty="0"/>
              <a:t>Could emotional intelligence be utilized as a predictor in determining a valid model for an athlete’s 100-kilometer marathon run time?</a:t>
            </a:r>
          </a:p>
        </p:txBody>
      </p:sp>
    </p:spTree>
    <p:extLst>
      <p:ext uri="{BB962C8B-B14F-4D97-AF65-F5344CB8AC3E}">
        <p14:creationId xmlns:p14="http://schemas.microsoft.com/office/powerpoint/2010/main" val="3650717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7C3C2D0-A48F-4A6F-9C7D-888E9DFE6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0" name="Freeform: Shape 9">
            <a:extLst>
              <a:ext uri="{FF2B5EF4-FFF2-40B4-BE49-F238E27FC236}">
                <a16:creationId xmlns:a16="http://schemas.microsoft.com/office/drawing/2014/main" id="{A522AC37-2BE3-4ECF-A007-1DE6CB354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94387" y="266591"/>
            <a:ext cx="6857996" cy="6324809"/>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ACAC8F7F-D35D-4520-8F56-4EFA77C73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E87C587A-B291-49B1-BE30-198570DDA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6C1D58-93FC-4B49-9F8B-2262E08DAA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965ED9-2FC3-4180-9CAC-D7DF1C7BEF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16CA23-FA2C-4A44-A67C-FC147A71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2C391CF-E782-40EA-B1EB-05ADC774C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322665-68EB-45B5-A6DE-2869B30F1C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B7FA59-83C4-4952-AF38-C1FC950E9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5D6D3A-DE20-486C-BBBF-F9B0E4D8A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8B1D81-CEF1-437F-8252-036661CB5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1B0312A-9358-4743-961A-6F77AEB5D9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02485F-0EE1-4595-A972-16A13E9191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02D844-6E4F-483E-8E2E-9006EA1801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766E6-D2D6-447C-B1DC-B7F7C381F1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9BBD00C-7AB2-445E-B7DA-98CC7CAF3D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177E1C-6580-456C-AAAE-89D422A2C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B85538F-9888-4E68-A9F3-DBB136C0FF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29B624F-F9D8-43BB-A468-08331D66C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0E66F4-AE52-4D19-AF99-540F0CCFD7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CADC852-407F-4870-9F7B-A6004FE77C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E9CC738-B12D-4154-A4EA-81D4576BC1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2A84F5-CD6A-4287-A9C1-EED0E65CA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3F4EFD5-6D1E-4865-83BA-0F116DF06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A8CE11-5C23-4CA3-8D8E-9E094566D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D41DA6-2047-4BB5-8469-509E240E49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ACD460-E6E2-4C46-A780-095B52D1B2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36364A-122E-43B1-B2B8-F00D83E5D6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9A63098-DBC2-4C59-9D33-809ECCA623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8F309E4-ACE9-4428-8DDA-20E0F1A1B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39F177F-07E3-45BF-85B1-21E231DCCC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EC3277-85FC-401E-80E3-B64B9808DE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9A24ED6-70A5-4DC0-A213-5385E5841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6788A12-770E-6CC8-9239-696EC9B9218D}"/>
              </a:ext>
            </a:extLst>
          </p:cNvPr>
          <p:cNvSpPr>
            <a:spLocks noGrp="1"/>
          </p:cNvSpPr>
          <p:nvPr>
            <p:ph type="title"/>
          </p:nvPr>
        </p:nvSpPr>
        <p:spPr>
          <a:xfrm>
            <a:off x="691079" y="725951"/>
            <a:ext cx="4923187" cy="5417452"/>
          </a:xfrm>
        </p:spPr>
        <p:txBody>
          <a:bodyPr anchor="ctr">
            <a:normAutofit/>
          </a:bodyPr>
          <a:lstStyle/>
          <a:p>
            <a:r>
              <a:rPr lang="en-CA" dirty="0"/>
              <a:t>Variables used</a:t>
            </a:r>
          </a:p>
        </p:txBody>
      </p:sp>
      <p:sp>
        <p:nvSpPr>
          <p:cNvPr id="45" name="Right Triangle 44">
            <a:extLst>
              <a:ext uri="{FF2B5EF4-FFF2-40B4-BE49-F238E27FC236}">
                <a16:creationId xmlns:a16="http://schemas.microsoft.com/office/drawing/2014/main" id="{69F0804E-F8DE-40E7-90F4-68B638136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8924" y="313767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5B612E69-1D09-BBF0-A78D-B2436ADA3078}"/>
              </a:ext>
            </a:extLst>
          </p:cNvPr>
          <p:cNvSpPr>
            <a:spLocks noGrp="1"/>
          </p:cNvSpPr>
          <p:nvPr>
            <p:ph idx="1"/>
          </p:nvPr>
        </p:nvSpPr>
        <p:spPr>
          <a:xfrm>
            <a:off x="7086745" y="713048"/>
            <a:ext cx="4414176" cy="5449532"/>
          </a:xfrm>
        </p:spPr>
        <p:txBody>
          <a:bodyPr anchor="ctr">
            <a:normAutofit lnSpcReduction="10000"/>
          </a:bodyPr>
          <a:lstStyle/>
          <a:p>
            <a:pPr>
              <a:lnSpc>
                <a:spcPct val="100000"/>
              </a:lnSpc>
            </a:pPr>
            <a:r>
              <a:rPr lang="en-CA" sz="1900" dirty="0"/>
              <a:t>This experiment will use:</a:t>
            </a:r>
          </a:p>
          <a:p>
            <a:pPr lvl="1">
              <a:lnSpc>
                <a:spcPct val="100000"/>
              </a:lnSpc>
            </a:pPr>
            <a:r>
              <a:rPr lang="en-CA" sz="1900" dirty="0"/>
              <a:t>Age (</a:t>
            </a:r>
            <a:r>
              <a:rPr lang="en-CA" sz="1900" dirty="0" err="1"/>
              <a:t>newAge</a:t>
            </a:r>
            <a:r>
              <a:rPr lang="en-CA" sz="1900" dirty="0"/>
              <a:t>)</a:t>
            </a:r>
          </a:p>
          <a:p>
            <a:pPr lvl="1">
              <a:lnSpc>
                <a:spcPct val="100000"/>
              </a:lnSpc>
            </a:pPr>
            <a:r>
              <a:rPr lang="en-CA" sz="1900" dirty="0"/>
              <a:t>Sex (</a:t>
            </a:r>
            <a:r>
              <a:rPr lang="en-CA" sz="1900" dirty="0" err="1"/>
              <a:t>newSex</a:t>
            </a:r>
            <a:r>
              <a:rPr lang="en-CA" sz="1900" dirty="0"/>
              <a:t>)</a:t>
            </a:r>
          </a:p>
          <a:p>
            <a:pPr lvl="1">
              <a:lnSpc>
                <a:spcPct val="100000"/>
              </a:lnSpc>
            </a:pPr>
            <a:r>
              <a:rPr lang="en-CA" sz="1900" dirty="0"/>
              <a:t>Surface of personal best 100km marathon time(</a:t>
            </a:r>
            <a:r>
              <a:rPr lang="en-CA" sz="1900" dirty="0" err="1"/>
              <a:t>newPb_surface</a:t>
            </a:r>
            <a:r>
              <a:rPr lang="en-CA" sz="1900" dirty="0"/>
              <a:t>)</a:t>
            </a:r>
          </a:p>
          <a:p>
            <a:pPr lvl="1">
              <a:lnSpc>
                <a:spcPct val="100000"/>
              </a:lnSpc>
            </a:pPr>
            <a:r>
              <a:rPr lang="en-CA" sz="1900" dirty="0"/>
              <a:t>Sum of positive changes in elevation during 100km marathon (</a:t>
            </a:r>
            <a:r>
              <a:rPr lang="en-CA" sz="1900" dirty="0" err="1"/>
              <a:t>newPb_elev</a:t>
            </a:r>
            <a:r>
              <a:rPr lang="en-CA" sz="1900" dirty="0"/>
              <a:t>)</a:t>
            </a:r>
          </a:p>
          <a:p>
            <a:pPr lvl="1">
              <a:lnSpc>
                <a:spcPct val="100000"/>
              </a:lnSpc>
            </a:pPr>
            <a:r>
              <a:rPr lang="en-CA" sz="1900" dirty="0"/>
              <a:t>Personal best marathon time in hours (newPb100k_dec)</a:t>
            </a:r>
          </a:p>
          <a:p>
            <a:pPr lvl="1">
              <a:lnSpc>
                <a:spcPct val="100000"/>
              </a:lnSpc>
            </a:pPr>
            <a:r>
              <a:rPr lang="en-CA" sz="1900" dirty="0"/>
              <a:t>Average kilometers ran per week (</a:t>
            </a:r>
            <a:r>
              <a:rPr lang="en-CA" sz="1900" dirty="0" err="1"/>
              <a:t>newAvg_km</a:t>
            </a:r>
            <a:r>
              <a:rPr lang="en-CA" sz="1900" dirty="0"/>
              <a:t>) </a:t>
            </a:r>
          </a:p>
          <a:p>
            <a:pPr lvl="1">
              <a:lnSpc>
                <a:spcPct val="100000"/>
              </a:lnSpc>
            </a:pPr>
            <a:r>
              <a:rPr lang="en-CA" sz="1900" dirty="0"/>
              <a:t>Assessment of emotional intelligence (</a:t>
            </a:r>
            <a:r>
              <a:rPr lang="en-CA" sz="1900" dirty="0" err="1"/>
              <a:t>newTeique_sf</a:t>
            </a:r>
            <a:r>
              <a:rPr lang="en-CA" sz="1900" dirty="0"/>
              <a:t>)</a:t>
            </a:r>
          </a:p>
          <a:p>
            <a:pPr lvl="1">
              <a:lnSpc>
                <a:spcPct val="100000"/>
              </a:lnSpc>
            </a:pPr>
            <a:r>
              <a:rPr lang="en-CA" sz="1900" dirty="0"/>
              <a:t>Assessment of emotional understanding (</a:t>
            </a:r>
            <a:r>
              <a:rPr lang="en-CA" sz="1900" dirty="0" err="1"/>
              <a:t>newSteu_b</a:t>
            </a:r>
            <a:r>
              <a:rPr lang="en-CA" sz="1900" dirty="0"/>
              <a:t>)</a:t>
            </a:r>
          </a:p>
          <a:p>
            <a:pPr lvl="1">
              <a:lnSpc>
                <a:spcPct val="100000"/>
              </a:lnSpc>
            </a:pPr>
            <a:r>
              <a:rPr lang="en-CA" sz="1900" dirty="0"/>
              <a:t>Assessment of  situational management (</a:t>
            </a:r>
            <a:r>
              <a:rPr lang="en-CA" sz="1900" dirty="0" err="1"/>
              <a:t>newStem_b</a:t>
            </a:r>
            <a:r>
              <a:rPr lang="en-CA" sz="1900" dirty="0"/>
              <a:t>)</a:t>
            </a:r>
          </a:p>
          <a:p>
            <a:pPr lvl="1">
              <a:lnSpc>
                <a:spcPct val="100000"/>
              </a:lnSpc>
            </a:pPr>
            <a:endParaRPr lang="en-CA" sz="1900" dirty="0"/>
          </a:p>
          <a:p>
            <a:pPr lvl="1">
              <a:lnSpc>
                <a:spcPct val="100000"/>
              </a:lnSpc>
            </a:pPr>
            <a:endParaRPr lang="en-CA" sz="1900" dirty="0"/>
          </a:p>
        </p:txBody>
      </p:sp>
    </p:spTree>
    <p:extLst>
      <p:ext uri="{BB962C8B-B14F-4D97-AF65-F5344CB8AC3E}">
        <p14:creationId xmlns:p14="http://schemas.microsoft.com/office/powerpoint/2010/main" val="5271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950F0-0A9A-3821-4317-BB2783DF1B6C}"/>
              </a:ext>
            </a:extLst>
          </p:cNvPr>
          <p:cNvSpPr>
            <a:spLocks noGrp="1"/>
          </p:cNvSpPr>
          <p:nvPr>
            <p:ph type="title"/>
          </p:nvPr>
        </p:nvSpPr>
        <p:spPr/>
        <p:txBody>
          <a:bodyPr/>
          <a:lstStyle/>
          <a:p>
            <a:r>
              <a:rPr lang="en-CA" dirty="0"/>
              <a:t>Methods used to determine which predictors create the best model</a:t>
            </a:r>
          </a:p>
        </p:txBody>
      </p:sp>
      <p:sp>
        <p:nvSpPr>
          <p:cNvPr id="3" name="Content Placeholder 2">
            <a:extLst>
              <a:ext uri="{FF2B5EF4-FFF2-40B4-BE49-F238E27FC236}">
                <a16:creationId xmlns:a16="http://schemas.microsoft.com/office/drawing/2014/main" id="{81BA3D4B-71D5-5AE8-2184-2804FB856716}"/>
              </a:ext>
            </a:extLst>
          </p:cNvPr>
          <p:cNvSpPr>
            <a:spLocks noGrp="1"/>
          </p:cNvSpPr>
          <p:nvPr>
            <p:ph idx="1"/>
          </p:nvPr>
        </p:nvSpPr>
        <p:spPr/>
        <p:txBody>
          <a:bodyPr/>
          <a:lstStyle/>
          <a:p>
            <a:r>
              <a:rPr lang="en-CA" dirty="0"/>
              <a:t>Box-Cox method </a:t>
            </a:r>
          </a:p>
          <a:p>
            <a:r>
              <a:rPr lang="en-CA" dirty="0"/>
              <a:t>Analysis of p-values in the transformed model</a:t>
            </a:r>
          </a:p>
          <a:p>
            <a:r>
              <a:rPr lang="en-CA" dirty="0"/>
              <a:t>Adjusted R-squared</a:t>
            </a:r>
          </a:p>
          <a:p>
            <a:r>
              <a:rPr lang="en-CA" dirty="0"/>
              <a:t>Stepwise Variable selection: </a:t>
            </a:r>
          </a:p>
          <a:p>
            <a:pPr lvl="1"/>
            <a:r>
              <a:rPr lang="en-CA" dirty="0"/>
              <a:t>Backward  AIC</a:t>
            </a:r>
          </a:p>
          <a:p>
            <a:pPr lvl="1"/>
            <a:r>
              <a:rPr lang="en-CA" dirty="0"/>
              <a:t>Backward BIC</a:t>
            </a:r>
          </a:p>
          <a:p>
            <a:pPr lvl="1"/>
            <a:endParaRPr lang="en-CA" dirty="0"/>
          </a:p>
        </p:txBody>
      </p:sp>
    </p:spTree>
    <p:extLst>
      <p:ext uri="{BB962C8B-B14F-4D97-AF65-F5344CB8AC3E}">
        <p14:creationId xmlns:p14="http://schemas.microsoft.com/office/powerpoint/2010/main" val="277533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8B3D-BFCB-4601-B5F7-B4C801F04DA8}"/>
              </a:ext>
            </a:extLst>
          </p:cNvPr>
          <p:cNvSpPr>
            <a:spLocks noGrp="1"/>
          </p:cNvSpPr>
          <p:nvPr>
            <p:ph type="title"/>
          </p:nvPr>
        </p:nvSpPr>
        <p:spPr/>
        <p:txBody>
          <a:bodyPr/>
          <a:lstStyle/>
          <a:p>
            <a:r>
              <a:rPr lang="en-CA" dirty="0"/>
              <a:t>Boxplots</a:t>
            </a:r>
          </a:p>
        </p:txBody>
      </p:sp>
      <p:pic>
        <p:nvPicPr>
          <p:cNvPr id="4" name="Picture 3">
            <a:extLst>
              <a:ext uri="{FF2B5EF4-FFF2-40B4-BE49-F238E27FC236}">
                <a16:creationId xmlns:a16="http://schemas.microsoft.com/office/drawing/2014/main" id="{5F84BFB4-ABA9-A7DA-22FE-D5F3AC3D0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97" y="2707739"/>
            <a:ext cx="2928654" cy="1635016"/>
          </a:xfrm>
          <a:prstGeom prst="rect">
            <a:avLst/>
          </a:prstGeom>
        </p:spPr>
      </p:pic>
      <p:pic>
        <p:nvPicPr>
          <p:cNvPr id="6" name="Picture 5">
            <a:extLst>
              <a:ext uri="{FF2B5EF4-FFF2-40B4-BE49-F238E27FC236}">
                <a16:creationId xmlns:a16="http://schemas.microsoft.com/office/drawing/2014/main" id="{C076F0A7-FC5D-1F76-4E6C-FE250588B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011784"/>
            <a:ext cx="2954200" cy="1577860"/>
          </a:xfrm>
          <a:prstGeom prst="rect">
            <a:avLst/>
          </a:prstGeom>
        </p:spPr>
      </p:pic>
      <p:pic>
        <p:nvPicPr>
          <p:cNvPr id="8" name="Picture 7">
            <a:extLst>
              <a:ext uri="{FF2B5EF4-FFF2-40B4-BE49-F238E27FC236}">
                <a16:creationId xmlns:a16="http://schemas.microsoft.com/office/drawing/2014/main" id="{AA2D1254-BD24-E3E8-1FF3-CA75B8262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3751" y="5090033"/>
            <a:ext cx="2928654" cy="1499611"/>
          </a:xfrm>
          <a:prstGeom prst="rect">
            <a:avLst/>
          </a:prstGeom>
        </p:spPr>
      </p:pic>
      <p:pic>
        <p:nvPicPr>
          <p:cNvPr id="10" name="Picture 9">
            <a:extLst>
              <a:ext uri="{FF2B5EF4-FFF2-40B4-BE49-F238E27FC236}">
                <a16:creationId xmlns:a16="http://schemas.microsoft.com/office/drawing/2014/main" id="{6278886C-3B2A-5418-120A-40B4788E0C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098" y="5011784"/>
            <a:ext cx="2928654" cy="1656111"/>
          </a:xfrm>
          <a:prstGeom prst="rect">
            <a:avLst/>
          </a:prstGeom>
        </p:spPr>
      </p:pic>
      <p:pic>
        <p:nvPicPr>
          <p:cNvPr id="12" name="Picture 11">
            <a:extLst>
              <a:ext uri="{FF2B5EF4-FFF2-40B4-BE49-F238E27FC236}">
                <a16:creationId xmlns:a16="http://schemas.microsoft.com/office/drawing/2014/main" id="{A7EC5319-B046-4988-86EA-72B13EA4B0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6060" y="2753133"/>
            <a:ext cx="2692138" cy="1472978"/>
          </a:xfrm>
          <a:prstGeom prst="rect">
            <a:avLst/>
          </a:prstGeom>
        </p:spPr>
      </p:pic>
      <p:pic>
        <p:nvPicPr>
          <p:cNvPr id="14" name="Picture 13">
            <a:extLst>
              <a:ext uri="{FF2B5EF4-FFF2-40B4-BE49-F238E27FC236}">
                <a16:creationId xmlns:a16="http://schemas.microsoft.com/office/drawing/2014/main" id="{9EC59F02-123D-FA41-4646-AECA031ED9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31002" y="2707270"/>
            <a:ext cx="2595058" cy="1568484"/>
          </a:xfrm>
          <a:prstGeom prst="rect">
            <a:avLst/>
          </a:prstGeom>
        </p:spPr>
      </p:pic>
      <p:pic>
        <p:nvPicPr>
          <p:cNvPr id="16" name="Picture 15">
            <a:extLst>
              <a:ext uri="{FF2B5EF4-FFF2-40B4-BE49-F238E27FC236}">
                <a16:creationId xmlns:a16="http://schemas.microsoft.com/office/drawing/2014/main" id="{3DB8F6E2-C671-4007-555F-8D0C7ADD5C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91138" y="2753133"/>
            <a:ext cx="2489854" cy="1400070"/>
          </a:xfrm>
          <a:prstGeom prst="rect">
            <a:avLst/>
          </a:prstGeom>
        </p:spPr>
      </p:pic>
      <p:pic>
        <p:nvPicPr>
          <p:cNvPr id="20" name="Picture 19" descr="A diagram of a function&#10;&#10;Description automatically generated with medium confidence">
            <a:extLst>
              <a:ext uri="{FF2B5EF4-FFF2-40B4-BE49-F238E27FC236}">
                <a16:creationId xmlns:a16="http://schemas.microsoft.com/office/drawing/2014/main" id="{9870FE14-1546-88DE-2ECE-ECA51656508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89110" y="4690101"/>
            <a:ext cx="2634151" cy="1875894"/>
          </a:xfrm>
          <a:prstGeom prst="rect">
            <a:avLst/>
          </a:prstGeom>
        </p:spPr>
      </p:pic>
      <p:pic>
        <p:nvPicPr>
          <p:cNvPr id="22" name="Picture 21" descr="A red rectangular object with black lines&#10;&#10;Description automatically generated">
            <a:extLst>
              <a:ext uri="{FF2B5EF4-FFF2-40B4-BE49-F238E27FC236}">
                <a16:creationId xmlns:a16="http://schemas.microsoft.com/office/drawing/2014/main" id="{E0D6CACF-6404-FD94-41D9-DCF26FB0F5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23084" y="169917"/>
            <a:ext cx="3566026" cy="2024823"/>
          </a:xfrm>
          <a:prstGeom prst="rect">
            <a:avLst/>
          </a:prstGeom>
        </p:spPr>
      </p:pic>
    </p:spTree>
    <p:extLst>
      <p:ext uri="{BB962C8B-B14F-4D97-AF65-F5344CB8AC3E}">
        <p14:creationId xmlns:p14="http://schemas.microsoft.com/office/powerpoint/2010/main" val="3992217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4E46-BAAE-BF94-2F3A-FA1C563D0382}"/>
              </a:ext>
            </a:extLst>
          </p:cNvPr>
          <p:cNvSpPr>
            <a:spLocks noGrp="1"/>
          </p:cNvSpPr>
          <p:nvPr>
            <p:ph type="title"/>
          </p:nvPr>
        </p:nvSpPr>
        <p:spPr>
          <a:xfrm>
            <a:off x="691079" y="639691"/>
            <a:ext cx="10325000" cy="1442463"/>
          </a:xfrm>
        </p:spPr>
        <p:txBody>
          <a:bodyPr/>
          <a:lstStyle/>
          <a:p>
            <a:r>
              <a:rPr lang="en-CA"/>
              <a:t>Correlation and pairs plot</a:t>
            </a:r>
            <a:endParaRPr lang="en-CA" dirty="0"/>
          </a:p>
        </p:txBody>
      </p:sp>
      <p:pic>
        <p:nvPicPr>
          <p:cNvPr id="5" name="Content Placeholder 4">
            <a:extLst>
              <a:ext uri="{FF2B5EF4-FFF2-40B4-BE49-F238E27FC236}">
                <a16:creationId xmlns:a16="http://schemas.microsoft.com/office/drawing/2014/main" id="{4B2BEDF0-A3B4-DF9C-88F8-6717F0C546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7568" y="2206530"/>
            <a:ext cx="6665135" cy="4315039"/>
          </a:xfrm>
        </p:spPr>
      </p:pic>
    </p:spTree>
    <p:extLst>
      <p:ext uri="{BB962C8B-B14F-4D97-AF65-F5344CB8AC3E}">
        <p14:creationId xmlns:p14="http://schemas.microsoft.com/office/powerpoint/2010/main" val="190990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6356-C312-24EC-3788-A6F92357E345}"/>
              </a:ext>
            </a:extLst>
          </p:cNvPr>
          <p:cNvSpPr>
            <a:spLocks noGrp="1"/>
          </p:cNvSpPr>
          <p:nvPr>
            <p:ph type="title"/>
          </p:nvPr>
        </p:nvSpPr>
        <p:spPr/>
        <p:txBody>
          <a:bodyPr/>
          <a:lstStyle/>
          <a:p>
            <a:r>
              <a:rPr lang="en-CA"/>
              <a:t>Original model</a:t>
            </a:r>
            <a:endParaRPr lang="en-CA" dirty="0"/>
          </a:p>
        </p:txBody>
      </p:sp>
      <p:pic>
        <p:nvPicPr>
          <p:cNvPr id="5" name="Content Placeholder 4">
            <a:extLst>
              <a:ext uri="{FF2B5EF4-FFF2-40B4-BE49-F238E27FC236}">
                <a16:creationId xmlns:a16="http://schemas.microsoft.com/office/drawing/2014/main" id="{E4B4C8FC-1048-65BE-BB1D-BF4EC1309E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143" y="2593086"/>
            <a:ext cx="4752189" cy="3371211"/>
          </a:xfrm>
        </p:spPr>
      </p:pic>
      <p:pic>
        <p:nvPicPr>
          <p:cNvPr id="7" name="Picture 6">
            <a:extLst>
              <a:ext uri="{FF2B5EF4-FFF2-40B4-BE49-F238E27FC236}">
                <a16:creationId xmlns:a16="http://schemas.microsoft.com/office/drawing/2014/main" id="{B0E666E6-4E3F-F62F-C779-CAC1655E2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68414"/>
            <a:ext cx="5662623" cy="3895099"/>
          </a:xfrm>
          <a:prstGeom prst="rect">
            <a:avLst/>
          </a:prstGeom>
        </p:spPr>
      </p:pic>
    </p:spTree>
    <p:extLst>
      <p:ext uri="{BB962C8B-B14F-4D97-AF65-F5344CB8AC3E}">
        <p14:creationId xmlns:p14="http://schemas.microsoft.com/office/powerpoint/2010/main" val="328603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1" name="Rectangle 50">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3" name="Group 52">
            <a:extLst>
              <a:ext uri="{FF2B5EF4-FFF2-40B4-BE49-F238E27FC236}">
                <a16:creationId xmlns:a16="http://schemas.microsoft.com/office/drawing/2014/main" id="{06222836-EDA3-4230-9DAC-ED116DCB5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4" name="Straight Connector 53">
              <a:extLst>
                <a:ext uri="{FF2B5EF4-FFF2-40B4-BE49-F238E27FC236}">
                  <a16:creationId xmlns:a16="http://schemas.microsoft.com/office/drawing/2014/main" id="{8A345135-0A54-4744-92A7-4A008D25E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3731570-8EB2-4A06-803A-52C4280E49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3BB6D80-519A-4BA2-AF1A-7ED78E8752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F88C35-D28D-44FE-AC35-939BB17B3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DCA0562-C5EA-4F6E-836A-B42675B63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75BFD87-D844-4D54-82EE-0FCA17930A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4E1AF07-0225-45CC-B2D1-4F65D60519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40857E-6A4A-4377-A884-76097516C8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99F8870-2B5D-4D35-8E5E-6FFBC85C7E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FB0504A-C469-4B6D-8C1A-FFB002BD53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B42A07F-4188-409B-9289-E285B7EE6C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D6ABE05-0EC9-464B-89E9-3BC7A89FA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D805D00-7C89-42D8-B064-1F729C63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17D292-F986-4503-BF76-4A2411B84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FE9223D-F7ED-43E1-955A-3F3B28617F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7803FBB-A4C0-4AE0-A2D6-29021EBFCD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37EB43B-DE93-4BC3-9D6A-4888521D41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D549063-5CF9-411C-AB9D-CD7B687482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E59B4A1-9D41-4E00-BA2A-769FD2D194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8C8D81C-5882-4974-9714-FC00978EC3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09B1539-2111-41F8-8BAA-954EFBCFE7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5B0E3ED-8DE6-40C2-821A-0DC995DF0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1D0B86D-8D94-48FF-9571-AAB7117072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3D501DC-25BA-41D8-8B7F-DA488A3BAC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E8B16DB-7C8E-44FD-BDCF-809019BEF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5DDD5CE-2000-4D59-98B8-B5DF55638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A03A664-496B-4A9D-AED7-ED5409225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59656DC-5901-447B-AB68-34B325CC4E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E5409AA-E13F-4069-9A83-065811698C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A4B8594-E276-4A82-8CBB-2101035085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49AB50F-FD66-4545-BFC8-3E8589359E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6" name="Right Triangle 85">
            <a:extLst>
              <a:ext uri="{FF2B5EF4-FFF2-40B4-BE49-F238E27FC236}">
                <a16:creationId xmlns:a16="http://schemas.microsoft.com/office/drawing/2014/main" id="{B2145925-93A7-43A2-9666-BD9E782B2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05909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E46DF9-4412-6FD6-FC27-EAA454AF06F6}"/>
              </a:ext>
            </a:extLst>
          </p:cNvPr>
          <p:cNvSpPr>
            <a:spLocks noGrp="1"/>
          </p:cNvSpPr>
          <p:nvPr>
            <p:ph type="title"/>
          </p:nvPr>
        </p:nvSpPr>
        <p:spPr>
          <a:xfrm>
            <a:off x="691078" y="1010149"/>
            <a:ext cx="4927427" cy="2418845"/>
          </a:xfrm>
        </p:spPr>
        <p:txBody>
          <a:bodyPr vert="horz" lIns="91440" tIns="45720" rIns="91440" bIns="45720" rtlCol="0" anchor="ctr">
            <a:normAutofit/>
          </a:bodyPr>
          <a:lstStyle/>
          <a:p>
            <a:r>
              <a:rPr lang="en-US" sz="5400"/>
              <a:t>Box-Cox Method</a:t>
            </a:r>
          </a:p>
        </p:txBody>
      </p:sp>
      <p:sp useBgFill="1">
        <p:nvSpPr>
          <p:cNvPr id="88" name="Freeform: Shape 87">
            <a:extLst>
              <a:ext uri="{FF2B5EF4-FFF2-40B4-BE49-F238E27FC236}">
                <a16:creationId xmlns:a16="http://schemas.microsoft.com/office/drawing/2014/main" id="{DC4B089A-D5C8-4CF7-AFF9-EA4CCE28D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90555" y="162759"/>
            <a:ext cx="6857996" cy="6532473"/>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BC6DF514-27AC-F96F-83A3-1F6218B008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0344" y="905040"/>
            <a:ext cx="5065860" cy="2661973"/>
          </a:xfrm>
          <a:prstGeom prst="rect">
            <a:avLst/>
          </a:prstGeom>
        </p:spPr>
      </p:pic>
      <p:pic>
        <p:nvPicPr>
          <p:cNvPr id="11" name="Picture 10">
            <a:extLst>
              <a:ext uri="{FF2B5EF4-FFF2-40B4-BE49-F238E27FC236}">
                <a16:creationId xmlns:a16="http://schemas.microsoft.com/office/drawing/2014/main" id="{61131588-A1FF-57EA-C17B-86C25EF3909F}"/>
              </a:ext>
            </a:extLst>
          </p:cNvPr>
          <p:cNvPicPr>
            <a:picLocks noChangeAspect="1"/>
          </p:cNvPicPr>
          <p:nvPr/>
        </p:nvPicPr>
        <p:blipFill rotWithShape="1">
          <a:blip r:embed="rId3">
            <a:extLst>
              <a:ext uri="{28A0092B-C50C-407E-A947-70E740481C1C}">
                <a14:useLocalDpi xmlns:a14="http://schemas.microsoft.com/office/drawing/2010/main" val="0"/>
              </a:ext>
            </a:extLst>
          </a:blip>
          <a:srcRect r="45342"/>
          <a:stretch/>
        </p:blipFill>
        <p:spPr>
          <a:xfrm>
            <a:off x="6863842" y="4420726"/>
            <a:ext cx="4445750" cy="1138725"/>
          </a:xfrm>
          <a:prstGeom prst="rect">
            <a:avLst/>
          </a:prstGeom>
        </p:spPr>
      </p:pic>
    </p:spTree>
    <p:extLst>
      <p:ext uri="{BB962C8B-B14F-4D97-AF65-F5344CB8AC3E}">
        <p14:creationId xmlns:p14="http://schemas.microsoft.com/office/powerpoint/2010/main" val="224319256"/>
      </p:ext>
    </p:extLst>
  </p:cSld>
  <p:clrMapOvr>
    <a:masterClrMapping/>
  </p:clrMapOvr>
</p:sld>
</file>

<file path=ppt/theme/theme1.xml><?xml version="1.0" encoding="utf-8"?>
<a:theme xmlns:a="http://schemas.openxmlformats.org/drawingml/2006/main" name="Cosine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549</TotalTime>
  <Words>506</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Grandview</vt:lpstr>
      <vt:lpstr>NonBreakingSpaceOverride</vt:lpstr>
      <vt:lpstr>Wingdings</vt:lpstr>
      <vt:lpstr>CosineVTI</vt:lpstr>
      <vt:lpstr>Ultrarunning Analysis</vt:lpstr>
      <vt:lpstr>Background information and variables</vt:lpstr>
      <vt:lpstr>Research question:</vt:lpstr>
      <vt:lpstr>Variables used</vt:lpstr>
      <vt:lpstr>Methods used to determine which predictors create the best model</vt:lpstr>
      <vt:lpstr>Boxplots</vt:lpstr>
      <vt:lpstr>Correlation and pairs plot</vt:lpstr>
      <vt:lpstr>Original model</vt:lpstr>
      <vt:lpstr>Box-Cox Method</vt:lpstr>
      <vt:lpstr>Analysis Of The Box-Cox Method</vt:lpstr>
      <vt:lpstr>Backward Stepwise AIC and BIC</vt:lpstr>
      <vt:lpstr>Adjusted R-squared</vt:lpstr>
      <vt:lpstr>Analysis of Data</vt:lpstr>
      <vt:lpstr>Final Model Summary</vt:lpstr>
      <vt:lpstr>Answer to research problem</vt:lpstr>
      <vt:lpstr>Weaknesses of the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Ultrarunning Analysis</dc:title>
  <dc:creator>Hanzdelacruz26@gmail.com</dc:creator>
  <cp:lastModifiedBy>Hanzdelacruz26@gmail.com</cp:lastModifiedBy>
  <cp:revision>1</cp:revision>
  <dcterms:created xsi:type="dcterms:W3CDTF">2023-11-09T07:24:42Z</dcterms:created>
  <dcterms:modified xsi:type="dcterms:W3CDTF">2023-11-09T16:34:11Z</dcterms:modified>
</cp:coreProperties>
</file>