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1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38"/>
    <p:restoredTop sz="94650"/>
  </p:normalViewPr>
  <p:slideViewPr>
    <p:cSldViewPr snapToGrid="0">
      <p:cViewPr varScale="1">
        <p:scale>
          <a:sx n="117" d="100"/>
          <a:sy n="117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4BC3B1-AFDB-B1AC-0E8A-6A2309EBD9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B50FCC1-D527-E3BB-00B2-C77C5E96B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3E0966-859A-7A91-DEEB-2E3D271C6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892C-F850-194F-BBCE-66EEBEB50974}" type="datetimeFigureOut">
              <a:rPr kumimoji="1" lang="ja-JP" altLang="en-US" smtClean="0"/>
              <a:t>2025/3/3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D8F930-D157-6D4C-72A7-4C951C49E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3FE28F-4468-6CFC-39F4-0BE755D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3EDCD-9A7B-1B47-98CD-1FE40038AD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2842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176FC5-F4C1-DD4D-DDE1-00E791E69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117983B-7CC9-F852-49A0-9F1A54E65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93EDC6-0A92-423F-0641-13C17E7F0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892C-F850-194F-BBCE-66EEBEB50974}" type="datetimeFigureOut">
              <a:rPr kumimoji="1" lang="ja-JP" altLang="en-US" smtClean="0"/>
              <a:t>2025/3/3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6EB1A0-C6D6-71DB-F72F-6DB210AF5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3C7CE1-14FB-91C5-DE8B-CE4C7FD79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3EDCD-9A7B-1B47-98CD-1FE40038AD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1116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B630B0D-905C-BE38-B887-E71142480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61C8752-DE42-FD10-F1BB-619F4B027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F7FDA5-FD69-7A4E-1070-DF7D324EB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892C-F850-194F-BBCE-66EEBEB50974}" type="datetimeFigureOut">
              <a:rPr kumimoji="1" lang="ja-JP" altLang="en-US" smtClean="0"/>
              <a:t>2025/3/3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1BA46E-D9A8-AB5C-BF3D-0F6582EF4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19DC6D-E9C7-3422-053A-E06CB522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3EDCD-9A7B-1B47-98CD-1FE40038AD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2471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6B2C19-1C0C-28A9-E263-BEE4E98B3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F8336D-3ED4-FEDA-B613-A19B66726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3E9AD4-0D38-B042-2858-62D6EAD30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892C-F850-194F-BBCE-66EEBEB50974}" type="datetimeFigureOut">
              <a:rPr kumimoji="1" lang="ja-JP" altLang="en-US" smtClean="0"/>
              <a:t>2025/3/3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0DD508-DEC6-93D3-83C1-3294B9CFE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6A76F6-B304-FA31-15F4-3DF59C57E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3EDCD-9A7B-1B47-98CD-1FE40038AD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6151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C801CA-942D-BBB6-C77B-C7593AC44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2C91CE4-69D3-D596-5DCB-A7E08E89D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DCF174-95DB-868F-4122-90F8F3F5F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892C-F850-194F-BBCE-66EEBEB50974}" type="datetimeFigureOut">
              <a:rPr kumimoji="1" lang="ja-JP" altLang="en-US" smtClean="0"/>
              <a:t>2025/3/3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E74E1A-3980-F588-1EC6-7B6904E70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067379-A67D-F8A4-89D5-F39FF38D4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3EDCD-9A7B-1B47-98CD-1FE40038AD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7791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872CEF-8E4A-784D-04DE-AA68F725E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6832FF-3243-089D-9731-7867F905EE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7627531-2FFC-17BC-D222-233F51D9E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A1E9CC-0047-C8F0-6A07-04DAB70AF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892C-F850-194F-BBCE-66EEBEB50974}" type="datetimeFigureOut">
              <a:rPr kumimoji="1" lang="ja-JP" altLang="en-US" smtClean="0"/>
              <a:t>2025/3/3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2E5EA20-2FC5-AE79-2C77-7B2E53117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E2F8392-5B97-40E9-7BF4-30AAC70E1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3EDCD-9A7B-1B47-98CD-1FE40038AD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5098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F362ED-CD04-2821-7BE8-0B3E1B420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ED5BB42-A168-5222-D13C-26B14BA15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26E01C8-6A5A-5B78-0DD2-74E0569FA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518880A-AD2D-49F5-1583-52A30CF668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411E9BA-87DA-F3A6-F0DF-13327B9AFF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6871D04-525D-B09B-9A15-E247352BB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892C-F850-194F-BBCE-66EEBEB50974}" type="datetimeFigureOut">
              <a:rPr kumimoji="1" lang="ja-JP" altLang="en-US" smtClean="0"/>
              <a:t>2025/3/3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5CA3D9A-ED31-C2B8-C624-3BDAD2066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2CE7E98-E152-63C3-2CDB-338E67576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3EDCD-9A7B-1B47-98CD-1FE40038AD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7794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9F3384-DBCE-D86C-4C84-DAAE6A05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8D09D8C-3464-690C-818E-0C712DC48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892C-F850-194F-BBCE-66EEBEB50974}" type="datetimeFigureOut">
              <a:rPr kumimoji="1" lang="ja-JP" altLang="en-US" smtClean="0"/>
              <a:t>2025/3/3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0C3593D-F259-4A5C-8D97-D79C6D1B5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2AC7FD3-F0D8-D688-E2F2-A19CDC685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3EDCD-9A7B-1B47-98CD-1FE40038AD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755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E10ED32-31A9-D22E-B36A-AF9BFFCF5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892C-F850-194F-BBCE-66EEBEB50974}" type="datetimeFigureOut">
              <a:rPr kumimoji="1" lang="ja-JP" altLang="en-US" smtClean="0"/>
              <a:t>2025/3/3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5E4A792-7C7F-BAB0-B376-10CD5A0E7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CDAD5DA-BDD2-15C5-0889-1C6DCD0C6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3EDCD-9A7B-1B47-98CD-1FE40038AD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2585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5A992B-19D8-8F44-2EBC-BD18A7B5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9597FF-DE4A-BF8E-06F3-79491278D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758BEB5-607F-A36A-8BBB-2FBFC973A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2EBF965-4496-FEB9-023A-B0815994A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892C-F850-194F-BBCE-66EEBEB50974}" type="datetimeFigureOut">
              <a:rPr kumimoji="1" lang="ja-JP" altLang="en-US" smtClean="0"/>
              <a:t>2025/3/3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4A2642A-4A26-BFA7-08C9-E09583054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8383C04-15C7-E0CB-2ABD-93F0C8D6D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3EDCD-9A7B-1B47-98CD-1FE40038AD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2931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E0F88F-78F5-4412-8F74-A9C907CD0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BFAEE82-BD75-ED0E-F59B-C88D9A3F7A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DB36865-5235-CB91-C8D0-409C96864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3DA9785-5681-4C27-2DAB-DCBE045FD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892C-F850-194F-BBCE-66EEBEB50974}" type="datetimeFigureOut">
              <a:rPr kumimoji="1" lang="ja-JP" altLang="en-US" smtClean="0"/>
              <a:t>2025/3/3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AC23396-E2E0-C7F7-173B-875C64812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89E88F5-4954-6F2F-8E80-042BB74EB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3EDCD-9A7B-1B47-98CD-1FE40038AD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5433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45378BC-3D23-B123-3AFE-DA9426FEC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2A3731-1E86-82CC-0664-226AAED00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6D6FE3-B384-CAC1-9FC6-D679588A8F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01892C-F850-194F-BBCE-66EEBEB50974}" type="datetimeFigureOut">
              <a:rPr kumimoji="1" lang="ja-JP" altLang="en-US" smtClean="0"/>
              <a:t>2025/3/3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BCE2F2-D7E7-B581-2D51-31C387C265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7E30FB-96BB-2A79-F66A-B0F9DB0FD2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43EDCD-9A7B-1B47-98CD-1FE40038AD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9759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jp-public.s3.ap-southeast-1.amazonaws.com/documents/Workshop+(DAI+-+Image)+v240608.pdf" TargetMode="External"/><Relationship Id="rId2" Type="http://schemas.openxmlformats.org/officeDocument/2006/relationships/hyperlink" Target="https://github.com/yukismd/DL_for_ImageData_and_Finetuning/tree/main/classification_document_3classes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yukismd/DL_for_ImageData_and_Finetuning/tree/main/classification_document_3classes/OCR" TargetMode="External"/><Relationship Id="rId5" Type="http://schemas.openxmlformats.org/officeDocument/2006/relationships/hyperlink" Target="https://paddlepaddle.github.io/PaddleOCR/latest/en/index.html" TargetMode="External"/><Relationship Id="rId4" Type="http://schemas.openxmlformats.org/officeDocument/2006/relationships/hyperlink" Target="https://jp-public.s3.ap-southeast-1.amazonaws.com/documents/Workshop+(DAI+-+NLP2)+v240505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426F0F-E9BB-7885-63F3-C21ABDFF2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34" y="78686"/>
            <a:ext cx="11930351" cy="549275"/>
          </a:xfrm>
        </p:spPr>
        <p:txBody>
          <a:bodyPr>
            <a:noAutofit/>
          </a:bodyPr>
          <a:lstStyle/>
          <a:p>
            <a:r>
              <a:rPr kumimoji="1" lang="ja-JP" altLang="en-US" sz="2800" b="1"/>
              <a:t>アプローチ</a:t>
            </a:r>
            <a:r>
              <a:rPr kumimoji="1" lang="en-US" altLang="ja-JP" sz="2800" b="1" dirty="0"/>
              <a:t>: </a:t>
            </a:r>
            <a:r>
              <a:rPr kumimoji="1" lang="ja-JP" altLang="en-US" sz="2800" b="1"/>
              <a:t>画像分類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C3F1AD2-2C49-46F1-5A13-0F37097BD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385" y="2524725"/>
            <a:ext cx="1886695" cy="1808548"/>
          </a:xfrm>
          <a:prstGeom prst="rect">
            <a:avLst/>
          </a:prstGeom>
        </p:spPr>
      </p:pic>
      <p:pic>
        <p:nvPicPr>
          <p:cNvPr id="7" name="図 6" descr="ロゴ&#10;&#10;自動的に生成された説明">
            <a:extLst>
              <a:ext uri="{FF2B5EF4-FFF2-40B4-BE49-F238E27FC236}">
                <a16:creationId xmlns:a16="http://schemas.microsoft.com/office/drawing/2014/main" id="{0F07EFFA-242E-7C06-4D5C-255D684F3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473" y="3067664"/>
            <a:ext cx="2254528" cy="722671"/>
          </a:xfrm>
          <a:prstGeom prst="rect">
            <a:avLst/>
          </a:prstGeom>
        </p:spPr>
      </p:pic>
      <p:sp>
        <p:nvSpPr>
          <p:cNvPr id="8" name="右矢印 7">
            <a:extLst>
              <a:ext uri="{FF2B5EF4-FFF2-40B4-BE49-F238E27FC236}">
                <a16:creationId xmlns:a16="http://schemas.microsoft.com/office/drawing/2014/main" id="{325C8129-D196-5FCF-6C8F-BA8D1C853A6B}"/>
              </a:ext>
            </a:extLst>
          </p:cNvPr>
          <p:cNvSpPr/>
          <p:nvPr/>
        </p:nvSpPr>
        <p:spPr>
          <a:xfrm>
            <a:off x="3788758" y="3248331"/>
            <a:ext cx="404037" cy="36133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22374CB-FFA7-E277-3EE0-9CA2F7C4AD98}"/>
              </a:ext>
            </a:extLst>
          </p:cNvPr>
          <p:cNvSpPr txBox="1"/>
          <p:nvPr/>
        </p:nvSpPr>
        <p:spPr>
          <a:xfrm>
            <a:off x="1392741" y="2083093"/>
            <a:ext cx="2083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/>
              <a:t>文章スキャン画像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8F053D0-B93A-723A-9854-D235B5DB4E06}"/>
              </a:ext>
            </a:extLst>
          </p:cNvPr>
          <p:cNvSpPr txBox="1"/>
          <p:nvPr/>
        </p:nvSpPr>
        <p:spPr>
          <a:xfrm>
            <a:off x="4688746" y="3904802"/>
            <a:ext cx="2083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/>
              <a:t>画像分類モデルの作成</a:t>
            </a:r>
          </a:p>
        </p:txBody>
      </p:sp>
      <p:sp>
        <p:nvSpPr>
          <p:cNvPr id="11" name="右矢印 10">
            <a:extLst>
              <a:ext uri="{FF2B5EF4-FFF2-40B4-BE49-F238E27FC236}">
                <a16:creationId xmlns:a16="http://schemas.microsoft.com/office/drawing/2014/main" id="{4000FE46-82D9-371E-8DCE-39F93CF6308C}"/>
              </a:ext>
            </a:extLst>
          </p:cNvPr>
          <p:cNvSpPr/>
          <p:nvPr/>
        </p:nvSpPr>
        <p:spPr>
          <a:xfrm>
            <a:off x="7268679" y="3248331"/>
            <a:ext cx="404037" cy="36133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0A60123-4FDE-9551-97E0-C95091FE89DB}"/>
              </a:ext>
            </a:extLst>
          </p:cNvPr>
          <p:cNvSpPr txBox="1"/>
          <p:nvPr/>
        </p:nvSpPr>
        <p:spPr>
          <a:xfrm>
            <a:off x="7375004" y="3275110"/>
            <a:ext cx="2083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>
                <a:solidFill>
                  <a:schemeClr val="accent4">
                    <a:lumMod val="50000"/>
                  </a:schemeClr>
                </a:solidFill>
              </a:rPr>
              <a:t>分類結果</a:t>
            </a:r>
          </a:p>
        </p:txBody>
      </p:sp>
    </p:spTree>
    <p:extLst>
      <p:ext uri="{BB962C8B-B14F-4D97-AF65-F5344CB8AC3E}">
        <p14:creationId xmlns:p14="http://schemas.microsoft.com/office/powerpoint/2010/main" val="3738731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4EC13F-271D-8AE0-9F39-551C88EE58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10F224-34C8-9D43-F397-CF2996330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34" y="78686"/>
            <a:ext cx="11930351" cy="549275"/>
          </a:xfrm>
        </p:spPr>
        <p:txBody>
          <a:bodyPr>
            <a:noAutofit/>
          </a:bodyPr>
          <a:lstStyle/>
          <a:p>
            <a:r>
              <a:rPr kumimoji="1" lang="ja-JP" altLang="en-US" sz="2800" b="1"/>
              <a:t>アプローチ</a:t>
            </a:r>
            <a:r>
              <a:rPr kumimoji="1" lang="en-US" altLang="ja-JP" sz="2800" b="1" dirty="0"/>
              <a:t>: OCR + </a:t>
            </a:r>
            <a:r>
              <a:rPr kumimoji="1" lang="ja-JP" altLang="en-US" sz="2800" b="1"/>
              <a:t>テキスト分類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89347A0-04A4-FE41-5FC8-46C536D6F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757" y="1850065"/>
            <a:ext cx="1886695" cy="1808548"/>
          </a:xfrm>
          <a:prstGeom prst="rect">
            <a:avLst/>
          </a:prstGeom>
        </p:spPr>
      </p:pic>
      <p:pic>
        <p:nvPicPr>
          <p:cNvPr id="1026" name="Picture 2" descr="NuGet Gallery | PaddleOCR 0.0.3">
            <a:extLst>
              <a:ext uri="{FF2B5EF4-FFF2-40B4-BE49-F238E27FC236}">
                <a16:creationId xmlns:a16="http://schemas.microsoft.com/office/drawing/2014/main" id="{8C0E3A2B-A391-321F-EE3F-E4BCB73B96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03" b="20975"/>
          <a:stretch/>
        </p:blipFill>
        <p:spPr bwMode="auto">
          <a:xfrm>
            <a:off x="4081808" y="2306366"/>
            <a:ext cx="951594" cy="54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プログラミング言語 Pythonの紹介 - python.jp">
            <a:extLst>
              <a:ext uri="{FF2B5EF4-FFF2-40B4-BE49-F238E27FC236}">
                <a16:creationId xmlns:a16="http://schemas.microsoft.com/office/drawing/2014/main" id="{98140ECE-1CDB-CBEB-0289-854DA203F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705" y="2754339"/>
            <a:ext cx="1793801" cy="759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967D1DD5-AC39-84B7-716F-FDA962D396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8275" y="1963103"/>
            <a:ext cx="3591359" cy="1582472"/>
          </a:xfrm>
          <a:prstGeom prst="rect">
            <a:avLst/>
          </a:prstGeom>
        </p:spPr>
      </p:pic>
      <p:sp>
        <p:nvSpPr>
          <p:cNvPr id="4" name="右矢印 3">
            <a:extLst>
              <a:ext uri="{FF2B5EF4-FFF2-40B4-BE49-F238E27FC236}">
                <a16:creationId xmlns:a16="http://schemas.microsoft.com/office/drawing/2014/main" id="{1328E74A-8049-9573-DBA2-6BB197B91C60}"/>
              </a:ext>
            </a:extLst>
          </p:cNvPr>
          <p:cNvSpPr/>
          <p:nvPr/>
        </p:nvSpPr>
        <p:spPr>
          <a:xfrm>
            <a:off x="3108726" y="2573671"/>
            <a:ext cx="404037" cy="36133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右矢印 4">
            <a:extLst>
              <a:ext uri="{FF2B5EF4-FFF2-40B4-BE49-F238E27FC236}">
                <a16:creationId xmlns:a16="http://schemas.microsoft.com/office/drawing/2014/main" id="{6A8F0141-41A1-8A2C-3714-5DD5819C918E}"/>
              </a:ext>
            </a:extLst>
          </p:cNvPr>
          <p:cNvSpPr/>
          <p:nvPr/>
        </p:nvSpPr>
        <p:spPr>
          <a:xfrm>
            <a:off x="5684878" y="2573671"/>
            <a:ext cx="404037" cy="36133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ACF9780-011B-FB68-6DEE-EB855C66DC2B}"/>
              </a:ext>
            </a:extLst>
          </p:cNvPr>
          <p:cNvSpPr txBox="1"/>
          <p:nvPr/>
        </p:nvSpPr>
        <p:spPr>
          <a:xfrm>
            <a:off x="861113" y="1537261"/>
            <a:ext cx="2083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/>
              <a:t>文章スキャン画像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FF32841-94C7-527B-3B16-6C05BAD96A11}"/>
              </a:ext>
            </a:extLst>
          </p:cNvPr>
          <p:cNvSpPr txBox="1"/>
          <p:nvPr/>
        </p:nvSpPr>
        <p:spPr>
          <a:xfrm>
            <a:off x="3564574" y="3513455"/>
            <a:ext cx="2083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Puddle-OCR</a:t>
            </a:r>
            <a:r>
              <a:rPr kumimoji="1" lang="ja-JP" altLang="en-US" sz="1200"/>
              <a:t>（</a:t>
            </a:r>
            <a:r>
              <a:rPr kumimoji="1" lang="en-US" altLang="ja-JP" sz="1200" dirty="0"/>
              <a:t>Python </a:t>
            </a:r>
            <a:r>
              <a:rPr kumimoji="1" lang="ja-JP" altLang="en-US" sz="1200"/>
              <a:t>ライブラリ）を用いた</a:t>
            </a:r>
            <a:r>
              <a:rPr kumimoji="1" lang="en-US" altLang="ja-JP" sz="1200" dirty="0"/>
              <a:t>OCR</a:t>
            </a:r>
            <a:r>
              <a:rPr kumimoji="1" lang="ja-JP" altLang="en-US" sz="1200"/>
              <a:t>によるテキスト抽出</a:t>
            </a:r>
          </a:p>
        </p:txBody>
      </p:sp>
      <p:pic>
        <p:nvPicPr>
          <p:cNvPr id="9" name="図 8" descr="ロゴ&#10;&#10;自動的に生成された説明">
            <a:extLst>
              <a:ext uri="{FF2B5EF4-FFF2-40B4-BE49-F238E27FC236}">
                <a16:creationId xmlns:a16="http://schemas.microsoft.com/office/drawing/2014/main" id="{9DDE8930-F820-5BB8-B25A-7AD2EC33C4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8103" y="5024054"/>
            <a:ext cx="2254528" cy="722671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E49A7A4-FF93-3034-65DB-09C2EE2D67C2}"/>
              </a:ext>
            </a:extLst>
          </p:cNvPr>
          <p:cNvSpPr txBox="1"/>
          <p:nvPr/>
        </p:nvSpPr>
        <p:spPr>
          <a:xfrm>
            <a:off x="7263376" y="5861192"/>
            <a:ext cx="2083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/>
              <a:t>テキスト分類モデルの作成</a:t>
            </a:r>
          </a:p>
        </p:txBody>
      </p:sp>
      <p:sp>
        <p:nvSpPr>
          <p:cNvPr id="11" name="右矢印 10">
            <a:extLst>
              <a:ext uri="{FF2B5EF4-FFF2-40B4-BE49-F238E27FC236}">
                <a16:creationId xmlns:a16="http://schemas.microsoft.com/office/drawing/2014/main" id="{5DD741C4-2B92-71EA-B166-22B089044C1F}"/>
              </a:ext>
            </a:extLst>
          </p:cNvPr>
          <p:cNvSpPr/>
          <p:nvPr/>
        </p:nvSpPr>
        <p:spPr>
          <a:xfrm rot="10800000">
            <a:off x="6156819" y="5204721"/>
            <a:ext cx="404037" cy="36133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6E1A1A7-E57E-0085-954F-17523011F86B}"/>
              </a:ext>
            </a:extLst>
          </p:cNvPr>
          <p:cNvSpPr txBox="1"/>
          <p:nvPr/>
        </p:nvSpPr>
        <p:spPr>
          <a:xfrm>
            <a:off x="4263664" y="5263080"/>
            <a:ext cx="2083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>
                <a:solidFill>
                  <a:schemeClr val="accent4">
                    <a:lumMod val="50000"/>
                  </a:schemeClr>
                </a:solidFill>
              </a:rPr>
              <a:t>分類結果</a:t>
            </a:r>
          </a:p>
        </p:txBody>
      </p:sp>
      <p:sp>
        <p:nvSpPr>
          <p:cNvPr id="13" name="右矢印 12">
            <a:extLst>
              <a:ext uri="{FF2B5EF4-FFF2-40B4-BE49-F238E27FC236}">
                <a16:creationId xmlns:a16="http://schemas.microsoft.com/office/drawing/2014/main" id="{1E34B3C5-B4BA-99BF-275B-3B162D796488}"/>
              </a:ext>
            </a:extLst>
          </p:cNvPr>
          <p:cNvSpPr/>
          <p:nvPr/>
        </p:nvSpPr>
        <p:spPr>
          <a:xfrm rot="5400000">
            <a:off x="7951935" y="4104147"/>
            <a:ext cx="404037" cy="36133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61A7EC2-8A78-8CFF-9C25-3BC4C9709557}"/>
              </a:ext>
            </a:extLst>
          </p:cNvPr>
          <p:cNvSpPr txBox="1"/>
          <p:nvPr/>
        </p:nvSpPr>
        <p:spPr>
          <a:xfrm>
            <a:off x="6931294" y="1593950"/>
            <a:ext cx="2083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/>
              <a:t>抽出された文字データ</a:t>
            </a:r>
          </a:p>
        </p:txBody>
      </p:sp>
    </p:spTree>
    <p:extLst>
      <p:ext uri="{BB962C8B-B14F-4D97-AF65-F5344CB8AC3E}">
        <p14:creationId xmlns:p14="http://schemas.microsoft.com/office/powerpoint/2010/main" val="3681021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1C0485-69B0-A955-14E2-7C6ADCD58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42827A-7EEE-9526-4D35-EE4CF8041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34" y="78686"/>
            <a:ext cx="11930351" cy="549275"/>
          </a:xfrm>
        </p:spPr>
        <p:txBody>
          <a:bodyPr>
            <a:noAutofit/>
          </a:bodyPr>
          <a:lstStyle/>
          <a:p>
            <a:r>
              <a:rPr kumimoji="1" lang="ja-JP" altLang="en-US" sz="2800" b="1"/>
              <a:t>アプローチ</a:t>
            </a:r>
            <a:r>
              <a:rPr kumimoji="1" lang="en-US" altLang="ja-JP" sz="2800" b="1" dirty="0"/>
              <a:t>: Vision Language Model</a:t>
            </a:r>
            <a:endParaRPr kumimoji="1" lang="ja-JP" altLang="en-US" sz="2800" b="1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E5325B5-EA34-C3DB-ABF1-68612BFFA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385" y="2524725"/>
            <a:ext cx="1886695" cy="1808548"/>
          </a:xfrm>
          <a:prstGeom prst="rect">
            <a:avLst/>
          </a:prstGeom>
        </p:spPr>
      </p:pic>
      <p:sp>
        <p:nvSpPr>
          <p:cNvPr id="8" name="右矢印 7">
            <a:extLst>
              <a:ext uri="{FF2B5EF4-FFF2-40B4-BE49-F238E27FC236}">
                <a16:creationId xmlns:a16="http://schemas.microsoft.com/office/drawing/2014/main" id="{DF9594F4-B78C-D2D4-A2AD-888DB700D15C}"/>
              </a:ext>
            </a:extLst>
          </p:cNvPr>
          <p:cNvSpPr/>
          <p:nvPr/>
        </p:nvSpPr>
        <p:spPr>
          <a:xfrm>
            <a:off x="3788758" y="3248331"/>
            <a:ext cx="404037" cy="36133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BAD9A43-1202-0E1A-6ACE-FD7FBD609C51}"/>
              </a:ext>
            </a:extLst>
          </p:cNvPr>
          <p:cNvSpPr txBox="1"/>
          <p:nvPr/>
        </p:nvSpPr>
        <p:spPr>
          <a:xfrm>
            <a:off x="1392741" y="2083093"/>
            <a:ext cx="2083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/>
              <a:t>文章スキャン画像</a:t>
            </a:r>
          </a:p>
        </p:txBody>
      </p:sp>
      <p:sp>
        <p:nvSpPr>
          <p:cNvPr id="11" name="右矢印 10">
            <a:extLst>
              <a:ext uri="{FF2B5EF4-FFF2-40B4-BE49-F238E27FC236}">
                <a16:creationId xmlns:a16="http://schemas.microsoft.com/office/drawing/2014/main" id="{FCF4CC45-08E1-25DB-133F-2B8C2763C694}"/>
              </a:ext>
            </a:extLst>
          </p:cNvPr>
          <p:cNvSpPr/>
          <p:nvPr/>
        </p:nvSpPr>
        <p:spPr>
          <a:xfrm>
            <a:off x="7268679" y="3248331"/>
            <a:ext cx="404037" cy="36133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000D4D8-F654-0F6E-5AC7-71C53772487A}"/>
              </a:ext>
            </a:extLst>
          </p:cNvPr>
          <p:cNvSpPr txBox="1"/>
          <p:nvPr/>
        </p:nvSpPr>
        <p:spPr>
          <a:xfrm>
            <a:off x="7375004" y="3275110"/>
            <a:ext cx="2083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>
                <a:solidFill>
                  <a:schemeClr val="accent4">
                    <a:lumMod val="50000"/>
                  </a:schemeClr>
                </a:solidFill>
              </a:rPr>
              <a:t>分類結果</a:t>
            </a:r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49A56E8F-E486-C256-18D0-BBD7A9103020}"/>
              </a:ext>
            </a:extLst>
          </p:cNvPr>
          <p:cNvSpPr/>
          <p:nvPr/>
        </p:nvSpPr>
        <p:spPr>
          <a:xfrm>
            <a:off x="4688746" y="2917369"/>
            <a:ext cx="1903205" cy="10232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Vision</a:t>
            </a:r>
          </a:p>
          <a:p>
            <a:pPr algn="ctr"/>
            <a:r>
              <a:rPr lang="en-US" altLang="ja-JP" dirty="0"/>
              <a:t>Language</a:t>
            </a:r>
          </a:p>
          <a:p>
            <a:pPr algn="ctr"/>
            <a:r>
              <a:rPr kumimoji="1" lang="en-US" altLang="ja-JP" dirty="0"/>
              <a:t>Model</a:t>
            </a:r>
            <a:endParaRPr kumimoji="1" lang="ja-JP" altLang="en-US"/>
          </a:p>
        </p:txBody>
      </p:sp>
      <p:sp>
        <p:nvSpPr>
          <p:cNvPr id="4" name="四角形吹き出し 3">
            <a:extLst>
              <a:ext uri="{FF2B5EF4-FFF2-40B4-BE49-F238E27FC236}">
                <a16:creationId xmlns:a16="http://schemas.microsoft.com/office/drawing/2014/main" id="{92172DB1-1728-6DB0-7F8F-DB668BD791E8}"/>
              </a:ext>
            </a:extLst>
          </p:cNvPr>
          <p:cNvSpPr/>
          <p:nvPr/>
        </p:nvSpPr>
        <p:spPr>
          <a:xfrm>
            <a:off x="4719608" y="4223658"/>
            <a:ext cx="1872343" cy="674914"/>
          </a:xfrm>
          <a:prstGeom prst="wedgeRectCallout">
            <a:avLst>
              <a:gd name="adj1" fmla="val -34014"/>
              <a:gd name="adj2" fmla="val 90316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solidFill>
                  <a:schemeClr val="tx1"/>
                </a:solidFill>
              </a:rPr>
              <a:t>画像を</a:t>
            </a:r>
            <a:r>
              <a:rPr lang="en-US" altLang="ja-JP" sz="1200" dirty="0">
                <a:solidFill>
                  <a:schemeClr val="tx1"/>
                </a:solidFill>
              </a:rPr>
              <a:t>”X” or “Y” or “Z”</a:t>
            </a:r>
            <a:r>
              <a:rPr lang="ja-JP" altLang="en-US" sz="1200">
                <a:solidFill>
                  <a:schemeClr val="tx1"/>
                </a:solidFill>
              </a:rPr>
              <a:t>に分類して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pic>
        <p:nvPicPr>
          <p:cNvPr id="13" name="グラフィックス 12" descr="ユーザー 枠線">
            <a:extLst>
              <a:ext uri="{FF2B5EF4-FFF2-40B4-BE49-F238E27FC236}">
                <a16:creationId xmlns:a16="http://schemas.microsoft.com/office/drawing/2014/main" id="{6AE169FC-A882-637B-C36F-B7B125F6BF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88746" y="5181603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476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57E9BC-16EA-1C01-A352-8EC546EC9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8AD742-D824-EB66-8A23-2A887B9CC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34" y="78686"/>
            <a:ext cx="11930351" cy="549275"/>
          </a:xfrm>
        </p:spPr>
        <p:txBody>
          <a:bodyPr>
            <a:noAutofit/>
          </a:bodyPr>
          <a:lstStyle/>
          <a:p>
            <a:r>
              <a:rPr lang="en-US" altLang="ja-JP" sz="2800" b="1" dirty="0"/>
              <a:t>Reference</a:t>
            </a:r>
            <a:endParaRPr kumimoji="1" lang="ja-JP" altLang="en-US" sz="2800" b="1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3860BF6-0416-43F1-9EF2-49787618743F}"/>
              </a:ext>
            </a:extLst>
          </p:cNvPr>
          <p:cNvSpPr txBox="1"/>
          <p:nvPr/>
        </p:nvSpPr>
        <p:spPr>
          <a:xfrm>
            <a:off x="776051" y="1221856"/>
            <a:ext cx="1077090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実験詳細</a:t>
            </a:r>
            <a:endParaRPr lang="en-US" altLang="ja-JP" sz="1400" dirty="0"/>
          </a:p>
          <a:p>
            <a:r>
              <a:rPr lang="en-US" altLang="ja-JP" sz="1400" dirty="0">
                <a:hlinkClick r:id="rId2"/>
              </a:rPr>
              <a:t>https://github.com/yukismd/DL_for_ImageData_and_Finetuning/tree/main/classification_document_3classes</a:t>
            </a:r>
            <a:endParaRPr lang="en-US" altLang="ja-JP" sz="1400" dirty="0"/>
          </a:p>
          <a:p>
            <a:endParaRPr lang="en-US" altLang="ja-JP" sz="1400" dirty="0"/>
          </a:p>
          <a:p>
            <a:endParaRPr lang="en-US" altLang="ja-JP" sz="1400" dirty="0"/>
          </a:p>
          <a:p>
            <a:r>
              <a:rPr lang="en-US" altLang="ja-JP" sz="1400" dirty="0"/>
              <a:t>Driverless AI – </a:t>
            </a:r>
            <a:r>
              <a:rPr lang="ja-JP" altLang="en-US" sz="1400"/>
              <a:t>画像データに対する予測モデル</a:t>
            </a:r>
            <a:endParaRPr kumimoji="1" lang="en-US" altLang="ja-JP" sz="1400" dirty="0"/>
          </a:p>
          <a:p>
            <a:r>
              <a:rPr kumimoji="1" lang="en-US" altLang="ja-JP" sz="1400" dirty="0">
                <a:hlinkClick r:id="rId3"/>
              </a:rPr>
              <a:t>https://jp-public.s3.ap-southeast-1.amazonaws.com/documents/Workshop+(DAI+-+Image)+v240608.pdf</a:t>
            </a:r>
            <a:endParaRPr kumimoji="1" lang="en-US" altLang="ja-JP" sz="1400" dirty="0"/>
          </a:p>
          <a:p>
            <a:endParaRPr kumimoji="1" lang="en-US" altLang="ja-JP" sz="1400" dirty="0"/>
          </a:p>
          <a:p>
            <a:endParaRPr kumimoji="1" lang="en-US" altLang="ja-JP" sz="1400" dirty="0"/>
          </a:p>
          <a:p>
            <a:r>
              <a:rPr lang="en-US" altLang="ja-JP" sz="1400" dirty="0"/>
              <a:t>Driverless AI – </a:t>
            </a:r>
            <a:r>
              <a:rPr lang="ja-JP" altLang="en-US" sz="1400"/>
              <a:t>テキストデータに対する予測モデル</a:t>
            </a:r>
            <a:endParaRPr lang="en-US" altLang="ja-JP" sz="1400" dirty="0"/>
          </a:p>
          <a:p>
            <a:r>
              <a:rPr kumimoji="1" lang="en-US" altLang="ja-JP" sz="1400" dirty="0">
                <a:hlinkClick r:id="rId4"/>
              </a:rPr>
              <a:t>https://jp-public.s3.ap-southeast-1.amazonaws.com/documents/Workshop+(DAI+-+NLP2)+v240505.pdf</a:t>
            </a:r>
            <a:endParaRPr kumimoji="1" lang="en-US" altLang="ja-JP" sz="1400" dirty="0"/>
          </a:p>
          <a:p>
            <a:endParaRPr kumimoji="1" lang="en-US" altLang="ja-JP" sz="1400" dirty="0"/>
          </a:p>
          <a:p>
            <a:endParaRPr lang="en-US" altLang="ja-JP" sz="1400" dirty="0"/>
          </a:p>
          <a:p>
            <a:r>
              <a:rPr lang="en-US" altLang="ja-JP" sz="1400" dirty="0"/>
              <a:t>Puddle OCR</a:t>
            </a:r>
          </a:p>
          <a:p>
            <a:r>
              <a:rPr lang="en-US" altLang="ja-JP" sz="1400" dirty="0"/>
              <a:t>Document: </a:t>
            </a:r>
            <a:r>
              <a:rPr lang="en-US" altLang="ja-JP" sz="1400" dirty="0">
                <a:hlinkClick r:id="rId5"/>
              </a:rPr>
              <a:t>https://paddlepaddle.github.io/PaddleOCR/latest/en/index.html</a:t>
            </a:r>
            <a:endParaRPr lang="en-US" altLang="ja-JP" sz="1400" dirty="0"/>
          </a:p>
          <a:p>
            <a:r>
              <a:rPr lang="ja-JP" altLang="en-US" sz="1400"/>
              <a:t>実験</a:t>
            </a:r>
            <a:r>
              <a:rPr lang="en-US" altLang="ja-JP" sz="1400" dirty="0"/>
              <a:t>: </a:t>
            </a:r>
            <a:r>
              <a:rPr lang="en-US" altLang="ja-JP" sz="1400" dirty="0">
                <a:hlinkClick r:id="rId6"/>
              </a:rPr>
              <a:t>https://github.com/yukismd/DL_for_ImageData_and_Finetuning/tree/main/classification_document_3classes/OCR</a:t>
            </a:r>
            <a:endParaRPr lang="en-US" altLang="ja-JP" sz="1400" dirty="0"/>
          </a:p>
          <a:p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2691740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220</Words>
  <Application>Microsoft Macintosh PowerPoint</Application>
  <PresentationFormat>ワイド画面</PresentationFormat>
  <Paragraphs>33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アプローチ: 画像分類</vt:lpstr>
      <vt:lpstr>アプローチ: OCR + テキスト分類</vt:lpstr>
      <vt:lpstr>アプローチ: Vision Language Model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Yuki Shimada</dc:creator>
  <cp:lastModifiedBy>Yuki Shimada</cp:lastModifiedBy>
  <cp:revision>4</cp:revision>
  <dcterms:created xsi:type="dcterms:W3CDTF">2025-03-03T03:02:40Z</dcterms:created>
  <dcterms:modified xsi:type="dcterms:W3CDTF">2025-03-03T03:48:37Z</dcterms:modified>
</cp:coreProperties>
</file>