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6" r:id="rId1"/>
  </p:sldMasterIdLst>
  <p:notesMasterIdLst>
    <p:notesMasterId r:id="rId7"/>
  </p:notesMasterIdLst>
  <p:sldIdLst>
    <p:sldId id="256" r:id="rId2"/>
    <p:sldId id="2139118000" r:id="rId3"/>
    <p:sldId id="2139118282" r:id="rId4"/>
    <p:sldId id="2139118284" r:id="rId5"/>
    <p:sldId id="2139118283" r:id="rId6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9AA0A6"/>
          </p15:clr>
        </p15:guide>
        <p15:guide id="2" pos="76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/>
    <p:restoredTop sz="93593"/>
  </p:normalViewPr>
  <p:slideViewPr>
    <p:cSldViewPr snapToGrid="0">
      <p:cViewPr varScale="1">
        <p:scale>
          <a:sx n="65" d="100"/>
          <a:sy n="65" d="100"/>
        </p:scale>
        <p:origin x="344" y="21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95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38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34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ke">
  <p:cSld name="Mak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1" descr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5E5E5E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58937" y="-35715"/>
            <a:ext cx="24525496" cy="13795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Google Shape;24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0936" y="419926"/>
            <a:ext cx="889001" cy="88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2001447" y="130810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18590150" y="-35650"/>
            <a:ext cx="5876400" cy="5814300"/>
          </a:xfrm>
          <a:prstGeom prst="rtTriangle">
            <a:avLst/>
          </a:prstGeom>
          <a:solidFill>
            <a:srgbClr val="1616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6;p2" descr="Google Shape;329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04175" y="690877"/>
            <a:ext cx="1888185" cy="1888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3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5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ontserrat"/>
              <a:buNone/>
              <a:defRPr sz="5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2194560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Montserrat"/>
              <a:buNone/>
              <a:defRPr sz="1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" name="Google Shape;8;p1" descr="Google Shape;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90936" y="419926"/>
            <a:ext cx="889002" cy="8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21339875" y="13123873"/>
            <a:ext cx="2530201" cy="38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Hind"/>
              <a:buNone/>
            </a:pPr>
            <a:r>
              <a:rPr lang="en-US" sz="1600" b="0" i="0" u="none" strike="noStrike" cap="none">
                <a:solidFill>
                  <a:srgbClr val="4D4D4D"/>
                </a:solidFill>
                <a:latin typeface="Hind"/>
                <a:ea typeface="Hind"/>
                <a:cs typeface="Hind"/>
                <a:sym typeface="Hind"/>
              </a:rPr>
              <a:t>H2O.ai Confidential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5BBE19-1895-8142-ABDB-EA72405DC0AD}"/>
              </a:ext>
            </a:extLst>
          </p:cNvPr>
          <p:cNvSpPr/>
          <p:nvPr/>
        </p:nvSpPr>
        <p:spPr>
          <a:xfrm>
            <a:off x="3229230" y="2338137"/>
            <a:ext cx="14378285" cy="3005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ja-JP" sz="8800" b="1" dirty="0">
                <a:latin typeface="+mj-lt"/>
              </a:rPr>
              <a:t>Predictive &amp; Generative AI </a:t>
            </a:r>
          </a:p>
          <a:p>
            <a:pPr>
              <a:spcBef>
                <a:spcPts val="1600"/>
              </a:spcBef>
            </a:pPr>
            <a:r>
              <a:rPr lang="ja-JP" altLang="en-US" sz="8800" b="1">
                <a:latin typeface="+mj-lt"/>
              </a:rPr>
              <a:t>ユースケース</a:t>
            </a:r>
            <a:r>
              <a:rPr lang="en-US" altLang="ja-JP" sz="8800" b="1" dirty="0">
                <a:latin typeface="+mj-lt"/>
              </a:rPr>
              <a:t> </a:t>
            </a:r>
            <a:r>
              <a:rPr lang="ja-JP" altLang="en-US" sz="8800" b="1">
                <a:latin typeface="+mj-lt"/>
              </a:rPr>
              <a:t>デモ</a:t>
            </a:r>
            <a:endParaRPr lang="en-US" altLang="ja-JP" sz="88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BBADF4-1C4B-7248-84E4-03CE19DA7E92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ja-JP" sz="5400" b="1" dirty="0">
                <a:latin typeface="+mj-lt"/>
              </a:rPr>
              <a:t>Agenda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A5D25-EC03-1074-C9B8-72E999FE3015}"/>
              </a:ext>
            </a:extLst>
          </p:cNvPr>
          <p:cNvSpPr txBox="1"/>
          <p:nvPr/>
        </p:nvSpPr>
        <p:spPr>
          <a:xfrm>
            <a:off x="2525486" y="2312107"/>
            <a:ext cx="1921547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ja-JP" sz="4000" b="1" dirty="0"/>
              <a:t>XXX</a:t>
            </a:r>
          </a:p>
          <a:p>
            <a:pPr marL="571500" indent="-571500"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ja-JP" sz="4000" b="1" dirty="0"/>
              <a:t>XXX</a:t>
            </a:r>
          </a:p>
          <a:p>
            <a:pPr>
              <a:spcBef>
                <a:spcPts val="1800"/>
              </a:spcBef>
            </a:pP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38880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F7878-2B6F-4C3C-017F-656F703A9DBE}"/>
              </a:ext>
            </a:extLst>
          </p:cNvPr>
          <p:cNvSpPr/>
          <p:nvPr/>
        </p:nvSpPr>
        <p:spPr>
          <a:xfrm>
            <a:off x="2166682" y="5054319"/>
            <a:ext cx="4196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モデルと推論ファイル（</a:t>
            </a:r>
            <a:r>
              <a:rPr lang="en-US" altLang="ja-JP" sz="2400" dirty="0"/>
              <a:t>MOJO Scoring Pipeline</a:t>
            </a:r>
            <a:r>
              <a:rPr lang="ja-JP" altLang="en-US" sz="2400"/>
              <a:t>）の作成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744072-E03D-1D61-E17B-7869A7C51EF8}"/>
              </a:ext>
            </a:extLst>
          </p:cNvPr>
          <p:cNvSpPr/>
          <p:nvPr/>
        </p:nvSpPr>
        <p:spPr>
          <a:xfrm>
            <a:off x="7976549" y="4883535"/>
            <a:ext cx="2544377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b="1" dirty="0" err="1">
                <a:solidFill>
                  <a:schemeClr val="bg1"/>
                </a:solidFill>
              </a:rPr>
              <a:t>MLOps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er banner">
            <a:extLst>
              <a:ext uri="{FF2B5EF4-FFF2-40B4-BE49-F238E27FC236}">
                <a16:creationId xmlns:a16="http://schemas.microsoft.com/office/drawing/2014/main" id="{5B6EE67B-7363-9B6E-E909-B3C62386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5503515" y="3568969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der banner">
            <a:extLst>
              <a:ext uri="{FF2B5EF4-FFF2-40B4-BE49-F238E27FC236}">
                <a16:creationId xmlns:a16="http://schemas.microsoft.com/office/drawing/2014/main" id="{50305F7F-574F-B172-4094-B10A2F4A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49" y="3657349"/>
            <a:ext cx="2544377" cy="12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115C13-9A05-0854-0E83-CFFC9EA0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682" y="3780012"/>
            <a:ext cx="3755396" cy="12038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0B7E31-C55C-F5B3-C5B3-7BFA048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9895" y="8760708"/>
            <a:ext cx="6475282" cy="426502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78E715-8112-FEB8-0F5D-DBA5E47FBC4C}"/>
              </a:ext>
            </a:extLst>
          </p:cNvPr>
          <p:cNvCxnSpPr/>
          <p:nvPr/>
        </p:nvCxnSpPr>
        <p:spPr>
          <a:xfrm>
            <a:off x="6162211" y="4410175"/>
            <a:ext cx="153886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ノート PC 単色塗りつぶし">
            <a:extLst>
              <a:ext uri="{FF2B5EF4-FFF2-40B4-BE49-F238E27FC236}">
                <a16:creationId xmlns:a16="http://schemas.microsoft.com/office/drawing/2014/main" id="{0EA71B64-2508-AB65-B7B3-8FA6D36A6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3606" y="11663081"/>
            <a:ext cx="1454277" cy="1454277"/>
          </a:xfrm>
          <a:prstGeom prst="rect">
            <a:avLst/>
          </a:prstGeom>
        </p:spPr>
      </p:pic>
      <p:pic>
        <p:nvPicPr>
          <p:cNvPr id="20" name="グラフィックス 19" descr="男性のプロフィール 枠線">
            <a:extLst>
              <a:ext uri="{FF2B5EF4-FFF2-40B4-BE49-F238E27FC236}">
                <a16:creationId xmlns:a16="http://schemas.microsoft.com/office/drawing/2014/main" id="{EDE38F8E-079B-72BC-72E5-47856B14F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2966" y="11550354"/>
            <a:ext cx="1454277" cy="145427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0DA7A5-96C9-3139-625B-729DD648126E}"/>
              </a:ext>
            </a:extLst>
          </p:cNvPr>
          <p:cNvCxnSpPr>
            <a:cxnSpLocks/>
          </p:cNvCxnSpPr>
          <p:nvPr/>
        </p:nvCxnSpPr>
        <p:spPr>
          <a:xfrm flipH="1" flipV="1">
            <a:off x="9872871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C12C5-CCC4-7ABA-963F-B25AFE7ABD10}"/>
              </a:ext>
            </a:extLst>
          </p:cNvPr>
          <p:cNvCxnSpPr>
            <a:cxnSpLocks/>
          </p:cNvCxnSpPr>
          <p:nvPr/>
        </p:nvCxnSpPr>
        <p:spPr>
          <a:xfrm>
            <a:off x="10317883" y="5518058"/>
            <a:ext cx="1641925" cy="296453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F6FE3A07-C79B-6E94-775B-E2E83AE7DFE6}"/>
              </a:ext>
            </a:extLst>
          </p:cNvPr>
          <p:cNvSpPr/>
          <p:nvPr/>
        </p:nvSpPr>
        <p:spPr>
          <a:xfrm>
            <a:off x="6120980" y="2905546"/>
            <a:ext cx="1756699" cy="788372"/>
          </a:xfrm>
          <a:prstGeom prst="wedgeRectCallout">
            <a:avLst>
              <a:gd name="adj1" fmla="val -3397"/>
              <a:gd name="adj2" fmla="val 1343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en-US" altLang="ja-JP" sz="1800" dirty="0">
                <a:solidFill>
                  <a:srgbClr val="000000"/>
                </a:solidFill>
              </a:rPr>
              <a:t>MOJO Scoring Pipeline 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D287BF-36AD-9451-F3A9-162577726E56}"/>
              </a:ext>
            </a:extLst>
          </p:cNvPr>
          <p:cNvSpPr/>
          <p:nvPr/>
        </p:nvSpPr>
        <p:spPr>
          <a:xfrm>
            <a:off x="10519895" y="3844900"/>
            <a:ext cx="254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推論ファイルのホスト（推論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D0E76B71-97C2-7D9C-4A98-8BD46C626DF6}"/>
              </a:ext>
            </a:extLst>
          </p:cNvPr>
          <p:cNvSpPr/>
          <p:nvPr/>
        </p:nvSpPr>
        <p:spPr>
          <a:xfrm>
            <a:off x="6872316" y="7006606"/>
            <a:ext cx="2473761" cy="730442"/>
          </a:xfrm>
          <a:prstGeom prst="wedgeRectCallout">
            <a:avLst>
              <a:gd name="adj1" fmla="val 104296"/>
              <a:gd name="adj2" fmla="val -637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4" name="四角形吹き出し 33">
            <a:extLst>
              <a:ext uri="{FF2B5EF4-FFF2-40B4-BE49-F238E27FC236}">
                <a16:creationId xmlns:a16="http://schemas.microsoft.com/office/drawing/2014/main" id="{7FAA81B1-0E00-4F52-678C-0DE0913BBBCE}"/>
              </a:ext>
            </a:extLst>
          </p:cNvPr>
          <p:cNvSpPr/>
          <p:nvPr/>
        </p:nvSpPr>
        <p:spPr>
          <a:xfrm>
            <a:off x="7611869" y="8057530"/>
            <a:ext cx="2473761" cy="730442"/>
          </a:xfrm>
          <a:prstGeom prst="wedgeRectCallout">
            <a:avLst>
              <a:gd name="adj1" fmla="val 109336"/>
              <a:gd name="adj2" fmla="val -7828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A7A57BA-EDED-B7FC-28C3-0014F653CF0E}"/>
              </a:ext>
            </a:extLst>
          </p:cNvPr>
          <p:cNvSpPr/>
          <p:nvPr/>
        </p:nvSpPr>
        <p:spPr>
          <a:xfrm>
            <a:off x="1450439" y="2641592"/>
            <a:ext cx="11974934" cy="379944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35CDF-3A95-4F3D-7E0F-2B4BDCB8BA81}"/>
              </a:ext>
            </a:extLst>
          </p:cNvPr>
          <p:cNvCxnSpPr>
            <a:cxnSpLocks/>
          </p:cNvCxnSpPr>
          <p:nvPr/>
        </p:nvCxnSpPr>
        <p:spPr>
          <a:xfrm flipV="1">
            <a:off x="14628551" y="5095645"/>
            <a:ext cx="1639258" cy="334816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0C3FB0-7F0C-0E35-B4E5-6AFE473D396D}"/>
              </a:ext>
            </a:extLst>
          </p:cNvPr>
          <p:cNvCxnSpPr>
            <a:cxnSpLocks/>
          </p:cNvCxnSpPr>
          <p:nvPr/>
        </p:nvCxnSpPr>
        <p:spPr>
          <a:xfrm flipH="1">
            <a:off x="15047429" y="5125412"/>
            <a:ext cx="1709478" cy="33571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E44B0DDE-F28C-08F0-57ED-016DAADC6703}"/>
              </a:ext>
            </a:extLst>
          </p:cNvPr>
          <p:cNvSpPr/>
          <p:nvPr/>
        </p:nvSpPr>
        <p:spPr>
          <a:xfrm>
            <a:off x="17158699" y="6884460"/>
            <a:ext cx="2473761" cy="730442"/>
          </a:xfrm>
          <a:prstGeom prst="wedgeRectCallout">
            <a:avLst>
              <a:gd name="adj1" fmla="val -118951"/>
              <a:gd name="adj2" fmla="val -6468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文章生成のリクエスト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4" name="四角形吹き出し 43">
            <a:extLst>
              <a:ext uri="{FF2B5EF4-FFF2-40B4-BE49-F238E27FC236}">
                <a16:creationId xmlns:a16="http://schemas.microsoft.com/office/drawing/2014/main" id="{9CAC87E9-5543-BC38-600E-6E989E4C771A}"/>
              </a:ext>
            </a:extLst>
          </p:cNvPr>
          <p:cNvSpPr/>
          <p:nvPr/>
        </p:nvSpPr>
        <p:spPr>
          <a:xfrm>
            <a:off x="17728713" y="7908310"/>
            <a:ext cx="2473761" cy="730442"/>
          </a:xfrm>
          <a:prstGeom prst="wedgeRectCallout">
            <a:avLst>
              <a:gd name="adj1" fmla="val -144935"/>
              <a:gd name="adj2" fmla="val -792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生成結果の応答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C545D9-7B36-DF72-4B25-628338A9460E}"/>
              </a:ext>
            </a:extLst>
          </p:cNvPr>
          <p:cNvSpPr/>
          <p:nvPr/>
        </p:nvSpPr>
        <p:spPr>
          <a:xfrm>
            <a:off x="1919615" y="201967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予測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6C2156-94DC-3E20-A8EF-2DCD4DEF5DFB}"/>
              </a:ext>
            </a:extLst>
          </p:cNvPr>
          <p:cNvSpPr/>
          <p:nvPr/>
        </p:nvSpPr>
        <p:spPr>
          <a:xfrm>
            <a:off x="19118302" y="3840548"/>
            <a:ext cx="287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</a:t>
            </a:r>
            <a:r>
              <a:rPr lang="ja-JP" altLang="en-US" sz="2400"/>
              <a:t>のホスト（生成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EC5B9760-845B-E5E9-DCCD-1C7B43B65DA9}"/>
              </a:ext>
            </a:extLst>
          </p:cNvPr>
          <p:cNvSpPr/>
          <p:nvPr/>
        </p:nvSpPr>
        <p:spPr>
          <a:xfrm>
            <a:off x="14826291" y="2651279"/>
            <a:ext cx="7617581" cy="379944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C72F41-3A6D-11A9-C7E9-4FA1D14C54D3}"/>
              </a:ext>
            </a:extLst>
          </p:cNvPr>
          <p:cNvSpPr/>
          <p:nvPr/>
        </p:nvSpPr>
        <p:spPr>
          <a:xfrm>
            <a:off x="15220984" y="2019670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生成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実施環境</a:t>
            </a:r>
            <a:endParaRPr lang="en-US" altLang="ja-JP" sz="5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433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315AEB-DD84-CD7C-ED26-F9436895AB10}"/>
              </a:ext>
            </a:extLst>
          </p:cNvPr>
          <p:cNvSpPr/>
          <p:nvPr/>
        </p:nvSpPr>
        <p:spPr>
          <a:xfrm>
            <a:off x="576470" y="466691"/>
            <a:ext cx="21794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5400" b="1">
                <a:latin typeface="+mj-lt"/>
              </a:rPr>
              <a:t>与信判定</a:t>
            </a:r>
            <a:endParaRPr lang="en-US" altLang="ja-JP" sz="5400" b="1" dirty="0">
              <a:latin typeface="+mj-lt"/>
            </a:endParaRPr>
          </a:p>
        </p:txBody>
      </p:sp>
      <p:pic>
        <p:nvPicPr>
          <p:cNvPr id="5" name="グラフィックス 4" descr="人工知能 単色塗りつぶし">
            <a:extLst>
              <a:ext uri="{FF2B5EF4-FFF2-40B4-BE49-F238E27FC236}">
                <a16:creationId xmlns:a16="http://schemas.microsoft.com/office/drawing/2014/main" id="{D9C95F37-A915-7364-4CFB-617E73D44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55083" y="5052390"/>
            <a:ext cx="1320800" cy="1320800"/>
          </a:xfrm>
          <a:prstGeom prst="rect">
            <a:avLst/>
          </a:prstGeom>
        </p:spPr>
      </p:pic>
      <p:pic>
        <p:nvPicPr>
          <p:cNvPr id="6" name="グラフィックス 5" descr="人工知能 単色塗りつぶし">
            <a:extLst>
              <a:ext uri="{FF2B5EF4-FFF2-40B4-BE49-F238E27FC236}">
                <a16:creationId xmlns:a16="http://schemas.microsoft.com/office/drawing/2014/main" id="{797A7520-9897-06B2-5512-C7947BC7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55083" y="9051634"/>
            <a:ext cx="1320800" cy="13208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08C134-C544-BAEC-EA7C-DC4C381C4A6A}"/>
              </a:ext>
            </a:extLst>
          </p:cNvPr>
          <p:cNvSpPr/>
          <p:nvPr/>
        </p:nvSpPr>
        <p:spPr>
          <a:xfrm>
            <a:off x="15614877" y="6373190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1">
                    <a:lumMod val="50000"/>
                  </a:schemeClr>
                </a:solidFill>
              </a:rPr>
              <a:t>予測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</a:rPr>
              <a:t>AI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B3A5BA-2195-24C7-99CA-ABFF87C9AD91}"/>
              </a:ext>
            </a:extLst>
          </p:cNvPr>
          <p:cNvSpPr/>
          <p:nvPr/>
        </p:nvSpPr>
        <p:spPr>
          <a:xfrm>
            <a:off x="15614877" y="10372434"/>
            <a:ext cx="1801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ja-JP" altLang="en-US" sz="2400" b="1">
                <a:solidFill>
                  <a:schemeClr val="accent5">
                    <a:lumMod val="50000"/>
                  </a:schemeClr>
                </a:solidFill>
              </a:rPr>
              <a:t>生成</a:t>
            </a:r>
            <a:r>
              <a:rPr lang="en-US" altLang="ja-JP" sz="2400" b="1" dirty="0">
                <a:solidFill>
                  <a:schemeClr val="accent5">
                    <a:lumMod val="50000"/>
                  </a:schemeClr>
                </a:solidFill>
              </a:rPr>
              <a:t>AI</a:t>
            </a:r>
          </a:p>
        </p:txBody>
      </p:sp>
      <p:pic>
        <p:nvPicPr>
          <p:cNvPr id="9" name="グラフィックス 8" descr="ノート PC 単色塗りつぶし">
            <a:extLst>
              <a:ext uri="{FF2B5EF4-FFF2-40B4-BE49-F238E27FC236}">
                <a16:creationId xmlns:a16="http://schemas.microsoft.com/office/drawing/2014/main" id="{8A22C49E-F051-152C-0030-73145F477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1718" y="2787931"/>
            <a:ext cx="1454277" cy="1454277"/>
          </a:xfrm>
          <a:prstGeom prst="rect">
            <a:avLst/>
          </a:prstGeom>
        </p:spPr>
      </p:pic>
      <p:pic>
        <p:nvPicPr>
          <p:cNvPr id="11" name="グラフィックス 10" descr="男性のプロフィール 枠線">
            <a:extLst>
              <a:ext uri="{FF2B5EF4-FFF2-40B4-BE49-F238E27FC236}">
                <a16:creationId xmlns:a16="http://schemas.microsoft.com/office/drawing/2014/main" id="{B2BBA523-1677-2B9F-79CC-74ED5E192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1078" y="2675204"/>
            <a:ext cx="1454277" cy="1454277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9DE609E-F7A9-BB38-B920-CCAD79D02981}"/>
              </a:ext>
            </a:extLst>
          </p:cNvPr>
          <p:cNvCxnSpPr/>
          <p:nvPr/>
        </p:nvCxnSpPr>
        <p:spPr>
          <a:xfrm>
            <a:off x="8763000" y="4242208"/>
            <a:ext cx="0" cy="70607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56EF521-A068-B5C5-8995-E74D6A8E6B6A}"/>
              </a:ext>
            </a:extLst>
          </p:cNvPr>
          <p:cNvCxnSpPr>
            <a:cxnSpLocks/>
          </p:cNvCxnSpPr>
          <p:nvPr/>
        </p:nvCxnSpPr>
        <p:spPr>
          <a:xfrm>
            <a:off x="9118600" y="5563008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458A36C-F52F-01B9-55C7-F9A3820880E8}"/>
              </a:ext>
            </a:extLst>
          </p:cNvPr>
          <p:cNvCxnSpPr>
            <a:cxnSpLocks/>
          </p:cNvCxnSpPr>
          <p:nvPr/>
        </p:nvCxnSpPr>
        <p:spPr>
          <a:xfrm flipH="1">
            <a:off x="9118600" y="6143483"/>
            <a:ext cx="6496277" cy="0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92AE338-046B-91E9-3B02-754911ABE8CA}"/>
              </a:ext>
            </a:extLst>
          </p:cNvPr>
          <p:cNvCxnSpPr>
            <a:cxnSpLocks/>
          </p:cNvCxnSpPr>
          <p:nvPr/>
        </p:nvCxnSpPr>
        <p:spPr>
          <a:xfrm>
            <a:off x="9118600" y="9486052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566A2F0-03F9-63C4-CDF1-6D61300EDFF7}"/>
              </a:ext>
            </a:extLst>
          </p:cNvPr>
          <p:cNvCxnSpPr>
            <a:cxnSpLocks/>
          </p:cNvCxnSpPr>
          <p:nvPr/>
        </p:nvCxnSpPr>
        <p:spPr>
          <a:xfrm flipH="1">
            <a:off x="9118600" y="10066527"/>
            <a:ext cx="6496277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55581D-40F7-D7E5-7BA0-E5B39E05519F}"/>
              </a:ext>
            </a:extLst>
          </p:cNvPr>
          <p:cNvSpPr txBox="1"/>
          <p:nvPr/>
        </p:nvSpPr>
        <p:spPr>
          <a:xfrm>
            <a:off x="17235517" y="5468334"/>
            <a:ext cx="4252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 dirty="0"/>
              <a:t>MOJO Shapley Scoring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8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6C0607-C06D-8198-ECB8-791BDFA37AF6}"/>
              </a:ext>
            </a:extLst>
          </p:cNvPr>
          <p:cNvSpPr txBox="1"/>
          <p:nvPr/>
        </p:nvSpPr>
        <p:spPr>
          <a:xfrm>
            <a:off x="981747" y="4550835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推論結果</a:t>
            </a:r>
            <a:endParaRPr lang="en-US" altLang="ja-JP" sz="18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091B435-9C90-DB25-F93F-D7EAF09FBBA7}"/>
              </a:ext>
            </a:extLst>
          </p:cNvPr>
          <p:cNvSpPr txBox="1"/>
          <p:nvPr/>
        </p:nvSpPr>
        <p:spPr>
          <a:xfrm>
            <a:off x="981747" y="6507942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プロンプト</a:t>
            </a:r>
            <a:endParaRPr lang="en-US" altLang="ja-JP" sz="18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856651A-A270-05C9-91CE-489B4C226788}"/>
              </a:ext>
            </a:extLst>
          </p:cNvPr>
          <p:cNvSpPr txBox="1"/>
          <p:nvPr/>
        </p:nvSpPr>
        <p:spPr>
          <a:xfrm>
            <a:off x="981747" y="8866968"/>
            <a:ext cx="425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/>
              <a:t>生成結果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14668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F7878-2B6F-4C3C-017F-656F703A9DBE}"/>
              </a:ext>
            </a:extLst>
          </p:cNvPr>
          <p:cNvSpPr/>
          <p:nvPr/>
        </p:nvSpPr>
        <p:spPr>
          <a:xfrm>
            <a:off x="933310" y="4480164"/>
            <a:ext cx="41962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モデルと推論ファイル（</a:t>
            </a:r>
            <a:r>
              <a:rPr lang="en-US" altLang="ja-JP" sz="2400" dirty="0"/>
              <a:t>MOJO Shapley Scoring Pipeline</a:t>
            </a:r>
            <a:r>
              <a:rPr lang="ja-JP" altLang="en-US" sz="2400"/>
              <a:t>）の作成</a:t>
            </a:r>
            <a:endParaRPr lang="en-US" altLang="ja-JP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D744072-E03D-1D61-E17B-7869A7C51EF8}"/>
              </a:ext>
            </a:extLst>
          </p:cNvPr>
          <p:cNvSpPr/>
          <p:nvPr/>
        </p:nvSpPr>
        <p:spPr>
          <a:xfrm>
            <a:off x="6743177" y="4309380"/>
            <a:ext cx="2544377" cy="40011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b="1" dirty="0" err="1">
                <a:solidFill>
                  <a:schemeClr val="bg1"/>
                </a:solidFill>
              </a:rPr>
              <a:t>MLOps</a:t>
            </a:r>
            <a:endParaRPr lang="en-US" altLang="ja-JP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eader banner">
            <a:extLst>
              <a:ext uri="{FF2B5EF4-FFF2-40B4-BE49-F238E27FC236}">
                <a16:creationId xmlns:a16="http://schemas.microsoft.com/office/drawing/2014/main" id="{5B6EE67B-7363-9B6E-E909-B3C62386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 t="18308" r="10480" b="20996"/>
          <a:stretch/>
        </p:blipFill>
        <p:spPr bwMode="auto">
          <a:xfrm>
            <a:off x="14270143" y="2994814"/>
            <a:ext cx="3358564" cy="12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eader banner">
            <a:extLst>
              <a:ext uri="{FF2B5EF4-FFF2-40B4-BE49-F238E27FC236}">
                <a16:creationId xmlns:a16="http://schemas.microsoft.com/office/drawing/2014/main" id="{50305F7F-574F-B172-4094-B10A2F4A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177" y="3083194"/>
            <a:ext cx="2544377" cy="120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C115C13-9A05-0854-0E83-CFFC9EA0C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10" y="3205857"/>
            <a:ext cx="3755396" cy="120388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40B7E31-C55C-F5B3-C5B3-7BFA048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523" y="8675648"/>
            <a:ext cx="6475282" cy="4265022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378E715-8112-FEB8-0F5D-DBA5E47FBC4C}"/>
              </a:ext>
            </a:extLst>
          </p:cNvPr>
          <p:cNvCxnSpPr/>
          <p:nvPr/>
        </p:nvCxnSpPr>
        <p:spPr>
          <a:xfrm>
            <a:off x="4928839" y="3836020"/>
            <a:ext cx="153886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グラフィックス 17" descr="ノート PC 単色塗りつぶし">
            <a:extLst>
              <a:ext uri="{FF2B5EF4-FFF2-40B4-BE49-F238E27FC236}">
                <a16:creationId xmlns:a16="http://schemas.microsoft.com/office/drawing/2014/main" id="{0EA71B64-2508-AB65-B7B3-8FA6D36A65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62906" y="11688923"/>
            <a:ext cx="1454277" cy="1454277"/>
          </a:xfrm>
          <a:prstGeom prst="rect">
            <a:avLst/>
          </a:prstGeom>
        </p:spPr>
      </p:pic>
      <p:pic>
        <p:nvPicPr>
          <p:cNvPr id="20" name="グラフィックス 19" descr="男性のプロフィール 枠線">
            <a:extLst>
              <a:ext uri="{FF2B5EF4-FFF2-40B4-BE49-F238E27FC236}">
                <a16:creationId xmlns:a16="http://schemas.microsoft.com/office/drawing/2014/main" id="{EDE38F8E-079B-72BC-72E5-47856B14F5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157791" y="11486393"/>
            <a:ext cx="1454277" cy="1454277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A0DA7A5-96C9-3139-625B-729DD648126E}"/>
              </a:ext>
            </a:extLst>
          </p:cNvPr>
          <p:cNvCxnSpPr>
            <a:cxnSpLocks/>
          </p:cNvCxnSpPr>
          <p:nvPr/>
        </p:nvCxnSpPr>
        <p:spPr>
          <a:xfrm flipH="1" flipV="1">
            <a:off x="8341112" y="5010585"/>
            <a:ext cx="1940312" cy="338695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F9C12C5-CCC4-7ABA-963F-B25AFE7ABD10}"/>
              </a:ext>
            </a:extLst>
          </p:cNvPr>
          <p:cNvCxnSpPr>
            <a:cxnSpLocks/>
          </p:cNvCxnSpPr>
          <p:nvPr/>
        </p:nvCxnSpPr>
        <p:spPr>
          <a:xfrm>
            <a:off x="8764859" y="5040352"/>
            <a:ext cx="1940312" cy="335718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四角形吹き出し 30">
            <a:extLst>
              <a:ext uri="{FF2B5EF4-FFF2-40B4-BE49-F238E27FC236}">
                <a16:creationId xmlns:a16="http://schemas.microsoft.com/office/drawing/2014/main" id="{F6FE3A07-C79B-6E94-775B-E2E83AE7DFE6}"/>
              </a:ext>
            </a:extLst>
          </p:cNvPr>
          <p:cNvSpPr/>
          <p:nvPr/>
        </p:nvSpPr>
        <p:spPr>
          <a:xfrm>
            <a:off x="4621798" y="1672422"/>
            <a:ext cx="2174488" cy="1148576"/>
          </a:xfrm>
          <a:prstGeom prst="wedgeRectCallout">
            <a:avLst>
              <a:gd name="adj1" fmla="val -3397"/>
              <a:gd name="adj2" fmla="val 13434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en-US" altLang="ja-JP" sz="1800" dirty="0">
                <a:solidFill>
                  <a:srgbClr val="000000"/>
                </a:solidFill>
              </a:rPr>
              <a:t>MOJO Shapley Scoring Pipeline 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BD287BF-36AD-9451-F3A9-162577726E56}"/>
              </a:ext>
            </a:extLst>
          </p:cNvPr>
          <p:cNvSpPr/>
          <p:nvPr/>
        </p:nvSpPr>
        <p:spPr>
          <a:xfrm>
            <a:off x="9441595" y="3081728"/>
            <a:ext cx="254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ja-JP" altLang="en-US" sz="2400"/>
              <a:t>推論ファイルのホスト（推論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33" name="四角形吹き出し 32">
            <a:extLst>
              <a:ext uri="{FF2B5EF4-FFF2-40B4-BE49-F238E27FC236}">
                <a16:creationId xmlns:a16="http://schemas.microsoft.com/office/drawing/2014/main" id="{D0E76B71-97C2-7D9C-4A98-8BD46C626DF6}"/>
              </a:ext>
            </a:extLst>
          </p:cNvPr>
          <p:cNvSpPr/>
          <p:nvPr/>
        </p:nvSpPr>
        <p:spPr>
          <a:xfrm>
            <a:off x="5512679" y="6330283"/>
            <a:ext cx="2174488" cy="1148576"/>
          </a:xfrm>
          <a:prstGeom prst="wedgeRectCallout">
            <a:avLst>
              <a:gd name="adj1" fmla="val 104296"/>
              <a:gd name="adj2" fmla="val -6371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推論の実施</a:t>
            </a:r>
            <a:endParaRPr lang="en-US" altLang="ja-JP" sz="1800" dirty="0">
              <a:solidFill>
                <a:srgbClr val="000000"/>
              </a:solidFill>
            </a:endParaRPr>
          </a:p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推論用データの送付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4" name="四角形吹き出し 33">
            <a:extLst>
              <a:ext uri="{FF2B5EF4-FFF2-40B4-BE49-F238E27FC236}">
                <a16:creationId xmlns:a16="http://schemas.microsoft.com/office/drawing/2014/main" id="{7FAA81B1-0E00-4F52-678C-0DE0913BBBCE}"/>
              </a:ext>
            </a:extLst>
          </p:cNvPr>
          <p:cNvSpPr/>
          <p:nvPr/>
        </p:nvSpPr>
        <p:spPr>
          <a:xfrm>
            <a:off x="6378498" y="7972469"/>
            <a:ext cx="2174488" cy="1148576"/>
          </a:xfrm>
          <a:prstGeom prst="wedgeRectCallout">
            <a:avLst>
              <a:gd name="adj1" fmla="val 124809"/>
              <a:gd name="adj2" fmla="val -8701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推論結果の応答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A7A57BA-EDED-B7FC-28C3-0014F653CF0E}"/>
              </a:ext>
            </a:extLst>
          </p:cNvPr>
          <p:cNvSpPr/>
          <p:nvPr/>
        </p:nvSpPr>
        <p:spPr>
          <a:xfrm>
            <a:off x="217067" y="1478721"/>
            <a:ext cx="11974934" cy="438815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CE35CDF-3A95-4F3D-7E0F-2B4BDCB8BA81}"/>
              </a:ext>
            </a:extLst>
          </p:cNvPr>
          <p:cNvCxnSpPr>
            <a:cxnSpLocks/>
          </p:cNvCxnSpPr>
          <p:nvPr/>
        </p:nvCxnSpPr>
        <p:spPr>
          <a:xfrm flipV="1">
            <a:off x="13395179" y="4724038"/>
            <a:ext cx="2008373" cy="36347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0C3FB0-7F0C-0E35-B4E5-6AFE473D396D}"/>
              </a:ext>
            </a:extLst>
          </p:cNvPr>
          <p:cNvCxnSpPr>
            <a:cxnSpLocks/>
          </p:cNvCxnSpPr>
          <p:nvPr/>
        </p:nvCxnSpPr>
        <p:spPr>
          <a:xfrm flipH="1">
            <a:off x="13814057" y="4724038"/>
            <a:ext cx="2046160" cy="36734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吹き出し 42">
            <a:extLst>
              <a:ext uri="{FF2B5EF4-FFF2-40B4-BE49-F238E27FC236}">
                <a16:creationId xmlns:a16="http://schemas.microsoft.com/office/drawing/2014/main" id="{E44B0DDE-F28C-08F0-57ED-016DAADC6703}"/>
              </a:ext>
            </a:extLst>
          </p:cNvPr>
          <p:cNvSpPr/>
          <p:nvPr/>
        </p:nvSpPr>
        <p:spPr>
          <a:xfrm>
            <a:off x="16797686" y="6294799"/>
            <a:ext cx="2174488" cy="1148576"/>
          </a:xfrm>
          <a:prstGeom prst="wedgeRectCallout">
            <a:avLst>
              <a:gd name="adj1" fmla="val -149038"/>
              <a:gd name="adj2" fmla="val -6759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予測</a:t>
            </a:r>
            <a:r>
              <a:rPr lang="en-US" altLang="ja-JP" sz="1800" dirty="0">
                <a:solidFill>
                  <a:srgbClr val="000000"/>
                </a:solidFill>
              </a:rPr>
              <a:t>AI</a:t>
            </a:r>
            <a:r>
              <a:rPr lang="ja-JP" altLang="en-US" sz="1800">
                <a:solidFill>
                  <a:srgbClr val="000000"/>
                </a:solidFill>
              </a:rPr>
              <a:t>の推論結果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4" name="四角形吹き出し 43">
            <a:extLst>
              <a:ext uri="{FF2B5EF4-FFF2-40B4-BE49-F238E27FC236}">
                <a16:creationId xmlns:a16="http://schemas.microsoft.com/office/drawing/2014/main" id="{9CAC87E9-5543-BC38-600E-6E989E4C771A}"/>
              </a:ext>
            </a:extLst>
          </p:cNvPr>
          <p:cNvSpPr/>
          <p:nvPr/>
        </p:nvSpPr>
        <p:spPr>
          <a:xfrm>
            <a:off x="16495342" y="7823249"/>
            <a:ext cx="2174488" cy="1148576"/>
          </a:xfrm>
          <a:prstGeom prst="wedgeRectCallout">
            <a:avLst>
              <a:gd name="adj1" fmla="val -144935"/>
              <a:gd name="adj2" fmla="val -7924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600"/>
              </a:spcBef>
            </a:pPr>
            <a:r>
              <a:rPr lang="ja-JP" altLang="en-US" sz="1800">
                <a:solidFill>
                  <a:srgbClr val="000000"/>
                </a:solidFill>
              </a:rPr>
              <a:t>推論結果の解釈</a:t>
            </a:r>
            <a:endParaRPr lang="en-US" altLang="ja-JP" sz="1800" dirty="0">
              <a:solidFill>
                <a:srgbClr val="000000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C545D9-7B36-DF72-4B25-628338A9460E}"/>
              </a:ext>
            </a:extLst>
          </p:cNvPr>
          <p:cNvSpPr/>
          <p:nvPr/>
        </p:nvSpPr>
        <p:spPr>
          <a:xfrm>
            <a:off x="686243" y="885077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予測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16C2156-94DC-3E20-A8EF-2DCD4DEF5DFB}"/>
              </a:ext>
            </a:extLst>
          </p:cNvPr>
          <p:cNvSpPr/>
          <p:nvPr/>
        </p:nvSpPr>
        <p:spPr>
          <a:xfrm>
            <a:off x="17884930" y="3266393"/>
            <a:ext cx="28786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altLang="ja-JP" sz="2400" dirty="0"/>
              <a:t>LLM</a:t>
            </a:r>
            <a:r>
              <a:rPr lang="ja-JP" altLang="en-US" sz="2400"/>
              <a:t>のホスト（生成</a:t>
            </a:r>
            <a:r>
              <a:rPr lang="en-US" altLang="ja-JP" sz="2400" dirty="0"/>
              <a:t>API</a:t>
            </a:r>
            <a:r>
              <a:rPr lang="ja-JP" altLang="en-US" sz="2400"/>
              <a:t>）</a:t>
            </a:r>
            <a:endParaRPr lang="en-US" altLang="ja-JP" sz="2400" dirty="0"/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EC5B9760-845B-E5E9-DCCD-1C7B43B65DA9}"/>
              </a:ext>
            </a:extLst>
          </p:cNvPr>
          <p:cNvSpPr/>
          <p:nvPr/>
        </p:nvSpPr>
        <p:spPr>
          <a:xfrm>
            <a:off x="13592919" y="1488408"/>
            <a:ext cx="7617581" cy="438815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1C72F41-3A6D-11A9-C7E9-4FA1D14C54D3}"/>
              </a:ext>
            </a:extLst>
          </p:cNvPr>
          <p:cNvSpPr/>
          <p:nvPr/>
        </p:nvSpPr>
        <p:spPr>
          <a:xfrm>
            <a:off x="13987612" y="885077"/>
            <a:ext cx="2927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生成</a:t>
            </a:r>
            <a:r>
              <a:rPr lang="en-US" altLang="ja-JP" sz="2800" b="1" dirty="0">
                <a:solidFill>
                  <a:schemeClr val="accent4">
                    <a:lumMod val="50000"/>
                  </a:schemeClr>
                </a:solidFill>
              </a:rPr>
              <a:t>AI </a:t>
            </a:r>
            <a:r>
              <a:rPr lang="ja-JP" altLang="en-US" sz="2800" b="1">
                <a:solidFill>
                  <a:schemeClr val="accent4">
                    <a:lumMod val="50000"/>
                  </a:schemeClr>
                </a:solidFill>
              </a:rPr>
              <a:t>サービス</a:t>
            </a:r>
            <a:endParaRPr lang="en-US" altLang="ja-JP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F295E70-7842-A127-9E34-DBA645270980}"/>
              </a:ext>
            </a:extLst>
          </p:cNvPr>
          <p:cNvSpPr txBox="1"/>
          <p:nvPr/>
        </p:nvSpPr>
        <p:spPr>
          <a:xfrm>
            <a:off x="686243" y="10982424"/>
            <a:ext cx="8179420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/>
              <a:t>与信判定の目安に従って、与信可否の判定を行います。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与信モデルの予測結果は</a:t>
            </a:r>
            <a:r>
              <a:rPr lang="en-US" altLang="ja-JP" dirty="0"/>
              <a:t>0.6974739273081736</a:t>
            </a:r>
            <a:r>
              <a:rPr lang="ja-JP" altLang="en-US"/>
              <a:t>で、これは予測精度が</a:t>
            </a:r>
            <a:r>
              <a:rPr lang="en-US" altLang="ja-JP" dirty="0"/>
              <a:t>0.3~0.7</a:t>
            </a:r>
            <a:r>
              <a:rPr lang="ja-JP" altLang="en-US"/>
              <a:t>の範囲にあります。したがって、与信判定に問題ありの可能性があり、リーズンコードの確認が必要です。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リーズンコードの結果は以下の通りです</a:t>
            </a:r>
            <a:r>
              <a:rPr lang="en-US" altLang="ja-JP" dirty="0"/>
              <a:t>: ['</a:t>
            </a:r>
            <a:r>
              <a:rPr lang="en" altLang="ja-JP" dirty="0"/>
              <a:t>EDUCATION', 'MARRIAGE', 'AGE', 'PAY_1', 'PAY_2', 'PAY_3', 'PAY_4', 'PAY_5', 'BILL_AMT1', 'BILL_AMT2', 'PAY_AMT1', 'PAY_AMT2', 'PAY_AMT3', 'PAY_AMT4', 'PAY_AMT5', 'PAY_AMT6'] </a:t>
            </a:r>
            <a:r>
              <a:rPr lang="ja-JP" altLang="en-US"/>
              <a:t>リーズンコードの基準によると、</a:t>
            </a:r>
            <a:r>
              <a:rPr lang="en" altLang="ja-JP" dirty="0"/>
              <a:t>PAY_*, BILL_AMT*, PAY_AMT*</a:t>
            </a:r>
            <a:r>
              <a:rPr lang="ja-JP" altLang="en-US"/>
              <a:t>が</a:t>
            </a:r>
            <a:r>
              <a:rPr lang="en-US" altLang="ja-JP" dirty="0"/>
              <a:t>8</a:t>
            </a:r>
            <a:r>
              <a:rPr lang="ja-JP" altLang="en-US"/>
              <a:t>個以上含まれています。これは過去の返済履歴に問題があることを示しています。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以上の情報に基づき、与信判定に問題ありの可能性があり、貸し出し不可と判断します。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586203A-3A59-0051-B88C-819C64C50039}"/>
              </a:ext>
            </a:extLst>
          </p:cNvPr>
          <p:cNvSpPr/>
          <p:nvPr/>
        </p:nvSpPr>
        <p:spPr>
          <a:xfrm>
            <a:off x="686243" y="10492050"/>
            <a:ext cx="81794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600"/>
              </a:spcBef>
            </a:pPr>
            <a:r>
              <a:rPr lang="en-US" altLang="ja-JP" sz="2000" u="sng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20741992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30993</TotalTime>
  <Words>325</Words>
  <Application>Microsoft Macintosh PowerPoint</Application>
  <PresentationFormat>ユーザー設定</PresentationFormat>
  <Paragraphs>44</Paragraphs>
  <Slides>5</Slides>
  <Notes>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Arial</vt:lpstr>
      <vt:lpstr>Helvetica Neue</vt:lpstr>
      <vt:lpstr>Hind</vt:lpstr>
      <vt:lpstr>Montserrat</vt:lpstr>
      <vt:lpstr>Wingdings</vt:lpstr>
      <vt:lpstr>21_BasicWhite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Yuki Shimada</cp:lastModifiedBy>
  <cp:revision>606</cp:revision>
  <dcterms:modified xsi:type="dcterms:W3CDTF">2024-07-25T07:47:52Z</dcterms:modified>
</cp:coreProperties>
</file>