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17"/>
  </p:notesMasterIdLst>
  <p:sldIdLst>
    <p:sldId id="256" r:id="rId2"/>
    <p:sldId id="2139118000" r:id="rId3"/>
    <p:sldId id="2139118282" r:id="rId4"/>
    <p:sldId id="278" r:id="rId5"/>
    <p:sldId id="2139118284" r:id="rId6"/>
    <p:sldId id="2139118285" r:id="rId7"/>
    <p:sldId id="2139118286" r:id="rId8"/>
    <p:sldId id="2139118291" r:id="rId9"/>
    <p:sldId id="2139118288" r:id="rId10"/>
    <p:sldId id="2139118289" r:id="rId11"/>
    <p:sldId id="2139118290" r:id="rId12"/>
    <p:sldId id="2139118292" r:id="rId13"/>
    <p:sldId id="2139118293" r:id="rId14"/>
    <p:sldId id="2139118295" r:id="rId15"/>
    <p:sldId id="2139118294" r:id="rId1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9AA0A6"/>
          </p15:clr>
        </p15:guide>
        <p15:guide id="2" pos="7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6591"/>
  </p:normalViewPr>
  <p:slideViewPr>
    <p:cSldViewPr snapToGrid="0">
      <p:cViewPr varScale="1">
        <p:scale>
          <a:sx n="64" d="100"/>
          <a:sy n="64" d="100"/>
        </p:scale>
        <p:origin x="416" y="1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72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5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8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26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4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31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9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7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ke">
  <p:cSld name="Mak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 descr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8937" y="-35715"/>
            <a:ext cx="24525496" cy="1379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Google Shape;24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0936" y="419926"/>
            <a:ext cx="889001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001447" y="130810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8590150" y="-35650"/>
            <a:ext cx="5876400" cy="5814300"/>
          </a:xfrm>
          <a:prstGeom prst="rtTriangle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 descr="Google Shape;32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04175" y="690877"/>
            <a:ext cx="1888185" cy="188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rategic Value">
  <p:cSld name="Strategic Valu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 descr="Google Shape;88;p21"/>
          <p:cNvPicPr preferRelativeResize="0"/>
          <p:nvPr/>
        </p:nvPicPr>
        <p:blipFill rotWithShape="1">
          <a:blip r:embed="rId2">
            <a:alphaModFix/>
          </a:blip>
          <a:srcRect l="5078" t="9297" b="9289"/>
          <a:stretch/>
        </p:blipFill>
        <p:spPr>
          <a:xfrm>
            <a:off x="-17158" y="-4461"/>
            <a:ext cx="10925643" cy="1372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 descr="Google Shape;89;p21"/>
          <p:cNvPicPr preferRelativeResize="0"/>
          <p:nvPr/>
        </p:nvPicPr>
        <p:blipFill rotWithShape="1">
          <a:blip r:embed="rId3">
            <a:alphaModFix/>
          </a:blip>
          <a:srcRect t="1974" b="1247"/>
          <a:stretch/>
        </p:blipFill>
        <p:spPr>
          <a:xfrm>
            <a:off x="966127" y="-10023"/>
            <a:ext cx="19581501" cy="1373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 descr="Google Shape;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90937" y="419927"/>
            <a:ext cx="8890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21339875" y="13123876"/>
            <a:ext cx="2530400" cy="28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67" tIns="45667" rIns="45667" bIns="45667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"/>
              <a:buFont typeface="Hind"/>
              <a:buNone/>
            </a:pPr>
            <a:r>
              <a:rPr lang="en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 sz="1333"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2001448" y="13150007"/>
            <a:ext cx="368800" cy="3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35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Google Shape;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ukismd/predAi_and_genAi/blob/main/movie_recomendation/data/movie_rating_modelingdata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movie_recomendation/data/movies_sample_story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job_db_search/JobDb_Search.ipynb" TargetMode="External"/><Relationship Id="rId2" Type="http://schemas.openxmlformats.org/officeDocument/2006/relationships/hyperlink" Target="https://github.com/yukismd/predAi_and_genAi/tree/main/job_db_search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hyperlink" Target="https://github.com/yukismd/predAi_and_genAi/blob/main/job_db_search/data/resume_0106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stralai/Mixtral-8x7B-Instruct-v0.1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ukismd/predAi_and_genAi/blob/main/job_db_search/data/job_database_wCategory.csv" TargetMode="External"/><Relationship Id="rId4" Type="http://schemas.openxmlformats.org/officeDocument/2006/relationships/image" Target="../media/image15.sv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creditcard_default/CreditScoring.ipynb" TargetMode="External"/><Relationship Id="rId2" Type="http://schemas.openxmlformats.org/officeDocument/2006/relationships/hyperlink" Target="https://github.com/yukismd/predAi_and_genAi/tree/main/creditcard_defaul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2oai-jp-public.s3.ap-northeast-1.amazonaws.com/sample_data/UCI_CreditCard/UCI_Credit_Card3.csv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icrosoft/Phi-3-medium-128k-instruc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kismd/predAi_and_genAi/blob/main/movie_recomendation/MovieRecommendation.ipynb" TargetMode="External"/><Relationship Id="rId2" Type="http://schemas.openxmlformats.org/officeDocument/2006/relationships/hyperlink" Target="https://github.com/yukismd/predAi_and_genAi/tree/main/movie_recomendati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15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5BBE19-1895-8142-ABDB-EA72405DC0AD}"/>
              </a:ext>
            </a:extLst>
          </p:cNvPr>
          <p:cNvSpPr/>
          <p:nvPr/>
        </p:nvSpPr>
        <p:spPr>
          <a:xfrm>
            <a:off x="3229230" y="2338137"/>
            <a:ext cx="1437828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8800" b="1">
                <a:latin typeface="+mj-lt"/>
              </a:rPr>
              <a:t>予測</a:t>
            </a:r>
            <a:r>
              <a:rPr lang="en-US" altLang="ja-JP" sz="8800" b="1" dirty="0">
                <a:latin typeface="+mj-lt"/>
              </a:rPr>
              <a:t>AI &amp; </a:t>
            </a:r>
            <a:r>
              <a:rPr lang="ja-JP" altLang="en-US" sz="8800" b="1">
                <a:latin typeface="+mj-lt"/>
              </a:rPr>
              <a:t>生成</a:t>
            </a:r>
            <a:r>
              <a:rPr lang="en-US" altLang="ja-JP" sz="8800" b="1" dirty="0">
                <a:latin typeface="+mj-lt"/>
              </a:rPr>
              <a:t>AI </a:t>
            </a:r>
          </a:p>
          <a:p>
            <a:pPr>
              <a:spcBef>
                <a:spcPts val="1600"/>
              </a:spcBef>
            </a:pPr>
            <a:r>
              <a:rPr lang="ja-JP" altLang="en-US" sz="7200" b="1">
                <a:latin typeface="+mj-lt"/>
              </a:rPr>
              <a:t>ユースケース</a:t>
            </a:r>
            <a:r>
              <a:rPr lang="en-US" altLang="ja-JP" sz="7200" b="1" dirty="0">
                <a:latin typeface="+mj-lt"/>
              </a:rPr>
              <a:t> </a:t>
            </a:r>
            <a:r>
              <a:rPr lang="ja-JP" altLang="en-US" sz="7200" b="1">
                <a:latin typeface="+mj-lt"/>
              </a:rPr>
              <a:t>デモ</a:t>
            </a:r>
            <a:endParaRPr lang="en-US" altLang="ja-JP" sz="72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6"/>
              </a:rPr>
              <a:t>https://github.com/yukismd/predAi_and_genAi/blob/main/movie_recomendation/data/movie_rating_modelingdata.csv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映画に対する評価（</a:t>
            </a:r>
            <a:r>
              <a:rPr lang="en" altLang="ja-JP" sz="2400" dirty="0" err="1"/>
              <a:t>rating_good</a:t>
            </a:r>
            <a:r>
              <a:rPr lang="ja-JP" altLang="en-US" sz="2400"/>
              <a:t>）を、ユーザー情報（</a:t>
            </a:r>
            <a:r>
              <a:rPr lang="en" altLang="ja-JP" sz="2400" dirty="0"/>
              <a:t>user_.</a:t>
            </a:r>
            <a:r>
              <a:rPr lang="ja-JP" altLang="en" sz="2400"/>
              <a:t>）、</a:t>
            </a:r>
            <a:r>
              <a:rPr lang="ja-JP" altLang="en-US" sz="2400"/>
              <a:t>映画にタグ付けされたジャンル情報</a:t>
            </a:r>
            <a:r>
              <a:rPr lang="en-US" altLang="ja-JP" sz="2400" dirty="0"/>
              <a:t>(</a:t>
            </a:r>
            <a:r>
              <a:rPr lang="en" altLang="ja-JP" sz="2400" dirty="0"/>
              <a:t>genre_.)</a:t>
            </a:r>
            <a:r>
              <a:rPr lang="ja-JP" altLang="en-US" sz="2400"/>
              <a:t>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データに対し、推薦対象の映画（</a:t>
            </a:r>
            <a:r>
              <a:rPr lang="en-US" altLang="ja-JP" sz="2400" dirty="0"/>
              <a:t>20</a:t>
            </a:r>
            <a:r>
              <a:rPr lang="ja-JP" altLang="en-US" sz="2400"/>
              <a:t>本）の評価予測（</a:t>
            </a:r>
            <a:r>
              <a:rPr lang="en-US" altLang="ja-JP" sz="2400" dirty="0"/>
              <a:t>score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59692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7529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F904987-6F8D-62C3-BA58-89C012C0D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9964" y="8342654"/>
            <a:ext cx="5328420" cy="4366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5DF7C9-CAE5-C0EA-0EEB-F9C27EBA7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939" y="10348198"/>
            <a:ext cx="8429440" cy="6251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643B62-EA65-7339-9DA0-719E3DE4C2EE}"/>
              </a:ext>
            </a:extLst>
          </p:cNvPr>
          <p:cNvSpPr txBox="1"/>
          <p:nvPr/>
        </p:nvSpPr>
        <p:spPr>
          <a:xfrm>
            <a:off x="3549939" y="11074578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顧客情報と好みのジャンル</a:t>
            </a:r>
            <a:endParaRPr lang="en-US" altLang="ja-JP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D03EA4-C84A-7E55-8463-8F9656DCAEE4}"/>
              </a:ext>
            </a:extLst>
          </p:cNvPr>
          <p:cNvSpPr txBox="1"/>
          <p:nvPr/>
        </p:nvSpPr>
        <p:spPr>
          <a:xfrm>
            <a:off x="14639964" y="12825516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顧客の</a:t>
            </a:r>
            <a:r>
              <a:rPr lang="en-US" altLang="ja-JP" sz="1600" dirty="0"/>
              <a:t>20</a:t>
            </a:r>
            <a:r>
              <a:rPr lang="ja-JP" altLang="en-US" sz="1600"/>
              <a:t>本分の映画に対する評価予測（</a:t>
            </a:r>
            <a:r>
              <a:rPr lang="en-US" altLang="ja-JP" sz="1600" dirty="0"/>
              <a:t>score</a:t>
            </a:r>
            <a:r>
              <a:rPr lang="ja-JP" altLang="en-US" sz="1600"/>
              <a:t>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4490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0138146"/>
            <a:ext cx="8818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映画の評価予測（</a:t>
            </a:r>
            <a:r>
              <a:rPr lang="en" altLang="ja-JP" sz="1600" dirty="0">
                <a:solidFill>
                  <a:srgbClr val="0070C0"/>
                </a:solidFill>
              </a:rPr>
              <a:t>score</a:t>
            </a:r>
            <a:r>
              <a:rPr lang="ja-JP" altLang="en" sz="1600">
                <a:solidFill>
                  <a:srgbClr val="0070C0"/>
                </a:solidFill>
              </a:rPr>
              <a:t>）</a:t>
            </a:r>
            <a:r>
              <a:rPr lang="ja-JP" altLang="en-US" sz="1600">
                <a:solidFill>
                  <a:srgbClr val="0070C0"/>
                </a:solidFill>
              </a:rPr>
              <a:t>の上位</a:t>
            </a:r>
            <a:r>
              <a:rPr lang="en-US" altLang="ja-JP" sz="1600" dirty="0">
                <a:solidFill>
                  <a:srgbClr val="0070C0"/>
                </a:solidFill>
              </a:rPr>
              <a:t>2</a:t>
            </a:r>
            <a:r>
              <a:rPr lang="ja-JP" altLang="en-US" sz="1600">
                <a:solidFill>
                  <a:srgbClr val="0070C0"/>
                </a:solidFill>
              </a:rPr>
              <a:t>つの映画</a:t>
            </a:r>
            <a:endParaRPr lang="en-US" altLang="ja-JP" sz="1600" dirty="0">
              <a:solidFill>
                <a:srgbClr val="0070C0"/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  <a:p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顧客属性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chemeClr val="accent5">
                    <a:lumMod val="50000"/>
                  </a:schemeClr>
                </a:solidFill>
              </a:rPr>
              <a:t>推薦を実施する顧客の属性</a:t>
            </a:r>
            <a:endParaRPr lang="en-US" altLang="ja-JP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2585323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 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と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を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におすすめして下さい。</a:t>
            </a:r>
          </a:p>
          <a:p>
            <a:r>
              <a:rPr lang="ja-JP" altLang="en-US" sz="1800"/>
              <a:t>文章には以下の３点を含めてください。</a:t>
            </a:r>
          </a:p>
          <a:p>
            <a:endParaRPr lang="ja-JP" altLang="en-US" sz="1800"/>
          </a:p>
          <a:p>
            <a:r>
              <a:rPr lang="en-US" altLang="ja-JP" sz="1800" dirty="0"/>
              <a:t>- 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に対するフレンドリーなオープニングトーク。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映画の要約。</a:t>
            </a:r>
            <a:r>
              <a:rPr lang="en-US" altLang="ja-JP" sz="1800" dirty="0"/>
              <a:t>100</a:t>
            </a:r>
            <a:r>
              <a:rPr lang="ja-JP" altLang="en-US" sz="1800"/>
              <a:t>文字以内。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Toy Story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ja-JP" altLang="en-US" sz="1800"/>
              <a:t>    </a:t>
            </a:r>
            <a:r>
              <a:rPr lang="en-US" altLang="ja-JP" sz="1800" dirty="0"/>
              <a:t>- </a:t>
            </a:r>
            <a:r>
              <a:rPr lang="en" altLang="ja-JP" sz="1800" dirty="0"/>
              <a:t>Movie Title = </a:t>
            </a:r>
            <a:r>
              <a:rPr lang="en" altLang="ja-JP" sz="1800" dirty="0">
                <a:solidFill>
                  <a:srgbClr val="0070C0"/>
                </a:solidFill>
              </a:rPr>
              <a:t>Seven (a.k.a. Se7en) (1995)</a:t>
            </a:r>
            <a:r>
              <a:rPr lang="ja-JP" altLang="en-US" sz="1800"/>
              <a:t>の</a:t>
            </a:r>
            <a:r>
              <a:rPr lang="en" altLang="ja-JP" sz="1800" dirty="0"/>
              <a:t>Movie Detail</a:t>
            </a:r>
            <a:r>
              <a:rPr lang="ja-JP" altLang="en-US" sz="1800"/>
              <a:t>を参考にした</a:t>
            </a:r>
            <a:r>
              <a:rPr lang="en-US" altLang="ja-JP" sz="1800" dirty="0"/>
              <a:t>100</a:t>
            </a:r>
            <a:r>
              <a:rPr lang="ja-JP" altLang="en-US" sz="1800"/>
              <a:t>文字以内の要約文。</a:t>
            </a:r>
          </a:p>
          <a:p>
            <a:r>
              <a:rPr lang="en-US" altLang="ja-JP" sz="1800" dirty="0"/>
              <a:t>- </a:t>
            </a:r>
            <a:r>
              <a:rPr lang="ja-JP" altLang="en-US" sz="1800"/>
              <a:t>なぜ</a:t>
            </a:r>
            <a:r>
              <a:rPr lang="en-US" altLang="ja-JP" sz="1800" dirty="0">
                <a:solidFill>
                  <a:schemeClr val="accent5">
                    <a:lumMod val="50000"/>
                  </a:schemeClr>
                </a:solidFill>
              </a:rPr>
              <a:t>50~60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代</a:t>
            </a:r>
            <a:r>
              <a:rPr lang="ja-JP" altLang="en-US" sz="1800"/>
              <a:t>の</a:t>
            </a:r>
            <a:r>
              <a:rPr lang="ja-JP" altLang="en-US" sz="1800">
                <a:solidFill>
                  <a:schemeClr val="accent5">
                    <a:lumMod val="50000"/>
                  </a:schemeClr>
                </a:solidFill>
              </a:rPr>
              <a:t>男性</a:t>
            </a:r>
            <a:r>
              <a:rPr lang="ja-JP" altLang="en-US" sz="1800"/>
              <a:t>にそれらの映画がおすすめかを説明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535531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最初に、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次に、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（</a:t>
            </a:r>
            <a:r>
              <a:rPr lang="en-US" altLang="ja-JP" sz="1800" dirty="0">
                <a:solidFill>
                  <a:srgbClr val="000000"/>
                </a:solidFill>
              </a:rPr>
              <a:t>1995</a:t>
            </a:r>
            <a:r>
              <a:rPr lang="ja-JP" altLang="en-US" sz="1800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sz="1800" dirty="0">
                <a:solidFill>
                  <a:srgbClr val="000000"/>
                </a:solidFill>
              </a:rPr>
              <a:t>7 </a:t>
            </a:r>
            <a:r>
              <a:rPr lang="ja-JP" altLang="en-US" sz="1800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sz="1800" dirty="0">
                <a:solidFill>
                  <a:srgbClr val="000000"/>
                </a:solidFill>
              </a:rPr>
              <a:t>50~60</a:t>
            </a:r>
            <a:r>
              <a:rPr lang="ja-JP" altLang="en-US" sz="1800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トイ・ストーリー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sz="1800" dirty="0">
                <a:solidFill>
                  <a:srgbClr val="000000"/>
                </a:solidFill>
              </a:rPr>
              <a:t>『</a:t>
            </a:r>
            <a:r>
              <a:rPr lang="ja-JP" altLang="en-US" sz="1800">
                <a:solidFill>
                  <a:srgbClr val="000000"/>
                </a:solidFill>
              </a:rPr>
              <a:t>セブン</a:t>
            </a:r>
            <a:r>
              <a:rPr lang="en-US" altLang="ja-JP" sz="1800" dirty="0">
                <a:solidFill>
                  <a:srgbClr val="000000"/>
                </a:solidFill>
              </a:rPr>
              <a:t>』</a:t>
            </a:r>
            <a:r>
              <a:rPr lang="ja-JP" altLang="en-US" sz="1800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 sz="180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映画詳細情報（</a:t>
            </a:r>
            <a:r>
              <a:rPr lang="en" altLang="ja-JP" sz="2400" dirty="0">
                <a:hlinkClick r:id="rId7"/>
              </a:rPr>
              <a:t>https://github.com/yukismd/predAi_and_genAi/blob/main/movie_recomendation/data/movies_sample_story.txt</a:t>
            </a:r>
            <a:r>
              <a:rPr lang="ja-JP" altLang="en-US" sz="2400"/>
              <a:t>）を知識</a:t>
            </a:r>
            <a:r>
              <a:rPr lang="en-US" altLang="ja-JP" sz="2400" dirty="0"/>
              <a:t>DB</a:t>
            </a:r>
            <a:r>
              <a:rPr lang="ja-JP" altLang="en-US" sz="2400"/>
              <a:t>とした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4919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ジョブマッチング</a:t>
            </a:r>
            <a:r>
              <a:rPr lang="en-US" altLang="ja-JP" sz="6000" b="1" dirty="0">
                <a:latin typeface="+mj-lt"/>
              </a:rPr>
              <a:t>/</a:t>
            </a:r>
            <a:r>
              <a:rPr lang="ja-JP" altLang="en-US" sz="6000" b="1">
                <a:latin typeface="+mj-lt"/>
              </a:rPr>
              <a:t>検索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533048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求職者と仕事をマッチング。生成</a:t>
            </a:r>
            <a:r>
              <a:rPr lang="en-US" altLang="ja-JP" sz="2800" dirty="0"/>
              <a:t>AI</a:t>
            </a:r>
            <a:r>
              <a:rPr lang="ja-JP" altLang="en-US" sz="2800"/>
              <a:t>を非構造化データからの情報抽出に活用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職務経歴書から、書かれているスキル（専門技術、マネジメント、経験等）を抽出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en-US" altLang="ja-JP" sz="2800" dirty="0"/>
              <a:t>:</a:t>
            </a:r>
            <a:r>
              <a:rPr lang="en" altLang="ja-JP" sz="2800" dirty="0"/>
              <a:t> </a:t>
            </a:r>
            <a:r>
              <a:rPr lang="ja-JP" altLang="en-US" sz="2800"/>
              <a:t>抽出したスキル一覧とマッチする仕事をリストアップ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https://github.com/yukismd/predAi_and_genAi/tree/main/job_db_search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https://github.com/yukismd/predAi_and_genAi/blob/main/job_db_search/JobDb_Search.ipynb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271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85410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39677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98618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52885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164741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1534689"/>
            <a:ext cx="1454277" cy="1454277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90516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96321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44021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49826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89569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Hydrogen Torch – </a:t>
            </a:r>
            <a:r>
              <a:rPr lang="ja-JP" altLang="en-US" sz="1800"/>
              <a:t>テキスト類似モデル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ML Flow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85997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生成</a:t>
            </a:r>
            <a:r>
              <a:rPr lang="en-US" altLang="ja-JP" sz="1800" dirty="0"/>
              <a:t>AI</a:t>
            </a:r>
            <a:r>
              <a:rPr lang="ja-JP" altLang="en-US" sz="1800"/>
              <a:t>による情報抽出結果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848384" y="9737417"/>
            <a:ext cx="4890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求職者のスキルセットの</a:t>
            </a:r>
            <a:r>
              <a:rPr lang="en-US" altLang="ja-JP" sz="1800" dirty="0"/>
              <a:t>Embedding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407044" y="3654234"/>
            <a:ext cx="3773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情報抽出命令を含めたプロンプト（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0970222" y="5103903"/>
            <a:ext cx="464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情報抽出結果（</a:t>
            </a:r>
            <a:r>
              <a:rPr lang="en-US" altLang="ja-JP" sz="1800" dirty="0" err="1"/>
              <a:t>json</a:t>
            </a:r>
            <a:r>
              <a:rPr lang="ja-JP" altLang="en-US" sz="1800"/>
              <a:t>形式）</a:t>
            </a:r>
            <a:r>
              <a:rPr lang="en-US" altLang="ja-JP" sz="1800" dirty="0"/>
              <a:t>- </a:t>
            </a:r>
            <a:r>
              <a:rPr lang="ja-JP" altLang="en-US" sz="1800"/>
              <a:t>求職者のスキルセット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43407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9135562"/>
            <a:ext cx="6929695" cy="2675438"/>
          </a:xfrm>
          <a:prstGeom prst="wedgeRectCallout">
            <a:avLst>
              <a:gd name="adj1" fmla="val 58048"/>
              <a:gd name="adj2" fmla="val 4390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425394"/>
            <a:ext cx="6929695" cy="3628618"/>
          </a:xfrm>
          <a:prstGeom prst="wedgeRectCallout">
            <a:avLst>
              <a:gd name="adj1" fmla="val 161967"/>
              <a:gd name="adj2" fmla="val 33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1897371" y="3658413"/>
            <a:ext cx="6929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（プロンプト送信前にドキュメントをインジェスト）</a:t>
            </a:r>
            <a:endParaRPr lang="en-US" altLang="ja-JP" sz="1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867557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575023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721306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履歴書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617495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2B4CA8-F374-B6FD-3BEB-9061C4BB93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4000" y="9325026"/>
            <a:ext cx="6423841" cy="23110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FF4AE67-833A-3093-E434-57E5B18E6E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5041" y="4535104"/>
            <a:ext cx="6034364" cy="3371071"/>
          </a:xfrm>
          <a:prstGeom prst="rect">
            <a:avLst/>
          </a:prstGeom>
        </p:spPr>
      </p:pic>
      <p:sp>
        <p:nvSpPr>
          <p:cNvPr id="29" name="横巻き 28">
            <a:extLst>
              <a:ext uri="{FF2B5EF4-FFF2-40B4-BE49-F238E27FC236}">
                <a16:creationId xmlns:a16="http://schemas.microsoft.com/office/drawing/2014/main" id="{92B74D43-64A4-499F-1804-10024EB49767}"/>
              </a:ext>
            </a:extLst>
          </p:cNvPr>
          <p:cNvSpPr/>
          <p:nvPr/>
        </p:nvSpPr>
        <p:spPr>
          <a:xfrm>
            <a:off x="16715873" y="6953455"/>
            <a:ext cx="1121505" cy="912671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000000"/>
                </a:solidFill>
              </a:rPr>
              <a:t>.docx</a:t>
            </a:r>
            <a:endParaRPr kumimoji="1" lang="ja-JP" altLang="en-US" sz="180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>
            <a:cxnSpLocks/>
          </p:cNvCxnSpPr>
          <p:nvPr/>
        </p:nvCxnSpPr>
        <p:spPr>
          <a:xfrm>
            <a:off x="9518374" y="3101693"/>
            <a:ext cx="0" cy="96237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65FEFED-3D44-30CB-C0D3-8ACAA3654A66}"/>
              </a:ext>
            </a:extLst>
          </p:cNvPr>
          <p:cNvCxnSpPr>
            <a:cxnSpLocks/>
          </p:cNvCxnSpPr>
          <p:nvPr/>
        </p:nvCxnSpPr>
        <p:spPr>
          <a:xfrm>
            <a:off x="9873974" y="11454966"/>
            <a:ext cx="2032276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内部記憶 22">
            <a:extLst>
              <a:ext uri="{FF2B5EF4-FFF2-40B4-BE49-F238E27FC236}">
                <a16:creationId xmlns:a16="http://schemas.microsoft.com/office/drawing/2014/main" id="{4CF669FC-973B-6D8E-ED68-9FEA4CC8676A}"/>
              </a:ext>
            </a:extLst>
          </p:cNvPr>
          <p:cNvSpPr/>
          <p:nvPr/>
        </p:nvSpPr>
        <p:spPr>
          <a:xfrm>
            <a:off x="12127605" y="10969191"/>
            <a:ext cx="993800" cy="879905"/>
          </a:xfrm>
          <a:prstGeom prst="flowChartInternalStorag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solidFill>
                  <a:srgbClr val="000000"/>
                </a:solidFill>
              </a:rPr>
              <a:t>.csv</a:t>
            </a:r>
            <a:endParaRPr kumimoji="1" lang="ja-JP" altLang="en-US" sz="1800">
              <a:solidFill>
                <a:srgbClr val="00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02B1B0-FDD7-B60A-2B7E-51D92DD311B6}"/>
              </a:ext>
            </a:extLst>
          </p:cNvPr>
          <p:cNvSpPr txBox="1"/>
          <p:nvPr/>
        </p:nvSpPr>
        <p:spPr>
          <a:xfrm>
            <a:off x="13518813" y="11270300"/>
            <a:ext cx="554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仕事リスト（各仕事に必要なスキルセット情報を予測</a:t>
            </a:r>
            <a:r>
              <a:rPr lang="en-US" altLang="ja-JP" sz="1800" dirty="0"/>
              <a:t>AI</a:t>
            </a:r>
            <a:r>
              <a:rPr lang="ja-JP" altLang="en-US" sz="1800"/>
              <a:t>を用いて事前に</a:t>
            </a:r>
            <a:r>
              <a:rPr lang="en-US" altLang="ja-JP" sz="1800" dirty="0"/>
              <a:t>Embedding</a:t>
            </a:r>
            <a:r>
              <a:rPr lang="ja-JP" altLang="en-US" sz="1800"/>
              <a:t>化）</a:t>
            </a:r>
            <a:endParaRPr lang="en-US" altLang="ja-JP" sz="1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691313-7E28-4A76-7A3D-1C20A824BE92}"/>
              </a:ext>
            </a:extLst>
          </p:cNvPr>
          <p:cNvSpPr txBox="1"/>
          <p:nvPr/>
        </p:nvSpPr>
        <p:spPr>
          <a:xfrm>
            <a:off x="10043148" y="11559005"/>
            <a:ext cx="171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Embedding</a:t>
            </a:r>
            <a:r>
              <a:rPr lang="ja-JP" altLang="en-US" sz="1800"/>
              <a:t>を用いた検索</a:t>
            </a:r>
            <a:endParaRPr lang="en-US" altLang="ja-JP" sz="1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A3DB5F-3FCD-ECE3-8B4D-3E06D7549652}"/>
              </a:ext>
            </a:extLst>
          </p:cNvPr>
          <p:cNvSpPr txBox="1"/>
          <p:nvPr/>
        </p:nvSpPr>
        <p:spPr>
          <a:xfrm>
            <a:off x="1897371" y="8159656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求職者の履歴書</a:t>
            </a:r>
            <a:endParaRPr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3C4788-F451-3C6F-E8E4-D05614DB1CCF}"/>
              </a:ext>
            </a:extLst>
          </p:cNvPr>
          <p:cNvSpPr txBox="1"/>
          <p:nvPr/>
        </p:nvSpPr>
        <p:spPr>
          <a:xfrm>
            <a:off x="1902254" y="11924923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マッチしそうな仕事の一覧（</a:t>
            </a:r>
            <a:r>
              <a:rPr lang="en-US" altLang="ja-JP" sz="1600" dirty="0"/>
              <a:t>Embedding</a:t>
            </a:r>
            <a:r>
              <a:rPr lang="ja-JP" altLang="en-US" sz="1600"/>
              <a:t>の類似度上位）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23126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プロンプト（</a:t>
            </a:r>
            <a:r>
              <a:rPr lang="en-US" altLang="ja-JP" sz="1800" b="1" u="sng" dirty="0"/>
              <a:t>RAG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2570239" y="8804646"/>
            <a:ext cx="881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err="1"/>
              <a:t>json</a:t>
            </a:r>
            <a:r>
              <a:rPr lang="ja-JP" altLang="en-US" sz="1600"/>
              <a:t>形式で取得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369332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effectLst/>
              </a:rPr>
              <a:t>書かれているスキル（専門技術、マネジメント、経験等）を箇条描きで取り出して下さい。</a:t>
            </a: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147732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ja-JP" sz="1800" dirty="0"/>
              <a:t>{'skills': ['</a:t>
            </a:r>
            <a:r>
              <a:rPr lang="ja-JP" altLang="en-US" sz="1800"/>
              <a:t>自動車販売</a:t>
            </a:r>
            <a:r>
              <a:rPr lang="en-US" altLang="ja-JP" sz="1800" dirty="0"/>
              <a:t>', '</a:t>
            </a:r>
            <a:r>
              <a:rPr lang="ja-JP" altLang="en-US" sz="1800"/>
              <a:t>自動車整備</a:t>
            </a:r>
            <a:r>
              <a:rPr lang="en-US" altLang="ja-JP" sz="1800" dirty="0"/>
              <a:t>', '</a:t>
            </a:r>
            <a:r>
              <a:rPr lang="ja-JP" altLang="en-US" sz="1800"/>
              <a:t>自動車保険の代理営業</a:t>
            </a:r>
            <a:r>
              <a:rPr lang="en-US" altLang="ja-JP" sz="1800" dirty="0"/>
              <a:t>', '</a:t>
            </a:r>
            <a:r>
              <a:rPr lang="ja-JP" altLang="en-US" sz="1800"/>
              <a:t>新車販売</a:t>
            </a:r>
            <a:r>
              <a:rPr lang="en-US" altLang="ja-JP" sz="1800" dirty="0"/>
              <a:t>', '</a:t>
            </a:r>
            <a:r>
              <a:rPr lang="ja-JP" altLang="en-US" sz="1800"/>
              <a:t>車検・点検</a:t>
            </a:r>
            <a:r>
              <a:rPr lang="en-US" altLang="ja-JP" sz="1800" dirty="0"/>
              <a:t>', '</a:t>
            </a:r>
            <a:r>
              <a:rPr lang="ja-JP" altLang="en-US" sz="1800"/>
              <a:t>自動車登録の書類作成</a:t>
            </a:r>
            <a:r>
              <a:rPr lang="en-US" altLang="ja-JP" sz="1800" dirty="0"/>
              <a:t>', '</a:t>
            </a:r>
            <a:r>
              <a:rPr lang="ja-JP" altLang="en-US" sz="1800"/>
              <a:t>指導員の業務指導や販売方法のアドバイス</a:t>
            </a:r>
            <a:r>
              <a:rPr lang="en-US" altLang="ja-JP" sz="1800" dirty="0"/>
              <a:t>', '</a:t>
            </a:r>
            <a:r>
              <a:rPr lang="ja-JP" altLang="en-US" sz="1800"/>
              <a:t>商談同席</a:t>
            </a:r>
            <a:r>
              <a:rPr lang="en-US" altLang="ja-JP" sz="1800" dirty="0"/>
              <a:t>', '</a:t>
            </a:r>
            <a:r>
              <a:rPr lang="en" altLang="ja-JP" sz="1800" dirty="0"/>
              <a:t>Excel</a:t>
            </a:r>
            <a:r>
              <a:rPr lang="ja-JP" altLang="en-US" sz="1800"/>
              <a:t>関数の使用やデータ表の作成</a:t>
            </a:r>
            <a:r>
              <a:rPr lang="en-US" altLang="ja-JP" sz="1800" dirty="0"/>
              <a:t>', '</a:t>
            </a:r>
            <a:r>
              <a:rPr lang="en" altLang="ja-JP" sz="1800" dirty="0"/>
              <a:t>PowerPoint</a:t>
            </a:r>
            <a:r>
              <a:rPr lang="ja-JP" altLang="en-US" sz="1800"/>
              <a:t>の使用</a:t>
            </a:r>
            <a:r>
              <a:rPr lang="en-US" altLang="ja-JP" sz="1800" dirty="0"/>
              <a:t>', '</a:t>
            </a:r>
            <a:r>
              <a:rPr lang="ja-JP" altLang="en-US" sz="1800"/>
              <a:t>報告書、見積書、礼状などの文書作成</a:t>
            </a:r>
            <a:r>
              <a:rPr lang="en-US" altLang="ja-JP" sz="1800" dirty="0"/>
              <a:t>', '</a:t>
            </a:r>
            <a:r>
              <a:rPr lang="ja-JP" altLang="en-US" sz="1800"/>
              <a:t>会議資料、提案資料の作成</a:t>
            </a:r>
            <a:r>
              <a:rPr lang="en-US" altLang="ja-JP" sz="1800" dirty="0"/>
              <a:t>', '</a:t>
            </a:r>
            <a:r>
              <a:rPr lang="ja-JP" altLang="en-US" sz="1800"/>
              <a:t>普通自動車第一種運転免許</a:t>
            </a:r>
            <a:r>
              <a:rPr lang="en-US" altLang="ja-JP" sz="1800" dirty="0"/>
              <a:t>', '</a:t>
            </a:r>
            <a:r>
              <a:rPr lang="ja-JP" altLang="en-US" sz="1800"/>
              <a:t>損害保険募集人一般試験</a:t>
            </a:r>
            <a:r>
              <a:rPr lang="en-US" altLang="ja-JP" sz="1800" dirty="0"/>
              <a:t>', '</a:t>
            </a:r>
            <a:r>
              <a:rPr lang="en" altLang="ja-JP" sz="1800" dirty="0"/>
              <a:t>TOEIC Listening &amp; Reading Test 650</a:t>
            </a:r>
            <a:r>
              <a:rPr lang="ja-JP" altLang="en-US" sz="1800"/>
              <a:t>点</a:t>
            </a:r>
            <a:r>
              <a:rPr lang="en-US" altLang="ja-JP" sz="1800" dirty="0"/>
              <a:t>', '</a:t>
            </a:r>
            <a:r>
              <a:rPr lang="ja-JP" altLang="en-US" sz="1800"/>
              <a:t>顧客とのコミュニケーション能力</a:t>
            </a:r>
            <a:r>
              <a:rPr lang="en-US" altLang="ja-JP" sz="1800" dirty="0"/>
              <a:t>', '</a:t>
            </a:r>
            <a:r>
              <a:rPr lang="en" altLang="ja-JP" sz="1800" dirty="0"/>
              <a:t>Word</a:t>
            </a:r>
            <a:r>
              <a:rPr lang="ja-JP" altLang="en-US" sz="1800"/>
              <a:t>の使用</a:t>
            </a:r>
            <a:r>
              <a:rPr lang="en-US" altLang="ja-JP" sz="1800" dirty="0"/>
              <a:t>']}</a:t>
            </a:r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2" y="2935885"/>
            <a:ext cx="209448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mistralai</a:t>
            </a:r>
            <a:r>
              <a:rPr lang="en-US" altLang="ja-JP" sz="2400" dirty="0"/>
              <a:t>/Mixtral-8x7B-Instruct-v0.1: </a:t>
            </a:r>
            <a:r>
              <a:rPr lang="en-US" altLang="ja-JP" sz="2400" dirty="0">
                <a:hlinkClick r:id="rId6"/>
              </a:rPr>
              <a:t>https://huggingface.co/mistralai/Mixtral-8x7B-Instruct-v0.1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履歴書（</a:t>
            </a:r>
            <a:r>
              <a:rPr lang="en" altLang="ja-JP" sz="2400" dirty="0">
                <a:hlinkClick r:id="rId7"/>
              </a:rPr>
              <a:t>https://github.com/yukismd/predAi_and_genAi/blob/main/job_db_search/data/resume_0106.docx</a:t>
            </a:r>
            <a:r>
              <a:rPr lang="ja-JP" altLang="en-US" sz="2400"/>
              <a:t>）に対する</a:t>
            </a:r>
            <a:r>
              <a:rPr lang="en-US" altLang="ja-JP" sz="2400" dirty="0"/>
              <a:t>RAG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生成結果（抽出結果）</a:t>
            </a:r>
            <a:endParaRPr lang="en-US" altLang="ja-JP" sz="1800" b="1" u="sng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61EE280-7F42-5BCC-0037-64AD35CE01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4408" y="9097033"/>
            <a:ext cx="6034364" cy="33710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05F374-FFDE-A0E1-6A0C-A4A8A235D6AD}"/>
              </a:ext>
            </a:extLst>
          </p:cNvPr>
          <p:cNvSpPr txBox="1"/>
          <p:nvPr/>
        </p:nvSpPr>
        <p:spPr>
          <a:xfrm>
            <a:off x="3844408" y="8546672"/>
            <a:ext cx="603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RAG</a:t>
            </a:r>
            <a:r>
              <a:rPr lang="ja-JP" altLang="en-US" sz="1800" b="1" u="sng"/>
              <a:t>対象のドキュメント（</a:t>
            </a:r>
            <a:r>
              <a:rPr lang="en-US" altLang="ja-JP" sz="1800" b="1" u="sng" dirty="0"/>
              <a:t>.docx</a:t>
            </a:r>
            <a:r>
              <a:rPr lang="ja-JP" altLang="en-US" sz="1800" b="1" u="sng"/>
              <a:t>）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332060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0" y="2829925"/>
            <a:ext cx="202986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" altLang="ja-JP" sz="2400" dirty="0"/>
              <a:t> </a:t>
            </a:r>
            <a:r>
              <a:rPr lang="en" altLang="ja-JP" sz="2400" dirty="0">
                <a:hlinkClick r:id="rId5"/>
              </a:rPr>
              <a:t>https://github.com/yukismd/predAi_and_genAi/blob/main/job_db_search/data/job_database_wCategory.csv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テキスト類似モデル（</a:t>
            </a:r>
            <a:r>
              <a:rPr lang="en-US" altLang="ja-JP" sz="2400" dirty="0"/>
              <a:t>Metric Learning/Text Similarity</a:t>
            </a:r>
            <a:r>
              <a:rPr lang="ja-JP" altLang="en-US" sz="2400"/>
              <a:t>）</a:t>
            </a:r>
            <a:r>
              <a:rPr lang="en-US" altLang="ja-JP" sz="2400" dirty="0"/>
              <a:t> – </a:t>
            </a:r>
            <a:r>
              <a:rPr lang="ja-JP" altLang="en-US" sz="2400"/>
              <a:t>テキスト（</a:t>
            </a:r>
            <a:r>
              <a:rPr lang="en-US" altLang="ja-JP" sz="2400" dirty="0" err="1"/>
              <a:t>skill_sets</a:t>
            </a:r>
            <a:r>
              <a:rPr lang="ja-JP" altLang="en-US" sz="2400"/>
              <a:t>）に対し距離学習を実施（</a:t>
            </a:r>
            <a:r>
              <a:rPr lang="en-US" altLang="ja-JP" sz="2400" dirty="0" err="1"/>
              <a:t>category_label</a:t>
            </a:r>
            <a:r>
              <a:rPr lang="ja-JP" altLang="en-US" sz="2400"/>
              <a:t>をターゲットに利用）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5792904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Hydrogen Torch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ML Flow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データに対し、マッチしそうな仕事リストを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1981790" y="875965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6882054" y="8531052"/>
            <a:ext cx="6423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8" name="Picture 2" descr="H2O Hydrogen Torch | H2O.ai">
            <a:extLst>
              <a:ext uri="{FF2B5EF4-FFF2-40B4-BE49-F238E27FC236}">
                <a16:creationId xmlns:a16="http://schemas.microsoft.com/office/drawing/2014/main" id="{732C70C4-0256-4E6B-9410-8D9F6BF9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852" y="959669"/>
            <a:ext cx="3435398" cy="13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68E81F-D46F-9B82-415B-7B48BC8869A5}"/>
              </a:ext>
            </a:extLst>
          </p:cNvPr>
          <p:cNvSpPr txBox="1"/>
          <p:nvPr/>
        </p:nvSpPr>
        <p:spPr>
          <a:xfrm>
            <a:off x="1019955" y="9491878"/>
            <a:ext cx="617655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['</a:t>
            </a:r>
            <a:r>
              <a:rPr lang="ja-JP" altLang="en-US"/>
              <a:t>自動車販売</a:t>
            </a:r>
            <a:r>
              <a:rPr lang="en-US" altLang="ja-JP" dirty="0"/>
              <a:t>, </a:t>
            </a:r>
            <a:r>
              <a:rPr lang="ja-JP" altLang="en-US"/>
              <a:t>自動車整備</a:t>
            </a:r>
            <a:r>
              <a:rPr lang="en-US" altLang="ja-JP" dirty="0"/>
              <a:t>, </a:t>
            </a:r>
            <a:r>
              <a:rPr lang="ja-JP" altLang="en-US"/>
              <a:t>自動車保険の代理営業</a:t>
            </a:r>
            <a:r>
              <a:rPr lang="en-US" altLang="ja-JP" dirty="0"/>
              <a:t>, </a:t>
            </a:r>
            <a:r>
              <a:rPr lang="ja-JP" altLang="en-US"/>
              <a:t>新車販売</a:t>
            </a:r>
            <a:r>
              <a:rPr lang="en-US" altLang="ja-JP" dirty="0"/>
              <a:t>, </a:t>
            </a:r>
            <a:r>
              <a:rPr lang="ja-JP" altLang="en-US"/>
              <a:t>車検・点検</a:t>
            </a:r>
            <a:r>
              <a:rPr lang="en-US" altLang="ja-JP" dirty="0"/>
              <a:t>, </a:t>
            </a:r>
            <a:r>
              <a:rPr lang="ja-JP" altLang="en-US"/>
              <a:t>自動車登録の書類作成</a:t>
            </a:r>
            <a:r>
              <a:rPr lang="en-US" altLang="ja-JP" dirty="0"/>
              <a:t>, </a:t>
            </a:r>
            <a:r>
              <a:rPr lang="ja-JP" altLang="en-US"/>
              <a:t>指導員の業務指導や販売方法のアドバイス</a:t>
            </a:r>
            <a:r>
              <a:rPr lang="en-US" altLang="ja-JP" dirty="0"/>
              <a:t>, </a:t>
            </a:r>
            <a:r>
              <a:rPr lang="ja-JP" altLang="en-US"/>
              <a:t>商談同席</a:t>
            </a:r>
            <a:r>
              <a:rPr lang="en-US" altLang="ja-JP" dirty="0"/>
              <a:t>, </a:t>
            </a:r>
            <a:r>
              <a:rPr lang="en" altLang="ja-JP" dirty="0"/>
              <a:t>Excel</a:t>
            </a:r>
            <a:r>
              <a:rPr lang="ja-JP" altLang="en-US"/>
              <a:t>関数の使用やデータ表の作成</a:t>
            </a:r>
            <a:r>
              <a:rPr lang="en-US" altLang="ja-JP" dirty="0"/>
              <a:t>, </a:t>
            </a:r>
            <a:r>
              <a:rPr lang="en" altLang="ja-JP" dirty="0"/>
              <a:t>PowerPoint</a:t>
            </a:r>
            <a:r>
              <a:rPr lang="ja-JP" altLang="en-US"/>
              <a:t>の使用</a:t>
            </a:r>
            <a:r>
              <a:rPr lang="en-US" altLang="ja-JP" dirty="0"/>
              <a:t>, </a:t>
            </a:r>
            <a:r>
              <a:rPr lang="ja-JP" altLang="en-US"/>
              <a:t>報告書、見積書、礼状などの文書作成</a:t>
            </a:r>
            <a:r>
              <a:rPr lang="en-US" altLang="ja-JP" dirty="0"/>
              <a:t>, </a:t>
            </a:r>
            <a:r>
              <a:rPr lang="ja-JP" altLang="en-US"/>
              <a:t>会議資料、提案資料の作成</a:t>
            </a:r>
            <a:r>
              <a:rPr lang="en-US" altLang="ja-JP" dirty="0"/>
              <a:t>, </a:t>
            </a:r>
            <a:r>
              <a:rPr lang="ja-JP" altLang="en-US"/>
              <a:t>普通自動車第一種運転免許</a:t>
            </a:r>
            <a:r>
              <a:rPr lang="en-US" altLang="ja-JP" dirty="0"/>
              <a:t>, </a:t>
            </a:r>
            <a:r>
              <a:rPr lang="ja-JP" altLang="en-US"/>
              <a:t>損害保険募集人一般試験</a:t>
            </a:r>
            <a:r>
              <a:rPr lang="en-US" altLang="ja-JP" dirty="0"/>
              <a:t>, </a:t>
            </a:r>
            <a:r>
              <a:rPr lang="en" altLang="ja-JP" dirty="0"/>
              <a:t>TOEIC Listening &amp; Reading Test 650</a:t>
            </a:r>
            <a:r>
              <a:rPr lang="ja-JP" altLang="en-US"/>
              <a:t>点</a:t>
            </a:r>
            <a:r>
              <a:rPr lang="en-US" altLang="ja-JP" dirty="0"/>
              <a:t>, </a:t>
            </a:r>
            <a:r>
              <a:rPr lang="ja-JP" altLang="en-US"/>
              <a:t>顧客とのコミュニケーション能力</a:t>
            </a:r>
            <a:r>
              <a:rPr lang="en-US" altLang="ja-JP" dirty="0"/>
              <a:t>, </a:t>
            </a:r>
            <a:r>
              <a:rPr lang="en" altLang="ja-JP" dirty="0"/>
              <a:t>Word</a:t>
            </a:r>
            <a:r>
              <a:rPr lang="ja-JP" altLang="en-US"/>
              <a:t>の使用</a:t>
            </a:r>
            <a:r>
              <a:rPr lang="en-US" altLang="ja-JP" dirty="0"/>
              <a:t>']</a:t>
            </a:r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37F106D-5A6C-A956-3D94-35127E5C5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2054" y="8995634"/>
            <a:ext cx="6423841" cy="231106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EC308F-ADE9-6C38-5A05-D5B6B7C01400}"/>
              </a:ext>
            </a:extLst>
          </p:cNvPr>
          <p:cNvSpPr txBox="1"/>
          <p:nvPr/>
        </p:nvSpPr>
        <p:spPr>
          <a:xfrm>
            <a:off x="8041820" y="8868118"/>
            <a:ext cx="2183906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[-0.14998503029346466, -0.0906902402639389, 0.31655681133270264, 0.35003647208213806, -0.40125352144241333, 0.40502312779426575, -0.09217745810747147, 0.21565495431423187, -0.04981619492173195, -0.15057465434074402, ….]</a:t>
            </a:r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3C149FA-4DB2-D5A3-8A00-A3AB455D5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1040" y="8355574"/>
            <a:ext cx="4965700" cy="3505200"/>
          </a:xfrm>
          <a:prstGeom prst="rect">
            <a:avLst/>
          </a:prstGeom>
        </p:spPr>
      </p:pic>
      <p:sp>
        <p:nvSpPr>
          <p:cNvPr id="16" name="右矢印 15">
            <a:extLst>
              <a:ext uri="{FF2B5EF4-FFF2-40B4-BE49-F238E27FC236}">
                <a16:creationId xmlns:a16="http://schemas.microsoft.com/office/drawing/2014/main" id="{0981E713-9DC2-AF70-0C31-F570105E2072}"/>
              </a:ext>
            </a:extLst>
          </p:cNvPr>
          <p:cNvSpPr/>
          <p:nvPr/>
        </p:nvSpPr>
        <p:spPr>
          <a:xfrm>
            <a:off x="7391400" y="100075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08506D4D-EB4C-1E4E-5EF1-428306A6EBA0}"/>
              </a:ext>
            </a:extLst>
          </p:cNvPr>
          <p:cNvSpPr/>
          <p:nvPr/>
        </p:nvSpPr>
        <p:spPr>
          <a:xfrm>
            <a:off x="10418946" y="998897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5B4273A5-A0B9-1AB7-E381-3C9C3F61E018}"/>
              </a:ext>
            </a:extLst>
          </p:cNvPr>
          <p:cNvSpPr/>
          <p:nvPr/>
        </p:nvSpPr>
        <p:spPr>
          <a:xfrm>
            <a:off x="16230797" y="100075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C7804E4-D929-19BB-48F4-240E3E223D1E}"/>
              </a:ext>
            </a:extLst>
          </p:cNvPr>
          <p:cNvSpPr txBox="1"/>
          <p:nvPr/>
        </p:nvSpPr>
        <p:spPr>
          <a:xfrm>
            <a:off x="5448060" y="11483789"/>
            <a:ext cx="4399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テキスト類似モデルの推論。テキストの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 （</a:t>
            </a:r>
            <a:r>
              <a:rPr lang="en-US" altLang="ja-JP" sz="1800" dirty="0"/>
              <a:t>256</a:t>
            </a:r>
            <a:r>
              <a:rPr lang="ja-JP" altLang="en-US" sz="1800"/>
              <a:t>次元）予測</a:t>
            </a:r>
            <a:endParaRPr lang="en-US" altLang="ja-JP" sz="1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12B9ED-7BB6-56EB-B4FC-25D5358B2DBA}"/>
              </a:ext>
            </a:extLst>
          </p:cNvPr>
          <p:cNvSpPr txBox="1"/>
          <p:nvPr/>
        </p:nvSpPr>
        <p:spPr>
          <a:xfrm>
            <a:off x="11071040" y="11960144"/>
            <a:ext cx="3902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事前に保存しておいた</a:t>
            </a:r>
            <a:r>
              <a:rPr lang="en-US" altLang="ja-JP" sz="1800" dirty="0"/>
              <a:t>Job Embedding Table</a:t>
            </a:r>
            <a:r>
              <a:rPr lang="ja-JP" altLang="en-US" sz="1800"/>
              <a:t>（仕事数</a:t>
            </a:r>
            <a:r>
              <a:rPr lang="en-US" altLang="ja-JP" sz="1800" dirty="0"/>
              <a:t>*Embedding</a:t>
            </a:r>
            <a:r>
              <a:rPr lang="ja-JP" altLang="en-US" sz="1800"/>
              <a:t>次元数</a:t>
            </a:r>
            <a:r>
              <a:rPr lang="en-US" altLang="ja-JP" sz="1800" dirty="0"/>
              <a:t>(256)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12ED6-7302-F96A-A401-DC40C8607E4B}"/>
              </a:ext>
            </a:extLst>
          </p:cNvPr>
          <p:cNvSpPr txBox="1"/>
          <p:nvPr/>
        </p:nvSpPr>
        <p:spPr>
          <a:xfrm>
            <a:off x="16882054" y="11420628"/>
            <a:ext cx="599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Input</a:t>
            </a:r>
            <a:r>
              <a:rPr lang="ja-JP" altLang="en-US" sz="1800"/>
              <a:t>テキストの</a:t>
            </a:r>
            <a:r>
              <a:rPr lang="en-US" altLang="ja-JP" sz="1800" dirty="0"/>
              <a:t>Embedding</a:t>
            </a:r>
            <a:r>
              <a:rPr lang="ja-JP" altLang="en-US" sz="1800"/>
              <a:t>と</a:t>
            </a:r>
            <a:r>
              <a:rPr lang="en-US" altLang="ja-JP" sz="1800" dirty="0"/>
              <a:t>Embedding Table</a:t>
            </a:r>
            <a:r>
              <a:rPr lang="ja-JP" altLang="en-US" sz="1800"/>
              <a:t>間のコサイン類似度を計算。上位の仕事リストを</a:t>
            </a:r>
            <a:r>
              <a:rPr lang="en-US" altLang="ja-JP" sz="1800" dirty="0"/>
              <a:t>Output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6556D0-E129-3F6A-4395-1B106BFFD87D}"/>
              </a:ext>
            </a:extLst>
          </p:cNvPr>
          <p:cNvSpPr txBox="1"/>
          <p:nvPr/>
        </p:nvSpPr>
        <p:spPr>
          <a:xfrm>
            <a:off x="1019955" y="7885069"/>
            <a:ext cx="354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u="sng"/>
              <a:t>推論プロセス</a:t>
            </a:r>
            <a:endParaRPr lang="en-US" altLang="ja-JP" sz="1800" b="1" u="sng" dirty="0"/>
          </a:p>
        </p:txBody>
      </p:sp>
      <p:pic>
        <p:nvPicPr>
          <p:cNvPr id="2" name="Picture 2" descr="H2O Hydrogen Torch | H2O.ai">
            <a:extLst>
              <a:ext uri="{FF2B5EF4-FFF2-40B4-BE49-F238E27FC236}">
                <a16:creationId xmlns:a16="http://schemas.microsoft.com/office/drawing/2014/main" id="{D1A2B572-BA68-CD42-2CC6-4F2BFE35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27" y="12347181"/>
            <a:ext cx="1688873" cy="6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umPy - プレス用資料">
            <a:extLst>
              <a:ext uri="{FF2B5EF4-FFF2-40B4-BE49-F238E27FC236}">
                <a16:creationId xmlns:a16="http://schemas.microsoft.com/office/drawing/2014/main" id="{B41C5D5A-B44D-E2AE-5F38-908D48496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 t="17777" r="4635" b="16883"/>
          <a:stretch/>
        </p:blipFill>
        <p:spPr bwMode="auto">
          <a:xfrm>
            <a:off x="15483141" y="12322275"/>
            <a:ext cx="1817306" cy="61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BBADF4-1C4B-7248-84E4-03CE19DA7E92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5400" b="1" dirty="0">
                <a:latin typeface="+mj-lt"/>
              </a:rPr>
              <a:t>Agenda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A5D25-EC03-1074-C9B8-72E999FE3015}"/>
              </a:ext>
            </a:extLst>
          </p:cNvPr>
          <p:cNvSpPr txBox="1"/>
          <p:nvPr/>
        </p:nvSpPr>
        <p:spPr>
          <a:xfrm>
            <a:off x="2584261" y="2975496"/>
            <a:ext cx="1921547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ja-JP" altLang="en-US" sz="4000" b="1"/>
              <a:t>デモ実行環境</a:t>
            </a:r>
            <a:endParaRPr lang="en-US" altLang="ja-JP" sz="4000" b="1" dirty="0"/>
          </a:p>
          <a:p>
            <a:pPr>
              <a:spcBef>
                <a:spcPts val="1800"/>
              </a:spcBef>
            </a:pPr>
            <a:endParaRPr lang="en-US" altLang="ja-JP" sz="4000" b="1" dirty="0"/>
          </a:p>
          <a:p>
            <a:pPr>
              <a:spcBef>
                <a:spcPts val="1800"/>
              </a:spcBef>
            </a:pPr>
            <a:r>
              <a:rPr lang="ja-JP" altLang="en-US" sz="4000" b="1"/>
              <a:t>ユースケース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与信判定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映画の推薦（レコメンデーション）</a:t>
            </a:r>
            <a:endParaRPr lang="en-US" altLang="ja-JP" sz="4000" b="1" dirty="0"/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ja-JP" altLang="en-US" sz="4000" b="1"/>
              <a:t>ジョブマッチング</a:t>
            </a:r>
            <a:r>
              <a:rPr lang="en-US" altLang="ja-JP" sz="4000" b="1" dirty="0"/>
              <a:t>/</a:t>
            </a:r>
            <a:r>
              <a:rPr lang="ja-JP" altLang="en-US" sz="4000" b="1"/>
              <a:t>検索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3888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1954517" y="5318762"/>
            <a:ext cx="383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モデル学習と推論様モデルファイルの作成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7976549" y="4883535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5503515" y="356896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9" y="3657349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82" y="3074820"/>
            <a:ext cx="3168776" cy="10158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7883" y="8787972"/>
            <a:ext cx="6019648" cy="396491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>
            <a:cxnSpLocks/>
          </p:cNvCxnSpPr>
          <p:nvPr/>
        </p:nvCxnSpPr>
        <p:spPr>
          <a:xfrm>
            <a:off x="5791201" y="4410175"/>
            <a:ext cx="190987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606" y="11532044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2966" y="11419317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9872871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10317883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5905480" y="2974883"/>
            <a:ext cx="1756699" cy="788372"/>
          </a:xfrm>
          <a:prstGeom prst="wedgeRectCallout">
            <a:avLst>
              <a:gd name="adj1" fmla="val -3397"/>
              <a:gd name="adj2" fmla="val 11984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モデルファイル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10596095" y="3844900"/>
            <a:ext cx="2338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000"/>
              <a:t>推論用モデルファイルのホスト</a:t>
            </a:r>
            <a:endParaRPr lang="en-US" altLang="ja-JP" sz="20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6872316" y="7006606"/>
            <a:ext cx="2473761" cy="730442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7611869" y="8057530"/>
            <a:ext cx="2473761" cy="730442"/>
          </a:xfrm>
          <a:prstGeom prst="wedgeRectCallout">
            <a:avLst>
              <a:gd name="adj1" fmla="val 109336"/>
              <a:gd name="adj2" fmla="val -782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1659989" y="2698742"/>
            <a:ext cx="11418767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4628551" y="5095645"/>
            <a:ext cx="1639258" cy="3348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5047429" y="5125412"/>
            <a:ext cx="1709478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7158699" y="6884460"/>
            <a:ext cx="2473761" cy="730442"/>
          </a:xfrm>
          <a:prstGeom prst="wedgeRectCallout">
            <a:avLst>
              <a:gd name="adj1" fmla="val -118951"/>
              <a:gd name="adj2" fmla="val -646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文章生成のリクエスト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7728713" y="7908310"/>
            <a:ext cx="2473761" cy="730442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生成結果の応答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2145017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8946852" y="3859598"/>
            <a:ext cx="2878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000" dirty="0"/>
              <a:t>LLM</a:t>
            </a:r>
            <a:r>
              <a:rPr lang="ja-JP" altLang="en-US" sz="2000"/>
              <a:t>のホスト</a:t>
            </a:r>
            <a:endParaRPr lang="en-US" altLang="ja-JP" sz="20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5035842" y="2708429"/>
            <a:ext cx="6475282" cy="354021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5525784" y="207682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デモ実施環境</a:t>
            </a:r>
            <a:endParaRPr lang="en-US" altLang="ja-JP" sz="5400" b="1" dirty="0">
              <a:latin typeface="+mj-lt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2940BBA0-CA7C-712A-882A-1FFF9728D8EF}"/>
              </a:ext>
            </a:extLst>
          </p:cNvPr>
          <p:cNvSpPr/>
          <p:nvPr/>
        </p:nvSpPr>
        <p:spPr>
          <a:xfrm>
            <a:off x="10443484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07DB125-5839-D22F-2F2F-5D03C900CA19}"/>
              </a:ext>
            </a:extLst>
          </p:cNvPr>
          <p:cNvSpPr/>
          <p:nvPr/>
        </p:nvSpPr>
        <p:spPr>
          <a:xfrm>
            <a:off x="14763557" y="7098457"/>
            <a:ext cx="1252330" cy="495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>
                <a:solidFill>
                  <a:srgbClr val="0070C0"/>
                </a:solidFill>
              </a:rPr>
              <a:t>API</a:t>
            </a:r>
            <a:endParaRPr kumimoji="1" lang="ja-JP" altLang="en-US" sz="1800" b="1">
              <a:solidFill>
                <a:srgbClr val="0070C0"/>
              </a:solidFill>
            </a:endParaRPr>
          </a:p>
        </p:txBody>
      </p:sp>
      <p:pic>
        <p:nvPicPr>
          <p:cNvPr id="6" name="Picture 2" descr="H2O Hydrogen Torch | H2O.ai">
            <a:extLst>
              <a:ext uri="{FF2B5EF4-FFF2-40B4-BE49-F238E27FC236}">
                <a16:creationId xmlns:a16="http://schemas.microsoft.com/office/drawing/2014/main" id="{73408512-439C-4383-BDB3-7579BCDD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55" y="4189350"/>
            <a:ext cx="2679429" cy="10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与信判定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予測AIのローン申請者に対する与信判定結果を、生成AIが解釈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>
              <a:spcBef>
                <a:spcPts val="600"/>
              </a:spcBef>
            </a:pPr>
            <a:r>
              <a:rPr lang="ja-JP" altLang="en-US" sz="2800"/>
              <a:t>予測AI</a:t>
            </a:r>
            <a:r>
              <a:rPr lang="en-US" altLang="ja-JP" sz="2800" dirty="0"/>
              <a:t>:</a:t>
            </a:r>
            <a:r>
              <a:rPr lang="ja-JP" altLang="en-US" sz="2800"/>
              <a:t> 支払不履行確率とそのリーズンコード(Shapley)の予測</a:t>
            </a:r>
          </a:p>
          <a:p>
            <a:pPr>
              <a:spcBef>
                <a:spcPts val="600"/>
              </a:spcBef>
            </a:pPr>
            <a:r>
              <a:rPr lang="ja-JP" altLang="en-US" sz="2800"/>
              <a:t>生成AI: 予測AIの推論結果の解釈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71021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https://github.com/yukismd/predAi_and_genAi/tree/main/creditcard_default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ja-JP" altLang="en-US" sz="2400">
                <a:hlinkClick r:id="rId3"/>
              </a:rPr>
              <a:t>https://github.com/yukismd/predAi_and_genAi/blob/main/creditcard_default/CreditScoring.ipynb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37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1092068" y="4731023"/>
            <a:ext cx="440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ローン申請者データ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1092068" y="5883291"/>
            <a:ext cx="440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支払不履行確率、リーズンコード（</a:t>
            </a:r>
            <a:r>
              <a:rPr lang="en-US" altLang="ja-JP" sz="1800" dirty="0"/>
              <a:t>Shapley</a:t>
            </a:r>
            <a:r>
              <a:rPr lang="ja-JP" altLang="en-US" sz="1800"/>
              <a:t>）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の推論結果を含んだプロンプト（推論結果に対する指示を含める）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3438309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与信モデルの予測結果は</a:t>
            </a:r>
            <a:r>
              <a:rPr lang="en-US" altLang="ja-JP" dirty="0">
                <a:solidFill>
                  <a:srgbClr val="000000"/>
                </a:solidFill>
              </a:rPr>
              <a:t>0.6974739273081736</a:t>
            </a:r>
            <a:r>
              <a:rPr lang="ja-JP" altLang="en-US">
                <a:solidFill>
                  <a:srgbClr val="000000"/>
                </a:solidFill>
              </a:rPr>
              <a:t>で、これは予測精度が</a:t>
            </a:r>
            <a:r>
              <a:rPr lang="en-US" altLang="ja-JP" dirty="0">
                <a:solidFill>
                  <a:srgbClr val="000000"/>
                </a:solidFill>
              </a:rPr>
              <a:t>0.3~0.7</a:t>
            </a:r>
            <a:r>
              <a:rPr lang="ja-JP" altLang="en-US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dirty="0">
                <a:solidFill>
                  <a:srgbClr val="000000"/>
                </a:solidFill>
              </a:rPr>
              <a:t>: ['</a:t>
            </a:r>
            <a:r>
              <a:rPr lang="en" altLang="ja-JP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dirty="0">
                <a:solidFill>
                  <a:srgbClr val="000000"/>
                </a:solidFill>
              </a:rPr>
              <a:t>PAY_*, BILL_AMT*, PAY_AMT*</a:t>
            </a:r>
            <a:r>
              <a:rPr lang="ja-JP" altLang="en-US">
                <a:solidFill>
                  <a:srgbClr val="000000"/>
                </a:solidFill>
              </a:rPr>
              <a:t>が</a:t>
            </a:r>
            <a:r>
              <a:rPr lang="en-US" altLang="ja-JP" dirty="0">
                <a:solidFill>
                  <a:srgbClr val="000000"/>
                </a:solidFill>
              </a:rPr>
              <a:t>8</a:t>
            </a:r>
            <a:r>
              <a:rPr lang="ja-JP" altLang="en-US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D37AEDC-C2F4-C78D-46E3-30E31F491E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7246" y="4997657"/>
            <a:ext cx="6335653" cy="589363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1798E7-685D-9E7E-5B96-8E6B6489C7BA}"/>
              </a:ext>
            </a:extLst>
          </p:cNvPr>
          <p:cNvSpPr txBox="1"/>
          <p:nvPr/>
        </p:nvSpPr>
        <p:spPr>
          <a:xfrm>
            <a:off x="1897378" y="5954359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ローン申請者情報（顧客属性、過去返済履歴）</a:t>
            </a:r>
            <a:endParaRPr lang="en-US" altLang="ja-JP" sz="1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A70429-265B-8828-7355-FEE2E3885344}"/>
              </a:ext>
            </a:extLst>
          </p:cNvPr>
          <p:cNvSpPr txBox="1"/>
          <p:nvPr/>
        </p:nvSpPr>
        <p:spPr>
          <a:xfrm>
            <a:off x="1897378" y="11266994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ローン申請者への貸出判断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466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予測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1794" y="733880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151588" y="205468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E29D953-E084-EB66-0410-BAD2E0A4E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7464" y="1006445"/>
            <a:ext cx="3755396" cy="120388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EB1EE9-A7F2-F77F-ED55-2458089922B6}"/>
              </a:ext>
            </a:extLst>
          </p:cNvPr>
          <p:cNvSpPr txBox="1"/>
          <p:nvPr/>
        </p:nvSpPr>
        <p:spPr>
          <a:xfrm>
            <a:off x="1772431" y="3367802"/>
            <a:ext cx="196165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学習</a:t>
            </a:r>
            <a:endParaRPr lang="en-US" altLang="ja-JP" sz="24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学習データ：</a:t>
            </a:r>
            <a:r>
              <a:rPr lang="en-US" altLang="ja-JP" sz="2400" dirty="0">
                <a:hlinkClick r:id="rId6"/>
              </a:rPr>
              <a:t>https://h2oai-jp-public.s3.ap-northeast-1.amazonaws.com/sample_data/UCI_CreditCard/UCI_Credit_Card3.csv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分類モデル</a:t>
            </a:r>
            <a:r>
              <a:rPr lang="en-US" altLang="ja-JP" sz="2400" dirty="0"/>
              <a:t> – </a:t>
            </a:r>
            <a:r>
              <a:rPr lang="ja-JP" altLang="en-US" sz="2400"/>
              <a:t>支払不履行（</a:t>
            </a:r>
            <a:r>
              <a:rPr lang="en" altLang="ja-JP" sz="2400" dirty="0" err="1"/>
              <a:t>default_payment_next_month</a:t>
            </a:r>
            <a:r>
              <a:rPr lang="ja-JP" altLang="en-US" sz="2400"/>
              <a:t>）確率を顧客属性や過去の支払い履歴で予測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4100FD1-75B5-B2F4-5743-93FCEB174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739" y="10416211"/>
            <a:ext cx="9916208" cy="59519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5231A44-467F-CA7C-7E90-EAEAF1543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394" y="8982848"/>
            <a:ext cx="2343250" cy="39086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3BC50C-3FC8-2861-3C99-7F8665B79764}"/>
              </a:ext>
            </a:extLst>
          </p:cNvPr>
          <p:cNvSpPr txBox="1"/>
          <p:nvPr/>
        </p:nvSpPr>
        <p:spPr>
          <a:xfrm>
            <a:off x="14672286" y="9312038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デフォルト確率</a:t>
            </a:r>
            <a:r>
              <a:rPr lang="en-US" altLang="ja-JP" sz="1800" dirty="0"/>
              <a:t>: 0.697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FFF4B2-4F22-22A4-3D44-CF39AE7C67EE}"/>
              </a:ext>
            </a:extLst>
          </p:cNvPr>
          <p:cNvSpPr txBox="1"/>
          <p:nvPr/>
        </p:nvSpPr>
        <p:spPr>
          <a:xfrm>
            <a:off x="1772431" y="6724111"/>
            <a:ext cx="19616578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400" b="1"/>
              <a:t>推論</a:t>
            </a:r>
            <a:endParaRPr lang="en-US" altLang="ja-JP" sz="2400" b="1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Driverless AI</a:t>
            </a:r>
            <a:r>
              <a:rPr lang="ja-JP" altLang="en-US" sz="2400"/>
              <a:t>のモデルファイル（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）を</a:t>
            </a:r>
            <a:r>
              <a:rPr lang="en-US" altLang="ja-JP" sz="2400" dirty="0" err="1"/>
              <a:t>MLOps</a:t>
            </a:r>
            <a:r>
              <a:rPr lang="ja-JP" altLang="en-US" sz="2400"/>
              <a:t>へデプロイ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Input</a:t>
            </a:r>
            <a:r>
              <a:rPr lang="ja-JP" altLang="en-US" sz="2400"/>
              <a:t>データに対し、デフォルト確率とリーズンコード（</a:t>
            </a:r>
            <a:r>
              <a:rPr lang="en-US" altLang="ja-JP" sz="2400" dirty="0"/>
              <a:t>Shapley</a:t>
            </a:r>
            <a:r>
              <a:rPr lang="ja-JP" altLang="en-US" sz="2400"/>
              <a:t>）を</a:t>
            </a:r>
            <a:r>
              <a:rPr lang="en-US" altLang="ja-JP" sz="2400" dirty="0"/>
              <a:t>Output</a:t>
            </a:r>
          </a:p>
          <a:p>
            <a:pPr>
              <a:spcBef>
                <a:spcPts val="600"/>
              </a:spcBef>
            </a:pP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E991C6D-2E2E-5287-F925-C112888ED85E}"/>
              </a:ext>
            </a:extLst>
          </p:cNvPr>
          <p:cNvSpPr txBox="1"/>
          <p:nvPr/>
        </p:nvSpPr>
        <p:spPr>
          <a:xfrm>
            <a:off x="17509394" y="8547898"/>
            <a:ext cx="23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Shapley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339BA2-E323-AF6E-24A1-0A2D5A002DDF}"/>
              </a:ext>
            </a:extLst>
          </p:cNvPr>
          <p:cNvSpPr txBox="1"/>
          <p:nvPr/>
        </p:nvSpPr>
        <p:spPr>
          <a:xfrm>
            <a:off x="5543402" y="9615972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  <a:p>
            <a:pPr algn="ctr"/>
            <a:r>
              <a:rPr lang="ja-JP" altLang="en-US" sz="1800"/>
              <a:t>（</a:t>
            </a:r>
            <a:r>
              <a:rPr lang="en-US" altLang="ja-JP" sz="1800" dirty="0"/>
              <a:t>1</a:t>
            </a:r>
            <a:r>
              <a:rPr lang="ja-JP" altLang="en-US" sz="1800"/>
              <a:t>オブザベーション）</a:t>
            </a:r>
            <a:endParaRPr lang="en-US" altLang="ja-JP" sz="1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53B1DC-584F-20C8-5377-93D082684882}"/>
              </a:ext>
            </a:extLst>
          </p:cNvPr>
          <p:cNvSpPr txBox="1"/>
          <p:nvPr/>
        </p:nvSpPr>
        <p:spPr>
          <a:xfrm>
            <a:off x="15177733" y="7856240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81FB84-5BC1-9180-EFBF-F1CFB9DA7EB5}"/>
              </a:ext>
            </a:extLst>
          </p:cNvPr>
          <p:cNvSpPr txBox="1"/>
          <p:nvPr/>
        </p:nvSpPr>
        <p:spPr>
          <a:xfrm>
            <a:off x="20031728" y="9150447"/>
            <a:ext cx="1991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システムフォント（レギュラー）"/>
              <a:buChar char="※"/>
            </a:pPr>
            <a:r>
              <a:rPr lang="ja-JP" altLang="en-US"/>
              <a:t>予測確率に対する各特徴量の寄与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92F7DD-71EF-A1CB-B128-AF267DF19D17}"/>
              </a:ext>
            </a:extLst>
          </p:cNvPr>
          <p:cNvSpPr txBox="1"/>
          <p:nvPr/>
        </p:nvSpPr>
        <p:spPr>
          <a:xfrm>
            <a:off x="2711739" y="11104762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ローン申請者情報（顧客属性、過去返済履歴）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617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生成</a:t>
            </a:r>
            <a:r>
              <a:rPr lang="en-US" altLang="ja-JP" sz="5400" b="1" dirty="0">
                <a:latin typeface="+mj-lt"/>
              </a:rPr>
              <a:t>AI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1696832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プロンプト</a:t>
            </a:r>
            <a:endParaRPr lang="en-US" altLang="ja-JP" sz="1800" b="1" u="sng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1696832" y="11695126"/>
            <a:ext cx="8818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>
                <a:solidFill>
                  <a:srgbClr val="0070C0"/>
                </a:solidFill>
              </a:rPr>
              <a:t>予測</a:t>
            </a:r>
            <a:r>
              <a:rPr lang="en-US" altLang="ja-JP" sz="1600" dirty="0">
                <a:solidFill>
                  <a:srgbClr val="0070C0"/>
                </a:solidFill>
              </a:rPr>
              <a:t>AI</a:t>
            </a:r>
            <a:r>
              <a:rPr lang="ja-JP" altLang="en-US" sz="1600">
                <a:solidFill>
                  <a:srgbClr val="0070C0"/>
                </a:solidFill>
              </a:rPr>
              <a:t>の推論結果</a:t>
            </a:r>
            <a:r>
              <a:rPr lang="en-US" altLang="ja-JP" sz="1600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>
                <a:solidFill>
                  <a:srgbClr val="0070C0"/>
                </a:solidFill>
              </a:rPr>
              <a:t>デフォルト確率</a:t>
            </a:r>
            <a:endParaRPr lang="en-US" altLang="ja-JP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0070C0"/>
                </a:solidFill>
              </a:rPr>
              <a:t>Shapley – </a:t>
            </a:r>
            <a:r>
              <a:rPr lang="ja-JP" altLang="en-US" sz="1600">
                <a:solidFill>
                  <a:srgbClr val="0070C0"/>
                </a:solidFill>
              </a:rPr>
              <a:t>正の値の特徴量名をプロンプトに含める</a:t>
            </a:r>
            <a:endParaRPr lang="en-US" altLang="ja-JP" sz="1600" dirty="0">
              <a:solidFill>
                <a:srgbClr val="0070C0"/>
              </a:solidFill>
            </a:endParaRPr>
          </a:p>
        </p:txBody>
      </p:sp>
      <p:pic>
        <p:nvPicPr>
          <p:cNvPr id="2" name="グラフィックス 1" descr="人工知能 単色塗りつぶし">
            <a:extLst>
              <a:ext uri="{FF2B5EF4-FFF2-40B4-BE49-F238E27FC236}">
                <a16:creationId xmlns:a16="http://schemas.microsoft.com/office/drawing/2014/main" id="{F8436246-A7FC-26AA-81F4-2590A0EA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696" y="707563"/>
            <a:ext cx="1320800" cy="13208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5ECBD8-C52D-924B-6C46-06DA77BE4029}"/>
              </a:ext>
            </a:extLst>
          </p:cNvPr>
          <p:cNvSpPr/>
          <p:nvPr/>
        </p:nvSpPr>
        <p:spPr>
          <a:xfrm>
            <a:off x="16139490" y="2028363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4" name="Picture 2" descr="Header banner">
            <a:extLst>
              <a:ext uri="{FF2B5EF4-FFF2-40B4-BE49-F238E27FC236}">
                <a16:creationId xmlns:a16="http://schemas.microsoft.com/office/drawing/2014/main" id="{B2A22BAB-73CE-552D-3B1C-153820131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8209347" y="93799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6654CA-6CB1-2918-FB6F-F9BF3655D581}"/>
              </a:ext>
            </a:extLst>
          </p:cNvPr>
          <p:cNvSpPr txBox="1"/>
          <p:nvPr/>
        </p:nvSpPr>
        <p:spPr>
          <a:xfrm>
            <a:off x="1696832" y="7106547"/>
            <a:ext cx="10329516" cy="4524315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/>
              <a:t>予測モデルの予測結果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0.6974739273081736</a:t>
            </a:r>
            <a:r>
              <a:rPr lang="en-US" altLang="ja-JP" sz="1800" dirty="0"/>
              <a:t> </a:t>
            </a:r>
          </a:p>
          <a:p>
            <a:r>
              <a:rPr lang="ja-JP" altLang="en-US" sz="1800"/>
              <a:t>予測モデルの予測結果を、以下の与信判断の目安の目安に従って、与信可否の判定をして下さい。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/>
              <a:t>リーズンコードの結果</a:t>
            </a:r>
            <a:r>
              <a:rPr lang="en-US" altLang="ja-JP" sz="1800" dirty="0"/>
              <a:t>: </a:t>
            </a:r>
            <a:r>
              <a:rPr lang="en-US" altLang="ja-JP" sz="1800" dirty="0">
                <a:solidFill>
                  <a:srgbClr val="0070C0"/>
                </a:solidFill>
              </a:rPr>
              <a:t>['</a:t>
            </a:r>
            <a:r>
              <a:rPr lang="en" altLang="ja-JP" sz="1800" dirty="0">
                <a:solidFill>
                  <a:srgbClr val="0070C0"/>
                </a:solidFill>
              </a:rPr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 sz="1800"/>
              <a:t>与信可否の判定において、リーズンコードの確認が必要な場合は、リーズンコードの結果に従い、以下のリーズンコードの基準に理由を述べて下さい。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与信判断の目安 </a:t>
            </a:r>
            <a:endParaRPr lang="en-US" altLang="ja-JP" sz="1800" dirty="0"/>
          </a:p>
          <a:p>
            <a:r>
              <a:rPr lang="ja-JP" altLang="en-US" sz="1800"/>
              <a:t>予測精度が</a:t>
            </a:r>
            <a:r>
              <a:rPr lang="en-US" altLang="ja-JP" sz="1800" dirty="0"/>
              <a:t>0.3</a:t>
            </a:r>
            <a:r>
              <a:rPr lang="ja-JP" altLang="en-US" sz="1800"/>
              <a:t>以下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与信判定に問題なし。貸し出し可能。 予測精度が</a:t>
            </a:r>
            <a:r>
              <a:rPr lang="en-US" altLang="ja-JP" sz="1800" dirty="0"/>
              <a:t>0.3~0.7: </a:t>
            </a:r>
            <a:r>
              <a:rPr lang="ja-JP" altLang="en-US" sz="1800"/>
              <a:t>与信判定に問題ありの可能性。リーズンコードの確認が必要。 予測精度が</a:t>
            </a:r>
            <a:r>
              <a:rPr lang="en-US" altLang="ja-JP" sz="1800" dirty="0"/>
              <a:t>0.7</a:t>
            </a:r>
            <a:r>
              <a:rPr lang="ja-JP" altLang="en-US" sz="1800"/>
              <a:t>以上</a:t>
            </a:r>
            <a:r>
              <a:rPr lang="en-US" altLang="ja-JP" sz="1800" dirty="0"/>
              <a:t>: </a:t>
            </a:r>
            <a:r>
              <a:rPr lang="ja-JP" altLang="en-US" sz="1800"/>
              <a:t>与信判定に問題あり。貸し出し不可。 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/>
              <a:t>### </a:t>
            </a:r>
            <a:r>
              <a:rPr lang="ja-JP" altLang="en-US" sz="1800"/>
              <a:t>リーズンコードの基準 </a:t>
            </a:r>
            <a:endParaRPr lang="en-US" altLang="ja-JP" sz="1800" dirty="0"/>
          </a:p>
          <a:p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個以上含まれる場合は、過去の返済履歴に問題ありとなります。 </a:t>
            </a:r>
            <a:r>
              <a:rPr lang="en" altLang="ja-JP" sz="1800" dirty="0"/>
              <a:t>PAY_*, BILL_AMT*, PAY_AMT*</a:t>
            </a:r>
            <a:r>
              <a:rPr lang="ja-JP" altLang="en-US" sz="1800"/>
              <a:t>が</a:t>
            </a:r>
            <a:r>
              <a:rPr lang="en-US" altLang="ja-JP" sz="1800" dirty="0"/>
              <a:t>8</a:t>
            </a:r>
            <a:r>
              <a:rPr lang="ja-JP" altLang="en-US" sz="1800"/>
              <a:t>個未満であれば含まれる場合は、返済履歴には問題がありません。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CE6D7-C383-57FD-D94C-0DDEF89F16DD}"/>
              </a:ext>
            </a:extLst>
          </p:cNvPr>
          <p:cNvSpPr txBox="1"/>
          <p:nvPr/>
        </p:nvSpPr>
        <p:spPr>
          <a:xfrm>
            <a:off x="12570240" y="7106547"/>
            <a:ext cx="10329516" cy="369331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ja-JP" altLang="en-US" sz="1800">
                <a:solidFill>
                  <a:srgbClr val="000000"/>
                </a:solidFill>
              </a:rPr>
              <a:t>与信判定の目安に従って、与信可否の判定を行います。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与信モデルの予測結果は</a:t>
            </a:r>
            <a:r>
              <a:rPr lang="en-US" altLang="ja-JP" sz="1800" dirty="0">
                <a:solidFill>
                  <a:srgbClr val="000000"/>
                </a:solidFill>
              </a:rPr>
              <a:t>0.6974739273081736</a:t>
            </a:r>
            <a:r>
              <a:rPr lang="ja-JP" altLang="en-US" sz="1800">
                <a:solidFill>
                  <a:srgbClr val="000000"/>
                </a:solidFill>
              </a:rPr>
              <a:t>で、これは予測精度が</a:t>
            </a:r>
            <a:r>
              <a:rPr lang="en-US" altLang="ja-JP" sz="1800" dirty="0">
                <a:solidFill>
                  <a:srgbClr val="000000"/>
                </a:solidFill>
              </a:rPr>
              <a:t>0.3~0.7</a:t>
            </a:r>
            <a:r>
              <a:rPr lang="ja-JP" altLang="en-US" sz="1800">
                <a:solidFill>
                  <a:srgbClr val="000000"/>
                </a:solidFill>
              </a:rPr>
              <a:t>の範囲にあります。したがって、与信判定に問題ありの可能性があり、リーズンコードの確認が必要です。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リーズンコードの結果は以下の通りです</a:t>
            </a:r>
            <a:r>
              <a:rPr lang="en-US" altLang="ja-JP" sz="1800" dirty="0">
                <a:solidFill>
                  <a:srgbClr val="000000"/>
                </a:solidFill>
              </a:rPr>
              <a:t>: ['</a:t>
            </a:r>
            <a:r>
              <a:rPr lang="en" altLang="ja-JP" sz="1800" dirty="0">
                <a:solidFill>
                  <a:srgbClr val="000000"/>
                </a:solidFill>
              </a:rPr>
              <a:t>EDUCATION', 'MARRIAGE', 'AGE', 'PAY_1', 'PAY_2', 'PAY_3', 'PAY_4', 'PAY_5', 'BILL_AMT1', 'BILL_AMT2', 'PAY_AMT1', 'PAY_AMT2', 'PAY_AMT3', 'PAY_AMT4', 'PAY_AMT5', 'PAY_AMT6’] </a:t>
            </a:r>
          </a:p>
          <a:p>
            <a:endParaRPr lang="en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リーズンコードの基準によると、</a:t>
            </a:r>
            <a:r>
              <a:rPr lang="en" altLang="ja-JP" sz="1800" dirty="0">
                <a:solidFill>
                  <a:srgbClr val="000000"/>
                </a:solidFill>
              </a:rPr>
              <a:t>PAY_*, BILL_AMT*, PAY_AMT*</a:t>
            </a:r>
            <a:r>
              <a:rPr lang="ja-JP" altLang="en-US" sz="1800">
                <a:solidFill>
                  <a:srgbClr val="000000"/>
                </a:solidFill>
              </a:rPr>
              <a:t>が</a:t>
            </a:r>
            <a:r>
              <a:rPr lang="en-US" altLang="ja-JP" sz="1800" dirty="0">
                <a:solidFill>
                  <a:srgbClr val="000000"/>
                </a:solidFill>
              </a:rPr>
              <a:t>8</a:t>
            </a:r>
            <a:r>
              <a:rPr lang="ja-JP" altLang="en-US" sz="1800">
                <a:solidFill>
                  <a:srgbClr val="000000"/>
                </a:solidFill>
              </a:rPr>
              <a:t>個以上含まれています。これは過去の返済履歴に問題があることを示しています。 </a:t>
            </a:r>
            <a:endParaRPr lang="en-US" altLang="ja-JP" sz="1800" dirty="0">
              <a:solidFill>
                <a:srgbClr val="000000"/>
              </a:solidFill>
            </a:endParaRPr>
          </a:p>
          <a:p>
            <a:endParaRPr lang="en-US" altLang="ja-JP" sz="1800" dirty="0">
              <a:solidFill>
                <a:srgbClr val="000000"/>
              </a:solidFill>
            </a:endParaRPr>
          </a:p>
          <a:p>
            <a:r>
              <a:rPr lang="ja-JP" altLang="en-US" sz="1800">
                <a:solidFill>
                  <a:srgbClr val="000000"/>
                </a:solidFill>
              </a:rPr>
              <a:t>以上の情報に基づき、与信判定に問題ありの可能性があり、貸し出し不可と判断します。</a:t>
            </a:r>
            <a:endParaRPr lang="ja-JP" altLang="en-US" sz="1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F8BE6-717A-E961-CD05-AE25495B9A74}"/>
              </a:ext>
            </a:extLst>
          </p:cNvPr>
          <p:cNvSpPr txBox="1"/>
          <p:nvPr/>
        </p:nvSpPr>
        <p:spPr>
          <a:xfrm>
            <a:off x="1954923" y="2935885"/>
            <a:ext cx="19616578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h2oGPTe</a:t>
            </a:r>
            <a:r>
              <a:rPr lang="ja-JP" altLang="en-US" sz="2400"/>
              <a:t>上にホストされた</a:t>
            </a:r>
            <a:r>
              <a:rPr lang="en-US" altLang="ja-JP" sz="2400" dirty="0"/>
              <a:t>OSS LLM</a:t>
            </a:r>
            <a:r>
              <a:rPr lang="ja-JP" altLang="en-US" sz="2400"/>
              <a:t>へ</a:t>
            </a:r>
            <a:r>
              <a:rPr lang="en-US" altLang="ja-JP" sz="2400" dirty="0"/>
              <a:t>API</a:t>
            </a:r>
            <a:r>
              <a:rPr lang="ja-JP" altLang="en-US" sz="2400"/>
              <a:t>アクセス</a:t>
            </a:r>
            <a:endParaRPr lang="en-US" altLang="ja-JP" sz="24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 - </a:t>
            </a:r>
            <a:r>
              <a:rPr lang="en-US" altLang="ja-JP" sz="2400" dirty="0" err="1"/>
              <a:t>microsoft</a:t>
            </a:r>
            <a:r>
              <a:rPr lang="en-US" altLang="ja-JP" sz="2400" dirty="0"/>
              <a:t>/Phi-3-medium-128k-instruct: </a:t>
            </a:r>
            <a:r>
              <a:rPr lang="en-US" altLang="ja-JP" sz="2400" dirty="0">
                <a:hlinkClick r:id="rId6"/>
              </a:rPr>
              <a:t>https://huggingface.co/microsoft/Phi-3-medium-128k-instruct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380A61-1782-857C-5774-2B41E5B7C6AE}"/>
              </a:ext>
            </a:extLst>
          </p:cNvPr>
          <p:cNvSpPr txBox="1"/>
          <p:nvPr/>
        </p:nvSpPr>
        <p:spPr>
          <a:xfrm>
            <a:off x="12570239" y="6641965"/>
            <a:ext cx="10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u="sng"/>
              <a:t>生成結果</a:t>
            </a:r>
            <a:endParaRPr lang="en-US" altLang="ja-JP" sz="1800" b="1" u="sng" dirty="0"/>
          </a:p>
        </p:txBody>
      </p:sp>
    </p:spTree>
    <p:extLst>
      <p:ext uri="{BB962C8B-B14F-4D97-AF65-F5344CB8AC3E}">
        <p14:creationId xmlns:p14="http://schemas.microsoft.com/office/powerpoint/2010/main" val="21378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BDDF67-5029-7475-7547-01ACD6448B4E}"/>
              </a:ext>
            </a:extLst>
          </p:cNvPr>
          <p:cNvSpPr/>
          <p:nvPr/>
        </p:nvSpPr>
        <p:spPr>
          <a:xfrm>
            <a:off x="3581400" y="1876390"/>
            <a:ext cx="16668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6000" b="1">
                <a:latin typeface="+mj-lt"/>
              </a:rPr>
              <a:t>映画の推薦（レコメンデーション）</a:t>
            </a:r>
            <a:endParaRPr lang="en-US" altLang="ja-JP" sz="6000" b="1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59D273-8ED8-0FAA-882B-1D14B9B16057}"/>
              </a:ext>
            </a:extLst>
          </p:cNvPr>
          <p:cNvSpPr txBox="1"/>
          <p:nvPr/>
        </p:nvSpPr>
        <p:spPr>
          <a:xfrm>
            <a:off x="4919662" y="4288393"/>
            <a:ext cx="14873287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-US" sz="2800"/>
              <a:t>が顧客の映画の評価予測を実施し、生成</a:t>
            </a:r>
            <a:r>
              <a:rPr lang="en" altLang="ja-JP" sz="2800" dirty="0"/>
              <a:t>AI</a:t>
            </a:r>
            <a:r>
              <a:rPr lang="ja-JP" altLang="en-US" sz="2800"/>
              <a:t>がお勧め映画の推薦文を作成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endParaRPr lang="ja-JP" altLang="en-US" sz="2800"/>
          </a:p>
          <a:p>
            <a:pPr>
              <a:spcBef>
                <a:spcPts val="600"/>
              </a:spcBef>
            </a:pP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en-US" altLang="ja-JP" sz="2800" dirty="0"/>
              <a:t>:</a:t>
            </a:r>
            <a:r>
              <a:rPr lang="en" altLang="ja-JP" sz="2800" dirty="0"/>
              <a:t> </a:t>
            </a:r>
            <a:r>
              <a:rPr lang="ja-JP" altLang="en-US" sz="2800"/>
              <a:t>顧客属性と好みのジャンルに基づく映画の推薦</a:t>
            </a:r>
          </a:p>
          <a:p>
            <a:pPr>
              <a:spcBef>
                <a:spcPts val="600"/>
              </a:spcBef>
            </a:pPr>
            <a:r>
              <a:rPr lang="ja-JP" altLang="en-US" sz="2800"/>
              <a:t>生成</a:t>
            </a:r>
            <a:r>
              <a:rPr lang="en" altLang="ja-JP" sz="2800" dirty="0"/>
              <a:t>AI: </a:t>
            </a:r>
            <a:r>
              <a:rPr lang="ja-JP" altLang="en-US" sz="2800"/>
              <a:t>予測</a:t>
            </a:r>
            <a:r>
              <a:rPr lang="en" altLang="ja-JP" sz="2800" dirty="0"/>
              <a:t>AI</a:t>
            </a:r>
            <a:r>
              <a:rPr lang="ja-JP" altLang="en-US" sz="2800"/>
              <a:t>の推薦結果と、映画情報を知識</a:t>
            </a:r>
            <a:r>
              <a:rPr lang="en-US" altLang="ja-JP" sz="2800" dirty="0"/>
              <a:t>DB</a:t>
            </a:r>
            <a:r>
              <a:rPr lang="ja-JP" altLang="en-US" sz="2800"/>
              <a:t>として</a:t>
            </a:r>
            <a:r>
              <a:rPr lang="en" altLang="ja-JP" sz="2800" dirty="0"/>
              <a:t>RAG</a:t>
            </a:r>
            <a:r>
              <a:rPr lang="ja-JP" altLang="en-US" sz="2800"/>
              <a:t>を実施し、推薦文を作成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08E077-06C3-BEE8-7F21-066B02F85C6A}"/>
              </a:ext>
            </a:extLst>
          </p:cNvPr>
          <p:cNvSpPr txBox="1"/>
          <p:nvPr/>
        </p:nvSpPr>
        <p:spPr>
          <a:xfrm>
            <a:off x="4919662" y="9180612"/>
            <a:ext cx="182260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/>
              <a:t>Project Page: </a:t>
            </a:r>
            <a:r>
              <a:rPr lang="en-US" altLang="ja-JP" sz="2400" dirty="0">
                <a:hlinkClick r:id="rId2"/>
              </a:rPr>
              <a:t>https://github.com/yukismd/predAi_and_genAi/tree/main/movie_recomendation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en-US" altLang="ja-JP" sz="2400" dirty="0"/>
              <a:t>Demo Notebook: </a:t>
            </a:r>
            <a:r>
              <a:rPr lang="en-US" altLang="ja-JP" sz="2400" dirty="0">
                <a:hlinkClick r:id="rId3"/>
              </a:rPr>
              <a:t>https://github.com/yukismd/predAi_and_genAi/blob/main/movie_recomendation/MovieRecommendation.ipynb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831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流れ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10457" y="4654825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10457" y="8654069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6370251" y="5975625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6370251" y="9974869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7092" y="2390366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6452" y="2277639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9518374" y="3844643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873974" y="516544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873974" y="574591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873974" y="908848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873974" y="966896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990891" y="5070769"/>
            <a:ext cx="4809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Driverless AI - </a:t>
            </a:r>
            <a:r>
              <a:rPr lang="ja-JP" altLang="en-US" sz="1800"/>
              <a:t>分類モデル</a:t>
            </a:r>
            <a:endParaRPr lang="en-US" altLang="ja-JP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モデルファイル（</a:t>
            </a:r>
            <a:r>
              <a:rPr lang="en-US" altLang="ja-JP" sz="1800" dirty="0"/>
              <a:t>MOJO Shapley Scoring Pipeline</a:t>
            </a:r>
            <a:r>
              <a:rPr lang="ja-JP" altLang="en-US" sz="1800"/>
              <a:t>）を</a:t>
            </a:r>
            <a:r>
              <a:rPr lang="en-US" altLang="ja-JP" sz="1800" dirty="0" err="1"/>
              <a:t>MLOps</a:t>
            </a:r>
            <a:r>
              <a:rPr lang="ja-JP" altLang="en-US" sz="1800"/>
              <a:t>へデプロイ</a:t>
            </a: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10880283" y="4713539"/>
            <a:ext cx="4827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推論用データ</a:t>
            </a:r>
            <a:r>
              <a:rPr lang="en-US" altLang="ja-JP" sz="1800" dirty="0"/>
              <a:t>: </a:t>
            </a:r>
            <a:r>
              <a:rPr lang="ja-JP" altLang="en-US" sz="1800"/>
              <a:t>顧客情報と好みのジャンル</a:t>
            </a:r>
            <a:endParaRPr lang="en-US" altLang="ja-JP" sz="1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5C5854-02E6-3D55-F255-CCF59C439712}"/>
              </a:ext>
            </a:extLst>
          </p:cNvPr>
          <p:cNvSpPr txBox="1"/>
          <p:nvPr/>
        </p:nvSpPr>
        <p:spPr>
          <a:xfrm>
            <a:off x="10970223" y="5836452"/>
            <a:ext cx="4647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推論結果</a:t>
            </a:r>
            <a:r>
              <a:rPr lang="en-US" altLang="ja-JP" sz="1800" dirty="0"/>
              <a:t>: </a:t>
            </a:r>
            <a:r>
              <a:rPr lang="ja-JP" altLang="en-US" sz="1800"/>
              <a:t>各推薦対象の映画を顧客が好みそうな</a:t>
            </a:r>
            <a:r>
              <a:rPr lang="en-US" altLang="ja-JP" sz="1800" dirty="0"/>
              <a:t>score</a:t>
            </a:r>
            <a:r>
              <a:rPr lang="ja-JP" altLang="en-US" sz="1800"/>
              <a:t>（評価予測）</a:t>
            </a:r>
            <a:endParaRPr lang="en-US" altLang="ja-JP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2ADD34-462C-4227-02A6-94223C0EDED0}"/>
              </a:ext>
            </a:extLst>
          </p:cNvPr>
          <p:cNvSpPr txBox="1"/>
          <p:nvPr/>
        </p:nvSpPr>
        <p:spPr>
          <a:xfrm>
            <a:off x="11092063" y="8339762"/>
            <a:ext cx="4403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予測</a:t>
            </a:r>
            <a:r>
              <a:rPr lang="en-US" altLang="ja-JP" sz="1800" dirty="0"/>
              <a:t>AI</a:t>
            </a:r>
            <a:r>
              <a:rPr lang="ja-JP" altLang="en-US" sz="1800"/>
              <a:t>の推論結果を含んだプロンプト（推論結果に対し</a:t>
            </a:r>
            <a:r>
              <a:rPr lang="en-US" altLang="ja-JP" sz="1800" dirty="0"/>
              <a:t>RAG</a:t>
            </a:r>
            <a:r>
              <a:rPr lang="ja-JP" altLang="en-US" sz="1800"/>
              <a:t>を実施）</a:t>
            </a:r>
            <a:endParaRPr lang="en-US" altLang="ja-JP" sz="1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C831E7-8387-ED1D-325E-75EC35E97D46}"/>
              </a:ext>
            </a:extLst>
          </p:cNvPr>
          <p:cNvSpPr txBox="1"/>
          <p:nvPr/>
        </p:nvSpPr>
        <p:spPr>
          <a:xfrm>
            <a:off x="11092063" y="9770325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/>
              <a:t>生成結果</a:t>
            </a:r>
            <a:endParaRPr lang="en-US" altLang="ja-JP" sz="1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BD3CA4-9DF4-38E4-AE37-186C7EACF2B5}"/>
              </a:ext>
            </a:extLst>
          </p:cNvPr>
          <p:cNvSpPr txBox="1"/>
          <p:nvPr/>
        </p:nvSpPr>
        <p:spPr>
          <a:xfrm>
            <a:off x="17990891" y="9027048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h2oGPTe</a:t>
            </a:r>
            <a:r>
              <a:rPr lang="ja-JP" altLang="en-US" sz="1800"/>
              <a:t>上に</a:t>
            </a:r>
            <a:r>
              <a:rPr lang="en-US" altLang="ja-JP" sz="1800" dirty="0"/>
              <a:t>OSS LLM</a:t>
            </a:r>
            <a:r>
              <a:rPr lang="ja-JP" altLang="en-US" sz="1800"/>
              <a:t>をホスト</a:t>
            </a:r>
            <a:endParaRPr lang="en-US" altLang="ja-JP" sz="1800" dirty="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00E1A48E-C104-9865-4815-9A2C253A1142}"/>
              </a:ext>
            </a:extLst>
          </p:cNvPr>
          <p:cNvSpPr/>
          <p:nvPr/>
        </p:nvSpPr>
        <p:spPr>
          <a:xfrm>
            <a:off x="1897379" y="7713396"/>
            <a:ext cx="6929695" cy="4631004"/>
          </a:xfrm>
          <a:prstGeom prst="wedgeRectCallout">
            <a:avLst>
              <a:gd name="adj1" fmla="val 58339"/>
              <a:gd name="adj2" fmla="val 931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rgbClr val="000000"/>
                </a:solidFill>
              </a:rPr>
              <a:t>こんにちは！今日は素晴らしい映画をお勧めしたいと思います。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最初に、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名作アニメをご紹介します。主人公は、おもちゃのカウボーイであるウッディで、新しくやってきたおもちゃのバズと出会い、彼らとの冒険を経験します。この映画は、子供たちから大人まで幅広い層に愛され、絵画の質と緻密なストーリーテリングが魅力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次に、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1995</a:t>
            </a:r>
            <a:r>
              <a:rPr lang="ja-JP" altLang="en-US">
                <a:solidFill>
                  <a:srgbClr val="000000"/>
                </a:solidFill>
              </a:rPr>
              <a:t>）というミステリーとスリラーのジャンルを持つ名作をご紹介します。犯罪捜査官のサマセットとミルズが、</a:t>
            </a:r>
            <a:r>
              <a:rPr lang="en-US" altLang="ja-JP" dirty="0">
                <a:solidFill>
                  <a:srgbClr val="000000"/>
                </a:solidFill>
              </a:rPr>
              <a:t>7 </a:t>
            </a:r>
            <a:r>
              <a:rPr lang="ja-JP" altLang="en-US">
                <a:solidFill>
                  <a:srgbClr val="000000"/>
                </a:solidFill>
              </a:rPr>
              <a:t>つの大罪に基づいた猟奇的な殺人事件を解決しようとします。映画は、暗く陰鬱な雰囲気が漂う映像美と、ブラッド・ピットやモーガン・フリーマンの優れた演技が特徴的です。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これらの映画をお勧めする理由は、</a:t>
            </a:r>
            <a:r>
              <a:rPr lang="en-US" altLang="ja-JP" dirty="0">
                <a:solidFill>
                  <a:srgbClr val="000000"/>
                </a:solidFill>
              </a:rPr>
              <a:t>50~60</a:t>
            </a:r>
            <a:r>
              <a:rPr lang="ja-JP" altLang="en-US">
                <a:solidFill>
                  <a:srgbClr val="000000"/>
                </a:solidFill>
              </a:rPr>
              <a:t>代の男性にとって、熟練した演技や深いストーリーテリングが好まれると考えます。特に、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トイ・ストーリー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は、子供たちにも大人たちにも楽しめる、心から笑えるコメディ要素と、絵画の質の高いアニメーションが魅力的です。一方、</a:t>
            </a:r>
            <a:r>
              <a:rPr lang="en-US" altLang="ja-JP" dirty="0">
                <a:solidFill>
                  <a:srgbClr val="000000"/>
                </a:solidFill>
              </a:rPr>
              <a:t>『</a:t>
            </a:r>
            <a:r>
              <a:rPr lang="ja-JP" altLang="en-US">
                <a:solidFill>
                  <a:srgbClr val="000000"/>
                </a:solidFill>
              </a:rPr>
              <a:t>セブン</a:t>
            </a:r>
            <a:r>
              <a:rPr lang="en-US" altLang="ja-JP" dirty="0">
                <a:solidFill>
                  <a:srgbClr val="000000"/>
                </a:solidFill>
              </a:rPr>
              <a:t>』</a:t>
            </a:r>
            <a:r>
              <a:rPr lang="ja-JP" altLang="en-US">
                <a:solidFill>
                  <a:srgbClr val="000000"/>
                </a:solidFill>
              </a:rPr>
              <a:t>は、犯罪と人間の心理を描いた深いストーリーが好まれる方にとっては、見逃せない一品です。</a:t>
            </a:r>
          </a:p>
          <a:p>
            <a:endParaRPr lang="ja-JP" altLang="en-US">
              <a:solidFill>
                <a:srgbClr val="000000"/>
              </a:solidFill>
            </a:endParaRPr>
          </a:p>
          <a:p>
            <a:r>
              <a:rPr lang="ja-JP" altLang="en-US">
                <a:solidFill>
                  <a:srgbClr val="000000"/>
                </a:solidFill>
              </a:rPr>
              <a:t>今回のお勧め映画を見て、心に残る感動を与えてくれることでしょう。ぜひ、家族や友人と一緒に楽しんでください。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四角形吹き出し 21">
            <a:extLst>
              <a:ext uri="{FF2B5EF4-FFF2-40B4-BE49-F238E27FC236}">
                <a16:creationId xmlns:a16="http://schemas.microsoft.com/office/drawing/2014/main" id="{163DC858-07E7-322B-E308-7665A3133107}"/>
              </a:ext>
            </a:extLst>
          </p:cNvPr>
          <p:cNvSpPr/>
          <p:nvPr/>
        </p:nvSpPr>
        <p:spPr>
          <a:xfrm>
            <a:off x="1897378" y="4711144"/>
            <a:ext cx="6929695" cy="1127701"/>
          </a:xfrm>
          <a:prstGeom prst="wedgeRectCallout">
            <a:avLst>
              <a:gd name="adj1" fmla="val 58053"/>
              <a:gd name="adj2" fmla="val -1949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B8AC7D-BC39-7542-8E09-96AEFC811144}"/>
              </a:ext>
            </a:extLst>
          </p:cNvPr>
          <p:cNvSpPr txBox="1"/>
          <p:nvPr/>
        </p:nvSpPr>
        <p:spPr>
          <a:xfrm>
            <a:off x="3160460" y="4248963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Input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7CC23C-4BDE-70B8-EA04-3ED36F83C07E}"/>
              </a:ext>
            </a:extLst>
          </p:cNvPr>
          <p:cNvSpPr txBox="1"/>
          <p:nvPr/>
        </p:nvSpPr>
        <p:spPr>
          <a:xfrm>
            <a:off x="3160459" y="7246820"/>
            <a:ext cx="440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u="sng" dirty="0"/>
              <a:t>Output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2AE7B0-AD87-2627-666F-3CA87195D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4424" y="4994971"/>
            <a:ext cx="6653806" cy="583502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E16A0F38-1A81-4B97-D945-1B6B224D1143}"/>
              </a:ext>
            </a:extLst>
          </p:cNvPr>
          <p:cNvSpPr/>
          <p:nvPr/>
        </p:nvSpPr>
        <p:spPr>
          <a:xfrm>
            <a:off x="16647886" y="11671609"/>
            <a:ext cx="1245941" cy="101533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0000"/>
                </a:solidFill>
              </a:rPr>
              <a:t>知識</a:t>
            </a:r>
            <a:r>
              <a:rPr kumimoji="1" lang="en-US" altLang="ja-JP" dirty="0">
                <a:solidFill>
                  <a:srgbClr val="000000"/>
                </a:solidFill>
              </a:rPr>
              <a:t>DB</a:t>
            </a:r>
            <a:endParaRPr kumimoji="1" lang="ja-JP" altLang="en-US">
              <a:solidFill>
                <a:srgbClr val="000000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7E03369-5532-1404-D0F6-F2FFE59E72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270857" y="10436534"/>
            <a:ext cx="0" cy="1155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89B111-FA85-BCC7-4F06-D16638E16795}"/>
              </a:ext>
            </a:extLst>
          </p:cNvPr>
          <p:cNvSpPr txBox="1"/>
          <p:nvPr/>
        </p:nvSpPr>
        <p:spPr>
          <a:xfrm>
            <a:off x="18171463" y="11994612"/>
            <a:ext cx="480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/>
              <a:t>映画の詳細内容</a:t>
            </a:r>
            <a:endParaRPr lang="en-US" altLang="ja-JP" sz="1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17A506-D8AE-23FF-1CDD-8A35C78B746A}"/>
              </a:ext>
            </a:extLst>
          </p:cNvPr>
          <p:cNvSpPr txBox="1"/>
          <p:nvPr/>
        </p:nvSpPr>
        <p:spPr>
          <a:xfrm>
            <a:off x="15726117" y="10861250"/>
            <a:ext cx="24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RAG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E0DF58-C85E-BE56-0D18-4F3254D8E02A}"/>
              </a:ext>
            </a:extLst>
          </p:cNvPr>
          <p:cNvSpPr txBox="1"/>
          <p:nvPr/>
        </p:nvSpPr>
        <p:spPr>
          <a:xfrm>
            <a:off x="1897378" y="5954359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顧客情報と好みのジャンル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E5D996-BE00-1A5E-B0F6-BEA696FAF67B}"/>
              </a:ext>
            </a:extLst>
          </p:cNvPr>
          <p:cNvSpPr txBox="1"/>
          <p:nvPr/>
        </p:nvSpPr>
        <p:spPr>
          <a:xfrm>
            <a:off x="1897378" y="12463884"/>
            <a:ext cx="577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/>
              <a:t>顧客へのお勧め映画２本の推薦文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8369003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31435</TotalTime>
  <Words>2925</Words>
  <Application>Microsoft Macintosh PowerPoint</Application>
  <PresentationFormat>ユーザー設定</PresentationFormat>
  <Paragraphs>230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システムフォント（レギュラー）</vt:lpstr>
      <vt:lpstr>Arial</vt:lpstr>
      <vt:lpstr>Helvetica Neue</vt:lpstr>
      <vt:lpstr>Hind</vt:lpstr>
      <vt:lpstr>Montserrat</vt:lpstr>
      <vt:lpstr>21_BasicWhite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Yuki Shimada</cp:lastModifiedBy>
  <cp:revision>658</cp:revision>
  <dcterms:modified xsi:type="dcterms:W3CDTF">2024-08-26T04:16:26Z</dcterms:modified>
</cp:coreProperties>
</file>