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4" r:id="rId6"/>
    <p:sldId id="317" r:id="rId7"/>
    <p:sldId id="270" r:id="rId8"/>
    <p:sldId id="393" r:id="rId9"/>
    <p:sldId id="392" r:id="rId10"/>
    <p:sldId id="394" r:id="rId11"/>
    <p:sldId id="395" r:id="rId12"/>
    <p:sldId id="397" r:id="rId13"/>
    <p:sldId id="398" r:id="rId14"/>
    <p:sldId id="399" r:id="rId15"/>
    <p:sldId id="391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19/11/2021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19/11/2021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19/11/2021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A80E6-48AA-41FC-963B-B6825EC7B8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8DD659C-7200-4C6E-8E71-917538A1014F}" type="datetime1">
              <a:rPr lang="es-ES" smtClean="0"/>
              <a:t>19/11/2021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12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19/11/2021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19/11/2021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A80E6-48AA-41FC-963B-B6825EC7B8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8DD659C-7200-4C6E-8E71-917538A1014F}" type="datetime1">
              <a:rPr lang="es-ES" smtClean="0"/>
              <a:t>19/11/2021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A80E6-48AA-41FC-963B-B6825EC7B8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8DD659C-7200-4C6E-8E71-917538A1014F}" type="datetime1">
              <a:rPr lang="es-ES" smtClean="0"/>
              <a:t>19/11/2021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35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19/11/2021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09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19/11/2021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03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19/11/2021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780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A80E6-48AA-41FC-963B-B6825EC7B8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8DD659C-7200-4C6E-8E71-917538A1014F}" type="datetime1">
              <a:rPr lang="es-ES" smtClean="0"/>
              <a:t>19/11/2021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47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didacticaplena.blogspot.com/2016/01/entendiendo-la-programacion-y-la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s/programaci%C3%B3n-c%C3%B3digo-desarrollo-web-58392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dirty="0"/>
              <a:t>.NET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Angel Perez Torres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A7ECBBC-0913-4E1D-900F-90CBFA0AB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b="1" dirty="0"/>
              <a:t>Sencillez</a:t>
            </a:r>
            <a:endParaRPr lang="es-MX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es-MX" dirty="0"/>
              <a:t>Autocontenido (sin </a:t>
            </a:r>
            <a:r>
              <a:rPr lang="es-MX" dirty="0" err="1"/>
              <a:t>IDLs</a:t>
            </a:r>
            <a:r>
              <a:rPr lang="es-MX" dirty="0"/>
              <a:t>, ficheros de cabecera,…)</a:t>
            </a:r>
          </a:p>
          <a:p>
            <a:r>
              <a:rPr lang="es-MX" dirty="0"/>
              <a:t>Sin elementos innecesarios (::,</a:t>
            </a:r>
            <a:r>
              <a:rPr lang="es-MX" dirty="0" err="1"/>
              <a:t>macros,etc</a:t>
            </a:r>
            <a:r>
              <a:rPr lang="es-MX" dirty="0"/>
              <a:t>.)</a:t>
            </a:r>
          </a:p>
          <a:p>
            <a:r>
              <a:rPr lang="es-MX" dirty="0"/>
              <a:t>Tipo Básicos de tamaño fijo</a:t>
            </a:r>
          </a:p>
          <a:p>
            <a:endParaRPr lang="es-MX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DF5D932F-5376-4C33-BDEF-10C52198E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z="2000" b="1" dirty="0"/>
              <a:t>Modernidad</a:t>
            </a:r>
            <a:endParaRPr lang="es-MX" dirty="0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7CDA3228-E048-45A8-BE3D-4AC1D1EFC03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MX" dirty="0"/>
              <a:t>Tipos básicos para decimales, cadenas y lógicos </a:t>
            </a:r>
          </a:p>
          <a:p>
            <a:r>
              <a:rPr lang="es-MX" dirty="0"/>
              <a:t>Soporte extensible para colecciones</a:t>
            </a:r>
          </a:p>
          <a:p>
            <a:endParaRPr lang="es-MX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7DECD75-8759-4F7C-9554-16891ADD0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Orientado a objetos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1F905753-B105-4F66-8B09-DF2C2D4603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/>
              <a:t>Sin funciones ni variables globales</a:t>
            </a:r>
          </a:p>
          <a:p>
            <a:r>
              <a:rPr lang="es-MX" dirty="0"/>
              <a:t>Herencia Simple</a:t>
            </a:r>
          </a:p>
          <a:p>
            <a:r>
              <a:rPr lang="es-MX" dirty="0"/>
              <a:t>Encapsulación con </a:t>
            </a:r>
            <a:r>
              <a:rPr lang="es-MX" dirty="0" err="1"/>
              <a:t>public</a:t>
            </a:r>
            <a:r>
              <a:rPr lang="es-MX" dirty="0"/>
              <a:t>, </a:t>
            </a:r>
            <a:r>
              <a:rPr lang="es-MX" dirty="0" err="1"/>
              <a:t>protected</a:t>
            </a:r>
            <a:r>
              <a:rPr lang="es-MX" dirty="0"/>
              <a:t>, </a:t>
            </a:r>
            <a:r>
              <a:rPr lang="es-MX" dirty="0" err="1"/>
              <a:t>private</a:t>
            </a:r>
            <a:r>
              <a:rPr lang="es-MX" dirty="0"/>
              <a:t> e </a:t>
            </a:r>
            <a:r>
              <a:rPr lang="es-MX" dirty="0" err="1"/>
              <a:t>internal</a:t>
            </a:r>
            <a:endParaRPr lang="es-MX" dirty="0"/>
          </a:p>
          <a:p>
            <a:r>
              <a:rPr lang="es-MX" dirty="0" err="1"/>
              <a:t>Refinibilidad</a:t>
            </a:r>
            <a:r>
              <a:rPr lang="es-MX" dirty="0"/>
              <a:t> explícita (menos errores y más eficiente)</a:t>
            </a:r>
          </a:p>
          <a:p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BA1B0FB-D917-4C8C-928F-313BD683BF39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8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A7ECBBC-0913-4E1D-900F-90CBFA0AB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b="1" dirty="0"/>
              <a:t>Orientado a componentes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es-MX" dirty="0"/>
              <a:t>Soporte para propiedades, atributos y eventos</a:t>
            </a:r>
          </a:p>
          <a:p>
            <a:endParaRPr lang="es-MX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DF5D932F-5376-4C33-BDEF-10C52198E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z="2000" b="1" dirty="0"/>
              <a:t>Seguridad de tipos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7CDA3228-E048-45A8-BE3D-4AC1D1EFC03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MX" dirty="0"/>
              <a:t>Control de conversiones</a:t>
            </a:r>
          </a:p>
          <a:p>
            <a:r>
              <a:rPr lang="es-MX" dirty="0"/>
              <a:t>Control de inicialización de variables</a:t>
            </a:r>
          </a:p>
          <a:p>
            <a:r>
              <a:rPr lang="es-MX" dirty="0"/>
              <a:t>Control de índices en accesos a tablas</a:t>
            </a:r>
          </a:p>
          <a:p>
            <a:r>
              <a:rPr lang="es-MX" dirty="0"/>
              <a:t>Control de desbordamientos</a:t>
            </a:r>
          </a:p>
          <a:p>
            <a:r>
              <a:rPr lang="es-MX" dirty="0"/>
              <a:t>Control de tipos de “punteros a función”</a:t>
            </a:r>
          </a:p>
          <a:p>
            <a:endParaRPr lang="es-MX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7DECD75-8759-4F7C-9554-16891ADD0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Gestión automática de  memoria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1F905753-B105-4F66-8B09-DF2C2D4603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/>
              <a:t>Recolector de basura</a:t>
            </a:r>
          </a:p>
          <a:p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BA1B0FB-D917-4C8C-928F-313BD683BF39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68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es-ES"/>
              <a:t>Nombre del moderador</a:t>
            </a:r>
          </a:p>
          <a:p>
            <a:pPr rtl="0"/>
            <a:r>
              <a:rPr lang="es-ES"/>
              <a:t>Dirección de correo electrónico</a:t>
            </a:r>
          </a:p>
          <a:p>
            <a:pPr rtl="0"/>
            <a:r>
              <a:rPr lang="es-ES"/>
              <a:t>Dirección del sitio web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pic>
        <p:nvPicPr>
          <p:cNvPr id="18" name="Marcador de posición de imagen 17" descr="Un grupo de personas sentadas en un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23" name="Marcador de posición de imagen 22" descr="Una persona dibujando sobre una pizarr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5300" y="3898900"/>
            <a:ext cx="7683500" cy="2425700"/>
          </a:xfrm>
          <a:noFill/>
        </p:spPr>
        <p:txBody>
          <a:bodyPr rtlCol="0">
            <a:normAutofit lnSpcReduction="10000"/>
          </a:bodyPr>
          <a:lstStyle/>
          <a:p>
            <a:pPr rtl="0"/>
            <a:r>
              <a:rPr lang="es-MX" dirty="0"/>
              <a:t>Hace un énfasis en la transparencia de redes, con independencia de plataforma de hardware y que permite un rápido desarrollo de aplicaciones.</a:t>
            </a:r>
          </a:p>
          <a:p>
            <a:pPr rtl="0"/>
            <a:r>
              <a:rPr lang="es-MX" dirty="0"/>
              <a:t>Podría considerarse una respuesta de Microsoft al creciente mercado de los negocios en entornos Web, como competencia a la plataforma Java de Oracle </a:t>
            </a:r>
            <a:r>
              <a:rPr lang="es-MX" dirty="0" err="1"/>
              <a:t>Corporation</a:t>
            </a:r>
            <a:r>
              <a:rPr lang="es-MX" dirty="0"/>
              <a:t> y a los diversos </a:t>
            </a:r>
            <a:r>
              <a:rPr lang="es-MX" dirty="0" err="1"/>
              <a:t>framework</a:t>
            </a:r>
            <a:r>
              <a:rPr lang="es-MX" dirty="0"/>
              <a:t> de desarrollo web basados en PHP.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9525"/>
            <a:ext cx="12192000" cy="6838950"/>
          </a:xfrm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3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5520C4-C8AB-46D0-8B67-16B2B7B3199A}"/>
              </a:ext>
            </a:extLst>
          </p:cNvPr>
          <p:cNvSpPr txBox="1"/>
          <p:nvPr/>
        </p:nvSpPr>
        <p:spPr>
          <a:xfrm>
            <a:off x="0" y="684847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4" tooltip="https://didacticaplena.blogspot.com/2016/01/entendiendo-la-programacion-y-la.html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5" tooltip="https://creativecommons.org/licenses/by-nc-sa/3.0/"/>
              </a:rPr>
              <a:t>CC BY-SA-NC</a:t>
            </a:r>
            <a:endParaRPr lang="es-MX" sz="90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675861"/>
            <a:ext cx="11090274" cy="5416963"/>
          </a:xfrm>
        </p:spPr>
        <p:txBody>
          <a:bodyPr rtlCol="0"/>
          <a:lstStyle/>
          <a:p>
            <a:pPr rtl="0"/>
            <a:r>
              <a:rPr lang="es-MX" dirty="0"/>
              <a:t>Según Microsoft .NET es una plataforma Microsoft para Servicios Web XML.</a:t>
            </a:r>
          </a:p>
          <a:p>
            <a:pPr rtl="0"/>
            <a:r>
              <a:rPr lang="es-MX" dirty="0"/>
              <a:t> Sin embargo es mucho más:</a:t>
            </a:r>
          </a:p>
          <a:p>
            <a:pPr rtl="0"/>
            <a:r>
              <a:rPr lang="es-MX" dirty="0"/>
              <a:t>NET es una nueva plataforma para el desarrollo y explotación de aplicaciones gestionadas (</a:t>
            </a:r>
            <a:r>
              <a:rPr lang="es-MX" dirty="0" err="1"/>
              <a:t>managed</a:t>
            </a:r>
            <a:r>
              <a:rPr lang="es-MX" dirty="0"/>
              <a:t>) modernas y orientadas a objetos </a:t>
            </a:r>
          </a:p>
          <a:p>
            <a:pPr rtl="0"/>
            <a:r>
              <a:rPr lang="es-MX" dirty="0"/>
              <a:t>Las aplicaciones .NET se pueden desarrollar en cualquier lenguaje de programación que se ajusta a .NET.</a:t>
            </a:r>
          </a:p>
          <a:p>
            <a:pPr rtl="0"/>
            <a:r>
              <a:rPr lang="es-MX" dirty="0"/>
              <a:t>NET soporta una extensa </a:t>
            </a:r>
            <a:r>
              <a:rPr lang="es-MX" dirty="0" err="1"/>
              <a:t>framework</a:t>
            </a:r>
            <a:r>
              <a:rPr lang="es-MX" dirty="0"/>
              <a:t> de librerías de clases independientes del lenguaje de programación</a:t>
            </a:r>
          </a:p>
          <a:p>
            <a:pPr rtl="0"/>
            <a:r>
              <a:rPr lang="es-MX" sz="2000" dirty="0"/>
              <a:t>.NET ofrece un nueva manera de desarrollar aplicaciones de sobremesa usando las clases Windows </a:t>
            </a:r>
            <a:r>
              <a:rPr lang="es-MX" sz="2000" dirty="0" err="1"/>
              <a:t>Forms</a:t>
            </a:r>
            <a:r>
              <a:rPr lang="es-MX" sz="2000" dirty="0"/>
              <a:t> </a:t>
            </a:r>
          </a:p>
          <a:p>
            <a:pPr rtl="0"/>
            <a:r>
              <a:rPr lang="es-MX" sz="2000" dirty="0"/>
              <a:t>.NET ofrece una nueva manera de desarrollar aplicaciones basadas en navegador Web a través de ASP.NET </a:t>
            </a:r>
          </a:p>
          <a:p>
            <a:pPr rtl="0"/>
            <a:r>
              <a:rPr lang="es-MX" sz="2000" dirty="0"/>
              <a:t>Las clases ADO.NET proveen una arquitectura desconectada para acceso a datos a través de Internet 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DE010D3-15A3-40A8-88DC-D936C7DA5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698975"/>
          </a:xfrm>
        </p:spPr>
        <p:txBody>
          <a:bodyPr/>
          <a:lstStyle/>
          <a:p>
            <a:r>
              <a:rPr lang="es-ES" dirty="0"/>
              <a:t>Plataforma .NET</a:t>
            </a:r>
            <a:endParaRPr lang="es-MX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A4111001-0646-44E8-B3AB-495F83F8D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718033"/>
            <a:ext cx="5437187" cy="33747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El concepto en el que se basa .NET no es nuevo.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 y su entorno de ejecución (JVM) ya utilizan el concepto de encapsulamiento del sistema operativo para permitir la interoperabilidad entre diferentes sistemas operativos.</a:t>
            </a:r>
          </a:p>
          <a:p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1DDCE-7342-44AC-AA28-3EC6563C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01AF7B-D68D-43BD-BE24-4FD3C51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F4466-D018-4618-B43E-A6B130DE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5</a:t>
            </a:fld>
            <a:endParaRPr lang="es-ES"/>
          </a:p>
        </p:txBody>
      </p:sp>
      <p:pic>
        <p:nvPicPr>
          <p:cNvPr id="11" name="Google Shape;106;p19">
            <a:extLst>
              <a:ext uri="{FF2B5EF4-FFF2-40B4-BE49-F238E27FC236}">
                <a16:creationId xmlns:a16="http://schemas.microsoft.com/office/drawing/2014/main" id="{05C9CBA0-BFC3-4092-9FC9-98ADFE13DD6C}"/>
              </a:ext>
            </a:extLst>
          </p:cNvPr>
          <p:cNvPicPr preferRelativeResize="0">
            <a:picLocks noGrp="1"/>
          </p:cNvPicPr>
          <p:nvPr>
            <p:ph type="pic" sz="quarter" idx="15"/>
          </p:nvPr>
        </p:nvPicPr>
        <p:blipFill rotWithShape="1">
          <a:blip r:embed="rId2">
            <a:alphaModFix/>
          </a:blip>
          <a:srcRect l="-9185" t="1748" r="-14490" b="1862"/>
          <a:stretch/>
        </p:blipFill>
        <p:spPr>
          <a:xfrm>
            <a:off x="6556375" y="549275"/>
            <a:ext cx="5083175" cy="564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26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Runtime</a:t>
            </a:r>
            <a:r>
              <a:rPr lang="es-ES" dirty="0"/>
              <a:t> (CLR) 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MX" dirty="0"/>
              <a:t>Un </a:t>
            </a:r>
            <a:r>
              <a:rPr lang="es-MX" dirty="0" err="1"/>
              <a:t>Runtime</a:t>
            </a:r>
            <a:r>
              <a:rPr lang="es-MX" dirty="0"/>
              <a:t> no es más que un entorno en el que se ejecutan los programas. </a:t>
            </a:r>
          </a:p>
          <a:p>
            <a:pPr rtl="0"/>
            <a:r>
              <a:rPr lang="es-MX" dirty="0"/>
              <a:t>De esta forma, el CLR es el entorno donde se ejecutarán las aplicaciones .NET que han sido compiladas a un lenguaje común llamado Microsoft </a:t>
            </a:r>
            <a:r>
              <a:rPr lang="es-MX" dirty="0" err="1"/>
              <a:t>Intermediate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(MSIL).</a:t>
            </a:r>
          </a:p>
          <a:p>
            <a:pPr rtl="0"/>
            <a:r>
              <a:rPr lang="es-MX" dirty="0"/>
              <a:t>El proceso de compilación produce un fichero ejecutable en Windows al que se denomina portable </a:t>
            </a:r>
            <a:r>
              <a:rPr lang="es-MX" dirty="0" err="1"/>
              <a:t>executable</a:t>
            </a:r>
            <a:r>
              <a:rPr lang="es-MX" dirty="0"/>
              <a:t> (PE)  </a:t>
            </a:r>
          </a:p>
          <a:p>
            <a:pPr rtl="0"/>
            <a:r>
              <a:rPr lang="es-MX" dirty="0"/>
              <a:t>CLR sólo ve IL, por lo que se puede reemplazar el compilador JIT para usar un nuevo lenguaje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6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dirty="0"/>
              <a:t>.C#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Angel Perez Torres</a:t>
            </a:r>
          </a:p>
        </p:txBody>
      </p:sp>
    </p:spTree>
    <p:extLst>
      <p:ext uri="{BB962C8B-B14F-4D97-AF65-F5344CB8AC3E}">
        <p14:creationId xmlns:p14="http://schemas.microsoft.com/office/powerpoint/2010/main" val="365323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pic>
        <p:nvPicPr>
          <p:cNvPr id="18" name="Marcador de posición de imagen 17" descr="Un grupo de personas sentadas en un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8</a:t>
            </a:fld>
            <a:endParaRPr lang="es-ES"/>
          </a:p>
        </p:txBody>
      </p:sp>
      <p:pic>
        <p:nvPicPr>
          <p:cNvPr id="23" name="Marcador de posición de imagen 22" descr="Una persona dibujando sobre una pizarr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5300" y="4507200"/>
            <a:ext cx="7683500" cy="1817400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es-MX" dirty="0"/>
              <a:t>Lenguaje de programación moderno, basado en objetos y con seguridad de tipos. C# permite a los desarrolladores crear muchos tipos de aplicaciones, que se ejecutan en .NET. C# tiene sus raíces en la familia de lenguajes C, y a los programadores de C, C++, Java y JavaScript</a:t>
            </a:r>
          </a:p>
        </p:txBody>
      </p:sp>
    </p:spTree>
    <p:extLst>
      <p:ext uri="{BB962C8B-B14F-4D97-AF65-F5344CB8AC3E}">
        <p14:creationId xmlns:p14="http://schemas.microsoft.com/office/powerpoint/2010/main" val="187431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177800"/>
            <a:ext cx="12192000" cy="6502400"/>
          </a:xfr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32404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flotante 3D</Template>
  <TotalTime>15</TotalTime>
  <Words>701</Words>
  <Application>Microsoft Office PowerPoint</Application>
  <PresentationFormat>Panorámica</PresentationFormat>
  <Paragraphs>104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.NET</vt:lpstr>
      <vt:lpstr>Introducción</vt:lpstr>
      <vt:lpstr>Características</vt:lpstr>
      <vt:lpstr>Presentación de PowerPoint</vt:lpstr>
      <vt:lpstr>Plataforma .NET</vt:lpstr>
      <vt:lpstr>Common Language Runtime (CLR) </vt:lpstr>
      <vt:lpstr>.C#</vt:lpstr>
      <vt:lpstr>Introducción</vt:lpstr>
      <vt:lpstr>Características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angel perez torres</dc:creator>
  <cp:lastModifiedBy>angel perez torres</cp:lastModifiedBy>
  <cp:revision>1</cp:revision>
  <dcterms:created xsi:type="dcterms:W3CDTF">2021-11-19T22:05:27Z</dcterms:created>
  <dcterms:modified xsi:type="dcterms:W3CDTF">2021-11-19T22:20:31Z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