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2" r:id="rId1"/>
  </p:sldMasterIdLst>
  <p:notesMasterIdLst>
    <p:notesMasterId r:id="rId48"/>
  </p:notesMasterIdLst>
  <p:sldIdLst>
    <p:sldId id="256" r:id="rId2"/>
    <p:sldId id="274" r:id="rId3"/>
    <p:sldId id="291" r:id="rId4"/>
    <p:sldId id="292" r:id="rId5"/>
    <p:sldId id="257" r:id="rId6"/>
    <p:sldId id="260" r:id="rId7"/>
    <p:sldId id="259" r:id="rId8"/>
    <p:sldId id="261" r:id="rId9"/>
    <p:sldId id="262" r:id="rId10"/>
    <p:sldId id="275" r:id="rId11"/>
    <p:sldId id="276" r:id="rId12"/>
    <p:sldId id="277" r:id="rId13"/>
    <p:sldId id="293" r:id="rId14"/>
    <p:sldId id="296" r:id="rId15"/>
    <p:sldId id="294" r:id="rId16"/>
    <p:sldId id="295" r:id="rId17"/>
    <p:sldId id="263" r:id="rId18"/>
    <p:sldId id="290" r:id="rId19"/>
    <p:sldId id="299" r:id="rId20"/>
    <p:sldId id="300" r:id="rId21"/>
    <p:sldId id="301" r:id="rId22"/>
    <p:sldId id="302" r:id="rId23"/>
    <p:sldId id="265" r:id="rId24"/>
    <p:sldId id="266" r:id="rId25"/>
    <p:sldId id="267" r:id="rId26"/>
    <p:sldId id="268" r:id="rId27"/>
    <p:sldId id="297" r:id="rId28"/>
    <p:sldId id="269" r:id="rId29"/>
    <p:sldId id="271" r:id="rId30"/>
    <p:sldId id="270" r:id="rId31"/>
    <p:sldId id="272" r:id="rId32"/>
    <p:sldId id="273" r:id="rId33"/>
    <p:sldId id="278" r:id="rId34"/>
    <p:sldId id="281" r:id="rId35"/>
    <p:sldId id="282" r:id="rId36"/>
    <p:sldId id="285" r:id="rId37"/>
    <p:sldId id="286" r:id="rId38"/>
    <p:sldId id="287" r:id="rId39"/>
    <p:sldId id="288" r:id="rId40"/>
    <p:sldId id="289" r:id="rId41"/>
    <p:sldId id="279" r:id="rId42"/>
    <p:sldId id="280" r:id="rId43"/>
    <p:sldId id="264" r:id="rId44"/>
    <p:sldId id="283" r:id="rId45"/>
    <p:sldId id="284" r:id="rId46"/>
    <p:sldId id="298"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6"/>
    <p:restoredTop sz="94687"/>
  </p:normalViewPr>
  <p:slideViewPr>
    <p:cSldViewPr snapToGrid="0" snapToObjects="1">
      <p:cViewPr>
        <p:scale>
          <a:sx n="119" d="100"/>
          <a:sy n="119" d="100"/>
        </p:scale>
        <p:origin x="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43D45-8DB6-8F43-8E1E-A1E5C4C4801A}" type="datetimeFigureOut">
              <a:rPr kumimoji="1" lang="ja-JP" altLang="en-US" smtClean="0"/>
              <a:t>2017/9/17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BEABD-0AA4-6848-A150-86E9BB521C31}" type="slidenum">
              <a:rPr kumimoji="1" lang="ja-JP" altLang="en-US" smtClean="0"/>
              <a:t>‹#›</a:t>
            </a:fld>
            <a:endParaRPr kumimoji="1" lang="ja-JP" altLang="en-US"/>
          </a:p>
        </p:txBody>
      </p:sp>
    </p:spTree>
    <p:extLst>
      <p:ext uri="{BB962C8B-B14F-4D97-AF65-F5344CB8AC3E}">
        <p14:creationId xmlns:p14="http://schemas.microsoft.com/office/powerpoint/2010/main" val="169292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1B69C99F-5B55-4349-9DF1-942CA3CBE0B8}" type="datetimeFigureOut">
              <a:rPr kumimoji="1" lang="ja-JP" altLang="en-US" smtClean="0"/>
              <a:t>2017/9/17</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69C99F-5B55-4349-9DF1-942CA3CBE0B8}" type="datetimeFigureOut">
              <a:rPr kumimoji="1" lang="ja-JP" altLang="en-US" smtClean="0"/>
              <a:t>2017/9/17</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1471743280"/>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07067" y="2432004"/>
            <a:ext cx="7766936" cy="1646302"/>
          </a:xfrm>
        </p:spPr>
        <p:txBody>
          <a:bodyPr>
            <a:normAutofit fontScale="90000"/>
          </a:bodyPr>
          <a:lstStyle/>
          <a:p>
            <a:r>
              <a:rPr lang="ja-JP" altLang="en-US" dirty="0"/>
              <a:t>出品ファイル作成</a:t>
            </a:r>
            <a:r>
              <a:rPr kumimoji="1" lang="ja-JP" altLang="en-US" dirty="0" smtClean="0"/>
              <a:t>ツール　</a:t>
            </a:r>
            <a:r>
              <a:rPr kumimoji="1" lang="en-US" altLang="ja-JP" dirty="0" smtClean="0"/>
              <a:t/>
            </a:r>
            <a:br>
              <a:rPr kumimoji="1" lang="en-US" altLang="ja-JP" dirty="0" smtClean="0"/>
            </a:br>
            <a:r>
              <a:rPr lang="ja-JP" altLang="en-US" dirty="0" smtClean="0"/>
              <a:t>操作</a:t>
            </a:r>
            <a:r>
              <a:rPr kumimoji="1" lang="ja-JP" altLang="en-US" dirty="0" smtClean="0"/>
              <a:t>マニュアル</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 </a:t>
            </a:r>
            <a:r>
              <a:rPr lang="en-US" altLang="ja-JP" dirty="0"/>
              <a:t>Amazon</a:t>
            </a:r>
            <a:r>
              <a:rPr lang="ja-JP" altLang="en-US" sz="2400" dirty="0" smtClean="0">
                <a:solidFill>
                  <a:srgbClr val="FF0000"/>
                </a:solidFill>
              </a:rPr>
              <a:t>輸出入</a:t>
            </a:r>
            <a:r>
              <a:rPr lang="ja-JP" altLang="en-US" dirty="0"/>
              <a:t>出品ファイル作成ツール</a:t>
            </a:r>
            <a:r>
              <a:rPr lang="en-US" altLang="ja-JP" dirty="0"/>
              <a:t> </a:t>
            </a:r>
            <a:r>
              <a:rPr kumimoji="1" lang="en-US" altLang="ja-JP" dirty="0" err="1" smtClean="0"/>
              <a:t>Ver</a:t>
            </a:r>
            <a:r>
              <a:rPr kumimoji="1" lang="en-US" altLang="ja-JP" dirty="0" smtClean="0"/>
              <a:t> 1.00</a:t>
            </a:r>
            <a:endParaRPr kumimoji="1" lang="ja-JP" altLang="en-US" dirty="0"/>
          </a:p>
        </p:txBody>
      </p:sp>
    </p:spTree>
    <p:extLst>
      <p:ext uri="{BB962C8B-B14F-4D97-AF65-F5344CB8AC3E}">
        <p14:creationId xmlns:p14="http://schemas.microsoft.com/office/powerpoint/2010/main" val="53075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a:t>
            </a:r>
            <a:r>
              <a:rPr lang="ja-JP" altLang="en-US" dirty="0" smtClean="0"/>
              <a:t>設定　輸入</a:t>
            </a:r>
            <a:r>
              <a:rPr lang="en-US" altLang="ja-JP" dirty="0" smtClean="0"/>
              <a:t>US</a:t>
            </a:r>
            <a:r>
              <a:rPr lang="ja-JP" altLang="en-US" dirty="0" smtClean="0"/>
              <a:t>→</a:t>
            </a:r>
            <a:r>
              <a:rPr lang="en-US" altLang="ja-JP" dirty="0" smtClean="0"/>
              <a:t>JP</a:t>
            </a:r>
            <a:r>
              <a:rPr lang="en-US" altLang="ja-JP" dirty="0"/>
              <a:t/>
            </a:r>
            <a:br>
              <a:rPr lang="en-US" altLang="ja-JP" dirty="0"/>
            </a:br>
            <a:r>
              <a:rPr lang="en-US" altLang="ja-JP" dirty="0" smtClean="0"/>
              <a:t>【</a:t>
            </a:r>
            <a:r>
              <a:rPr lang="ja-JP" altLang="en-US" dirty="0" smtClean="0"/>
              <a:t>基本設定</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4" y="2160589"/>
            <a:ext cx="8596668" cy="4487637"/>
          </a:xfrm>
        </p:spPr>
        <p:txBody>
          <a:bodyPr>
            <a:normAutofit fontScale="92500"/>
          </a:bodyPr>
          <a:lstStyle/>
          <a:p>
            <a:r>
              <a:rPr lang="ja-JP" altLang="en-US" dirty="0" smtClean="0"/>
              <a:t>為替ドル円：</a:t>
            </a:r>
            <a:r>
              <a:rPr lang="en-US" altLang="ja-JP" dirty="0" smtClean="0"/>
              <a:t>US</a:t>
            </a:r>
            <a:r>
              <a:rPr lang="ja-JP" altLang="en-US" dirty="0" smtClean="0"/>
              <a:t>の仕入れ価格を円に変換するときのレートを変換します。</a:t>
            </a:r>
            <a:endParaRPr lang="en-US" altLang="ja-JP" dirty="0"/>
          </a:p>
          <a:p>
            <a:r>
              <a:rPr lang="ja-JP" altLang="en-US" dirty="0" smtClean="0"/>
              <a:t>利益率：上乗せする利益率を設定します。</a:t>
            </a:r>
            <a:endParaRPr lang="en-US" altLang="ja-JP" dirty="0" smtClean="0"/>
          </a:p>
          <a:p>
            <a:r>
              <a:rPr lang="en-US" altLang="ja-JP" dirty="0" err="1" smtClean="0"/>
              <a:t>MyUS</a:t>
            </a:r>
            <a:r>
              <a:rPr lang="ja-JP" altLang="en-US" dirty="0" smtClean="0"/>
              <a:t>送料：アメリカの</a:t>
            </a:r>
            <a:r>
              <a:rPr lang="en-US" altLang="ja-JP" dirty="0" err="1" smtClean="0"/>
              <a:t>MyUS</a:t>
            </a:r>
            <a:r>
              <a:rPr lang="ja-JP" altLang="en-US" dirty="0" smtClean="0"/>
              <a:t>からの転送料金を設定します</a:t>
            </a:r>
            <a:r>
              <a:rPr lang="ja-JP" altLang="en-US" dirty="0"/>
              <a:t>。重量</a:t>
            </a:r>
            <a:r>
              <a:rPr lang="en-US" altLang="ja-JP" dirty="0"/>
              <a:t>1kg</a:t>
            </a:r>
            <a:r>
              <a:rPr lang="ja-JP" altLang="en-US" dirty="0"/>
              <a:t>あたりの料金を入力します。</a:t>
            </a:r>
            <a:endParaRPr lang="en-US" altLang="ja-JP" dirty="0"/>
          </a:p>
          <a:p>
            <a:r>
              <a:rPr lang="ja-JP" altLang="en-US" dirty="0" smtClean="0"/>
              <a:t>販売価格に反映します。国内送料：国内の発送する拠点からお客様までの送料を設定します。</a:t>
            </a:r>
            <a:r>
              <a:rPr lang="ja-JP" altLang="en-US" dirty="0"/>
              <a:t>販売価格に反映します。</a:t>
            </a:r>
            <a:endParaRPr lang="en-US" altLang="ja-JP" dirty="0"/>
          </a:p>
          <a:p>
            <a:r>
              <a:rPr lang="ja-JP" altLang="en-US" dirty="0" smtClean="0"/>
              <a:t>リードタイム日数：出品ファイルに設定されるリードタイム日数です。出荷までの日数になります。</a:t>
            </a:r>
            <a:endParaRPr lang="en-US" altLang="ja-JP" dirty="0" smtClean="0"/>
          </a:p>
          <a:p>
            <a:r>
              <a:rPr lang="ja-JP" altLang="en-US" dirty="0" smtClean="0"/>
              <a:t>コンディションノート：出品ファイルに設定されるコンディション欄の文言です。</a:t>
            </a:r>
            <a:endParaRPr lang="en-US" altLang="ja-JP" dirty="0" smtClean="0"/>
          </a:p>
          <a:p>
            <a:r>
              <a:rPr lang="ja-JP" altLang="en-US" dirty="0" smtClean="0"/>
              <a:t>在庫数（個）：出品する在庫の数を指定します。</a:t>
            </a:r>
            <a:endParaRPr lang="en-US" altLang="ja-JP" dirty="0" smtClean="0"/>
          </a:p>
          <a:p>
            <a:r>
              <a:rPr lang="en-US" altLang="ja-JP" dirty="0" smtClean="0"/>
              <a:t>Amazon</a:t>
            </a:r>
            <a:r>
              <a:rPr lang="ja-JP" altLang="en-US" dirty="0" smtClean="0"/>
              <a:t>ポイント付与（円）：出品する商品にポイントの付与をします。</a:t>
            </a:r>
            <a:endParaRPr lang="en-US" altLang="ja-JP" dirty="0" smtClean="0"/>
          </a:p>
          <a:p>
            <a:r>
              <a:rPr lang="ja-JP" altLang="en-US" dirty="0" smtClean="0"/>
              <a:t>関税（％）：関税を考慮した出品価格にしたい場合、</a:t>
            </a:r>
            <a:r>
              <a:rPr lang="en-US" altLang="ja-JP" dirty="0" smtClean="0"/>
              <a:t>%</a:t>
            </a:r>
            <a:r>
              <a:rPr lang="ja-JP" altLang="en-US" dirty="0" smtClean="0"/>
              <a:t>を設定します。出品価格を関税を上乗せした状態にします。</a:t>
            </a:r>
            <a:endParaRPr lang="en-US" altLang="ja-JP" dirty="0" smtClean="0"/>
          </a:p>
        </p:txBody>
      </p:sp>
    </p:spTree>
    <p:extLst>
      <p:ext uri="{BB962C8B-B14F-4D97-AF65-F5344CB8AC3E}">
        <p14:creationId xmlns:p14="http://schemas.microsoft.com/office/powerpoint/2010/main" val="37660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　輸入</a:t>
            </a:r>
            <a:r>
              <a:rPr lang="en-US" altLang="ja-JP" dirty="0"/>
              <a:t>US</a:t>
            </a:r>
            <a:r>
              <a:rPr lang="ja-JP" altLang="en-US" dirty="0"/>
              <a:t>→</a:t>
            </a:r>
            <a:r>
              <a:rPr lang="en-US" altLang="ja-JP" dirty="0"/>
              <a:t>JP</a:t>
            </a:r>
            <a:br>
              <a:rPr lang="en-US" altLang="ja-JP" dirty="0"/>
            </a:br>
            <a:r>
              <a:rPr lang="en-US" altLang="ja-JP" dirty="0" smtClean="0"/>
              <a:t>【</a:t>
            </a:r>
            <a:r>
              <a:rPr lang="ja-JP" altLang="en-US" dirty="0" smtClean="0"/>
              <a:t>出力制限設定</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4" y="2160589"/>
            <a:ext cx="8596668" cy="4487637"/>
          </a:xfrm>
        </p:spPr>
        <p:txBody>
          <a:bodyPr>
            <a:normAutofit fontScale="85000" lnSpcReduction="20000"/>
          </a:bodyPr>
          <a:lstStyle/>
          <a:p>
            <a:r>
              <a:rPr lang="ja-JP" altLang="en-US" dirty="0" smtClean="0"/>
              <a:t>仕入価格優先モード：仕入れ元の</a:t>
            </a:r>
            <a:r>
              <a:rPr lang="en-US" altLang="ja-JP" dirty="0" smtClean="0"/>
              <a:t>US</a:t>
            </a:r>
            <a:r>
              <a:rPr lang="ja-JP" altLang="en-US" dirty="0" smtClean="0"/>
              <a:t>の基準とする価格の優先順位を選択します。（「出品価格計算の章」で詳細を記載します。）</a:t>
            </a:r>
            <a:endParaRPr lang="en-US" altLang="ja-JP" dirty="0" smtClean="0"/>
          </a:p>
          <a:p>
            <a:r>
              <a:rPr lang="ja-JP" altLang="en-US" dirty="0" smtClean="0"/>
              <a:t>「最低出品価格」：利益率などで計算した結果、この最低出品価格を下回った場合は、この最低出品価格を採用します。</a:t>
            </a:r>
            <a:endParaRPr lang="en-US" altLang="ja-JP" dirty="0" smtClean="0"/>
          </a:p>
          <a:p>
            <a:r>
              <a:rPr lang="ja-JP" altLang="en-US" dirty="0"/>
              <a:t>「最高出品価格</a:t>
            </a:r>
            <a:r>
              <a:rPr lang="ja-JP" altLang="en-US" dirty="0" smtClean="0"/>
              <a:t>」：利益率などで計算した結果、この最高出品価格を上回る場合は、その商品を除外します。（出品ファイルに出力しません）</a:t>
            </a:r>
            <a:endParaRPr lang="en-US" altLang="ja-JP" dirty="0" smtClean="0"/>
          </a:p>
          <a:p>
            <a:r>
              <a:rPr lang="ja-JP" altLang="en-US" dirty="0" smtClean="0"/>
              <a:t>最低仕入れ元出品者数：</a:t>
            </a:r>
            <a:r>
              <a:rPr lang="en-US" altLang="ja-JP" dirty="0" smtClean="0"/>
              <a:t>US</a:t>
            </a:r>
            <a:r>
              <a:rPr lang="ja-JP" altLang="en-US" dirty="0" smtClean="0"/>
              <a:t>のセラー数がこの設定値よりも小さい</a:t>
            </a:r>
            <a:r>
              <a:rPr lang="en-US" altLang="ja-JP" dirty="0" smtClean="0"/>
              <a:t>ASIN</a:t>
            </a:r>
            <a:r>
              <a:rPr lang="ja-JP" altLang="en-US" dirty="0" smtClean="0"/>
              <a:t>は除外します。（出品ファイルに出力しません）</a:t>
            </a:r>
            <a:endParaRPr lang="en-US" altLang="ja-JP" dirty="0" smtClean="0"/>
          </a:p>
          <a:p>
            <a:r>
              <a:rPr lang="ja-JP" altLang="en-US" dirty="0"/>
              <a:t>重量</a:t>
            </a:r>
            <a:r>
              <a:rPr lang="en-US" altLang="ja-JP" dirty="0"/>
              <a:t>0</a:t>
            </a:r>
            <a:r>
              <a:rPr lang="ja-JP" altLang="en-US" dirty="0"/>
              <a:t>（またはサイズ</a:t>
            </a:r>
            <a:r>
              <a:rPr lang="en-US" altLang="ja-JP" dirty="0"/>
              <a:t>0</a:t>
            </a:r>
            <a:r>
              <a:rPr lang="ja-JP" altLang="en-US" dirty="0"/>
              <a:t>）の</a:t>
            </a:r>
            <a:r>
              <a:rPr lang="en-US" altLang="ja-JP" dirty="0"/>
              <a:t>ASIN</a:t>
            </a:r>
            <a:r>
              <a:rPr lang="ja-JP" altLang="en-US" dirty="0"/>
              <a:t>を除</a:t>
            </a:r>
            <a:r>
              <a:rPr lang="ja-JP" altLang="en-US" dirty="0" smtClean="0"/>
              <a:t>外：</a:t>
            </a:r>
            <a:r>
              <a:rPr lang="en-US" altLang="ja-JP" dirty="0" smtClean="0"/>
              <a:t>Amazon</a:t>
            </a:r>
            <a:r>
              <a:rPr lang="ja-JP" altLang="en-US" dirty="0" smtClean="0"/>
              <a:t>の商品の中には、重量が登録されていない、また、サイズが登録されていない商品があります。チェックを付けるとそのような商品を除外します。</a:t>
            </a:r>
            <a:r>
              <a:rPr lang="ja-JP" altLang="en-US" dirty="0"/>
              <a:t>（出品ファイルに出力しません</a:t>
            </a:r>
            <a:r>
              <a:rPr lang="ja-JP" altLang="en-US" dirty="0" smtClean="0"/>
              <a:t>）</a:t>
            </a:r>
            <a:endParaRPr lang="en-US" altLang="ja-JP" dirty="0" smtClean="0"/>
          </a:p>
          <a:p>
            <a:r>
              <a:rPr lang="ja-JP" altLang="en-US" dirty="0" smtClean="0"/>
              <a:t>入力</a:t>
            </a:r>
            <a:r>
              <a:rPr lang="ja-JP" altLang="en-US" dirty="0"/>
              <a:t>重量より大きい重量の</a:t>
            </a:r>
            <a:r>
              <a:rPr lang="en-US" altLang="ja-JP" dirty="0"/>
              <a:t>ASIN</a:t>
            </a:r>
            <a:r>
              <a:rPr lang="ja-JP" altLang="en-US" dirty="0"/>
              <a:t>を除</a:t>
            </a:r>
            <a:r>
              <a:rPr lang="ja-JP" altLang="en-US" dirty="0" smtClean="0"/>
              <a:t>外：重量がこの設定値よりも大きい</a:t>
            </a:r>
            <a:r>
              <a:rPr lang="en-US" altLang="ja-JP" dirty="0" smtClean="0"/>
              <a:t>ASIN</a:t>
            </a:r>
            <a:r>
              <a:rPr lang="ja-JP" altLang="en-US" dirty="0" smtClean="0"/>
              <a:t>は除外します。</a:t>
            </a:r>
            <a:r>
              <a:rPr lang="ja-JP" altLang="en-US" dirty="0"/>
              <a:t> （出品ファイルに出力しません</a:t>
            </a:r>
            <a:r>
              <a:rPr lang="ja-JP" altLang="en-US" dirty="0" smtClean="0"/>
              <a:t>）</a:t>
            </a:r>
            <a:endParaRPr lang="en-US" altLang="ja-JP" dirty="0" smtClean="0"/>
          </a:p>
          <a:p>
            <a:r>
              <a:rPr lang="ja-JP" altLang="en-US" dirty="0"/>
              <a:t>仕入元に</a:t>
            </a:r>
            <a:r>
              <a:rPr lang="en-US" altLang="ja-JP" dirty="0"/>
              <a:t>FBA</a:t>
            </a:r>
            <a:r>
              <a:rPr lang="ja-JP" altLang="en-US" dirty="0"/>
              <a:t>セラーがいる場合に</a:t>
            </a:r>
            <a:r>
              <a:rPr lang="ja-JP" altLang="en-US" dirty="0" smtClean="0"/>
              <a:t>限定：仕入元のセラーの中に</a:t>
            </a:r>
            <a:r>
              <a:rPr lang="en-US" altLang="ja-JP" dirty="0" smtClean="0"/>
              <a:t>FBA</a:t>
            </a:r>
            <a:r>
              <a:rPr lang="ja-JP" altLang="en-US" dirty="0" smtClean="0"/>
              <a:t>セラーがいる商品に絞ります。自社発送セラーのみの</a:t>
            </a:r>
            <a:r>
              <a:rPr lang="en-US" altLang="ja-JP" dirty="0" smtClean="0"/>
              <a:t>ASIN</a:t>
            </a:r>
            <a:r>
              <a:rPr lang="ja-JP" altLang="en-US" dirty="0" smtClean="0"/>
              <a:t>は除外します。（出品ファイルに出力しません）ただし、最安値から</a:t>
            </a:r>
            <a:r>
              <a:rPr lang="en-US" altLang="ja-JP" dirty="0" smtClean="0"/>
              <a:t>20</a:t>
            </a:r>
            <a:r>
              <a:rPr lang="ja-JP" altLang="en-US" dirty="0" smtClean="0"/>
              <a:t>セラー分のみ判定しますので、例えば、</a:t>
            </a:r>
            <a:r>
              <a:rPr lang="en-US" altLang="ja-JP" dirty="0" smtClean="0"/>
              <a:t>21</a:t>
            </a:r>
            <a:r>
              <a:rPr lang="ja-JP" altLang="en-US" dirty="0" smtClean="0"/>
              <a:t>番目に</a:t>
            </a:r>
            <a:r>
              <a:rPr lang="en-US" altLang="ja-JP" dirty="0" smtClean="0"/>
              <a:t>FBA</a:t>
            </a:r>
            <a:r>
              <a:rPr lang="ja-JP" altLang="en-US" dirty="0" smtClean="0"/>
              <a:t>セラーがいても対象になりません。</a:t>
            </a:r>
            <a:endParaRPr lang="en-US" altLang="ja-JP" dirty="0" smtClean="0"/>
          </a:p>
          <a:p>
            <a:r>
              <a:rPr lang="ja-JP" altLang="en-US" dirty="0"/>
              <a:t>出品価格が</a:t>
            </a:r>
            <a:r>
              <a:rPr lang="en-US" altLang="ja-JP" dirty="0"/>
              <a:t>JP</a:t>
            </a:r>
            <a:r>
              <a:rPr lang="ja-JP" altLang="en-US" dirty="0"/>
              <a:t>カート価格</a:t>
            </a:r>
            <a:r>
              <a:rPr lang="en-US" altLang="ja-JP" dirty="0"/>
              <a:t>×</a:t>
            </a:r>
            <a:r>
              <a:rPr lang="ja-JP" altLang="en-US" dirty="0"/>
              <a:t>入力％上乗せ価格より高くなる</a:t>
            </a:r>
            <a:r>
              <a:rPr lang="en-US" altLang="ja-JP" dirty="0"/>
              <a:t>ASIN</a:t>
            </a:r>
            <a:r>
              <a:rPr lang="ja-JP" altLang="en-US" dirty="0"/>
              <a:t>削除</a:t>
            </a:r>
            <a:r>
              <a:rPr lang="ja-JP" altLang="en-US" dirty="0" smtClean="0"/>
              <a:t>出力：</a:t>
            </a:r>
            <a:r>
              <a:rPr lang="en-US" altLang="ja-JP" dirty="0" smtClean="0"/>
              <a:t>JP</a:t>
            </a:r>
            <a:r>
              <a:rPr lang="ja-JP" altLang="en-US" dirty="0" smtClean="0"/>
              <a:t>のカート価格がある場合に、出品価格に設定％を上乗せして高ければ、リスティング削除として出力します。</a:t>
            </a:r>
            <a:endParaRPr lang="en-US" altLang="ja-JP" dirty="0" smtClean="0"/>
          </a:p>
        </p:txBody>
      </p:sp>
    </p:spTree>
    <p:extLst>
      <p:ext uri="{BB962C8B-B14F-4D97-AF65-F5344CB8AC3E}">
        <p14:creationId xmlns:p14="http://schemas.microsoft.com/office/powerpoint/2010/main" val="106883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　輸入</a:t>
            </a:r>
            <a:r>
              <a:rPr lang="en-US" altLang="ja-JP" dirty="0"/>
              <a:t>US</a:t>
            </a:r>
            <a:r>
              <a:rPr lang="ja-JP" altLang="en-US" dirty="0"/>
              <a:t>→</a:t>
            </a:r>
            <a:r>
              <a:rPr lang="en-US" altLang="ja-JP" dirty="0"/>
              <a:t>JP</a:t>
            </a:r>
            <a:br>
              <a:rPr lang="en-US" altLang="ja-JP" dirty="0"/>
            </a:br>
            <a:r>
              <a:rPr lang="en-US" altLang="ja-JP" dirty="0" smtClean="0"/>
              <a:t>【</a:t>
            </a:r>
            <a:r>
              <a:rPr lang="ja-JP" altLang="en-US" dirty="0"/>
              <a:t>上限下限価格設定ファイル</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4" y="2160589"/>
            <a:ext cx="8596668" cy="4487637"/>
          </a:xfrm>
        </p:spPr>
        <p:txBody>
          <a:bodyPr>
            <a:normAutofit/>
          </a:bodyPr>
          <a:lstStyle/>
          <a:p>
            <a:r>
              <a:rPr lang="ja-JP" altLang="en-US" dirty="0" smtClean="0"/>
              <a:t>（</a:t>
            </a:r>
            <a:r>
              <a:rPr lang="ja-JP" altLang="en-US" dirty="0"/>
              <a:t>追加ファイル用）上限</a:t>
            </a:r>
            <a:r>
              <a:rPr lang="en-US" altLang="ja-JP" dirty="0"/>
              <a:t>〜</a:t>
            </a:r>
            <a:r>
              <a:rPr lang="ja-JP" altLang="en-US" dirty="0"/>
              <a:t>下限価格設定：</a:t>
            </a:r>
            <a:r>
              <a:rPr lang="en-US" altLang="ja-JP" dirty="0"/>
              <a:t>Amazon</a:t>
            </a:r>
            <a:r>
              <a:rPr lang="ja-JP" altLang="en-US" dirty="0"/>
              <a:t>に出品する価格の範囲をカスタマイズするため</a:t>
            </a:r>
            <a:r>
              <a:rPr lang="ja-JP" altLang="en-US" dirty="0" smtClean="0"/>
              <a:t>の、ファイルの価格帯（上限</a:t>
            </a:r>
            <a:r>
              <a:rPr lang="en-US" altLang="ja-JP" dirty="0" smtClean="0"/>
              <a:t>〜</a:t>
            </a:r>
            <a:r>
              <a:rPr lang="ja-JP" altLang="en-US" dirty="0" smtClean="0"/>
              <a:t>下限）を</a:t>
            </a:r>
            <a:r>
              <a:rPr lang="ja-JP" altLang="en-US" dirty="0"/>
              <a:t>設定します。</a:t>
            </a:r>
            <a:endParaRPr lang="en-US" altLang="ja-JP" dirty="0"/>
          </a:p>
          <a:p>
            <a:endParaRPr lang="en-US" altLang="ja-JP" dirty="0" smtClean="0"/>
          </a:p>
        </p:txBody>
      </p:sp>
    </p:spTree>
    <p:extLst>
      <p:ext uri="{BB962C8B-B14F-4D97-AF65-F5344CB8AC3E}">
        <p14:creationId xmlns:p14="http://schemas.microsoft.com/office/powerpoint/2010/main" val="187635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a:t>
            </a:r>
            <a:r>
              <a:rPr lang="ja-JP" altLang="en-US" dirty="0" smtClean="0"/>
              <a:t>設定　輸出</a:t>
            </a:r>
            <a:r>
              <a:rPr lang="en-US" altLang="ja-JP" dirty="0"/>
              <a:t/>
            </a:r>
            <a:br>
              <a:rPr lang="en-US" altLang="ja-JP" dirty="0"/>
            </a:br>
            <a:r>
              <a:rPr lang="en-US" altLang="ja-JP" dirty="0" smtClean="0"/>
              <a:t>【</a:t>
            </a:r>
            <a:r>
              <a:rPr lang="ja-JP" altLang="en-US" dirty="0" smtClean="0"/>
              <a:t>基本設定</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4" y="2160589"/>
            <a:ext cx="8596668" cy="4487637"/>
          </a:xfrm>
        </p:spPr>
        <p:txBody>
          <a:bodyPr>
            <a:normAutofit fontScale="92500" lnSpcReduction="20000"/>
          </a:bodyPr>
          <a:lstStyle/>
          <a:p>
            <a:r>
              <a:rPr lang="en-US" altLang="ja-JP" dirty="0" smtClean="0"/>
              <a:t>CA</a:t>
            </a:r>
            <a:r>
              <a:rPr lang="ja-JP" altLang="en-US" dirty="0" smtClean="0"/>
              <a:t>、</a:t>
            </a:r>
            <a:r>
              <a:rPr lang="en-US" altLang="ja-JP" dirty="0" smtClean="0"/>
              <a:t>UK</a:t>
            </a:r>
            <a:r>
              <a:rPr lang="ja-JP" altLang="en-US" dirty="0" smtClean="0"/>
              <a:t>のタブのみ</a:t>
            </a:r>
            <a:r>
              <a:rPr lang="en-US" altLang="ja-JP" dirty="0" smtClean="0"/>
              <a:t>ON/OFF</a:t>
            </a:r>
            <a:r>
              <a:rPr lang="ja-JP" altLang="en-US" dirty="0" smtClean="0"/>
              <a:t>ボタンがあります。メイン画面で</a:t>
            </a:r>
            <a:r>
              <a:rPr lang="en-US" altLang="ja-JP" dirty="0" smtClean="0"/>
              <a:t>CA</a:t>
            </a:r>
            <a:r>
              <a:rPr lang="ja-JP" altLang="en-US" dirty="0" smtClean="0"/>
              <a:t>、</a:t>
            </a:r>
            <a:r>
              <a:rPr lang="en-US" altLang="ja-JP" dirty="0" smtClean="0"/>
              <a:t>UK</a:t>
            </a:r>
            <a:r>
              <a:rPr lang="ja-JP" altLang="en-US" dirty="0" smtClean="0"/>
              <a:t>の表示</a:t>
            </a:r>
            <a:r>
              <a:rPr lang="en-US" altLang="ja-JP" dirty="0" smtClean="0"/>
              <a:t>/</a:t>
            </a:r>
            <a:r>
              <a:rPr lang="ja-JP" altLang="en-US" dirty="0" smtClean="0"/>
              <a:t>非表示を切り替えできます。</a:t>
            </a:r>
            <a:endParaRPr lang="en-US" altLang="ja-JP" dirty="0" smtClean="0"/>
          </a:p>
          <a:p>
            <a:r>
              <a:rPr lang="ja-JP" altLang="en-US" dirty="0" smtClean="0"/>
              <a:t>為替ドル円・カナダドル円・ポンド円：</a:t>
            </a:r>
            <a:r>
              <a:rPr lang="en-US" altLang="ja-JP" dirty="0" smtClean="0"/>
              <a:t>US</a:t>
            </a:r>
            <a:r>
              <a:rPr lang="ja-JP" altLang="en-US" dirty="0" smtClean="0"/>
              <a:t>、</a:t>
            </a:r>
            <a:r>
              <a:rPr lang="en-US" altLang="ja-JP" dirty="0" smtClean="0"/>
              <a:t>CA</a:t>
            </a:r>
            <a:r>
              <a:rPr lang="ja-JP" altLang="en-US" dirty="0" smtClean="0"/>
              <a:t>、</a:t>
            </a:r>
            <a:r>
              <a:rPr lang="en-US" altLang="ja-JP" dirty="0" smtClean="0"/>
              <a:t>UK</a:t>
            </a:r>
            <a:r>
              <a:rPr lang="ja-JP" altLang="en-US" dirty="0" smtClean="0"/>
              <a:t>の販売価格を円に変換するときのレートを変換します。</a:t>
            </a:r>
            <a:endParaRPr lang="en-US" altLang="ja-JP" dirty="0"/>
          </a:p>
          <a:p>
            <a:r>
              <a:rPr lang="ja-JP" altLang="en-US" dirty="0" smtClean="0"/>
              <a:t>利益率：上乗せする利益率を設定します。</a:t>
            </a:r>
            <a:endParaRPr lang="en-US" altLang="ja-JP" dirty="0" smtClean="0"/>
          </a:p>
          <a:p>
            <a:r>
              <a:rPr lang="ja-JP" altLang="en-US" dirty="0" smtClean="0"/>
              <a:t>リードタイム日数：出品ファイルに設定されるリードタイム日数です。出荷までの日数になります。</a:t>
            </a:r>
            <a:endParaRPr lang="en-US" altLang="ja-JP" dirty="0" smtClean="0"/>
          </a:p>
          <a:p>
            <a:r>
              <a:rPr lang="ja-JP" altLang="en-US" dirty="0" smtClean="0"/>
              <a:t>コンディションノート：出品ファイルに設定されるコンディション欄の文言です。</a:t>
            </a:r>
            <a:endParaRPr lang="en-US" altLang="ja-JP" dirty="0" smtClean="0"/>
          </a:p>
          <a:p>
            <a:r>
              <a:rPr lang="ja-JP" altLang="en-US" dirty="0" smtClean="0"/>
              <a:t>在庫数（個）：出品する在庫の数を指定します。</a:t>
            </a:r>
            <a:endParaRPr lang="en-US" altLang="ja-JP" dirty="0" smtClean="0"/>
          </a:p>
          <a:p>
            <a:r>
              <a:rPr lang="en-US" altLang="ja-JP" dirty="0" smtClean="0"/>
              <a:t>Amazon</a:t>
            </a:r>
            <a:r>
              <a:rPr lang="ja-JP" altLang="en-US" dirty="0" smtClean="0"/>
              <a:t>ポイント付与（円）：出品する商品にポイントの付与をします。</a:t>
            </a:r>
            <a:endParaRPr lang="en-US" altLang="ja-JP" dirty="0" smtClean="0"/>
          </a:p>
          <a:p>
            <a:r>
              <a:rPr lang="ja-JP" altLang="en-US" dirty="0" smtClean="0"/>
              <a:t>関税（％）：関税を考慮した出品価格にしたい場合、</a:t>
            </a:r>
            <a:r>
              <a:rPr lang="en-US" altLang="ja-JP" dirty="0" smtClean="0"/>
              <a:t>%</a:t>
            </a:r>
            <a:r>
              <a:rPr lang="ja-JP" altLang="en-US" dirty="0" smtClean="0"/>
              <a:t>を設定します。出品価格を関税を上乗せした状態にします。</a:t>
            </a:r>
            <a:endParaRPr lang="en-US" altLang="ja-JP" dirty="0" smtClean="0"/>
          </a:p>
          <a:p>
            <a:r>
              <a:rPr lang="ja-JP" altLang="en-US" dirty="0" smtClean="0"/>
              <a:t>国際発送の範囲：その国限定で出品するか、他の国まで販売範囲を広めるか設定します。各国によって、範囲は様々です。</a:t>
            </a:r>
            <a:endParaRPr lang="en-US" altLang="ja-JP" dirty="0" smtClean="0"/>
          </a:p>
          <a:p>
            <a:r>
              <a:rPr lang="ja-JP" altLang="en-US" dirty="0" smtClean="0"/>
              <a:t>国際発送の速達設定：速達で発送するかの可否や範囲を設定します。</a:t>
            </a:r>
            <a:endParaRPr lang="en-US" altLang="ja-JP" dirty="0" smtClean="0"/>
          </a:p>
        </p:txBody>
      </p:sp>
    </p:spTree>
    <p:extLst>
      <p:ext uri="{BB962C8B-B14F-4D97-AF65-F5344CB8AC3E}">
        <p14:creationId xmlns:p14="http://schemas.microsoft.com/office/powerpoint/2010/main" val="159674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a:t>
            </a:r>
            <a:r>
              <a:rPr lang="ja-JP" altLang="en-US" dirty="0" smtClean="0"/>
              <a:t>設定　輸出</a:t>
            </a:r>
            <a:r>
              <a:rPr lang="en-US" altLang="ja-JP" dirty="0"/>
              <a:t/>
            </a:r>
            <a:br>
              <a:rPr lang="en-US" altLang="ja-JP" dirty="0"/>
            </a:br>
            <a:r>
              <a:rPr lang="en-US" altLang="ja-JP" dirty="0" smtClean="0"/>
              <a:t>【</a:t>
            </a:r>
            <a:r>
              <a:rPr lang="ja-JP" altLang="en-US" dirty="0" smtClean="0"/>
              <a:t>送料設定</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4" y="2160589"/>
            <a:ext cx="8596668" cy="4487637"/>
          </a:xfrm>
        </p:spPr>
        <p:txBody>
          <a:bodyPr>
            <a:normAutofit fontScale="85000" lnSpcReduction="10000"/>
          </a:bodyPr>
          <a:lstStyle/>
          <a:p>
            <a:r>
              <a:rPr lang="ja-JP" altLang="en-US" dirty="0" smtClean="0"/>
              <a:t>送料表：輸出送料を各自設定することができますが、標準・自社の２パターンの登録が可能になっており、どちらのパターンで送料を計算するかを設定できます。詳細は後述の「輸出送料表」を参照ください。</a:t>
            </a:r>
            <a:endParaRPr lang="en-US" altLang="ja-JP" dirty="0" smtClean="0"/>
          </a:p>
          <a:p>
            <a:pPr marL="0" indent="0">
              <a:buNone/>
            </a:pPr>
            <a:r>
              <a:rPr lang="ja-JP" altLang="en-US" dirty="0" smtClean="0"/>
              <a:t>送料表の設定では、「</a:t>
            </a:r>
            <a:r>
              <a:rPr lang="en-US" altLang="ja-JP" dirty="0" smtClean="0"/>
              <a:t>SAL</a:t>
            </a:r>
            <a:r>
              <a:rPr lang="ja-JP" altLang="en-US" dirty="0" smtClean="0"/>
              <a:t>」「</a:t>
            </a:r>
            <a:r>
              <a:rPr lang="en-US" altLang="ja-JP" dirty="0" smtClean="0"/>
              <a:t>EMS</a:t>
            </a:r>
            <a:r>
              <a:rPr lang="ja-JP" altLang="en-US" dirty="0" smtClean="0"/>
              <a:t>」「</a:t>
            </a:r>
            <a:r>
              <a:rPr lang="en-US" altLang="ja-JP" dirty="0" err="1" smtClean="0"/>
              <a:t>ePacket</a:t>
            </a:r>
            <a:r>
              <a:rPr lang="ja-JP" altLang="en-US" dirty="0" smtClean="0"/>
              <a:t>」「</a:t>
            </a:r>
            <a:r>
              <a:rPr lang="en-US" altLang="ja-JP" dirty="0" err="1" smtClean="0"/>
              <a:t>AirMail</a:t>
            </a:r>
            <a:r>
              <a:rPr lang="ja-JP" altLang="en-US" dirty="0" smtClean="0"/>
              <a:t>」「その他１」「その他２」「その他３」について重量と対応する料金を設定できます。各キャリアで上限の重量やサイズが決まっているため、重量サイズの範囲ごとにキャリアを設定できます。</a:t>
            </a:r>
            <a:endParaRPr lang="en-US" altLang="ja-JP" dirty="0" smtClean="0"/>
          </a:p>
          <a:p>
            <a:pPr>
              <a:buFont typeface="+mj-lt"/>
              <a:buAutoNum type="arabicPeriod"/>
            </a:pPr>
            <a:r>
              <a:rPr lang="ja-JP" altLang="en-US" dirty="0" smtClean="0"/>
              <a:t>「</a:t>
            </a:r>
            <a:r>
              <a:rPr lang="en-US" altLang="ja-JP" dirty="0" smtClean="0"/>
              <a:t>3</a:t>
            </a:r>
            <a:r>
              <a:rPr lang="ja-JP" altLang="en-US" dirty="0"/>
              <a:t>辺長い方から並べ替えて </a:t>
            </a:r>
            <a:r>
              <a:rPr lang="en-US" altLang="ja-JP" dirty="0"/>
              <a:t>(40cm</a:t>
            </a:r>
            <a:r>
              <a:rPr lang="ja-JP" altLang="en-US" dirty="0"/>
              <a:t>・</a:t>
            </a:r>
            <a:r>
              <a:rPr lang="en-US" altLang="ja-JP" dirty="0"/>
              <a:t>28cm</a:t>
            </a:r>
            <a:r>
              <a:rPr lang="ja-JP" altLang="en-US" dirty="0"/>
              <a:t>・</a:t>
            </a:r>
            <a:r>
              <a:rPr lang="en-US" altLang="ja-JP" dirty="0"/>
              <a:t>20cm</a:t>
            </a:r>
            <a:r>
              <a:rPr lang="ja-JP" altLang="en-US" dirty="0"/>
              <a:t>以下 </a:t>
            </a:r>
            <a:r>
              <a:rPr lang="en-US" altLang="ja-JP" dirty="0"/>
              <a:t>or 30cm</a:t>
            </a:r>
            <a:r>
              <a:rPr lang="ja-JP" altLang="en-US" dirty="0"/>
              <a:t>・</a:t>
            </a:r>
            <a:r>
              <a:rPr lang="en-US" altLang="ja-JP" dirty="0"/>
              <a:t>30cm</a:t>
            </a:r>
            <a:r>
              <a:rPr lang="ja-JP" altLang="en-US" dirty="0"/>
              <a:t>・</a:t>
            </a:r>
            <a:r>
              <a:rPr lang="en-US" altLang="ja-JP" dirty="0"/>
              <a:t>28cm</a:t>
            </a:r>
            <a:r>
              <a:rPr lang="ja-JP" altLang="en-US" dirty="0"/>
              <a:t>以下</a:t>
            </a:r>
            <a:r>
              <a:rPr lang="en-US" altLang="ja-JP" dirty="0"/>
              <a:t>) and 2kg</a:t>
            </a:r>
            <a:r>
              <a:rPr lang="ja-JP" altLang="en-US" dirty="0" smtClean="0"/>
              <a:t>未満」の範囲は、通常</a:t>
            </a:r>
            <a:r>
              <a:rPr lang="en-US" altLang="ja-JP" dirty="0" smtClean="0"/>
              <a:t>SAL</a:t>
            </a:r>
            <a:r>
              <a:rPr lang="ja-JP" altLang="en-US" dirty="0" smtClean="0"/>
              <a:t>の上限に合わせています。サイズ感については黒船の梱包実績により設定しています。通常は</a:t>
            </a:r>
            <a:r>
              <a:rPr lang="en-US" altLang="ja-JP" dirty="0" smtClean="0"/>
              <a:t>SAL</a:t>
            </a:r>
            <a:r>
              <a:rPr lang="ja-JP" altLang="en-US" dirty="0" smtClean="0"/>
              <a:t>に設定しますが、自社で独自に配送システムを構築されている方は、その他１などに独自の送料表を登録し、それを選ばれると良いと思います。</a:t>
            </a:r>
            <a:endParaRPr lang="en-US" altLang="ja-JP" dirty="0" smtClean="0"/>
          </a:p>
          <a:p>
            <a:pPr>
              <a:buFont typeface="+mj-lt"/>
              <a:buAutoNum type="arabicPeriod"/>
            </a:pPr>
            <a:r>
              <a:rPr lang="ja-JP" altLang="en-US" dirty="0"/>
              <a:t>「 </a:t>
            </a:r>
            <a:r>
              <a:rPr lang="en-US" altLang="ja-JP" dirty="0"/>
              <a:t>3</a:t>
            </a:r>
            <a:r>
              <a:rPr lang="ja-JP" altLang="en-US" dirty="0"/>
              <a:t>辺</a:t>
            </a:r>
            <a:r>
              <a:rPr lang="en-US" altLang="ja-JP" dirty="0"/>
              <a:t>276cm</a:t>
            </a:r>
            <a:r>
              <a:rPr lang="ja-JP" altLang="en-US" dirty="0"/>
              <a:t>以下</a:t>
            </a:r>
            <a:r>
              <a:rPr lang="en-US" altLang="ja-JP" dirty="0"/>
              <a:t>or1</a:t>
            </a:r>
            <a:r>
              <a:rPr lang="ja-JP" altLang="en-US" dirty="0"/>
              <a:t>辺が</a:t>
            </a:r>
            <a:r>
              <a:rPr lang="en-US" altLang="ja-JP" dirty="0"/>
              <a:t>151cm</a:t>
            </a:r>
            <a:r>
              <a:rPr lang="ja-JP" altLang="en-US" dirty="0"/>
              <a:t>以下</a:t>
            </a:r>
            <a:r>
              <a:rPr lang="en-US" altLang="ja-JP" dirty="0"/>
              <a:t>or30Kg</a:t>
            </a:r>
            <a:r>
              <a:rPr lang="ja-JP" altLang="en-US" dirty="0" smtClean="0"/>
              <a:t>以下」の範囲は、通常</a:t>
            </a:r>
            <a:r>
              <a:rPr lang="en-US" altLang="ja-JP" dirty="0" smtClean="0"/>
              <a:t>EMS</a:t>
            </a:r>
            <a:r>
              <a:rPr lang="ja-JP" altLang="en-US" dirty="0" smtClean="0"/>
              <a:t>の上限に合わせています。</a:t>
            </a:r>
            <a:endParaRPr lang="en-US" altLang="ja-JP" dirty="0" smtClean="0"/>
          </a:p>
          <a:p>
            <a:pPr>
              <a:buFont typeface="+mj-lt"/>
              <a:buAutoNum type="arabicPeriod"/>
            </a:pPr>
            <a:r>
              <a:rPr lang="ja-JP" altLang="en-US" dirty="0"/>
              <a:t>「 </a:t>
            </a:r>
            <a:r>
              <a:rPr lang="en-US" altLang="ja-JP" dirty="0"/>
              <a:t>3</a:t>
            </a:r>
            <a:r>
              <a:rPr lang="ja-JP" altLang="en-US" dirty="0"/>
              <a:t>辺</a:t>
            </a:r>
            <a:r>
              <a:rPr lang="en-US" altLang="ja-JP" dirty="0"/>
              <a:t>276cm</a:t>
            </a:r>
            <a:r>
              <a:rPr lang="ja-JP" altLang="en-US" dirty="0"/>
              <a:t>超</a:t>
            </a:r>
            <a:r>
              <a:rPr lang="en-US" altLang="ja-JP" dirty="0"/>
              <a:t>or1</a:t>
            </a:r>
            <a:r>
              <a:rPr lang="ja-JP" altLang="en-US" dirty="0"/>
              <a:t>辺が</a:t>
            </a:r>
            <a:r>
              <a:rPr lang="en-US" altLang="ja-JP" dirty="0"/>
              <a:t>151cm</a:t>
            </a:r>
            <a:r>
              <a:rPr lang="ja-JP" altLang="en-US" dirty="0"/>
              <a:t>超</a:t>
            </a:r>
            <a:r>
              <a:rPr lang="en-US" altLang="ja-JP" dirty="0"/>
              <a:t>or30Kg</a:t>
            </a:r>
            <a:r>
              <a:rPr lang="ja-JP" altLang="en-US" dirty="0"/>
              <a:t>超</a:t>
            </a:r>
            <a:r>
              <a:rPr lang="ja-JP" altLang="en-US" dirty="0" smtClean="0"/>
              <a:t>」の範囲は、個別に</a:t>
            </a:r>
            <a:r>
              <a:rPr lang="en-US" altLang="ja-JP" dirty="0" smtClean="0"/>
              <a:t>DHL</a:t>
            </a:r>
            <a:r>
              <a:rPr lang="ja-JP" altLang="en-US" dirty="0" smtClean="0"/>
              <a:t>や</a:t>
            </a:r>
            <a:r>
              <a:rPr lang="en-US" altLang="ja-JP" dirty="0" err="1" smtClean="0"/>
              <a:t>Fedex</a:t>
            </a:r>
            <a:r>
              <a:rPr lang="ja-JP" altLang="en-US" dirty="0" smtClean="0"/>
              <a:t>など設定されているかと思います。使用しているキャリアに合わせて「その他」の送料表に登録して設定する想定となっています。</a:t>
            </a:r>
            <a:endParaRPr lang="en-US" altLang="ja-JP" dirty="0" smtClean="0"/>
          </a:p>
          <a:p>
            <a:r>
              <a:rPr lang="ja-JP" altLang="en-US" dirty="0"/>
              <a:t>自動上乗せ重量、荷物の</a:t>
            </a:r>
            <a:r>
              <a:rPr lang="en-US" altLang="ja-JP" dirty="0"/>
              <a:t>1</a:t>
            </a:r>
            <a:r>
              <a:rPr lang="ja-JP" altLang="en-US" dirty="0"/>
              <a:t>立方センチ</a:t>
            </a:r>
            <a:r>
              <a:rPr lang="ja-JP" altLang="en-US" dirty="0" smtClean="0"/>
              <a:t>あたり：こちらはサイズに合わせて梱包材の重量も増すことから、容積に応じて上乗せする重量を設定することができます。「</a:t>
            </a:r>
            <a:r>
              <a:rPr lang="en-US" altLang="ja-JP" dirty="0" smtClean="0"/>
              <a:t>0.0034g</a:t>
            </a:r>
            <a:r>
              <a:rPr lang="ja-JP" altLang="en-US" dirty="0" smtClean="0"/>
              <a:t>」あたりを設定します。</a:t>
            </a:r>
            <a:endParaRPr lang="en-US" altLang="ja-JP" dirty="0" smtClean="0"/>
          </a:p>
        </p:txBody>
      </p:sp>
    </p:spTree>
    <p:extLst>
      <p:ext uri="{BB962C8B-B14F-4D97-AF65-F5344CB8AC3E}">
        <p14:creationId xmlns:p14="http://schemas.microsoft.com/office/powerpoint/2010/main" val="2090376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　</a:t>
            </a:r>
            <a:r>
              <a:rPr lang="ja-JP" altLang="en-US" dirty="0" smtClean="0"/>
              <a:t>輸出</a:t>
            </a:r>
            <a:r>
              <a:rPr lang="en-US" altLang="ja-JP" dirty="0" smtClean="0"/>
              <a:t/>
            </a:r>
            <a:br>
              <a:rPr lang="en-US" altLang="ja-JP" dirty="0" smtClean="0"/>
            </a:br>
            <a:r>
              <a:rPr lang="en-US" altLang="ja-JP" dirty="0" smtClean="0"/>
              <a:t>【</a:t>
            </a:r>
            <a:r>
              <a:rPr lang="ja-JP" altLang="en-US" dirty="0" smtClean="0"/>
              <a:t>出力制限設定</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4" y="2160589"/>
            <a:ext cx="8596668" cy="4487637"/>
          </a:xfrm>
        </p:spPr>
        <p:txBody>
          <a:bodyPr>
            <a:normAutofit fontScale="77500" lnSpcReduction="20000"/>
          </a:bodyPr>
          <a:lstStyle/>
          <a:p>
            <a:r>
              <a:rPr lang="ja-JP" altLang="en-US" dirty="0" smtClean="0"/>
              <a:t>仕入価格優先モード：仕入元の</a:t>
            </a:r>
            <a:r>
              <a:rPr lang="en-US" altLang="ja-JP" dirty="0" smtClean="0"/>
              <a:t>JP</a:t>
            </a:r>
            <a:r>
              <a:rPr lang="ja-JP" altLang="en-US" dirty="0" smtClean="0"/>
              <a:t>の基準とする価格の優先順位を選択します。（「出品価格計算の章」で詳細を記載します。）</a:t>
            </a:r>
            <a:endParaRPr lang="en-US" altLang="ja-JP" dirty="0" smtClean="0"/>
          </a:p>
          <a:p>
            <a:r>
              <a:rPr lang="ja-JP" altLang="en-US" dirty="0" smtClean="0"/>
              <a:t>「最低出品価格」：利益率などで計算した結果、この最低出品価格を下回った場合は、この最低出品価格を採用します。</a:t>
            </a:r>
            <a:endParaRPr lang="en-US" altLang="ja-JP" dirty="0" smtClean="0"/>
          </a:p>
          <a:p>
            <a:r>
              <a:rPr lang="ja-JP" altLang="en-US" dirty="0"/>
              <a:t>「最高出品価格</a:t>
            </a:r>
            <a:r>
              <a:rPr lang="ja-JP" altLang="en-US" dirty="0" smtClean="0"/>
              <a:t>」：利益率などで計算した結果、この最高出品価格を上回る場合は、その商品を除外します。（出品ファイルに出力しません）</a:t>
            </a:r>
            <a:endParaRPr lang="en-US" altLang="ja-JP" dirty="0" smtClean="0"/>
          </a:p>
          <a:p>
            <a:r>
              <a:rPr lang="ja-JP" altLang="en-US" dirty="0" smtClean="0"/>
              <a:t>最低仕入れ元出品者数：</a:t>
            </a:r>
            <a:r>
              <a:rPr lang="en-US" altLang="ja-JP" dirty="0" smtClean="0"/>
              <a:t>JP</a:t>
            </a:r>
            <a:r>
              <a:rPr lang="ja-JP" altLang="en-US" dirty="0" smtClean="0"/>
              <a:t>のセラー数がこの設定値よりも小さい</a:t>
            </a:r>
            <a:r>
              <a:rPr lang="en-US" altLang="ja-JP" dirty="0" smtClean="0"/>
              <a:t>ASIN</a:t>
            </a:r>
            <a:r>
              <a:rPr lang="ja-JP" altLang="en-US" dirty="0" smtClean="0"/>
              <a:t>は除外します。（出品ファイルに出力しません）</a:t>
            </a:r>
            <a:endParaRPr lang="en-US" altLang="ja-JP" dirty="0" smtClean="0"/>
          </a:p>
          <a:p>
            <a:r>
              <a:rPr lang="ja-JP" altLang="en-US" dirty="0"/>
              <a:t>重量</a:t>
            </a:r>
            <a:r>
              <a:rPr lang="en-US" altLang="ja-JP" dirty="0"/>
              <a:t>0</a:t>
            </a:r>
            <a:r>
              <a:rPr lang="ja-JP" altLang="en-US" dirty="0"/>
              <a:t>（またはサイズ</a:t>
            </a:r>
            <a:r>
              <a:rPr lang="en-US" altLang="ja-JP" dirty="0"/>
              <a:t>0</a:t>
            </a:r>
            <a:r>
              <a:rPr lang="ja-JP" altLang="en-US" dirty="0"/>
              <a:t>）の</a:t>
            </a:r>
            <a:r>
              <a:rPr lang="en-US" altLang="ja-JP" dirty="0"/>
              <a:t>ASIN</a:t>
            </a:r>
            <a:r>
              <a:rPr lang="ja-JP" altLang="en-US" dirty="0"/>
              <a:t>を除</a:t>
            </a:r>
            <a:r>
              <a:rPr lang="ja-JP" altLang="en-US" dirty="0" smtClean="0"/>
              <a:t>外：</a:t>
            </a:r>
            <a:r>
              <a:rPr lang="en-US" altLang="ja-JP" dirty="0" smtClean="0"/>
              <a:t>Amazon</a:t>
            </a:r>
            <a:r>
              <a:rPr lang="ja-JP" altLang="en-US" dirty="0" smtClean="0"/>
              <a:t>の商品の中には、重量が登録されていない、また、サイズが登録されていない商品があります。チェックを付けるとそのような商品を除外します。</a:t>
            </a:r>
            <a:r>
              <a:rPr lang="ja-JP" altLang="en-US" dirty="0"/>
              <a:t>（出品ファイルに出力しません</a:t>
            </a:r>
            <a:r>
              <a:rPr lang="ja-JP" altLang="en-US" dirty="0" smtClean="0"/>
              <a:t>）</a:t>
            </a:r>
            <a:endParaRPr lang="en-US" altLang="ja-JP" dirty="0" smtClean="0"/>
          </a:p>
          <a:p>
            <a:r>
              <a:rPr lang="ja-JP" altLang="en-US" dirty="0" smtClean="0"/>
              <a:t>入力</a:t>
            </a:r>
            <a:r>
              <a:rPr lang="ja-JP" altLang="en-US" dirty="0"/>
              <a:t>重量より大きい重量の</a:t>
            </a:r>
            <a:r>
              <a:rPr lang="en-US" altLang="ja-JP" dirty="0"/>
              <a:t>ASIN</a:t>
            </a:r>
            <a:r>
              <a:rPr lang="ja-JP" altLang="en-US" dirty="0"/>
              <a:t>を除</a:t>
            </a:r>
            <a:r>
              <a:rPr lang="ja-JP" altLang="en-US" dirty="0" smtClean="0"/>
              <a:t>外：重量がこの設定値よりも大きい</a:t>
            </a:r>
            <a:r>
              <a:rPr lang="en-US" altLang="ja-JP" dirty="0" smtClean="0"/>
              <a:t>ASIN</a:t>
            </a:r>
            <a:r>
              <a:rPr lang="ja-JP" altLang="en-US" dirty="0" smtClean="0"/>
              <a:t>は除外します。</a:t>
            </a:r>
            <a:r>
              <a:rPr lang="ja-JP" altLang="en-US" dirty="0"/>
              <a:t> （出品ファイルに出力しません</a:t>
            </a:r>
            <a:r>
              <a:rPr lang="ja-JP" altLang="en-US" dirty="0" smtClean="0"/>
              <a:t>）</a:t>
            </a:r>
            <a:endParaRPr lang="en-US" altLang="ja-JP" dirty="0" smtClean="0"/>
          </a:p>
          <a:p>
            <a:r>
              <a:rPr lang="ja-JP" altLang="en-US" dirty="0"/>
              <a:t>仕入元に</a:t>
            </a:r>
            <a:r>
              <a:rPr lang="en-US" altLang="ja-JP" dirty="0"/>
              <a:t>FBA</a:t>
            </a:r>
            <a:r>
              <a:rPr lang="ja-JP" altLang="en-US" dirty="0"/>
              <a:t>セラーがいる場合に</a:t>
            </a:r>
            <a:r>
              <a:rPr lang="ja-JP" altLang="en-US" dirty="0" smtClean="0"/>
              <a:t>限定：仕入元のセラーの中に</a:t>
            </a:r>
            <a:r>
              <a:rPr lang="en-US" altLang="ja-JP" dirty="0" smtClean="0"/>
              <a:t>FBA</a:t>
            </a:r>
            <a:r>
              <a:rPr lang="ja-JP" altLang="en-US" dirty="0" smtClean="0"/>
              <a:t>セラーがいる商品に絞ります。自社発送セラーのみの</a:t>
            </a:r>
            <a:r>
              <a:rPr lang="en-US" altLang="ja-JP" dirty="0" smtClean="0"/>
              <a:t>ASIN</a:t>
            </a:r>
            <a:r>
              <a:rPr lang="ja-JP" altLang="en-US" dirty="0" smtClean="0"/>
              <a:t>は除外します。（出品ファイルに出力しません）ただし、</a:t>
            </a:r>
            <a:r>
              <a:rPr lang="en-US" altLang="ja-JP" dirty="0" err="1" smtClean="0"/>
              <a:t>AmazonAPI</a:t>
            </a:r>
            <a:r>
              <a:rPr lang="ja-JP" altLang="en-US" dirty="0" smtClean="0"/>
              <a:t>の仕様により最安値から約</a:t>
            </a:r>
            <a:r>
              <a:rPr lang="en-US" altLang="ja-JP" dirty="0" smtClean="0"/>
              <a:t>20</a:t>
            </a:r>
            <a:r>
              <a:rPr lang="ja-JP" altLang="en-US" dirty="0" smtClean="0"/>
              <a:t>セラー分のみ判定しますので、例えば、</a:t>
            </a:r>
            <a:r>
              <a:rPr lang="en-US" altLang="ja-JP" dirty="0" smtClean="0"/>
              <a:t>21</a:t>
            </a:r>
            <a:r>
              <a:rPr lang="ja-JP" altLang="en-US" dirty="0" smtClean="0"/>
              <a:t>番目に</a:t>
            </a:r>
            <a:r>
              <a:rPr lang="en-US" altLang="ja-JP" dirty="0" smtClean="0"/>
              <a:t>FBA</a:t>
            </a:r>
            <a:r>
              <a:rPr lang="ja-JP" altLang="en-US" dirty="0" smtClean="0"/>
              <a:t>セラーがいても対象になりません。また、</a:t>
            </a:r>
            <a:r>
              <a:rPr lang="en-US" altLang="ja-JP" dirty="0" smtClean="0"/>
              <a:t>20</a:t>
            </a:r>
            <a:r>
              <a:rPr lang="ja-JP" altLang="en-US" dirty="0" smtClean="0"/>
              <a:t>セラーについても確実ではなくもっと少ないセラー数の判定の場合もあります。</a:t>
            </a:r>
            <a:endParaRPr lang="en-US" altLang="ja-JP" dirty="0" smtClean="0"/>
          </a:p>
          <a:p>
            <a:r>
              <a:rPr lang="ja-JP" altLang="en-US" dirty="0"/>
              <a:t>出品価格</a:t>
            </a:r>
            <a:r>
              <a:rPr lang="ja-JP" altLang="en-US" dirty="0" smtClean="0"/>
              <a:t>が販売国のカート</a:t>
            </a:r>
            <a:r>
              <a:rPr lang="ja-JP" altLang="en-US" dirty="0"/>
              <a:t>価格</a:t>
            </a:r>
            <a:r>
              <a:rPr lang="en-US" altLang="ja-JP" dirty="0"/>
              <a:t>×</a:t>
            </a:r>
            <a:r>
              <a:rPr lang="ja-JP" altLang="en-US" dirty="0"/>
              <a:t>入力％上乗せ価格より高くなる</a:t>
            </a:r>
            <a:r>
              <a:rPr lang="en-US" altLang="ja-JP" dirty="0"/>
              <a:t>ASIN</a:t>
            </a:r>
            <a:r>
              <a:rPr lang="ja-JP" altLang="en-US" dirty="0"/>
              <a:t>削除</a:t>
            </a:r>
            <a:r>
              <a:rPr lang="ja-JP" altLang="en-US" dirty="0" smtClean="0"/>
              <a:t>出力：販売国のカート価格がある場合に、出品価格に設定％を上乗せして高ければ、リスティング削除として出力します。</a:t>
            </a:r>
            <a:endParaRPr lang="en-US" altLang="ja-JP" dirty="0" smtClean="0"/>
          </a:p>
        </p:txBody>
      </p:sp>
    </p:spTree>
    <p:extLst>
      <p:ext uri="{BB962C8B-B14F-4D97-AF65-F5344CB8AC3E}">
        <p14:creationId xmlns:p14="http://schemas.microsoft.com/office/powerpoint/2010/main" val="151645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　</a:t>
            </a:r>
            <a:r>
              <a:rPr lang="ja-JP" altLang="en-US" dirty="0" smtClean="0"/>
              <a:t>輸出入</a:t>
            </a:r>
            <a:r>
              <a:rPr lang="en-US" altLang="ja-JP" dirty="0" smtClean="0"/>
              <a:t/>
            </a:r>
            <a:br>
              <a:rPr lang="en-US" altLang="ja-JP" dirty="0" smtClean="0"/>
            </a:br>
            <a:r>
              <a:rPr lang="en-US" altLang="ja-JP" dirty="0" smtClean="0"/>
              <a:t>【</a:t>
            </a:r>
            <a:r>
              <a:rPr lang="ja-JP" altLang="en-US" dirty="0"/>
              <a:t>上限下限価格</a:t>
            </a:r>
            <a:r>
              <a:rPr lang="ja-JP" altLang="en-US" dirty="0" smtClean="0"/>
              <a:t>設定</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4" y="2160589"/>
            <a:ext cx="8596668" cy="4487637"/>
          </a:xfrm>
        </p:spPr>
        <p:txBody>
          <a:bodyPr>
            <a:normAutofit/>
          </a:bodyPr>
          <a:lstStyle/>
          <a:p>
            <a:r>
              <a:rPr lang="ja-JP" altLang="en-US" dirty="0" smtClean="0"/>
              <a:t>上限</a:t>
            </a:r>
            <a:r>
              <a:rPr lang="en-US" altLang="ja-JP" dirty="0"/>
              <a:t>〜</a:t>
            </a:r>
            <a:r>
              <a:rPr lang="ja-JP" altLang="en-US" dirty="0"/>
              <a:t>下限価格設定：</a:t>
            </a:r>
            <a:r>
              <a:rPr lang="en-US" altLang="ja-JP" dirty="0"/>
              <a:t>Amazon</a:t>
            </a:r>
            <a:r>
              <a:rPr lang="ja-JP" altLang="en-US" dirty="0"/>
              <a:t>に出品する価格の範囲をカスタマイズするため</a:t>
            </a:r>
            <a:r>
              <a:rPr lang="ja-JP" altLang="en-US" dirty="0" smtClean="0"/>
              <a:t>の価格帯（上限</a:t>
            </a:r>
            <a:r>
              <a:rPr lang="en-US" altLang="ja-JP" dirty="0" smtClean="0"/>
              <a:t>〜</a:t>
            </a:r>
            <a:r>
              <a:rPr lang="ja-JP" altLang="en-US" dirty="0" smtClean="0"/>
              <a:t>下限）を</a:t>
            </a:r>
            <a:r>
              <a:rPr lang="ja-JP" altLang="en-US" dirty="0"/>
              <a:t>設定します</a:t>
            </a:r>
            <a:r>
              <a:rPr lang="ja-JP" altLang="en-US" dirty="0" smtClean="0"/>
              <a:t>。</a:t>
            </a:r>
            <a:endParaRPr lang="en-US" altLang="ja-JP" dirty="0"/>
          </a:p>
        </p:txBody>
      </p:sp>
    </p:spTree>
    <p:extLst>
      <p:ext uri="{BB962C8B-B14F-4D97-AF65-F5344CB8AC3E}">
        <p14:creationId xmlns:p14="http://schemas.microsoft.com/office/powerpoint/2010/main" val="68117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a:t>
            </a:r>
            <a:r>
              <a:rPr lang="ja-JP" altLang="en-US" dirty="0" smtClean="0"/>
              <a:t>設定</a:t>
            </a:r>
            <a:r>
              <a:rPr lang="en-US" altLang="ja-JP" dirty="0"/>
              <a:t/>
            </a:r>
            <a:br>
              <a:rPr lang="en-US" altLang="ja-JP" dirty="0"/>
            </a:br>
            <a:r>
              <a:rPr lang="ja-JP" altLang="en-US" dirty="0" smtClean="0"/>
              <a:t>設定</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一通り入力が完了したのち、</a:t>
            </a:r>
            <a:r>
              <a:rPr lang="en-US" altLang="ja-JP" dirty="0" smtClean="0"/>
              <a:t>Save</a:t>
            </a:r>
            <a:r>
              <a:rPr lang="ja-JP" altLang="en-US" dirty="0" smtClean="0"/>
              <a:t>ボタンで保存します。</a:t>
            </a:r>
            <a:endParaRPr lang="en-US" altLang="ja-JP" dirty="0" smtClean="0"/>
          </a:p>
          <a:p>
            <a:r>
              <a:rPr lang="ja-JP" altLang="en-US" dirty="0" smtClean="0"/>
              <a:t>「最低出品価格」「最高出品価格」「</a:t>
            </a:r>
            <a:r>
              <a:rPr lang="ja-JP" altLang="en-US" dirty="0"/>
              <a:t>入力重量より大きい重量の</a:t>
            </a:r>
            <a:r>
              <a:rPr lang="en-US" altLang="ja-JP" dirty="0"/>
              <a:t>ASIN</a:t>
            </a:r>
            <a:r>
              <a:rPr lang="ja-JP" altLang="en-US" dirty="0"/>
              <a:t>を除外</a:t>
            </a:r>
            <a:r>
              <a:rPr lang="ja-JP" altLang="en-US" dirty="0" smtClean="0"/>
              <a:t>」以外は必須項目です。</a:t>
            </a:r>
            <a:r>
              <a:rPr lang="ja-JP" altLang="en-US" dirty="0"/>
              <a:t> </a:t>
            </a:r>
            <a:endParaRPr lang="en-US" altLang="ja-JP" dirty="0" smtClean="0"/>
          </a:p>
          <a:p>
            <a:r>
              <a:rPr lang="ja-JP" altLang="en-US" dirty="0" smtClean="0"/>
              <a:t>「</a:t>
            </a:r>
            <a:r>
              <a:rPr lang="ja-JP" altLang="en-US" dirty="0"/>
              <a:t>最低出品価格」「最高出品価格」 「入力重量より大きい重量の</a:t>
            </a:r>
            <a:r>
              <a:rPr lang="en-US" altLang="ja-JP" dirty="0"/>
              <a:t>ASIN</a:t>
            </a:r>
            <a:r>
              <a:rPr lang="ja-JP" altLang="en-US" dirty="0"/>
              <a:t>を除外」を</a:t>
            </a:r>
            <a:r>
              <a:rPr lang="ja-JP" altLang="en-US" dirty="0" smtClean="0"/>
              <a:t>設定しない場合は入力を消して</a:t>
            </a:r>
            <a:r>
              <a:rPr lang="en-US" altLang="ja-JP" dirty="0" smtClean="0"/>
              <a:t>Save</a:t>
            </a:r>
            <a:r>
              <a:rPr lang="ja-JP" altLang="en-US" dirty="0" smtClean="0"/>
              <a:t>してください。</a:t>
            </a:r>
            <a:r>
              <a:rPr lang="en-US" altLang="ja-JP" dirty="0" smtClean="0"/>
              <a:t>0</a:t>
            </a:r>
            <a:r>
              <a:rPr lang="ja-JP" altLang="en-US" dirty="0" smtClean="0"/>
              <a:t>を登録すると</a:t>
            </a:r>
            <a:r>
              <a:rPr lang="en-US" altLang="ja-JP" dirty="0" smtClean="0"/>
              <a:t>0</a:t>
            </a:r>
            <a:r>
              <a:rPr lang="ja-JP" altLang="en-US" dirty="0" smtClean="0"/>
              <a:t>として判定されますのでご注意ください。</a:t>
            </a:r>
            <a:endParaRPr lang="en-US" altLang="ja-JP" dirty="0" smtClean="0"/>
          </a:p>
          <a:p>
            <a:r>
              <a:rPr lang="ja-JP" altLang="en-US" dirty="0" smtClean="0"/>
              <a:t>出品ファイルの内容に関わる重要な設定項目ですので、出品ファイル作成ボタンを押す前に必ず設定を確認し、</a:t>
            </a:r>
            <a:r>
              <a:rPr lang="en-US" altLang="ja-JP" dirty="0" smtClean="0"/>
              <a:t>Save</a:t>
            </a:r>
            <a:r>
              <a:rPr lang="ja-JP" altLang="en-US" dirty="0" smtClean="0"/>
              <a:t>しておいてください。</a:t>
            </a:r>
            <a:endParaRPr lang="en-US" altLang="ja-JP" dirty="0" smtClean="0"/>
          </a:p>
        </p:txBody>
      </p:sp>
    </p:spTree>
    <p:extLst>
      <p:ext uri="{BB962C8B-B14F-4D97-AF65-F5344CB8AC3E}">
        <p14:creationId xmlns:p14="http://schemas.microsoft.com/office/powerpoint/2010/main" val="44244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ログの設定</a:t>
            </a:r>
            <a:r>
              <a:rPr lang="en-US" altLang="ja-JP" dirty="0"/>
              <a:t/>
            </a:r>
            <a:br>
              <a:rPr lang="en-US" altLang="ja-JP" dirty="0"/>
            </a:br>
            <a:r>
              <a:rPr lang="ja-JP" altLang="en-US" dirty="0" smtClean="0"/>
              <a:t>設定</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Info</a:t>
            </a:r>
            <a:r>
              <a:rPr lang="ja-JP" altLang="en-US" dirty="0" smtClean="0"/>
              <a:t>ログの出力：チェックをすると多めにログを出力、チェックを外すと最低限のログ出力になります。キーワード除外処理は対応していません。</a:t>
            </a:r>
            <a:endParaRPr lang="en-US" altLang="ja-JP" dirty="0" smtClean="0"/>
          </a:p>
          <a:p>
            <a:r>
              <a:rPr lang="ja-JP" altLang="en-US" dirty="0"/>
              <a:t>輸入</a:t>
            </a:r>
            <a:r>
              <a:rPr lang="en-US" altLang="ja-JP" dirty="0"/>
              <a:t>(US</a:t>
            </a:r>
            <a:r>
              <a:rPr lang="ja-JP" altLang="en-US" dirty="0"/>
              <a:t>→</a:t>
            </a:r>
            <a:r>
              <a:rPr lang="en-US" altLang="ja-JP" dirty="0"/>
              <a:t>JP)</a:t>
            </a:r>
            <a:r>
              <a:rPr lang="ja-JP" altLang="en-US" dirty="0"/>
              <a:t>、輸出</a:t>
            </a:r>
            <a:r>
              <a:rPr lang="en-US" altLang="ja-JP" dirty="0"/>
              <a:t>(JP</a:t>
            </a:r>
            <a:r>
              <a:rPr lang="ja-JP" altLang="en-US" dirty="0"/>
              <a:t>→</a:t>
            </a:r>
            <a:r>
              <a:rPr lang="en-US" altLang="ja-JP" dirty="0"/>
              <a:t>US</a:t>
            </a:r>
            <a:r>
              <a:rPr lang="ja-JP" altLang="en-US" dirty="0"/>
              <a:t>、</a:t>
            </a:r>
            <a:r>
              <a:rPr lang="en-US" altLang="ja-JP" dirty="0"/>
              <a:t>JP</a:t>
            </a:r>
            <a:r>
              <a:rPr lang="ja-JP" altLang="en-US" dirty="0"/>
              <a:t>→</a:t>
            </a:r>
            <a:r>
              <a:rPr lang="en-US" altLang="ja-JP" dirty="0"/>
              <a:t>CA</a:t>
            </a:r>
            <a:r>
              <a:rPr lang="ja-JP" altLang="en-US" dirty="0"/>
              <a:t>、</a:t>
            </a:r>
            <a:r>
              <a:rPr lang="en-US" altLang="ja-JP" dirty="0"/>
              <a:t>JP</a:t>
            </a:r>
            <a:r>
              <a:rPr lang="ja-JP" altLang="en-US" dirty="0"/>
              <a:t>→</a:t>
            </a:r>
            <a:r>
              <a:rPr lang="en-US" altLang="ja-JP" dirty="0"/>
              <a:t>UK)</a:t>
            </a:r>
            <a:r>
              <a:rPr lang="ja-JP" altLang="en-US" dirty="0" smtClean="0"/>
              <a:t>それぞれのタブ画面に</a:t>
            </a:r>
            <a:r>
              <a:rPr lang="en-US" altLang="ja-JP" dirty="0" smtClean="0"/>
              <a:t>info</a:t>
            </a:r>
            <a:r>
              <a:rPr lang="ja-JP" altLang="en-US" dirty="0" smtClean="0"/>
              <a:t>ログ出力のチェックボックスがありますが、共通項目になっていますので、どれかのタブでチェック付与を設定して</a:t>
            </a:r>
            <a:r>
              <a:rPr lang="en-US" altLang="ja-JP" dirty="0" smtClean="0"/>
              <a:t>Save</a:t>
            </a:r>
            <a:r>
              <a:rPr lang="ja-JP" altLang="en-US" dirty="0" smtClean="0"/>
              <a:t>すれば全体的に適用されます。</a:t>
            </a:r>
            <a:endParaRPr lang="en-US" altLang="ja-JP" dirty="0" smtClean="0"/>
          </a:p>
          <a:p>
            <a:endParaRPr lang="en-US" altLang="ja-JP" dirty="0" smtClean="0"/>
          </a:p>
        </p:txBody>
      </p:sp>
    </p:spTree>
    <p:extLst>
      <p:ext uri="{BB962C8B-B14F-4D97-AF65-F5344CB8AC3E}">
        <p14:creationId xmlns:p14="http://schemas.microsoft.com/office/powerpoint/2010/main" val="237037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輸出送料表</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2160589"/>
            <a:ext cx="8950760" cy="3880773"/>
          </a:xfrm>
        </p:spPr>
        <p:txBody>
          <a:bodyPr/>
          <a:lstStyle/>
          <a:p>
            <a:r>
              <a:rPr kumimoji="1" lang="ja-JP" altLang="en-US" dirty="0" smtClean="0"/>
              <a:t>サイドメニュー</a:t>
            </a:r>
            <a:r>
              <a:rPr kumimoji="1" lang="ja-JP" altLang="en-US" dirty="0" smtClean="0"/>
              <a:t>「輸出送料表」</a:t>
            </a:r>
            <a:r>
              <a:rPr kumimoji="1" lang="ja-JP" altLang="en-US" dirty="0" smtClean="0"/>
              <a:t>をクリックします。</a:t>
            </a:r>
            <a:r>
              <a:rPr lang="ja-JP" altLang="en-US" dirty="0" smtClean="0"/>
              <a:t>右側</a:t>
            </a:r>
            <a:r>
              <a:rPr lang="ja-JP" altLang="en-US" dirty="0" smtClean="0"/>
              <a:t>に画面</a:t>
            </a:r>
            <a:r>
              <a:rPr lang="ja-JP" altLang="en-US" dirty="0" smtClean="0"/>
              <a:t>が開きます。</a:t>
            </a:r>
            <a:endParaRPr lang="en-US" altLang="ja-JP" dirty="0" smtClean="0"/>
          </a:p>
          <a:p>
            <a:r>
              <a:rPr lang="ja-JP" altLang="en-US" dirty="0" smtClean="0"/>
              <a:t>標準、自社設定タブ</a:t>
            </a:r>
            <a:r>
              <a:rPr lang="ja-JP" altLang="en-US" dirty="0" smtClean="0"/>
              <a:t>が</a:t>
            </a:r>
            <a:r>
              <a:rPr lang="ja-JP" altLang="en-US" dirty="0" smtClean="0"/>
              <a:t>あり、それぞれ</a:t>
            </a:r>
            <a:r>
              <a:rPr lang="en-US" altLang="ja-JP" dirty="0" smtClean="0"/>
              <a:t>CSV</a:t>
            </a:r>
            <a:r>
              <a:rPr lang="ja-JP" altLang="en-US" dirty="0" smtClean="0"/>
              <a:t>アップロードで設定できます</a:t>
            </a:r>
            <a:r>
              <a:rPr lang="ja-JP" altLang="en-US" dirty="0" smtClean="0"/>
              <a:t>。</a:t>
            </a:r>
            <a:r>
              <a:rPr lang="en-US" altLang="ja-JP" dirty="0" smtClean="0"/>
              <a:t>  </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3545742"/>
            <a:ext cx="6217920" cy="2848995"/>
          </a:xfrm>
          <a:prstGeom prst="rect">
            <a:avLst/>
          </a:prstGeom>
        </p:spPr>
      </p:pic>
    </p:spTree>
    <p:extLst>
      <p:ext uri="{BB962C8B-B14F-4D97-AF65-F5344CB8AC3E}">
        <p14:creationId xmlns:p14="http://schemas.microsoft.com/office/powerpoint/2010/main" val="20443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677334" y="1549101"/>
            <a:ext cx="8596668" cy="4492261"/>
          </a:xfrm>
        </p:spPr>
        <p:txBody>
          <a:bodyPr>
            <a:normAutofit lnSpcReduction="10000"/>
          </a:bodyPr>
          <a:lstStyle/>
          <a:p>
            <a:r>
              <a:rPr lang="ja-JP" altLang="en-US" dirty="0" smtClean="0"/>
              <a:t>０</a:t>
            </a:r>
            <a:r>
              <a:rPr kumimoji="1" lang="en-US" altLang="ja-JP" dirty="0" smtClean="0"/>
              <a:t>.</a:t>
            </a:r>
            <a:r>
              <a:rPr kumimoji="1" lang="ja-JP" altLang="en-US" dirty="0" smtClean="0"/>
              <a:t>概要</a:t>
            </a:r>
            <a:endParaRPr kumimoji="1" lang="en-US" altLang="ja-JP" dirty="0" smtClean="0"/>
          </a:p>
          <a:p>
            <a:r>
              <a:rPr kumimoji="1" lang="ja-JP" altLang="en-US" dirty="0" smtClean="0"/>
              <a:t>１</a:t>
            </a:r>
            <a:r>
              <a:rPr kumimoji="1" lang="en-US" altLang="ja-JP" dirty="0" smtClean="0"/>
              <a:t>.</a:t>
            </a:r>
            <a:r>
              <a:rPr kumimoji="1" lang="ja-JP" altLang="en-US" dirty="0" smtClean="0"/>
              <a:t>ログイン</a:t>
            </a:r>
            <a:endParaRPr kumimoji="1" lang="en-US" altLang="ja-JP" dirty="0" smtClean="0"/>
          </a:p>
          <a:p>
            <a:r>
              <a:rPr lang="ja-JP" altLang="en-US" dirty="0" smtClean="0"/>
              <a:t>２</a:t>
            </a:r>
            <a:r>
              <a:rPr lang="en-US" altLang="ja-JP" dirty="0" smtClean="0"/>
              <a:t>.</a:t>
            </a:r>
            <a:r>
              <a:rPr lang="ja-JP" altLang="en-US" dirty="0" smtClean="0"/>
              <a:t>各種設定　除外キーワード</a:t>
            </a:r>
            <a:endParaRPr lang="en-US" altLang="ja-JP" dirty="0" smtClean="0"/>
          </a:p>
          <a:p>
            <a:r>
              <a:rPr kumimoji="1" lang="ja-JP" altLang="en-US" dirty="0" smtClean="0"/>
              <a:t>３</a:t>
            </a:r>
            <a:r>
              <a:rPr kumimoji="1" lang="en-US" altLang="ja-JP" dirty="0" smtClean="0"/>
              <a:t>.</a:t>
            </a:r>
            <a:r>
              <a:rPr kumimoji="1" lang="ja-JP" altLang="en-US" dirty="0" smtClean="0"/>
              <a:t>各種設定　設定</a:t>
            </a:r>
            <a:r>
              <a:rPr kumimoji="1" lang="ja-JP" altLang="en-US" dirty="0" smtClean="0"/>
              <a:t>画面</a:t>
            </a:r>
            <a:endParaRPr kumimoji="1" lang="en-US" altLang="ja-JP" dirty="0" smtClean="0"/>
          </a:p>
          <a:p>
            <a:r>
              <a:rPr lang="ja-JP" altLang="en-US" dirty="0" smtClean="0"/>
              <a:t>４</a:t>
            </a:r>
            <a:r>
              <a:rPr lang="en-US" altLang="ja-JP" dirty="0" smtClean="0"/>
              <a:t>.</a:t>
            </a:r>
            <a:r>
              <a:rPr lang="ja-JP" altLang="en-US" dirty="0" smtClean="0"/>
              <a:t>輸出送料表</a:t>
            </a:r>
            <a:endParaRPr kumimoji="1" lang="en-US" altLang="ja-JP" dirty="0" smtClean="0"/>
          </a:p>
          <a:p>
            <a:r>
              <a:rPr lang="ja-JP" altLang="en-US" dirty="0" smtClean="0"/>
              <a:t>４</a:t>
            </a:r>
            <a:r>
              <a:rPr lang="en-US" altLang="ja-JP" dirty="0" smtClean="0"/>
              <a:t>.</a:t>
            </a:r>
            <a:r>
              <a:rPr lang="ja-JP" altLang="en-US" dirty="0" smtClean="0"/>
              <a:t>メイン画面　</a:t>
            </a:r>
            <a:r>
              <a:rPr lang="en-US" altLang="ja-JP" dirty="0" smtClean="0"/>
              <a:t>US</a:t>
            </a:r>
            <a:r>
              <a:rPr lang="ja-JP" altLang="en-US" dirty="0" smtClean="0"/>
              <a:t>ファイルアップロード</a:t>
            </a:r>
            <a:endParaRPr lang="en-US" altLang="ja-JP" dirty="0" smtClean="0"/>
          </a:p>
          <a:p>
            <a:r>
              <a:rPr kumimoji="1" lang="ja-JP" altLang="en-US" dirty="0" smtClean="0"/>
              <a:t>５</a:t>
            </a:r>
            <a:r>
              <a:rPr kumimoji="1" lang="en-US" altLang="ja-JP" dirty="0" smtClean="0"/>
              <a:t>.</a:t>
            </a:r>
            <a:r>
              <a:rPr kumimoji="1" lang="ja-JP" altLang="en-US" dirty="0" smtClean="0"/>
              <a:t>メイン画面　</a:t>
            </a:r>
            <a:r>
              <a:rPr kumimoji="1" lang="en-US" altLang="ja-JP" dirty="0" smtClean="0"/>
              <a:t>JP</a:t>
            </a:r>
            <a:r>
              <a:rPr kumimoji="1" lang="ja-JP" altLang="en-US" dirty="0" smtClean="0"/>
              <a:t>ファイルアップロード</a:t>
            </a:r>
            <a:endParaRPr kumimoji="1" lang="en-US" altLang="ja-JP" dirty="0" smtClean="0"/>
          </a:p>
          <a:p>
            <a:r>
              <a:rPr lang="ja-JP" altLang="en-US" dirty="0" smtClean="0"/>
              <a:t>６</a:t>
            </a:r>
            <a:r>
              <a:rPr lang="en-US" altLang="ja-JP" dirty="0" smtClean="0"/>
              <a:t>.ASIN</a:t>
            </a:r>
            <a:r>
              <a:rPr lang="ja-JP" altLang="en-US" dirty="0" smtClean="0"/>
              <a:t>ファイルアップロード</a:t>
            </a:r>
            <a:r>
              <a:rPr lang="en-US" altLang="ja-JP" dirty="0" smtClean="0"/>
              <a:t>Tips</a:t>
            </a:r>
          </a:p>
          <a:p>
            <a:r>
              <a:rPr kumimoji="1" lang="ja-JP" altLang="en-US" dirty="0" smtClean="0"/>
              <a:t>７</a:t>
            </a:r>
            <a:r>
              <a:rPr kumimoji="1" lang="en-US" altLang="ja-JP" dirty="0" smtClean="0"/>
              <a:t>.</a:t>
            </a:r>
            <a:r>
              <a:rPr kumimoji="1" lang="ja-JP" altLang="en-US" dirty="0" smtClean="0"/>
              <a:t>メイン画面　キーワードで除外処理</a:t>
            </a:r>
            <a:endParaRPr kumimoji="1" lang="en-US" altLang="ja-JP" dirty="0" smtClean="0"/>
          </a:p>
          <a:p>
            <a:r>
              <a:rPr lang="ja-JP" altLang="en-US" dirty="0" smtClean="0"/>
              <a:t>８</a:t>
            </a:r>
            <a:r>
              <a:rPr lang="en-US" altLang="ja-JP" dirty="0" smtClean="0"/>
              <a:t>.</a:t>
            </a:r>
            <a:r>
              <a:rPr lang="ja-JP" altLang="en-US" dirty="0"/>
              <a:t>メイン画面　画面</a:t>
            </a:r>
            <a:r>
              <a:rPr lang="ja-JP" altLang="en-US" dirty="0" smtClean="0"/>
              <a:t>説明</a:t>
            </a:r>
            <a:endParaRPr lang="en-US" altLang="ja-JP" dirty="0" smtClean="0"/>
          </a:p>
          <a:p>
            <a:r>
              <a:rPr lang="ja-JP" altLang="en-US" dirty="0" smtClean="0"/>
              <a:t>９</a:t>
            </a:r>
            <a:r>
              <a:rPr lang="en-US" altLang="ja-JP" dirty="0" smtClean="0"/>
              <a:t>.</a:t>
            </a:r>
            <a:r>
              <a:rPr lang="ja-JP" altLang="en-US" dirty="0" smtClean="0"/>
              <a:t>メイン画面　出品ファイル・上限下限価格設定ファイル作成</a:t>
            </a:r>
            <a:endParaRPr lang="en-US" altLang="ja-JP" dirty="0"/>
          </a:p>
          <a:p>
            <a:r>
              <a:rPr kumimoji="1" lang="ja-JP" altLang="en-US" dirty="0" smtClean="0"/>
              <a:t>１０</a:t>
            </a:r>
            <a:r>
              <a:rPr kumimoji="1" lang="en-US" altLang="ja-JP" dirty="0" smtClean="0"/>
              <a:t>.</a:t>
            </a:r>
            <a:r>
              <a:rPr kumimoji="1" lang="ja-JP" altLang="en-US" dirty="0" smtClean="0"/>
              <a:t>ログアウト</a:t>
            </a:r>
            <a:endParaRPr kumimoji="1" lang="ja-JP" altLang="en-US" dirty="0"/>
          </a:p>
        </p:txBody>
      </p:sp>
    </p:spTree>
    <p:extLst>
      <p:ext uri="{BB962C8B-B14F-4D97-AF65-F5344CB8AC3E}">
        <p14:creationId xmlns:p14="http://schemas.microsoft.com/office/powerpoint/2010/main" val="206045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輸出送料表</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ja-JP" altLang="en-US" dirty="0" smtClean="0"/>
              <a:t>「送料表」</a:t>
            </a:r>
            <a:r>
              <a:rPr kumimoji="1" lang="ja-JP" altLang="en-US" dirty="0" smtClean="0"/>
              <a:t>ファイルの</a:t>
            </a:r>
            <a:r>
              <a:rPr kumimoji="1" lang="en-US" altLang="ja-JP" dirty="0" smtClean="0"/>
              <a:t>CSV</a:t>
            </a:r>
            <a:r>
              <a:rPr kumimoji="1" lang="ja-JP" altLang="en-US" dirty="0" smtClean="0"/>
              <a:t>を作成します。</a:t>
            </a:r>
            <a:endParaRPr kumimoji="1" lang="en-US" altLang="ja-JP" dirty="0" smtClean="0"/>
          </a:p>
          <a:p>
            <a:r>
              <a:rPr lang="ja-JP" altLang="en-US" dirty="0" smtClean="0"/>
              <a:t>テキストファイル形式で、拡張子を</a:t>
            </a:r>
            <a:r>
              <a:rPr lang="en-US" altLang="ja-JP" dirty="0" smtClean="0"/>
              <a:t>.txt</a:t>
            </a:r>
            <a:r>
              <a:rPr lang="ja-JP" altLang="en-US" dirty="0" smtClean="0"/>
              <a:t>または</a:t>
            </a:r>
            <a:r>
              <a:rPr lang="en-US" altLang="ja-JP" dirty="0" smtClean="0"/>
              <a:t>.csv</a:t>
            </a:r>
            <a:r>
              <a:rPr lang="ja-JP" altLang="en-US" dirty="0" smtClean="0"/>
              <a:t>にしてください。</a:t>
            </a:r>
            <a:endParaRPr kumimoji="1" lang="en-US" altLang="ja-JP" dirty="0" smtClean="0"/>
          </a:p>
          <a:p>
            <a:r>
              <a:rPr lang="ja-JP" altLang="en-US" dirty="0" smtClean="0"/>
              <a:t>１行につき</a:t>
            </a:r>
            <a:r>
              <a:rPr lang="ja-JP" altLang="en-US" dirty="0" smtClean="0"/>
              <a:t>、４項目の記入をします。カンマ区切りにしてください。</a:t>
            </a:r>
            <a:endParaRPr lang="en-US" altLang="ja-JP" dirty="0" smtClean="0"/>
          </a:p>
          <a:p>
            <a:pPr lvl="1">
              <a:buFont typeface="+mj-lt"/>
              <a:buAutoNum type="arabicPeriod"/>
            </a:pPr>
            <a:r>
              <a:rPr lang="ja-JP" altLang="en-US" dirty="0" smtClean="0"/>
              <a:t>１項目目は、キャリアです。「</a:t>
            </a:r>
            <a:r>
              <a:rPr lang="en-US" altLang="ja-JP" dirty="0" smtClean="0"/>
              <a:t>SAL</a:t>
            </a:r>
            <a:r>
              <a:rPr lang="ja-JP" altLang="en-US" dirty="0" smtClean="0"/>
              <a:t>」「</a:t>
            </a:r>
            <a:r>
              <a:rPr lang="en-US" altLang="ja-JP" dirty="0" smtClean="0"/>
              <a:t>EMS</a:t>
            </a:r>
            <a:r>
              <a:rPr lang="ja-JP" altLang="en-US" dirty="0" smtClean="0"/>
              <a:t>」「</a:t>
            </a:r>
            <a:r>
              <a:rPr lang="en-US" altLang="ja-JP" dirty="0" err="1" smtClean="0"/>
              <a:t>ePacket</a:t>
            </a:r>
            <a:r>
              <a:rPr lang="ja-JP" altLang="en-US" dirty="0" smtClean="0"/>
              <a:t>」「</a:t>
            </a:r>
            <a:r>
              <a:rPr lang="en-US" altLang="ja-JP" dirty="0" err="1" smtClean="0"/>
              <a:t>AirMail</a:t>
            </a:r>
            <a:r>
              <a:rPr lang="ja-JP" altLang="en-US" dirty="0" smtClean="0"/>
              <a:t>」「</a:t>
            </a:r>
            <a:r>
              <a:rPr lang="ja-JP" altLang="en-US" dirty="0"/>
              <a:t>その他</a:t>
            </a:r>
            <a:r>
              <a:rPr lang="en-US" altLang="ja-JP" dirty="0"/>
              <a:t>1 </a:t>
            </a:r>
            <a:r>
              <a:rPr lang="ja-JP" altLang="en-US" dirty="0" smtClean="0"/>
              <a:t>」「</a:t>
            </a:r>
            <a:r>
              <a:rPr lang="ja-JP" altLang="en-US" dirty="0" smtClean="0"/>
              <a:t>その他</a:t>
            </a:r>
            <a:r>
              <a:rPr lang="en-US" altLang="ja-JP" dirty="0" smtClean="0"/>
              <a:t>2</a:t>
            </a:r>
            <a:r>
              <a:rPr lang="ja-JP" altLang="en-US" dirty="0" smtClean="0"/>
              <a:t>」「</a:t>
            </a:r>
            <a:r>
              <a:rPr lang="ja-JP" altLang="en-US" dirty="0" smtClean="0"/>
              <a:t>その他</a:t>
            </a:r>
            <a:r>
              <a:rPr lang="en-US" altLang="ja-JP" dirty="0"/>
              <a:t>3</a:t>
            </a:r>
            <a:r>
              <a:rPr lang="ja-JP" altLang="en-US" dirty="0" smtClean="0"/>
              <a:t>」のいずれかを記載します。全く同じ文字で設定してください。全角や大文字小文字などの違いでもうまく検索できない場合があります。</a:t>
            </a:r>
            <a:endParaRPr lang="en-US" altLang="ja-JP" dirty="0" smtClean="0"/>
          </a:p>
          <a:p>
            <a:pPr lvl="1">
              <a:buFont typeface="+mj-lt"/>
              <a:buAutoNum type="arabicPeriod"/>
            </a:pPr>
            <a:r>
              <a:rPr lang="ja-JP" altLang="en-US" dirty="0" smtClean="0"/>
              <a:t>２項目目は、重量でグラムで記述します。記載の１つ小さい重量から当該重量までの範囲に対して次の３、４項目の料金が適用されます。</a:t>
            </a:r>
            <a:endParaRPr lang="en-US" altLang="ja-JP" dirty="0" smtClean="0"/>
          </a:p>
          <a:p>
            <a:pPr lvl="1">
              <a:buFont typeface="+mj-lt"/>
              <a:buAutoNum type="arabicPeriod"/>
            </a:pPr>
            <a:r>
              <a:rPr lang="ja-JP" altLang="en-US" dirty="0" smtClean="0"/>
              <a:t>３項目目は、北米、カナダへの発送料金です。円で</a:t>
            </a:r>
            <a:r>
              <a:rPr lang="ja-JP" altLang="en-US" dirty="0" smtClean="0"/>
              <a:t>記述します。</a:t>
            </a:r>
            <a:r>
              <a:rPr lang="en-US" altLang="ja-JP" dirty="0" smtClean="0"/>
              <a:t>US</a:t>
            </a:r>
            <a:r>
              <a:rPr lang="ja-JP" altLang="en-US" dirty="0" smtClean="0"/>
              <a:t>、</a:t>
            </a:r>
            <a:r>
              <a:rPr lang="en-US" altLang="ja-JP" dirty="0" smtClean="0"/>
              <a:t>CA</a:t>
            </a:r>
            <a:r>
              <a:rPr lang="ja-JP" altLang="en-US" dirty="0" smtClean="0"/>
              <a:t>輸出時の送料計算に使用します。</a:t>
            </a:r>
            <a:endParaRPr lang="en-US" altLang="ja-JP" dirty="0" smtClean="0"/>
          </a:p>
          <a:p>
            <a:pPr lvl="1">
              <a:buFont typeface="+mj-lt"/>
              <a:buAutoNum type="arabicPeriod"/>
            </a:pPr>
            <a:r>
              <a:rPr lang="ja-JP" altLang="en-US" dirty="0" smtClean="0"/>
              <a:t>４項目目は、ヨーロッパ</a:t>
            </a:r>
            <a:r>
              <a:rPr lang="ja-JP" altLang="en-US" dirty="0"/>
              <a:t>です。円で記述します。 </a:t>
            </a:r>
            <a:r>
              <a:rPr lang="en-US" altLang="ja-JP" dirty="0" smtClean="0"/>
              <a:t>UK</a:t>
            </a:r>
            <a:r>
              <a:rPr lang="ja-JP" altLang="en-US" dirty="0" smtClean="0"/>
              <a:t>輸出時の発送料金計算に使用します。</a:t>
            </a:r>
            <a:endParaRPr lang="en-US" altLang="ja-JP" dirty="0" smtClean="0"/>
          </a:p>
          <a:p>
            <a:pPr marL="457200" lvl="1" indent="0">
              <a:buNone/>
            </a:pPr>
            <a:r>
              <a:rPr lang="ja-JP" altLang="en-US" dirty="0" smtClean="0"/>
              <a:t>例えば、郵便局の</a:t>
            </a:r>
            <a:r>
              <a:rPr lang="en-US" altLang="ja-JP" dirty="0" smtClean="0"/>
              <a:t>EMS</a:t>
            </a:r>
            <a:r>
              <a:rPr lang="ja-JP" altLang="en-US" dirty="0" smtClean="0"/>
              <a:t>の料金表をそのまま</a:t>
            </a:r>
            <a:r>
              <a:rPr lang="en-US" altLang="ja-JP" dirty="0" smtClean="0"/>
              <a:t>CSV</a:t>
            </a:r>
            <a:r>
              <a:rPr lang="ja-JP" altLang="en-US" dirty="0" smtClean="0"/>
              <a:t>にするようなイメージとなります。</a:t>
            </a:r>
            <a:endParaRPr lang="en-US" altLang="ja-JP" dirty="0" smtClean="0"/>
          </a:p>
          <a:p>
            <a:pPr marL="457200" lvl="1" indent="0">
              <a:buNone/>
            </a:pPr>
            <a:r>
              <a:rPr lang="en-US" altLang="ja-JP" dirty="0"/>
              <a:t>https://</a:t>
            </a:r>
            <a:r>
              <a:rPr lang="en-US" altLang="ja-JP" dirty="0" err="1"/>
              <a:t>www.post.japanpost.jp</a:t>
            </a:r>
            <a:r>
              <a:rPr lang="en-US" altLang="ja-JP" dirty="0"/>
              <a:t>/</a:t>
            </a:r>
            <a:r>
              <a:rPr lang="en-US" altLang="ja-JP" dirty="0" err="1"/>
              <a:t>int</a:t>
            </a:r>
            <a:r>
              <a:rPr lang="en-US" altLang="ja-JP" dirty="0"/>
              <a:t>/charge/list/</a:t>
            </a:r>
            <a:r>
              <a:rPr lang="en-US" altLang="ja-JP" dirty="0" err="1"/>
              <a:t>ems_all.html</a:t>
            </a:r>
            <a:endParaRPr lang="en-US" altLang="ja-JP" dirty="0" smtClean="0"/>
          </a:p>
          <a:p>
            <a:r>
              <a:rPr kumimoji="1" lang="ja-JP" altLang="en-US" dirty="0" smtClean="0"/>
              <a:t>上記の他に</a:t>
            </a:r>
            <a:r>
              <a:rPr kumimoji="1" lang="en-US" altLang="ja-JP" dirty="0" smtClean="0"/>
              <a:t>TAB</a:t>
            </a:r>
            <a:r>
              <a:rPr lang="ja-JP" altLang="en-US" dirty="0" smtClean="0"/>
              <a:t>やスペース、ダブルクォーテーションなど</a:t>
            </a:r>
            <a:r>
              <a:rPr lang="ja-JP" altLang="en-US" dirty="0" smtClean="0"/>
              <a:t>が入らないように注意</a:t>
            </a:r>
            <a:r>
              <a:rPr lang="ja-JP" altLang="en-US" dirty="0" smtClean="0"/>
              <a:t>してください。</a:t>
            </a:r>
            <a:endParaRPr lang="en-US" altLang="ja-JP" dirty="0" smtClean="0"/>
          </a:p>
          <a:p>
            <a:r>
              <a:rPr kumimoji="1" lang="ja-JP" altLang="en-US" dirty="0" smtClean="0"/>
              <a:t>文字コードは「</a:t>
            </a:r>
            <a:r>
              <a:rPr kumimoji="1" lang="en-US" altLang="ja-JP" dirty="0" smtClean="0"/>
              <a:t>SJIS</a:t>
            </a:r>
            <a:r>
              <a:rPr kumimoji="1" lang="ja-JP" altLang="en-US" dirty="0" smtClean="0"/>
              <a:t>（</a:t>
            </a:r>
            <a:r>
              <a:rPr kumimoji="1" lang="en-US" altLang="ja-JP" dirty="0" smtClean="0"/>
              <a:t>Shift-JIS</a:t>
            </a:r>
            <a:r>
              <a:rPr kumimoji="1" lang="ja-JP" altLang="en-US" dirty="0" smtClean="0"/>
              <a:t>）」または「</a:t>
            </a:r>
            <a:r>
              <a:rPr kumimoji="1" lang="en-US" altLang="ja-JP" dirty="0" smtClean="0"/>
              <a:t>UTF-8</a:t>
            </a:r>
            <a:r>
              <a:rPr kumimoji="1" lang="ja-JP" altLang="en-US" dirty="0" smtClean="0"/>
              <a:t>」で保存してください</a:t>
            </a:r>
            <a:r>
              <a:rPr kumimoji="1" lang="ja-JP" altLang="en-US" dirty="0" smtClean="0"/>
              <a:t>。</a:t>
            </a:r>
            <a:endParaRPr kumimoji="1" lang="en-US" altLang="ja-JP" dirty="0" smtClean="0"/>
          </a:p>
          <a:p>
            <a:r>
              <a:rPr kumimoji="1" lang="ja-JP" altLang="en-US" dirty="0" smtClean="0"/>
              <a:t>改行コードは「</a:t>
            </a:r>
            <a:r>
              <a:rPr kumimoji="1" lang="en-US" altLang="ja-JP" dirty="0" smtClean="0"/>
              <a:t>CR+LF</a:t>
            </a:r>
            <a:r>
              <a:rPr kumimoji="1" lang="ja-JP" altLang="en-US" dirty="0" smtClean="0"/>
              <a:t>」または「</a:t>
            </a:r>
            <a:r>
              <a:rPr kumimoji="1" lang="en-US" altLang="ja-JP" dirty="0" smtClean="0"/>
              <a:t>LF</a:t>
            </a:r>
            <a:r>
              <a:rPr kumimoji="1" lang="ja-JP" altLang="en-US" dirty="0" smtClean="0"/>
              <a:t>」で保存してください。</a:t>
            </a:r>
            <a:endParaRPr kumimoji="1" lang="ja-JP" altLang="en-US" dirty="0"/>
          </a:p>
        </p:txBody>
      </p:sp>
    </p:spTree>
    <p:extLst>
      <p:ext uri="{BB962C8B-B14F-4D97-AF65-F5344CB8AC3E}">
        <p14:creationId xmlns:p14="http://schemas.microsoft.com/office/powerpoint/2010/main" val="202245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輸出送料表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送料表の</a:t>
            </a:r>
            <a:r>
              <a:rPr kumimoji="1" lang="ja-JP" altLang="en-US" dirty="0" smtClean="0"/>
              <a:t>追加、変更、削除</a:t>
            </a:r>
            <a:endParaRPr kumimoji="1" lang="en-US" altLang="ja-JP" dirty="0" smtClean="0"/>
          </a:p>
          <a:p>
            <a:r>
              <a:rPr lang="ja-JP" altLang="en-US" dirty="0" smtClean="0"/>
              <a:t>アップロードすると、アップロード済み</a:t>
            </a:r>
            <a:r>
              <a:rPr lang="ja-JP" altLang="en-US" dirty="0" smtClean="0"/>
              <a:t>の送料が</a:t>
            </a:r>
            <a:r>
              <a:rPr lang="ja-JP" altLang="en-US" dirty="0" smtClean="0"/>
              <a:t>一度全て削除され、新たにアップロード</a:t>
            </a:r>
            <a:r>
              <a:rPr lang="ja-JP" altLang="en-US" dirty="0" smtClean="0"/>
              <a:t>した</a:t>
            </a:r>
            <a:r>
              <a:rPr lang="ja-JP" altLang="en-US" dirty="0" smtClean="0"/>
              <a:t>送料表</a:t>
            </a:r>
            <a:r>
              <a:rPr lang="ja-JP" altLang="en-US" dirty="0" smtClean="0"/>
              <a:t>ファイル</a:t>
            </a:r>
            <a:r>
              <a:rPr lang="ja-JP" altLang="en-US" dirty="0" smtClean="0"/>
              <a:t>がアップされます。</a:t>
            </a:r>
            <a:endParaRPr lang="en-US" altLang="ja-JP" dirty="0" smtClean="0"/>
          </a:p>
          <a:p>
            <a:r>
              <a:rPr kumimoji="1" lang="ja-JP" altLang="en-US" dirty="0" smtClean="0"/>
              <a:t>したがって、追加・変更のいずれの場合でも次</a:t>
            </a:r>
            <a:r>
              <a:rPr kumimoji="1" lang="ja-JP" altLang="en-US" dirty="0" smtClean="0"/>
              <a:t>に送料登録</a:t>
            </a:r>
            <a:r>
              <a:rPr kumimoji="1" lang="ja-JP" altLang="en-US" dirty="0" smtClean="0"/>
              <a:t>したいキーワードのリストを全て</a:t>
            </a:r>
            <a:r>
              <a:rPr kumimoji="1" lang="en-US" altLang="ja-JP" dirty="0" smtClean="0"/>
              <a:t>CSV</a:t>
            </a:r>
            <a:r>
              <a:rPr lang="ja-JP" altLang="en-US" dirty="0" smtClean="0"/>
              <a:t>ファイルに記載の上、アップロードしてください。</a:t>
            </a:r>
            <a:endParaRPr lang="en-US" altLang="ja-JP" dirty="0" smtClean="0"/>
          </a:p>
          <a:p>
            <a:r>
              <a:rPr kumimoji="1" lang="ja-JP" altLang="en-US" dirty="0" smtClean="0"/>
              <a:t>全て削除したい場合には、何も記載のない空の</a:t>
            </a:r>
            <a:r>
              <a:rPr lang="en-US" altLang="ja-JP" dirty="0" smtClean="0"/>
              <a:t>CSV</a:t>
            </a:r>
            <a:r>
              <a:rPr lang="ja-JP" altLang="en-US" dirty="0" smtClean="0"/>
              <a:t>ファイルをアップロードします。</a:t>
            </a:r>
            <a:endParaRPr kumimoji="1" lang="en-US" altLang="ja-JP" dirty="0" smtClean="0"/>
          </a:p>
        </p:txBody>
      </p:sp>
    </p:spTree>
    <p:extLst>
      <p:ext uri="{BB962C8B-B14F-4D97-AF65-F5344CB8AC3E}">
        <p14:creationId xmlns:p14="http://schemas.microsoft.com/office/powerpoint/2010/main" val="127690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輸出</a:t>
            </a:r>
            <a:r>
              <a:rPr lang="ja-JP" altLang="en-US" dirty="0" smtClean="0"/>
              <a:t>送料表</a:t>
            </a:r>
            <a:r>
              <a:rPr lang="en-US" altLang="ja-JP" dirty="0" smtClean="0"/>
              <a:t/>
            </a:r>
            <a:br>
              <a:rPr lang="en-US" altLang="ja-JP" dirty="0" smtClean="0"/>
            </a:br>
            <a:r>
              <a:rPr lang="en-US" altLang="ja-JP" dirty="0" smtClean="0"/>
              <a:t>Tips</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ja-JP" altLang="en-US" dirty="0" smtClean="0"/>
              <a:t>各種設定の章でも記載しておりますが、</a:t>
            </a:r>
            <a:endParaRPr lang="en-US" altLang="ja-JP" dirty="0" smtClean="0"/>
          </a:p>
          <a:p>
            <a:pPr marL="0" indent="0">
              <a:buNone/>
            </a:pPr>
            <a:r>
              <a:rPr lang="ja-JP" altLang="en-US" dirty="0" smtClean="0"/>
              <a:t>送料表</a:t>
            </a:r>
            <a:r>
              <a:rPr lang="ja-JP" altLang="en-US" dirty="0"/>
              <a:t>の設定では、「</a:t>
            </a:r>
            <a:r>
              <a:rPr lang="en-US" altLang="ja-JP" dirty="0"/>
              <a:t>SAL</a:t>
            </a:r>
            <a:r>
              <a:rPr lang="ja-JP" altLang="en-US" dirty="0"/>
              <a:t>」「</a:t>
            </a:r>
            <a:r>
              <a:rPr lang="en-US" altLang="ja-JP" dirty="0"/>
              <a:t>EMS</a:t>
            </a:r>
            <a:r>
              <a:rPr lang="ja-JP" altLang="en-US" dirty="0"/>
              <a:t>」「</a:t>
            </a:r>
            <a:r>
              <a:rPr lang="en-US" altLang="ja-JP" dirty="0" err="1"/>
              <a:t>ePacket</a:t>
            </a:r>
            <a:r>
              <a:rPr lang="ja-JP" altLang="en-US" dirty="0"/>
              <a:t>」「</a:t>
            </a:r>
            <a:r>
              <a:rPr lang="en-US" altLang="ja-JP" dirty="0" err="1"/>
              <a:t>AirMail</a:t>
            </a:r>
            <a:r>
              <a:rPr lang="ja-JP" altLang="en-US" dirty="0"/>
              <a:t>」「</a:t>
            </a:r>
            <a:r>
              <a:rPr lang="ja-JP" altLang="en-US" dirty="0" smtClean="0"/>
              <a:t>その他</a:t>
            </a:r>
            <a:r>
              <a:rPr lang="en-US" altLang="ja-JP" dirty="0" smtClean="0"/>
              <a:t>1</a:t>
            </a:r>
            <a:r>
              <a:rPr lang="ja-JP" altLang="en-US" dirty="0" smtClean="0"/>
              <a:t>」</a:t>
            </a:r>
            <a:r>
              <a:rPr lang="ja-JP" altLang="en-US" dirty="0"/>
              <a:t>「</a:t>
            </a:r>
            <a:r>
              <a:rPr lang="ja-JP" altLang="en-US" dirty="0" smtClean="0"/>
              <a:t>その他</a:t>
            </a:r>
            <a:r>
              <a:rPr lang="en-US" altLang="ja-JP" dirty="0"/>
              <a:t>2</a:t>
            </a:r>
            <a:r>
              <a:rPr lang="ja-JP" altLang="en-US" dirty="0" smtClean="0"/>
              <a:t>」</a:t>
            </a:r>
            <a:r>
              <a:rPr lang="ja-JP" altLang="en-US" dirty="0"/>
              <a:t>「</a:t>
            </a:r>
            <a:r>
              <a:rPr lang="ja-JP" altLang="en-US" dirty="0" smtClean="0"/>
              <a:t>その他</a:t>
            </a:r>
            <a:r>
              <a:rPr lang="en-US" altLang="ja-JP" dirty="0" smtClean="0"/>
              <a:t>3</a:t>
            </a:r>
            <a:r>
              <a:rPr lang="ja-JP" altLang="en-US" dirty="0" smtClean="0"/>
              <a:t>」</a:t>
            </a:r>
            <a:r>
              <a:rPr lang="ja-JP" altLang="en-US" dirty="0"/>
              <a:t>について重量と対応する料金を設定できます。各キャリアで上限の重量やサイズが決まっているため、重量サイズの範囲ごとにキャリアを設定できます。</a:t>
            </a:r>
            <a:endParaRPr lang="en-US" altLang="ja-JP" dirty="0"/>
          </a:p>
          <a:p>
            <a:pPr lvl="1">
              <a:buFont typeface="+mj-lt"/>
              <a:buAutoNum type="arabicPeriod"/>
            </a:pPr>
            <a:r>
              <a:rPr lang="ja-JP" altLang="en-US" dirty="0"/>
              <a:t>「</a:t>
            </a:r>
            <a:r>
              <a:rPr lang="en-US" altLang="ja-JP" dirty="0"/>
              <a:t>3</a:t>
            </a:r>
            <a:r>
              <a:rPr lang="ja-JP" altLang="en-US" dirty="0"/>
              <a:t>辺長い方から並べ替えて </a:t>
            </a:r>
            <a:r>
              <a:rPr lang="en-US" altLang="ja-JP" dirty="0"/>
              <a:t>(40cm</a:t>
            </a:r>
            <a:r>
              <a:rPr lang="ja-JP" altLang="en-US" dirty="0"/>
              <a:t>・</a:t>
            </a:r>
            <a:r>
              <a:rPr lang="en-US" altLang="ja-JP" dirty="0"/>
              <a:t>28cm</a:t>
            </a:r>
            <a:r>
              <a:rPr lang="ja-JP" altLang="en-US" dirty="0"/>
              <a:t>・</a:t>
            </a:r>
            <a:r>
              <a:rPr lang="en-US" altLang="ja-JP" dirty="0"/>
              <a:t>20cm</a:t>
            </a:r>
            <a:r>
              <a:rPr lang="ja-JP" altLang="en-US" dirty="0"/>
              <a:t>以下 </a:t>
            </a:r>
            <a:r>
              <a:rPr lang="en-US" altLang="ja-JP" dirty="0"/>
              <a:t>or 30cm</a:t>
            </a:r>
            <a:r>
              <a:rPr lang="ja-JP" altLang="en-US" dirty="0"/>
              <a:t>・</a:t>
            </a:r>
            <a:r>
              <a:rPr lang="en-US" altLang="ja-JP" dirty="0"/>
              <a:t>30cm</a:t>
            </a:r>
            <a:r>
              <a:rPr lang="ja-JP" altLang="en-US" dirty="0"/>
              <a:t>・</a:t>
            </a:r>
            <a:r>
              <a:rPr lang="en-US" altLang="ja-JP" dirty="0"/>
              <a:t>28cm</a:t>
            </a:r>
            <a:r>
              <a:rPr lang="ja-JP" altLang="en-US" dirty="0"/>
              <a:t>以下</a:t>
            </a:r>
            <a:r>
              <a:rPr lang="en-US" altLang="ja-JP" dirty="0"/>
              <a:t>) and 2kg</a:t>
            </a:r>
            <a:r>
              <a:rPr lang="ja-JP" altLang="en-US" dirty="0"/>
              <a:t>未満」の範囲は、通常</a:t>
            </a:r>
            <a:r>
              <a:rPr lang="en-US" altLang="ja-JP" dirty="0"/>
              <a:t>SAL</a:t>
            </a:r>
            <a:r>
              <a:rPr lang="ja-JP" altLang="en-US" dirty="0"/>
              <a:t>の上限に合わせています。サイズ感については黒船の梱包実績により設定しています。通常は</a:t>
            </a:r>
            <a:r>
              <a:rPr lang="en-US" altLang="ja-JP" dirty="0"/>
              <a:t>SAL</a:t>
            </a:r>
            <a:r>
              <a:rPr lang="ja-JP" altLang="en-US" dirty="0"/>
              <a:t>に設定しますが、自社で独自に配送システムを構築されている方は、その他１などに独自の送料表を登録し、それを選ばれると良いと思います。</a:t>
            </a:r>
            <a:endParaRPr lang="en-US" altLang="ja-JP" dirty="0"/>
          </a:p>
          <a:p>
            <a:pPr lvl="1">
              <a:buFont typeface="+mj-lt"/>
              <a:buAutoNum type="arabicPeriod"/>
            </a:pPr>
            <a:r>
              <a:rPr lang="ja-JP" altLang="en-US" dirty="0"/>
              <a:t>「 </a:t>
            </a:r>
            <a:r>
              <a:rPr lang="en-US" altLang="ja-JP" dirty="0"/>
              <a:t>3</a:t>
            </a:r>
            <a:r>
              <a:rPr lang="ja-JP" altLang="en-US" dirty="0"/>
              <a:t>辺</a:t>
            </a:r>
            <a:r>
              <a:rPr lang="en-US" altLang="ja-JP" dirty="0"/>
              <a:t>276cm</a:t>
            </a:r>
            <a:r>
              <a:rPr lang="ja-JP" altLang="en-US" dirty="0"/>
              <a:t>以下</a:t>
            </a:r>
            <a:r>
              <a:rPr lang="en-US" altLang="ja-JP" dirty="0"/>
              <a:t>or1</a:t>
            </a:r>
            <a:r>
              <a:rPr lang="ja-JP" altLang="en-US" dirty="0"/>
              <a:t>辺が</a:t>
            </a:r>
            <a:r>
              <a:rPr lang="en-US" altLang="ja-JP" dirty="0"/>
              <a:t>151cm</a:t>
            </a:r>
            <a:r>
              <a:rPr lang="ja-JP" altLang="en-US" dirty="0"/>
              <a:t>以下</a:t>
            </a:r>
            <a:r>
              <a:rPr lang="en-US" altLang="ja-JP" dirty="0"/>
              <a:t>or30Kg</a:t>
            </a:r>
            <a:r>
              <a:rPr lang="ja-JP" altLang="en-US" dirty="0"/>
              <a:t>以下」の範囲は、通常</a:t>
            </a:r>
            <a:r>
              <a:rPr lang="en-US" altLang="ja-JP" dirty="0"/>
              <a:t>EMS</a:t>
            </a:r>
            <a:r>
              <a:rPr lang="ja-JP" altLang="en-US" dirty="0"/>
              <a:t>の上限に合わせています。</a:t>
            </a:r>
            <a:endParaRPr lang="en-US" altLang="ja-JP" dirty="0"/>
          </a:p>
          <a:p>
            <a:pPr lvl="1">
              <a:buFont typeface="+mj-lt"/>
              <a:buAutoNum type="arabicPeriod"/>
            </a:pPr>
            <a:r>
              <a:rPr lang="ja-JP" altLang="en-US" dirty="0"/>
              <a:t>「 </a:t>
            </a:r>
            <a:r>
              <a:rPr lang="en-US" altLang="ja-JP" dirty="0"/>
              <a:t>3</a:t>
            </a:r>
            <a:r>
              <a:rPr lang="ja-JP" altLang="en-US" dirty="0"/>
              <a:t>辺</a:t>
            </a:r>
            <a:r>
              <a:rPr lang="en-US" altLang="ja-JP" dirty="0"/>
              <a:t>276cm</a:t>
            </a:r>
            <a:r>
              <a:rPr lang="ja-JP" altLang="en-US" dirty="0"/>
              <a:t>超</a:t>
            </a:r>
            <a:r>
              <a:rPr lang="en-US" altLang="ja-JP" dirty="0"/>
              <a:t>or1</a:t>
            </a:r>
            <a:r>
              <a:rPr lang="ja-JP" altLang="en-US" dirty="0"/>
              <a:t>辺が</a:t>
            </a:r>
            <a:r>
              <a:rPr lang="en-US" altLang="ja-JP" dirty="0"/>
              <a:t>151cm</a:t>
            </a:r>
            <a:r>
              <a:rPr lang="ja-JP" altLang="en-US" dirty="0"/>
              <a:t>超</a:t>
            </a:r>
            <a:r>
              <a:rPr lang="en-US" altLang="ja-JP" dirty="0"/>
              <a:t>or30Kg</a:t>
            </a:r>
            <a:r>
              <a:rPr lang="ja-JP" altLang="en-US" dirty="0"/>
              <a:t>超」の範囲は、個別に</a:t>
            </a:r>
            <a:r>
              <a:rPr lang="en-US" altLang="ja-JP" dirty="0"/>
              <a:t>DHL</a:t>
            </a:r>
            <a:r>
              <a:rPr lang="ja-JP" altLang="en-US" dirty="0"/>
              <a:t>や</a:t>
            </a:r>
            <a:r>
              <a:rPr lang="en-US" altLang="ja-JP" dirty="0" err="1"/>
              <a:t>Fedex</a:t>
            </a:r>
            <a:r>
              <a:rPr lang="ja-JP" altLang="en-US" dirty="0"/>
              <a:t>など設定されているかと思います。使用しているキャリアに合わせて「その他」の送料表に登録して設定する想定となっています</a:t>
            </a:r>
            <a:r>
              <a:rPr lang="ja-JP" altLang="en-US" dirty="0" smtClean="0"/>
              <a:t>。</a:t>
            </a:r>
            <a:endParaRPr lang="en-US" altLang="ja-JP" dirty="0"/>
          </a:p>
          <a:p>
            <a:r>
              <a:rPr lang="ja-JP" altLang="en-US" dirty="0"/>
              <a:t>標準・自社の２パターンの登録が可能になっており、どちらのパターンで送料を計算するかを設定できます</a:t>
            </a:r>
            <a:r>
              <a:rPr lang="ja-JP" altLang="en-US" dirty="0" smtClean="0"/>
              <a:t>。</a:t>
            </a:r>
            <a:endParaRPr kumimoji="1" lang="en-US" altLang="ja-JP" dirty="0" smtClean="0"/>
          </a:p>
        </p:txBody>
      </p:sp>
    </p:spTree>
    <p:extLst>
      <p:ext uri="{BB962C8B-B14F-4D97-AF65-F5344CB8AC3E}">
        <p14:creationId xmlns:p14="http://schemas.microsoft.com/office/powerpoint/2010/main" val="55922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31115"/>
            <a:ext cx="8596668" cy="1320800"/>
          </a:xfrm>
        </p:spPr>
        <p:txBody>
          <a:bodyPr/>
          <a:lstStyle/>
          <a:p>
            <a:r>
              <a:rPr lang="ja-JP" altLang="en-US" dirty="0" smtClean="0"/>
              <a:t>メイン画面</a:t>
            </a:r>
            <a:endParaRPr kumimoji="1" lang="ja-JP" altLang="en-US" dirty="0"/>
          </a:p>
        </p:txBody>
      </p:sp>
      <p:sp>
        <p:nvSpPr>
          <p:cNvPr id="3" name="コンテンツ プレースホルダー 2"/>
          <p:cNvSpPr>
            <a:spLocks noGrp="1"/>
          </p:cNvSpPr>
          <p:nvPr>
            <p:ph idx="1"/>
          </p:nvPr>
        </p:nvSpPr>
        <p:spPr>
          <a:xfrm>
            <a:off x="677334" y="1731981"/>
            <a:ext cx="8596668" cy="4309381"/>
          </a:xfrm>
        </p:spPr>
        <p:txBody>
          <a:bodyPr/>
          <a:lstStyle/>
          <a:p>
            <a:r>
              <a:rPr kumimoji="1" lang="ja-JP" altLang="en-US" dirty="0" smtClean="0"/>
              <a:t>サイドメニュー「メイン」をクリックします。</a:t>
            </a:r>
            <a:r>
              <a:rPr lang="ja-JP" altLang="en-US" dirty="0" smtClean="0"/>
              <a:t>右側に</a:t>
            </a:r>
            <a:r>
              <a:rPr lang="en-US" altLang="ja-JP" dirty="0" smtClean="0"/>
              <a:t>Main</a:t>
            </a:r>
            <a:r>
              <a:rPr lang="ja-JP" altLang="en-US" dirty="0" smtClean="0"/>
              <a:t>画面が開きます。</a:t>
            </a:r>
            <a:endParaRPr lang="en-US" altLang="ja-JP" dirty="0" smtClean="0"/>
          </a:p>
          <a:p>
            <a:r>
              <a:rPr lang="ja-JP" altLang="en-US" dirty="0" smtClean="0"/>
              <a:t>「輸入」タブ、「輸出」タブで切り替えが可能です。</a:t>
            </a:r>
            <a:endParaRPr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400" y="2872292"/>
            <a:ext cx="5754428" cy="3802827"/>
          </a:xfrm>
          <a:prstGeom prst="rect">
            <a:avLst/>
          </a:prstGeom>
        </p:spPr>
      </p:pic>
    </p:spTree>
    <p:extLst>
      <p:ext uri="{BB962C8B-B14F-4D97-AF65-F5344CB8AC3E}">
        <p14:creationId xmlns:p14="http://schemas.microsoft.com/office/powerpoint/2010/main" val="146448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　輸出入</a:t>
            </a:r>
            <a:r>
              <a:rPr lang="en-US" altLang="ja-JP" dirty="0" smtClean="0"/>
              <a:t/>
            </a:r>
            <a:br>
              <a:rPr lang="en-US" altLang="ja-JP" dirty="0" smtClean="0"/>
            </a:br>
            <a:r>
              <a:rPr lang="en-US" altLang="ja-JP" dirty="0" smtClean="0"/>
              <a:t>US</a:t>
            </a:r>
            <a:r>
              <a:rPr lang="ja-JP" altLang="en-US" dirty="0" smtClean="0"/>
              <a:t>ファイルアップロード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US</a:t>
            </a:r>
            <a:r>
              <a:rPr kumimoji="1" lang="ja-JP" altLang="en-US" dirty="0" smtClean="0"/>
              <a:t>ファイルアップロードで「ファイルを選択」ボタンをクリックし、</a:t>
            </a:r>
            <a:r>
              <a:rPr kumimoji="1" lang="en-US" altLang="ja-JP" dirty="0" smtClean="0"/>
              <a:t>DL</a:t>
            </a:r>
            <a:r>
              <a:rPr kumimoji="1" lang="ja-JP" altLang="en-US" dirty="0" smtClean="0"/>
              <a:t>ツールでダウンロードした</a:t>
            </a:r>
            <a:r>
              <a:rPr kumimoji="1" lang="en-US" altLang="ja-JP" dirty="0" smtClean="0"/>
              <a:t>US</a:t>
            </a:r>
            <a:r>
              <a:rPr lang="ja-JP" altLang="en-US" dirty="0" smtClean="0"/>
              <a:t>のデータを選択し、「</a:t>
            </a:r>
            <a:r>
              <a:rPr lang="en-US" altLang="ja-JP" dirty="0" smtClean="0"/>
              <a:t>File </a:t>
            </a:r>
            <a:r>
              <a:rPr lang="en-US" altLang="ja-JP" dirty="0" err="1" smtClean="0"/>
              <a:t>UpLoad</a:t>
            </a:r>
            <a:r>
              <a:rPr lang="ja-JP" altLang="en-US" dirty="0" smtClean="0"/>
              <a:t>」ボタンをクリックします。件数が多いとしばらく時間がかかります。</a:t>
            </a:r>
            <a:endParaRPr lang="en-US" altLang="ja-JP" dirty="0" smtClean="0"/>
          </a:p>
          <a:p>
            <a:r>
              <a:rPr lang="ja-JP" altLang="en-US" dirty="0" smtClean="0"/>
              <a:t>完了すると青囲みの部分に件数が反映されます。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971" y="3533832"/>
            <a:ext cx="4240156" cy="3195075"/>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83" y="3533832"/>
            <a:ext cx="5266466" cy="3018832"/>
          </a:xfrm>
          <a:prstGeom prst="rect">
            <a:avLst/>
          </a:prstGeom>
        </p:spPr>
      </p:pic>
    </p:spTree>
    <p:extLst>
      <p:ext uri="{BB962C8B-B14F-4D97-AF65-F5344CB8AC3E}">
        <p14:creationId xmlns:p14="http://schemas.microsoft.com/office/powerpoint/2010/main" val="1029765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　輸出入</a:t>
            </a:r>
            <a:r>
              <a:rPr lang="en-US" altLang="ja-JP" dirty="0" smtClean="0"/>
              <a:t/>
            </a:r>
            <a:br>
              <a:rPr lang="en-US" altLang="ja-JP" dirty="0" smtClean="0"/>
            </a:br>
            <a:r>
              <a:rPr lang="en-US" altLang="ja-JP" dirty="0" smtClean="0"/>
              <a:t>JP</a:t>
            </a:r>
            <a:r>
              <a:rPr lang="ja-JP" altLang="en-US" dirty="0" smtClean="0"/>
              <a:t>ファイルアップロード</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JP</a:t>
            </a:r>
            <a:r>
              <a:rPr kumimoji="1" lang="ja-JP" altLang="en-US" dirty="0" smtClean="0"/>
              <a:t>ファイルアップロードで「ファイルを選択」ボタンをクリックし、</a:t>
            </a:r>
            <a:r>
              <a:rPr kumimoji="1" lang="en-US" altLang="ja-JP" dirty="0" smtClean="0"/>
              <a:t>DL</a:t>
            </a:r>
            <a:r>
              <a:rPr kumimoji="1" lang="ja-JP" altLang="en-US" dirty="0" smtClean="0"/>
              <a:t>ツールでダウンロードした</a:t>
            </a:r>
            <a:r>
              <a:rPr lang="en-US" altLang="ja-JP" dirty="0" smtClean="0"/>
              <a:t>JP</a:t>
            </a:r>
            <a:r>
              <a:rPr lang="ja-JP" altLang="en-US" dirty="0" smtClean="0"/>
              <a:t>のデータを選択し、「</a:t>
            </a:r>
            <a:r>
              <a:rPr lang="en-US" altLang="ja-JP" dirty="0" smtClean="0"/>
              <a:t>File </a:t>
            </a:r>
            <a:r>
              <a:rPr lang="en-US" altLang="ja-JP" dirty="0" err="1" smtClean="0"/>
              <a:t>UpLoad</a:t>
            </a:r>
            <a:r>
              <a:rPr lang="ja-JP" altLang="en-US" dirty="0" smtClean="0"/>
              <a:t>」ボタンをクリックします。件数が多いとしばらく時間がかかります。</a:t>
            </a:r>
            <a:endParaRPr lang="en-US" altLang="ja-JP" dirty="0" smtClean="0"/>
          </a:p>
          <a:p>
            <a:r>
              <a:rPr lang="ja-JP" altLang="en-US" dirty="0" smtClean="0"/>
              <a:t>完了すると青囲みの部分に件数が反映されます。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06" y="3694114"/>
            <a:ext cx="4900706" cy="2809172"/>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727" y="3576069"/>
            <a:ext cx="4041340" cy="3045262"/>
          </a:xfrm>
          <a:prstGeom prst="rect">
            <a:avLst/>
          </a:prstGeom>
        </p:spPr>
      </p:pic>
    </p:spTree>
    <p:extLst>
      <p:ext uri="{BB962C8B-B14F-4D97-AF65-F5344CB8AC3E}">
        <p14:creationId xmlns:p14="http://schemas.microsoft.com/office/powerpoint/2010/main" val="131105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ja-JP" altLang="en-US" dirty="0"/>
              <a:t>　</a:t>
            </a:r>
            <a:r>
              <a:rPr lang="ja-JP" altLang="en-US" dirty="0" smtClean="0"/>
              <a:t>輸出</a:t>
            </a:r>
            <a:r>
              <a:rPr lang="en-US" altLang="ja-JP" dirty="0" smtClean="0"/>
              <a:t/>
            </a:r>
            <a:br>
              <a:rPr lang="en-US" altLang="ja-JP" dirty="0" smtClean="0"/>
            </a:br>
            <a:r>
              <a:rPr lang="en-US" altLang="ja-JP" dirty="0" smtClean="0"/>
              <a:t>CA</a:t>
            </a:r>
            <a:r>
              <a:rPr lang="ja-JP" altLang="en-US" dirty="0" smtClean="0"/>
              <a:t>ファイルアップロード</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CA</a:t>
            </a:r>
            <a:r>
              <a:rPr kumimoji="1" lang="ja-JP" altLang="en-US" dirty="0" smtClean="0"/>
              <a:t>ファイルアップロードで「ファイルを選択」ボタンをクリックし、</a:t>
            </a:r>
            <a:r>
              <a:rPr kumimoji="1" lang="en-US" altLang="ja-JP" dirty="0" smtClean="0"/>
              <a:t>DL</a:t>
            </a:r>
            <a:r>
              <a:rPr kumimoji="1" lang="ja-JP" altLang="en-US" dirty="0" smtClean="0"/>
              <a:t>ツールでダウンロードした</a:t>
            </a:r>
            <a:r>
              <a:rPr lang="en-US" altLang="ja-JP" dirty="0" smtClean="0"/>
              <a:t>CA</a:t>
            </a:r>
            <a:r>
              <a:rPr lang="ja-JP" altLang="en-US" dirty="0" smtClean="0"/>
              <a:t>のデータを選択し、「</a:t>
            </a:r>
            <a:r>
              <a:rPr lang="en-US" altLang="ja-JP" dirty="0" smtClean="0"/>
              <a:t>File </a:t>
            </a:r>
            <a:r>
              <a:rPr lang="en-US" altLang="ja-JP" dirty="0" err="1" smtClean="0"/>
              <a:t>UpLoad</a:t>
            </a:r>
            <a:r>
              <a:rPr lang="ja-JP" altLang="en-US" dirty="0" smtClean="0"/>
              <a:t>」ボタンをクリックします。件数が多いとしばらく時間がかかります。</a:t>
            </a:r>
            <a:endParaRPr lang="en-US" altLang="ja-JP" dirty="0" smtClean="0"/>
          </a:p>
          <a:p>
            <a:r>
              <a:rPr lang="ja-JP" altLang="en-US" dirty="0" smtClean="0"/>
              <a:t>完了すると青囲みの部分に件数が反映されます。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557" y="3528529"/>
            <a:ext cx="4218641" cy="3178863"/>
          </a:xfrm>
          <a:prstGeom prst="rect">
            <a:avLst/>
          </a:prstGeom>
        </p:spPr>
      </p:pic>
    </p:spTree>
    <p:extLst>
      <p:ext uri="{BB962C8B-B14F-4D97-AF65-F5344CB8AC3E}">
        <p14:creationId xmlns:p14="http://schemas.microsoft.com/office/powerpoint/2010/main" val="306163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　輸出</a:t>
            </a:r>
            <a:r>
              <a:rPr lang="en-US" altLang="ja-JP" dirty="0" smtClean="0"/>
              <a:t/>
            </a:r>
            <a:br>
              <a:rPr lang="en-US" altLang="ja-JP" dirty="0" smtClean="0"/>
            </a:br>
            <a:r>
              <a:rPr lang="en-US" altLang="ja-JP" dirty="0" smtClean="0"/>
              <a:t>UK</a:t>
            </a:r>
            <a:r>
              <a:rPr lang="ja-JP" altLang="en-US" dirty="0" smtClean="0"/>
              <a:t>ファイルアップロード</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UK</a:t>
            </a:r>
            <a:r>
              <a:rPr kumimoji="1" lang="ja-JP" altLang="en-US" dirty="0" smtClean="0"/>
              <a:t>ファイルアップロードで「ファイルを選択」ボタンをクリックし、</a:t>
            </a:r>
            <a:r>
              <a:rPr kumimoji="1" lang="en-US" altLang="ja-JP" dirty="0" smtClean="0"/>
              <a:t>DL</a:t>
            </a:r>
            <a:r>
              <a:rPr kumimoji="1" lang="ja-JP" altLang="en-US" dirty="0" smtClean="0"/>
              <a:t>ツールでダウンロードした</a:t>
            </a:r>
            <a:r>
              <a:rPr lang="en-US" altLang="ja-JP" dirty="0" smtClean="0"/>
              <a:t>UK</a:t>
            </a:r>
            <a:r>
              <a:rPr lang="ja-JP" altLang="en-US" dirty="0" smtClean="0"/>
              <a:t>のデータを選択し、「</a:t>
            </a:r>
            <a:r>
              <a:rPr lang="en-US" altLang="ja-JP" dirty="0" smtClean="0"/>
              <a:t>File </a:t>
            </a:r>
            <a:r>
              <a:rPr lang="en-US" altLang="ja-JP" dirty="0" err="1" smtClean="0"/>
              <a:t>UpLoad</a:t>
            </a:r>
            <a:r>
              <a:rPr lang="ja-JP" altLang="en-US" dirty="0" smtClean="0"/>
              <a:t>」ボタンをクリックします。件数が多いとしばらく時間がかかります。</a:t>
            </a:r>
            <a:endParaRPr lang="en-US" altLang="ja-JP" dirty="0" smtClean="0"/>
          </a:p>
          <a:p>
            <a:r>
              <a:rPr lang="ja-JP" altLang="en-US" dirty="0" smtClean="0"/>
              <a:t>完了すると青囲みの部分に件数が反映されます。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042" y="3506992"/>
            <a:ext cx="4190116" cy="3157369"/>
          </a:xfrm>
          <a:prstGeom prst="rect">
            <a:avLst/>
          </a:prstGeom>
        </p:spPr>
      </p:pic>
    </p:spTree>
    <p:extLst>
      <p:ext uri="{BB962C8B-B14F-4D97-AF65-F5344CB8AC3E}">
        <p14:creationId xmlns:p14="http://schemas.microsoft.com/office/powerpoint/2010/main" val="155293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ASIN</a:t>
            </a:r>
            <a:r>
              <a:rPr kumimoji="1" lang="ja-JP" altLang="en-US" dirty="0" smtClean="0"/>
              <a:t>ファイルアップロード</a:t>
            </a:r>
            <a:r>
              <a:rPr kumimoji="1" lang="en-US" altLang="ja-JP" dirty="0" smtClean="0"/>
              <a:t>Tips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DL</a:t>
            </a:r>
            <a:r>
              <a:rPr kumimoji="1" lang="ja-JP" altLang="en-US" dirty="0" smtClean="0"/>
              <a:t>ツールでダウンロードしたファイルは</a:t>
            </a:r>
            <a:r>
              <a:rPr lang="en-US" altLang="ja-JP" dirty="0" smtClean="0"/>
              <a:t>5</a:t>
            </a:r>
            <a:r>
              <a:rPr lang="ja-JP" altLang="en-US" dirty="0" smtClean="0"/>
              <a:t>万件毎に分けられておりますが、フリーソフトなどで１ファイルに結合してアップロードすると手間が減ります。</a:t>
            </a:r>
            <a:endParaRPr lang="en-US" altLang="ja-JP" dirty="0" smtClean="0"/>
          </a:p>
          <a:p>
            <a:r>
              <a:rPr lang="en-US" altLang="ja-JP" dirty="0"/>
              <a:t>DL</a:t>
            </a:r>
            <a:r>
              <a:rPr lang="ja-JP" altLang="en-US" dirty="0"/>
              <a:t>ツールでダウンロードしたファイル</a:t>
            </a:r>
            <a:r>
              <a:rPr lang="ja-JP" altLang="en-US" dirty="0" smtClean="0"/>
              <a:t>は１行目がタイトル行になっていますが、ファイル結合した際に</a:t>
            </a:r>
            <a:r>
              <a:rPr lang="en-US" altLang="ja-JP" dirty="0" smtClean="0"/>
              <a:t>5</a:t>
            </a:r>
            <a:r>
              <a:rPr lang="ja-JP" altLang="en-US" dirty="0" smtClean="0"/>
              <a:t>万件おきにタイトル行がそのまま入っていても、タイトル行はスキップする仕様となっておりますので問題ありません。</a:t>
            </a:r>
            <a:endParaRPr kumimoji="1" lang="ja-JP" altLang="en-US" dirty="0"/>
          </a:p>
        </p:txBody>
      </p:sp>
    </p:spTree>
    <p:extLst>
      <p:ext uri="{BB962C8B-B14F-4D97-AF65-F5344CB8AC3E}">
        <p14:creationId xmlns:p14="http://schemas.microsoft.com/office/powerpoint/2010/main" val="1434761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1320801"/>
          </a:xfrm>
        </p:spPr>
        <p:txBody>
          <a:bodyPr>
            <a:normAutofit/>
          </a:bodyPr>
          <a:lstStyle/>
          <a:p>
            <a:r>
              <a:rPr lang="ja-JP" altLang="en-US" dirty="0" smtClean="0"/>
              <a:t>メイン画面</a:t>
            </a:r>
            <a:r>
              <a:rPr lang="en-US" altLang="ja-JP" dirty="0" smtClean="0"/>
              <a:t/>
            </a:r>
            <a:br>
              <a:rPr lang="en-US" altLang="ja-JP" dirty="0" smtClean="0"/>
            </a:br>
            <a:r>
              <a:rPr lang="ja-JP" altLang="en-US" dirty="0" smtClean="0"/>
              <a:t>キーワードで除外処理</a:t>
            </a:r>
            <a:endParaRPr kumimoji="1" lang="ja-JP" altLang="en-US" dirty="0"/>
          </a:p>
        </p:txBody>
      </p:sp>
      <p:sp>
        <p:nvSpPr>
          <p:cNvPr id="3" name="コンテンツ プレースホルダー 2"/>
          <p:cNvSpPr>
            <a:spLocks noGrp="1"/>
          </p:cNvSpPr>
          <p:nvPr>
            <p:ph idx="1"/>
          </p:nvPr>
        </p:nvSpPr>
        <p:spPr>
          <a:xfrm>
            <a:off x="677334" y="1930401"/>
            <a:ext cx="8596668" cy="1651895"/>
          </a:xfrm>
        </p:spPr>
        <p:txBody>
          <a:bodyPr>
            <a:normAutofit fontScale="85000" lnSpcReduction="20000"/>
          </a:bodyPr>
          <a:lstStyle/>
          <a:p>
            <a:r>
              <a:rPr kumimoji="1" lang="ja-JP" altLang="en-US" dirty="0" smtClean="0"/>
              <a:t>「キーワードで除外処理」ボタンをクリックすると、あらかじめ除外キーワードリスト画面に登録したキーワードが含まれる商品が除外されます。</a:t>
            </a:r>
            <a:endParaRPr kumimoji="1" lang="en-US" altLang="ja-JP" dirty="0" smtClean="0"/>
          </a:p>
          <a:p>
            <a:r>
              <a:rPr lang="ja-JP" altLang="en-US" dirty="0" smtClean="0"/>
              <a:t>国ごとに対応しています。</a:t>
            </a:r>
            <a:endParaRPr lang="en-US" altLang="ja-JP" dirty="0" smtClean="0"/>
          </a:p>
          <a:p>
            <a:r>
              <a:rPr lang="ja-JP" altLang="en-US" dirty="0" smtClean="0"/>
              <a:t>完了すると青囲みの部分に除外件数が各国の</a:t>
            </a:r>
            <a:r>
              <a:rPr lang="en-US" altLang="ja-JP" dirty="0" smtClean="0"/>
              <a:t>Del Count</a:t>
            </a:r>
            <a:r>
              <a:rPr lang="ja-JP" altLang="en-US" dirty="0" smtClean="0"/>
              <a:t>に反映されます。</a:t>
            </a:r>
            <a:endParaRPr lang="en-US" altLang="ja-JP" dirty="0" smtClean="0"/>
          </a:p>
          <a:p>
            <a:r>
              <a:rPr lang="en-US" altLang="ja-JP" dirty="0" smtClean="0"/>
              <a:t>100</a:t>
            </a:r>
            <a:r>
              <a:rPr lang="ja-JP" altLang="en-US" dirty="0" smtClean="0"/>
              <a:t>万件程度の登録時、除外キーワード</a:t>
            </a:r>
            <a:r>
              <a:rPr lang="en-US" altLang="ja-JP" dirty="0" smtClean="0"/>
              <a:t>120</a:t>
            </a:r>
            <a:r>
              <a:rPr lang="ja-JP" altLang="en-US" dirty="0" smtClean="0"/>
              <a:t>件で</a:t>
            </a:r>
            <a:r>
              <a:rPr lang="en-US" altLang="ja-JP" dirty="0" smtClean="0"/>
              <a:t>40</a:t>
            </a:r>
            <a:r>
              <a:rPr lang="ja-JP" altLang="en-US" dirty="0" smtClean="0"/>
              <a:t>分ほどかかります。そのままお待ち下さい。処理時間は登録件数に比例します。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679114"/>
            <a:ext cx="4239245" cy="2996005"/>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716" y="3679114"/>
            <a:ext cx="3683149" cy="3044595"/>
          </a:xfrm>
          <a:prstGeom prst="rect">
            <a:avLst/>
          </a:prstGeom>
        </p:spPr>
      </p:pic>
    </p:spTree>
    <p:extLst>
      <p:ext uri="{BB962C8B-B14F-4D97-AF65-F5344CB8AC3E}">
        <p14:creationId xmlns:p14="http://schemas.microsoft.com/office/powerpoint/2010/main" val="23572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a:xfrm>
            <a:off x="677334" y="1635163"/>
            <a:ext cx="8596668" cy="4406200"/>
          </a:xfrm>
        </p:spPr>
        <p:txBody>
          <a:bodyPr>
            <a:normAutofit/>
          </a:bodyPr>
          <a:lstStyle/>
          <a:p>
            <a:r>
              <a:rPr lang="ja-JP" altLang="en-US" dirty="0" smtClean="0"/>
              <a:t>こちらの出品ファイル作成ツールは、</a:t>
            </a:r>
            <a:r>
              <a:rPr lang="en-US" altLang="ja-JP" dirty="0" smtClean="0"/>
              <a:t>Amazon</a:t>
            </a:r>
            <a:r>
              <a:rPr lang="ja-JP" altLang="en-US" dirty="0" smtClean="0"/>
              <a:t>に一括出品するための出品ファイル作成を行うためのツールです。</a:t>
            </a:r>
            <a:endParaRPr lang="en-US" altLang="ja-JP" dirty="0" smtClean="0"/>
          </a:p>
          <a:p>
            <a:r>
              <a:rPr lang="en-US" altLang="ja-JP" dirty="0" smtClean="0"/>
              <a:t>100</a:t>
            </a:r>
            <a:r>
              <a:rPr lang="ja-JP" altLang="en-US" dirty="0" smtClean="0"/>
              <a:t>万件単位の</a:t>
            </a:r>
            <a:r>
              <a:rPr lang="en-US" altLang="ja-JP" dirty="0" smtClean="0"/>
              <a:t>ASIN</a:t>
            </a:r>
            <a:r>
              <a:rPr lang="ja-JP" altLang="en-US" dirty="0" smtClean="0"/>
              <a:t>の出品ファイルをエクセルなどで手作成するのは現実的ではないですし、エクセルマクロでキーワード除外や出品価格の算出などをある程度自動化できると思いますが、数十万件</a:t>
            </a:r>
            <a:r>
              <a:rPr lang="en-US" altLang="ja-JP" dirty="0" smtClean="0"/>
              <a:t>〜100</a:t>
            </a:r>
            <a:r>
              <a:rPr lang="ja-JP" altLang="en-US" dirty="0" smtClean="0"/>
              <a:t>万件単位で処理をすると、ハイスペック</a:t>
            </a:r>
            <a:r>
              <a:rPr lang="en-US" altLang="ja-JP" dirty="0" smtClean="0"/>
              <a:t>PC</a:t>
            </a:r>
            <a:r>
              <a:rPr lang="ja-JP" altLang="en-US" dirty="0" smtClean="0"/>
              <a:t>であっても数日間フリーズするでしょう。（</a:t>
            </a:r>
            <a:r>
              <a:rPr lang="en-US" altLang="ja-JP" dirty="0" smtClean="0"/>
              <a:t>Bonito</a:t>
            </a:r>
            <a:r>
              <a:rPr lang="ja-JP" altLang="en-US" dirty="0" smtClean="0"/>
              <a:t>塾長の実話）</a:t>
            </a:r>
            <a:endParaRPr lang="en-US" altLang="ja-JP" dirty="0" smtClean="0"/>
          </a:p>
          <a:p>
            <a:r>
              <a:rPr kumimoji="1" lang="ja-JP" altLang="en-US" dirty="0" smtClean="0"/>
              <a:t>本ツールの使い方は、まず別ツール「</a:t>
            </a:r>
            <a:r>
              <a:rPr kumimoji="1" lang="en-US" altLang="ja-JP" dirty="0" smtClean="0"/>
              <a:t>DL</a:t>
            </a:r>
            <a:r>
              <a:rPr kumimoji="1" lang="ja-JP" altLang="en-US" dirty="0" smtClean="0"/>
              <a:t>ツール」に</a:t>
            </a:r>
            <a:r>
              <a:rPr kumimoji="1" lang="en-US" altLang="ja-JP" dirty="0" smtClean="0"/>
              <a:t>ASIN</a:t>
            </a:r>
            <a:r>
              <a:rPr kumimoji="1" lang="ja-JP" altLang="en-US" dirty="0" smtClean="0"/>
              <a:t>一覧をアップ</a:t>
            </a:r>
            <a:r>
              <a:rPr lang="ja-JP" altLang="en-US" dirty="0" smtClean="0"/>
              <a:t>し、</a:t>
            </a:r>
            <a:r>
              <a:rPr lang="en-US" altLang="ja-JP" dirty="0" smtClean="0"/>
              <a:t>Amazon</a:t>
            </a:r>
            <a:r>
              <a:rPr lang="ja-JP" altLang="en-US" dirty="0" smtClean="0"/>
              <a:t>の価格情報などのデータを抽出後、ファイルとしてダウンロードします。そのダウンロードしたファイルを本ツールにアップロードし、キーワードの除外やご希望の利益率などの設定に従い出品ファイル作成を行います。</a:t>
            </a:r>
            <a:endParaRPr lang="en-US" altLang="ja-JP" dirty="0" smtClean="0"/>
          </a:p>
          <a:p>
            <a:r>
              <a:rPr lang="ja-JP" altLang="en-US" dirty="0" smtClean="0"/>
              <a:t>あとは、出来上がった出品ファイルを</a:t>
            </a:r>
            <a:r>
              <a:rPr lang="en-US" altLang="ja-JP" dirty="0" smtClean="0"/>
              <a:t>Amazon</a:t>
            </a:r>
            <a:r>
              <a:rPr lang="ja-JP" altLang="en-US" dirty="0" smtClean="0"/>
              <a:t>のセラーセントラルで一括出品アップロードを行うと出品ができます。</a:t>
            </a:r>
            <a:endParaRPr lang="en-US" altLang="ja-JP" dirty="0" smtClean="0"/>
          </a:p>
        </p:txBody>
      </p:sp>
    </p:spTree>
    <p:extLst>
      <p:ext uri="{BB962C8B-B14F-4D97-AF65-F5344CB8AC3E}">
        <p14:creationId xmlns:p14="http://schemas.microsoft.com/office/powerpoint/2010/main" val="49111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　輸入</a:t>
            </a:r>
            <a:r>
              <a:rPr lang="en-US" altLang="ja-JP" dirty="0" smtClean="0"/>
              <a:t/>
            </a:r>
            <a:br>
              <a:rPr lang="en-US" altLang="ja-JP" dirty="0" smtClean="0"/>
            </a:br>
            <a:r>
              <a:rPr lang="ja-JP" altLang="en-US" dirty="0" smtClean="0"/>
              <a:t>件数表示部分の説明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All Count </a:t>
            </a:r>
            <a:r>
              <a:rPr kumimoji="1" lang="ja-JP" altLang="en-US" dirty="0" smtClean="0"/>
              <a:t>アップロードした件数</a:t>
            </a:r>
            <a:endParaRPr kumimoji="1" lang="en-US" altLang="ja-JP" dirty="0" smtClean="0"/>
          </a:p>
          <a:p>
            <a:r>
              <a:rPr lang="en-US" altLang="ja-JP" dirty="0" smtClean="0"/>
              <a:t>OK Count </a:t>
            </a:r>
            <a:r>
              <a:rPr lang="ja-JP" altLang="en-US" dirty="0" smtClean="0"/>
              <a:t>アップロードしたデータのうち、情報が入っている件数</a:t>
            </a:r>
            <a:endParaRPr lang="en-US" altLang="ja-JP" dirty="0" smtClean="0"/>
          </a:p>
          <a:p>
            <a:r>
              <a:rPr lang="en-US" altLang="ja-JP" dirty="0" smtClean="0"/>
              <a:t>Empty Count </a:t>
            </a:r>
            <a:r>
              <a:rPr lang="ja-JP" altLang="en-US" dirty="0" smtClean="0"/>
              <a:t>アップロードしたデータのうち、タイトルが空の件数</a:t>
            </a:r>
            <a:endParaRPr lang="en-US" altLang="ja-JP" dirty="0" smtClean="0"/>
          </a:p>
          <a:p>
            <a:r>
              <a:rPr lang="en-US" altLang="ja-JP" dirty="0" smtClean="0"/>
              <a:t>Del Count </a:t>
            </a:r>
            <a:r>
              <a:rPr lang="ja-JP" altLang="en-US" dirty="0" smtClean="0"/>
              <a:t>キーワード除外された件数</a:t>
            </a:r>
            <a:endParaRPr lang="en-US" altLang="ja-JP" dirty="0" smtClean="0"/>
          </a:p>
          <a:p>
            <a:r>
              <a:rPr lang="en-US" altLang="ja-JP" dirty="0" smtClean="0"/>
              <a:t>All Count = OK Count + Empty Count + Del Count</a:t>
            </a:r>
            <a:r>
              <a:rPr lang="ja-JP" altLang="en-US" dirty="0" smtClean="0"/>
              <a:t>　になります。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32" y="4448044"/>
            <a:ext cx="4039913" cy="2409956"/>
          </a:xfrm>
          <a:prstGeom prst="rect">
            <a:avLst/>
          </a:prstGeom>
        </p:spPr>
      </p:pic>
    </p:spTree>
    <p:extLst>
      <p:ext uri="{BB962C8B-B14F-4D97-AF65-F5344CB8AC3E}">
        <p14:creationId xmlns:p14="http://schemas.microsoft.com/office/powerpoint/2010/main" val="170918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ja-JP" altLang="en-US" dirty="0" smtClean="0"/>
              <a:t>出品ファイル作成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「出品ファイル作成」ボタンをクリックすると、出品ファイルが作成されます。</a:t>
            </a:r>
            <a:r>
              <a:rPr lang="en-US" altLang="ja-JP" dirty="0" smtClean="0"/>
              <a:t>100</a:t>
            </a:r>
            <a:r>
              <a:rPr lang="ja-JP" altLang="en-US" dirty="0" smtClean="0"/>
              <a:t>万件程度の登録時、</a:t>
            </a:r>
            <a:r>
              <a:rPr lang="en-US" altLang="ja-JP" dirty="0" smtClean="0"/>
              <a:t>5</a:t>
            </a:r>
            <a:r>
              <a:rPr lang="ja-JP" altLang="en-US" dirty="0" smtClean="0"/>
              <a:t>分程度です。そのままお待ち下さい。処理時間は登録件数に比例します。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276907"/>
            <a:ext cx="4613387" cy="3236847"/>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045" y="3276906"/>
            <a:ext cx="3934745" cy="3403023"/>
          </a:xfrm>
          <a:prstGeom prst="rect">
            <a:avLst/>
          </a:prstGeom>
        </p:spPr>
      </p:pic>
    </p:spTree>
    <p:extLst>
      <p:ext uri="{BB962C8B-B14F-4D97-AF65-F5344CB8AC3E}">
        <p14:creationId xmlns:p14="http://schemas.microsoft.com/office/powerpoint/2010/main" val="1836415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メイン画面　</a:t>
            </a:r>
            <a:r>
              <a:rPr lang="en-US" altLang="ja-JP" dirty="0" smtClean="0"/>
              <a:t/>
            </a:r>
            <a:br>
              <a:rPr lang="en-US" altLang="ja-JP" dirty="0" smtClean="0"/>
            </a:br>
            <a:r>
              <a:rPr lang="ja-JP" altLang="en-US" dirty="0" smtClean="0"/>
              <a:t>出品ファイル作成</a:t>
            </a:r>
            <a:r>
              <a:rPr lang="en-US" altLang="ja-JP" dirty="0" smtClean="0"/>
              <a:t/>
            </a:r>
            <a:br>
              <a:rPr lang="en-US" altLang="ja-JP" dirty="0" smtClean="0"/>
            </a:br>
            <a:r>
              <a:rPr lang="en-US" altLang="ja-JP" sz="2000" dirty="0" smtClean="0">
                <a:solidFill>
                  <a:srgbClr val="FF0000"/>
                </a:solidFill>
              </a:rPr>
              <a:t>※</a:t>
            </a:r>
            <a:r>
              <a:rPr lang="ja-JP" altLang="en-US" sz="2000" dirty="0" smtClean="0">
                <a:solidFill>
                  <a:srgbClr val="FF0000"/>
                </a:solidFill>
              </a:rPr>
              <a:t>通常、全件出品ファイルの方を使用します。</a:t>
            </a:r>
            <a:endParaRPr kumimoji="1" lang="ja-JP" altLang="en-US" sz="2000" dirty="0">
              <a:solidFill>
                <a:srgbClr val="FF0000"/>
              </a:solidFill>
            </a:endParaRPr>
          </a:p>
        </p:txBody>
      </p:sp>
      <p:sp>
        <p:nvSpPr>
          <p:cNvPr id="3" name="コンテンツ プレースホルダー 2"/>
          <p:cNvSpPr>
            <a:spLocks noGrp="1"/>
          </p:cNvSpPr>
          <p:nvPr>
            <p:ph idx="1"/>
          </p:nvPr>
        </p:nvSpPr>
        <p:spPr>
          <a:xfrm>
            <a:off x="677334" y="1930400"/>
            <a:ext cx="8596668" cy="4653280"/>
          </a:xfrm>
        </p:spPr>
        <p:txBody>
          <a:bodyPr>
            <a:normAutofit fontScale="77500" lnSpcReduction="20000"/>
          </a:bodyPr>
          <a:lstStyle/>
          <a:p>
            <a:r>
              <a:rPr kumimoji="1" lang="ja-JP" altLang="en-US" dirty="0" smtClean="0"/>
              <a:t>アップロードした</a:t>
            </a:r>
            <a:r>
              <a:rPr lang="ja-JP" altLang="en-US" dirty="0" smtClean="0"/>
              <a:t>仕入国・販売国で出品対象となった</a:t>
            </a:r>
            <a:r>
              <a:rPr lang="en-US" altLang="ja-JP" dirty="0" smtClean="0"/>
              <a:t>ASIN</a:t>
            </a:r>
            <a:r>
              <a:rPr lang="ja-JP" altLang="en-US" dirty="0" smtClean="0"/>
              <a:t>について出品ファイルを作成します。以下は、除外され出品ファイルに出力されません。</a:t>
            </a:r>
            <a:endParaRPr lang="en-US" altLang="ja-JP" dirty="0" smtClean="0"/>
          </a:p>
          <a:p>
            <a:pPr lvl="1">
              <a:buFont typeface="+mj-lt"/>
              <a:buAutoNum type="arabicPeriod"/>
            </a:pPr>
            <a:r>
              <a:rPr lang="ja-JP" altLang="en-US" dirty="0" smtClean="0"/>
              <a:t>アップロード時、商品情報や価格情報がない</a:t>
            </a:r>
            <a:r>
              <a:rPr lang="en-US" altLang="ja-JP" dirty="0" smtClean="0"/>
              <a:t>ASIN</a:t>
            </a:r>
          </a:p>
          <a:p>
            <a:pPr lvl="1">
              <a:buFont typeface="+mj-lt"/>
              <a:buAutoNum type="arabicPeriod"/>
            </a:pPr>
            <a:r>
              <a:rPr kumimoji="1" lang="ja-JP" altLang="en-US" dirty="0" smtClean="0"/>
              <a:t>キーワード除外対象となった</a:t>
            </a:r>
            <a:r>
              <a:rPr lang="en-US" altLang="ja-JP" dirty="0" smtClean="0"/>
              <a:t>ASIN</a:t>
            </a:r>
          </a:p>
          <a:p>
            <a:pPr lvl="1">
              <a:buFont typeface="+mj-lt"/>
              <a:buAutoNum type="arabicPeriod"/>
            </a:pPr>
            <a:r>
              <a:rPr kumimoji="1" lang="ja-JP" altLang="en-US" dirty="0" smtClean="0"/>
              <a:t>設定画面の除外設定に合致した</a:t>
            </a:r>
            <a:r>
              <a:rPr kumimoji="1" lang="en-US" altLang="ja-JP" dirty="0" smtClean="0"/>
              <a:t>ASIN</a:t>
            </a:r>
          </a:p>
          <a:p>
            <a:r>
              <a:rPr kumimoji="1" lang="ja-JP" altLang="en-US" dirty="0" smtClean="0"/>
              <a:t>「出品ファイル」</a:t>
            </a:r>
            <a:r>
              <a:rPr lang="ja-JP" altLang="en-US" dirty="0" smtClean="0"/>
              <a:t>は以下のフォルダに作成されます。</a:t>
            </a:r>
            <a:endParaRPr lang="en-US" altLang="ja-JP" dirty="0" smtClean="0"/>
          </a:p>
          <a:p>
            <a:pPr lvl="1">
              <a:buFont typeface="+mj-lt"/>
              <a:buAutoNum type="arabicPeriod"/>
            </a:pPr>
            <a:r>
              <a:rPr lang="en-US" altLang="ja-JP" dirty="0" smtClean="0"/>
              <a:t>【Windows】</a:t>
            </a:r>
            <a:r>
              <a:rPr lang="en-US" altLang="ja-JP" dirty="0"/>
              <a:t> c:¥</a:t>
            </a:r>
            <a:r>
              <a:rPr lang="en-US" altLang="ja-JP" dirty="0" err="1" smtClean="0"/>
              <a:t>xampp¥htdocs¥create_invfile_tool¥files</a:t>
            </a:r>
            <a:endParaRPr lang="en-US" altLang="ja-JP" dirty="0" smtClean="0"/>
          </a:p>
          <a:p>
            <a:pPr lvl="1">
              <a:buFont typeface="+mj-lt"/>
              <a:buAutoNum type="arabicPeriod"/>
            </a:pPr>
            <a:r>
              <a:rPr lang="en-US" altLang="ja-JP" dirty="0"/>
              <a:t>【Mac】 /Applications/XAMPP/</a:t>
            </a:r>
            <a:r>
              <a:rPr lang="en-US" altLang="ja-JP" dirty="0" err="1"/>
              <a:t>xamppfiles</a:t>
            </a:r>
            <a:r>
              <a:rPr lang="en-US" altLang="ja-JP" dirty="0"/>
              <a:t>/</a:t>
            </a:r>
            <a:r>
              <a:rPr lang="en-US" altLang="ja-JP" dirty="0" err="1"/>
              <a:t>htdocs</a:t>
            </a:r>
            <a:r>
              <a:rPr lang="en-US" altLang="ja-JP" dirty="0"/>
              <a:t>/</a:t>
            </a:r>
            <a:r>
              <a:rPr lang="en-US" altLang="ja-JP" dirty="0" err="1"/>
              <a:t>create_invfile_tool</a:t>
            </a:r>
            <a:r>
              <a:rPr lang="en-US" altLang="ja-JP" dirty="0"/>
              <a:t>/files</a:t>
            </a:r>
            <a:endParaRPr lang="en-US" altLang="ja-JP" dirty="0" smtClean="0"/>
          </a:p>
          <a:p>
            <a:r>
              <a:rPr lang="en-US" altLang="ja-JP" dirty="0" smtClean="0"/>
              <a:t>[</a:t>
            </a:r>
            <a:r>
              <a:rPr lang="ja-JP" altLang="en-US" dirty="0" smtClean="0"/>
              <a:t>出品ファイル名</a:t>
            </a:r>
            <a:r>
              <a:rPr lang="en-US" altLang="ja-JP" dirty="0" smtClean="0"/>
              <a:t>]</a:t>
            </a:r>
          </a:p>
          <a:p>
            <a:pPr lvl="1">
              <a:buFont typeface="+mj-lt"/>
              <a:buAutoNum type="arabicPeriod"/>
            </a:pPr>
            <a:r>
              <a:rPr lang="ja-JP" altLang="en-US" dirty="0" smtClean="0"/>
              <a:t>（輸入</a:t>
            </a:r>
            <a:r>
              <a:rPr lang="en-US" altLang="ja-JP" dirty="0" smtClean="0"/>
              <a:t>US</a:t>
            </a:r>
            <a:r>
              <a:rPr lang="ja-JP" altLang="en-US" dirty="0" smtClean="0"/>
              <a:t>→</a:t>
            </a:r>
            <a:r>
              <a:rPr lang="en-US" altLang="ja-JP" dirty="0" smtClean="0"/>
              <a:t>JP</a:t>
            </a:r>
            <a:r>
              <a:rPr lang="ja-JP" altLang="en-US" dirty="0" smtClean="0"/>
              <a:t>）の場合、</a:t>
            </a:r>
            <a:r>
              <a:rPr lang="en-US" altLang="ja-JP" dirty="0" err="1" smtClean="0"/>
              <a:t>US_JP_ListingFile.txt</a:t>
            </a:r>
            <a:endParaRPr lang="en-US" altLang="ja-JP" dirty="0"/>
          </a:p>
          <a:p>
            <a:pPr lvl="1">
              <a:buFont typeface="+mj-lt"/>
              <a:buAutoNum type="arabicPeriod"/>
            </a:pPr>
            <a:r>
              <a:rPr lang="ja-JP" altLang="en-US" dirty="0"/>
              <a:t>（</a:t>
            </a:r>
            <a:r>
              <a:rPr lang="ja-JP" altLang="en-US" dirty="0" smtClean="0"/>
              <a:t>輸入</a:t>
            </a:r>
            <a:r>
              <a:rPr lang="en-US" altLang="ja-JP" dirty="0" smtClean="0"/>
              <a:t>JP</a:t>
            </a:r>
            <a:r>
              <a:rPr lang="ja-JP" altLang="en-US" dirty="0" smtClean="0"/>
              <a:t>→</a:t>
            </a:r>
            <a:r>
              <a:rPr lang="en-US" altLang="ja-JP" dirty="0" smtClean="0"/>
              <a:t>US</a:t>
            </a:r>
            <a:r>
              <a:rPr lang="ja-JP" altLang="en-US" dirty="0" smtClean="0"/>
              <a:t>） の場合、</a:t>
            </a:r>
            <a:r>
              <a:rPr lang="en-US" altLang="ja-JP" dirty="0" err="1" smtClean="0"/>
              <a:t>JP_US_ListingFile.txt</a:t>
            </a:r>
            <a:endParaRPr lang="en-US" altLang="ja-JP" dirty="0" smtClean="0"/>
          </a:p>
          <a:p>
            <a:pPr lvl="1">
              <a:buFont typeface="+mj-lt"/>
              <a:buAutoNum type="arabicPeriod"/>
            </a:pPr>
            <a:r>
              <a:rPr lang="ja-JP" altLang="en-US" dirty="0"/>
              <a:t>（輸入</a:t>
            </a:r>
            <a:r>
              <a:rPr lang="en-US" altLang="ja-JP" dirty="0"/>
              <a:t>JP</a:t>
            </a:r>
            <a:r>
              <a:rPr lang="ja-JP" altLang="en-US" dirty="0" smtClean="0"/>
              <a:t>→</a:t>
            </a:r>
            <a:r>
              <a:rPr lang="en-US" altLang="ja-JP" dirty="0" smtClean="0"/>
              <a:t>CA</a:t>
            </a:r>
            <a:r>
              <a:rPr lang="ja-JP" altLang="en-US" dirty="0" smtClean="0"/>
              <a:t>） </a:t>
            </a:r>
            <a:r>
              <a:rPr lang="ja-JP" altLang="en-US" dirty="0"/>
              <a:t>の場合、 </a:t>
            </a:r>
            <a:r>
              <a:rPr lang="en-US" altLang="ja-JP" dirty="0" err="1" smtClean="0"/>
              <a:t>JP_CA_ListingFile.txt</a:t>
            </a:r>
            <a:endParaRPr lang="en-US" altLang="ja-JP" dirty="0"/>
          </a:p>
          <a:p>
            <a:pPr lvl="1">
              <a:buFont typeface="+mj-lt"/>
              <a:buAutoNum type="arabicPeriod"/>
            </a:pPr>
            <a:r>
              <a:rPr lang="ja-JP" altLang="en-US" dirty="0"/>
              <a:t>（輸入</a:t>
            </a:r>
            <a:r>
              <a:rPr lang="en-US" altLang="ja-JP" dirty="0"/>
              <a:t>JP</a:t>
            </a:r>
            <a:r>
              <a:rPr lang="ja-JP" altLang="en-US" dirty="0" smtClean="0"/>
              <a:t>→</a:t>
            </a:r>
            <a:r>
              <a:rPr lang="en-US" altLang="ja-JP" dirty="0" smtClean="0"/>
              <a:t>UK</a:t>
            </a:r>
            <a:r>
              <a:rPr lang="ja-JP" altLang="en-US" dirty="0" smtClean="0"/>
              <a:t>） </a:t>
            </a:r>
            <a:r>
              <a:rPr lang="ja-JP" altLang="en-US" dirty="0"/>
              <a:t>の場合、 </a:t>
            </a:r>
            <a:r>
              <a:rPr lang="en-US" altLang="ja-JP" dirty="0" err="1" smtClean="0"/>
              <a:t>JP_UK_ListingFile.txt</a:t>
            </a:r>
            <a:endParaRPr lang="en-US" altLang="ja-JP" dirty="0" smtClean="0"/>
          </a:p>
          <a:p>
            <a:r>
              <a:rPr lang="en-US" altLang="ja-JP" dirty="0" smtClean="0"/>
              <a:t>[</a:t>
            </a:r>
            <a:r>
              <a:rPr lang="ja-JP" altLang="en-US" dirty="0" smtClean="0"/>
              <a:t>リードタイム設定ファイル</a:t>
            </a:r>
            <a:r>
              <a:rPr lang="en-US" altLang="ja-JP" dirty="0" smtClean="0"/>
              <a:t>]</a:t>
            </a:r>
            <a:r>
              <a:rPr lang="en-US" altLang="ja-JP" b="1" dirty="0"/>
              <a:t> </a:t>
            </a:r>
            <a:r>
              <a:rPr lang="ja-JP" altLang="en-US" b="1" dirty="0" smtClean="0"/>
              <a:t>：</a:t>
            </a:r>
            <a:r>
              <a:rPr lang="en-US" altLang="ja-JP" dirty="0" smtClean="0"/>
              <a:t>JP</a:t>
            </a:r>
            <a:r>
              <a:rPr lang="ja-JP" altLang="en-US" dirty="0" smtClean="0"/>
              <a:t>→</a:t>
            </a:r>
            <a:r>
              <a:rPr lang="en-US" altLang="ja-JP" dirty="0" smtClean="0"/>
              <a:t>UK</a:t>
            </a:r>
            <a:r>
              <a:rPr lang="ja-JP" altLang="en-US" dirty="0" smtClean="0"/>
              <a:t>の場合のみ、</a:t>
            </a:r>
            <a:r>
              <a:rPr lang="en-US" altLang="ja-JP" dirty="0" smtClean="0"/>
              <a:t> </a:t>
            </a:r>
            <a:r>
              <a:rPr lang="en-US" altLang="ja-JP" dirty="0" err="1" smtClean="0"/>
              <a:t>JP_UK_LeadtimeShipFile.txt</a:t>
            </a:r>
            <a:r>
              <a:rPr lang="ja-JP" altLang="en-US" dirty="0" smtClean="0"/>
              <a:t>　を出力します。出品ファイルを</a:t>
            </a:r>
            <a:r>
              <a:rPr lang="en-US" altLang="ja-JP" dirty="0" smtClean="0"/>
              <a:t>Amazon</a:t>
            </a:r>
            <a:r>
              <a:rPr lang="ja-JP" altLang="en-US" dirty="0" smtClean="0"/>
              <a:t>セラーセントラルの一括出品ファイルアップロードにてアップロード後、同様に、こちらのファイルもアップロードするとリードタイムの指定ができます。</a:t>
            </a:r>
            <a:endParaRPr lang="en-US" altLang="ja-JP" dirty="0" smtClean="0"/>
          </a:p>
          <a:p>
            <a:r>
              <a:rPr lang="ja-JP" altLang="en-US" dirty="0" smtClean="0"/>
              <a:t>「</a:t>
            </a:r>
            <a:r>
              <a:rPr lang="ja-JP" altLang="en-US" dirty="0"/>
              <a:t>出品ファイル作成」</a:t>
            </a:r>
            <a:r>
              <a:rPr lang="ja-JP" altLang="en-US" dirty="0" smtClean="0"/>
              <a:t>ボタンの処理をする毎に、ファイルは上書きされます。</a:t>
            </a:r>
            <a:endParaRPr lang="en-US" altLang="ja-JP" dirty="0" smtClean="0"/>
          </a:p>
          <a:p>
            <a:endParaRPr lang="en-US" altLang="ja-JP" dirty="0"/>
          </a:p>
          <a:p>
            <a:endParaRPr lang="en-US" altLang="ja-JP" dirty="0" smtClean="0"/>
          </a:p>
          <a:p>
            <a:endParaRPr lang="en-US" altLang="ja-JP" dirty="0" smtClean="0"/>
          </a:p>
        </p:txBody>
      </p:sp>
    </p:spTree>
    <p:extLst>
      <p:ext uri="{BB962C8B-B14F-4D97-AF65-F5344CB8AC3E}">
        <p14:creationId xmlns:p14="http://schemas.microsoft.com/office/powerpoint/2010/main" val="444478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出品ファイル作成</a:t>
            </a:r>
            <a:r>
              <a:rPr lang="en-US" altLang="ja-JP" dirty="0" smtClean="0"/>
              <a:t>Tips</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lstStyle/>
          <a:p>
            <a:r>
              <a:rPr lang="ja-JP" altLang="en-US" dirty="0" smtClean="0"/>
              <a:t>サイドバーの「設定」の画面の設定は、出品ファイル作成に使用する項目群になりますので、設定画面の登録のタイミングは、出品ファイル作成の前になります。</a:t>
            </a:r>
            <a:endParaRPr lang="en-US" altLang="ja-JP" dirty="0" smtClean="0"/>
          </a:p>
          <a:p>
            <a:r>
              <a:rPr lang="ja-JP" altLang="en-US" dirty="0" smtClean="0"/>
              <a:t>通常、全件出品ファイル作成の方を使う理由ですが、以下の理由があります。</a:t>
            </a:r>
            <a:endParaRPr lang="en-US" altLang="ja-JP" dirty="0" smtClean="0"/>
          </a:p>
          <a:p>
            <a:r>
              <a:rPr lang="ja-JP" altLang="en-US" dirty="0" smtClean="0"/>
              <a:t>１度目の出品ファイル作成で出品対象となった</a:t>
            </a:r>
            <a:r>
              <a:rPr lang="en-US" altLang="ja-JP" dirty="0" smtClean="0"/>
              <a:t>ASIN</a:t>
            </a:r>
            <a:r>
              <a:rPr lang="ja-JP" altLang="en-US" dirty="0" smtClean="0"/>
              <a:t>が、</a:t>
            </a:r>
            <a:r>
              <a:rPr lang="en-US" altLang="ja-JP" dirty="0" smtClean="0"/>
              <a:t>2</a:t>
            </a:r>
            <a:r>
              <a:rPr lang="ja-JP" altLang="en-US" dirty="0" smtClean="0"/>
              <a:t>回目の出品ファイル作成では除外対応となることもあります。そこで、こちらの全件の方で出力すると、除外対応の</a:t>
            </a:r>
            <a:r>
              <a:rPr lang="en-US" altLang="ja-JP" dirty="0" smtClean="0"/>
              <a:t>ASIN</a:t>
            </a:r>
            <a:r>
              <a:rPr lang="ja-JP" altLang="en-US" dirty="0" smtClean="0"/>
              <a:t>は、出品取り下げのステータスで作成されます。これにより、</a:t>
            </a:r>
            <a:r>
              <a:rPr lang="en-US" altLang="ja-JP" dirty="0" smtClean="0"/>
              <a:t>Amazon</a:t>
            </a:r>
            <a:r>
              <a:rPr lang="ja-JP" altLang="en-US" dirty="0" smtClean="0"/>
              <a:t>に一括アップロードすると、出品中だった</a:t>
            </a:r>
            <a:r>
              <a:rPr lang="en-US" altLang="ja-JP" dirty="0" smtClean="0"/>
              <a:t>ASIN</a:t>
            </a:r>
            <a:r>
              <a:rPr lang="ja-JP" altLang="en-US" dirty="0" smtClean="0"/>
              <a:t>の出品取り下げた行われます。</a:t>
            </a:r>
            <a:endParaRPr lang="en-US" altLang="ja-JP" dirty="0" smtClean="0"/>
          </a:p>
        </p:txBody>
      </p:sp>
    </p:spTree>
    <p:extLst>
      <p:ext uri="{BB962C8B-B14F-4D97-AF65-F5344CB8AC3E}">
        <p14:creationId xmlns:p14="http://schemas.microsoft.com/office/powerpoint/2010/main" val="1816753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en-US" altLang="ja-JP" dirty="0" smtClean="0"/>
              <a:t>ASIN</a:t>
            </a:r>
            <a:r>
              <a:rPr lang="ja-JP" altLang="en-US" dirty="0" smtClean="0"/>
              <a:t>ファイル作成（キーワード除外後）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ASIN</a:t>
            </a:r>
            <a:r>
              <a:rPr kumimoji="1" lang="ja-JP" altLang="en-US" dirty="0" smtClean="0"/>
              <a:t>ファイル作成（キーワード除外後）」ボタンをクリックすると、キーワード除外後の仕入国と販売国で</a:t>
            </a:r>
            <a:r>
              <a:rPr kumimoji="1" lang="en-US" altLang="ja-JP" dirty="0" smtClean="0"/>
              <a:t>ASIN</a:t>
            </a:r>
            <a:r>
              <a:rPr kumimoji="1" lang="ja-JP" altLang="en-US" dirty="0" smtClean="0"/>
              <a:t>マッチしている</a:t>
            </a:r>
            <a:r>
              <a:rPr kumimoji="1" lang="en-US" altLang="ja-JP" dirty="0" smtClean="0"/>
              <a:t>ASIN</a:t>
            </a:r>
            <a:r>
              <a:rPr kumimoji="1" lang="ja-JP" altLang="en-US" dirty="0" smtClean="0"/>
              <a:t>ファイルが作成されます。</a:t>
            </a:r>
            <a:endParaRPr kumimoji="1"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594" y="3205778"/>
            <a:ext cx="3812408" cy="329721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05" y="3205778"/>
            <a:ext cx="4714765" cy="3307976"/>
          </a:xfrm>
          <a:prstGeom prst="rect">
            <a:avLst/>
          </a:prstGeom>
        </p:spPr>
      </p:pic>
    </p:spTree>
    <p:extLst>
      <p:ext uri="{BB962C8B-B14F-4D97-AF65-F5344CB8AC3E}">
        <p14:creationId xmlns:p14="http://schemas.microsoft.com/office/powerpoint/2010/main" val="1217677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en-US" altLang="ja-JP" dirty="0"/>
              <a:t>ASIN</a:t>
            </a:r>
            <a:r>
              <a:rPr lang="ja-JP" altLang="en-US" dirty="0"/>
              <a:t>ファイル作成（キーワード除外後）</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normAutofit fontScale="85000" lnSpcReduction="20000"/>
          </a:bodyPr>
          <a:lstStyle/>
          <a:p>
            <a:r>
              <a:rPr kumimoji="1" lang="ja-JP" altLang="en-US" dirty="0" smtClean="0"/>
              <a:t>「</a:t>
            </a:r>
            <a:r>
              <a:rPr lang="en-US" altLang="ja-JP" dirty="0"/>
              <a:t> ASIN</a:t>
            </a:r>
            <a:r>
              <a:rPr lang="ja-JP" altLang="en-US" dirty="0"/>
              <a:t>ファイル作成（キーワード除外後） </a:t>
            </a:r>
            <a:r>
              <a:rPr lang="ja-JP" altLang="en-US" dirty="0" smtClean="0"/>
              <a:t>」は以下のフォルダに作成されます。</a:t>
            </a:r>
            <a:endParaRPr lang="en-US" altLang="ja-JP" dirty="0" smtClean="0"/>
          </a:p>
          <a:p>
            <a:r>
              <a:rPr lang="ja-JP" altLang="en-US" dirty="0"/>
              <a:t>「出品ファイル」は以下のフォルダに作成されます。</a:t>
            </a:r>
            <a:endParaRPr lang="en-US" altLang="ja-JP" dirty="0"/>
          </a:p>
          <a:p>
            <a:pPr lvl="1">
              <a:buFont typeface="+mj-lt"/>
              <a:buAutoNum type="arabicPeriod"/>
            </a:pPr>
            <a:r>
              <a:rPr lang="en-US" altLang="ja-JP" dirty="0"/>
              <a:t>【Windows】 c:¥</a:t>
            </a:r>
            <a:r>
              <a:rPr lang="en-US" altLang="ja-JP" dirty="0" err="1"/>
              <a:t>xampp¥htdocs¥create_invfile_tool¥files</a:t>
            </a:r>
            <a:endParaRPr lang="en-US" altLang="ja-JP" dirty="0"/>
          </a:p>
          <a:p>
            <a:pPr lvl="1">
              <a:buFont typeface="+mj-lt"/>
              <a:buAutoNum type="arabicPeriod"/>
            </a:pPr>
            <a:r>
              <a:rPr lang="en-US" altLang="ja-JP" dirty="0"/>
              <a:t>【Mac】 /</a:t>
            </a:r>
            <a:r>
              <a:rPr lang="en-US" altLang="ja-JP" dirty="0" smtClean="0"/>
              <a:t>Applications/XAMPP/</a:t>
            </a:r>
            <a:r>
              <a:rPr lang="en-US" altLang="ja-JP" dirty="0" err="1" smtClean="0"/>
              <a:t>xamppfiles</a:t>
            </a:r>
            <a:r>
              <a:rPr lang="en-US" altLang="ja-JP" dirty="0" smtClean="0"/>
              <a:t>/</a:t>
            </a:r>
            <a:r>
              <a:rPr lang="en-US" altLang="ja-JP" dirty="0" err="1" smtClean="0"/>
              <a:t>htdocs</a:t>
            </a:r>
            <a:r>
              <a:rPr lang="en-US" altLang="ja-JP" dirty="0" smtClean="0"/>
              <a:t>/</a:t>
            </a:r>
            <a:r>
              <a:rPr lang="en-US" altLang="ja-JP" dirty="0" err="1" smtClean="0"/>
              <a:t>create_invfile_tool</a:t>
            </a:r>
            <a:r>
              <a:rPr lang="en-US" altLang="ja-JP" dirty="0" smtClean="0"/>
              <a:t>/files</a:t>
            </a:r>
          </a:p>
          <a:p>
            <a:pPr lvl="1">
              <a:buFont typeface="+mj-lt"/>
              <a:buAutoNum type="arabicPeriod"/>
            </a:pPr>
            <a:endParaRPr lang="en-US" altLang="ja-JP" dirty="0"/>
          </a:p>
          <a:p>
            <a:r>
              <a:rPr lang="en-US" altLang="ja-JP" dirty="0" smtClean="0"/>
              <a:t>[</a:t>
            </a:r>
            <a:r>
              <a:rPr lang="ja-JP" altLang="en-US" dirty="0"/>
              <a:t>出品ファイル名</a:t>
            </a:r>
            <a:r>
              <a:rPr lang="en-US" altLang="ja-JP" dirty="0"/>
              <a:t>] </a:t>
            </a:r>
            <a:endParaRPr lang="en-US" altLang="ja-JP" dirty="0" smtClean="0"/>
          </a:p>
          <a:p>
            <a:pPr lvl="1">
              <a:buFont typeface="+mj-lt"/>
              <a:buAutoNum type="arabicPeriod"/>
            </a:pPr>
            <a:r>
              <a:rPr lang="ja-JP" altLang="en-US" dirty="0" smtClean="0"/>
              <a:t>（</a:t>
            </a:r>
            <a:r>
              <a:rPr lang="ja-JP" altLang="en-US" dirty="0"/>
              <a:t>輸入</a:t>
            </a:r>
            <a:r>
              <a:rPr lang="en-US" altLang="ja-JP" dirty="0"/>
              <a:t>US</a:t>
            </a:r>
            <a:r>
              <a:rPr lang="ja-JP" altLang="en-US" dirty="0"/>
              <a:t>→</a:t>
            </a:r>
            <a:r>
              <a:rPr lang="en-US" altLang="ja-JP" dirty="0"/>
              <a:t>JP</a:t>
            </a:r>
            <a:r>
              <a:rPr lang="ja-JP" altLang="en-US" dirty="0"/>
              <a:t>）の場合</a:t>
            </a:r>
            <a:r>
              <a:rPr lang="ja-JP" altLang="en-US" dirty="0" smtClean="0"/>
              <a:t>、</a:t>
            </a:r>
            <a:r>
              <a:rPr lang="en-US" altLang="ja-JP" dirty="0" err="1"/>
              <a:t>DeletedKeyASINFile_USJP.csv</a:t>
            </a:r>
            <a:endParaRPr lang="en-US" altLang="ja-JP" dirty="0"/>
          </a:p>
          <a:p>
            <a:pPr lvl="1">
              <a:buFont typeface="+mj-lt"/>
              <a:buAutoNum type="arabicPeriod"/>
            </a:pPr>
            <a:r>
              <a:rPr lang="ja-JP" altLang="en-US" dirty="0" smtClean="0"/>
              <a:t>（輸入</a:t>
            </a:r>
            <a:r>
              <a:rPr lang="en-US" altLang="ja-JP" dirty="0" smtClean="0"/>
              <a:t>JP</a:t>
            </a:r>
            <a:r>
              <a:rPr lang="ja-JP" altLang="en-US" dirty="0" smtClean="0"/>
              <a:t>→</a:t>
            </a:r>
            <a:r>
              <a:rPr lang="en-US" altLang="ja-JP" dirty="0" smtClean="0"/>
              <a:t>US</a:t>
            </a:r>
            <a:r>
              <a:rPr lang="ja-JP" altLang="en-US" dirty="0" smtClean="0"/>
              <a:t>） の場合、</a:t>
            </a:r>
            <a:r>
              <a:rPr lang="en-US" altLang="ja-JP" dirty="0" err="1"/>
              <a:t>DeletedKeyASINFile_JPUS.csv</a:t>
            </a:r>
            <a:endParaRPr lang="en-US" altLang="ja-JP" dirty="0"/>
          </a:p>
          <a:p>
            <a:pPr lvl="1">
              <a:buFont typeface="+mj-lt"/>
              <a:buAutoNum type="arabicPeriod"/>
            </a:pPr>
            <a:r>
              <a:rPr lang="ja-JP" altLang="en-US" dirty="0" smtClean="0"/>
              <a:t>（</a:t>
            </a:r>
            <a:r>
              <a:rPr lang="ja-JP" altLang="en-US" dirty="0"/>
              <a:t>輸入</a:t>
            </a:r>
            <a:r>
              <a:rPr lang="en-US" altLang="ja-JP" dirty="0"/>
              <a:t>JP</a:t>
            </a:r>
            <a:r>
              <a:rPr lang="ja-JP" altLang="en-US" dirty="0"/>
              <a:t>→</a:t>
            </a:r>
            <a:r>
              <a:rPr lang="en-US" altLang="ja-JP" dirty="0"/>
              <a:t>CA</a:t>
            </a:r>
            <a:r>
              <a:rPr lang="ja-JP" altLang="en-US" dirty="0"/>
              <a:t>） の場合、 </a:t>
            </a:r>
            <a:r>
              <a:rPr lang="en-US" altLang="ja-JP" dirty="0" err="1"/>
              <a:t>DeletedKeyASINFile_JPCA.csv</a:t>
            </a:r>
            <a:endParaRPr lang="en-US" altLang="ja-JP" dirty="0"/>
          </a:p>
          <a:p>
            <a:pPr lvl="1">
              <a:buFont typeface="+mj-lt"/>
              <a:buAutoNum type="arabicPeriod"/>
            </a:pPr>
            <a:r>
              <a:rPr lang="ja-JP" altLang="en-US" dirty="0" smtClean="0"/>
              <a:t>（</a:t>
            </a:r>
            <a:r>
              <a:rPr lang="ja-JP" altLang="en-US" dirty="0"/>
              <a:t>輸入</a:t>
            </a:r>
            <a:r>
              <a:rPr lang="en-US" altLang="ja-JP" dirty="0"/>
              <a:t>JP</a:t>
            </a:r>
            <a:r>
              <a:rPr lang="ja-JP" altLang="en-US" dirty="0"/>
              <a:t>→</a:t>
            </a:r>
            <a:r>
              <a:rPr lang="en-US" altLang="ja-JP" dirty="0"/>
              <a:t>UK</a:t>
            </a:r>
            <a:r>
              <a:rPr lang="ja-JP" altLang="en-US" dirty="0"/>
              <a:t>） の場合</a:t>
            </a:r>
            <a:r>
              <a:rPr lang="ja-JP" altLang="en-US" dirty="0" smtClean="0"/>
              <a:t>、</a:t>
            </a:r>
            <a:r>
              <a:rPr lang="en-US" altLang="ja-JP" dirty="0" err="1"/>
              <a:t>DeletedKeyASINFile_JPUK.csv</a:t>
            </a:r>
            <a:endParaRPr lang="en-US" altLang="ja-JP" dirty="0"/>
          </a:p>
          <a:p>
            <a:endParaRPr lang="en-US" altLang="ja-JP" dirty="0" smtClean="0"/>
          </a:p>
          <a:p>
            <a:r>
              <a:rPr lang="ja-JP" altLang="en-US" dirty="0" smtClean="0"/>
              <a:t>「</a:t>
            </a:r>
            <a:r>
              <a:rPr lang="en-US" altLang="ja-JP" dirty="0"/>
              <a:t> ASIN</a:t>
            </a:r>
            <a:r>
              <a:rPr lang="ja-JP" altLang="en-US" dirty="0"/>
              <a:t>ファイル作成（キーワード除外後） 」</a:t>
            </a:r>
            <a:r>
              <a:rPr lang="ja-JP" altLang="en-US" dirty="0" smtClean="0"/>
              <a:t>ボタンの処理をする毎に、ファイルは上書きされます。</a:t>
            </a:r>
            <a:endParaRPr lang="en-US" altLang="ja-JP" dirty="0" smtClean="0"/>
          </a:p>
          <a:p>
            <a:endParaRPr lang="en-US" altLang="ja-JP" dirty="0"/>
          </a:p>
          <a:p>
            <a:endParaRPr lang="en-US" altLang="ja-JP" dirty="0" smtClean="0"/>
          </a:p>
          <a:p>
            <a:endParaRPr lang="en-US" altLang="ja-JP" dirty="0" smtClean="0"/>
          </a:p>
        </p:txBody>
      </p:sp>
    </p:spTree>
    <p:extLst>
      <p:ext uri="{BB962C8B-B14F-4D97-AF65-F5344CB8AC3E}">
        <p14:creationId xmlns:p14="http://schemas.microsoft.com/office/powerpoint/2010/main" val="1800858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メイン画面</a:t>
            </a:r>
            <a:r>
              <a:rPr lang="en-US" altLang="ja-JP" dirty="0" smtClean="0"/>
              <a:t/>
            </a:r>
            <a:br>
              <a:rPr lang="en-US" altLang="ja-JP" dirty="0" smtClean="0"/>
            </a:br>
            <a:r>
              <a:rPr lang="ja-JP" altLang="en-US" dirty="0" smtClean="0"/>
              <a:t>アンマッチデータ作成（キーワード除外後）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「アンマッチデータ作成（キーワード除外後）」ボタンをクリックすると、</a:t>
            </a:r>
            <a:endParaRPr lang="en-US" altLang="ja-JP" dirty="0"/>
          </a:p>
          <a:p>
            <a:pPr marL="0" indent="0">
              <a:buNone/>
            </a:pPr>
            <a:r>
              <a:rPr lang="ja-JP" altLang="en-US" dirty="0" smtClean="0"/>
              <a:t>仕入国にあって販売国にない</a:t>
            </a:r>
            <a:r>
              <a:rPr lang="en-US" altLang="ja-JP" dirty="0" smtClean="0"/>
              <a:t>ASIN</a:t>
            </a:r>
            <a:r>
              <a:rPr lang="ja-JP" altLang="en-US" dirty="0" smtClean="0"/>
              <a:t>かつ、キーワードで除外後の</a:t>
            </a:r>
            <a:r>
              <a:rPr kumimoji="1" lang="ja-JP" altLang="en-US" dirty="0" smtClean="0"/>
              <a:t>データファイルが作成されます。</a:t>
            </a:r>
            <a:endParaRPr kumimoji="1"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73" y="3357329"/>
            <a:ext cx="4774752" cy="3350064"/>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086" y="3248809"/>
            <a:ext cx="3998988" cy="3458584"/>
          </a:xfrm>
          <a:prstGeom prst="rect">
            <a:avLst/>
          </a:prstGeom>
        </p:spPr>
      </p:pic>
    </p:spTree>
    <p:extLst>
      <p:ext uri="{BB962C8B-B14F-4D97-AF65-F5344CB8AC3E}">
        <p14:creationId xmlns:p14="http://schemas.microsoft.com/office/powerpoint/2010/main" val="915970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メイン画面</a:t>
            </a:r>
            <a:r>
              <a:rPr lang="en-US" altLang="ja-JP" dirty="0" smtClean="0"/>
              <a:t/>
            </a:r>
            <a:br>
              <a:rPr lang="en-US" altLang="ja-JP" dirty="0" smtClean="0"/>
            </a:br>
            <a:r>
              <a:rPr lang="ja-JP" altLang="en-US" dirty="0" smtClean="0"/>
              <a:t>アンマッチデータ作成</a:t>
            </a:r>
            <a:r>
              <a:rPr lang="ja-JP" altLang="en-US" dirty="0"/>
              <a:t>（キーワード除外後）</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normAutofit fontScale="85000" lnSpcReduction="20000"/>
          </a:bodyPr>
          <a:lstStyle/>
          <a:p>
            <a:r>
              <a:rPr kumimoji="1" lang="ja-JP" altLang="en-US" dirty="0" smtClean="0"/>
              <a:t>「</a:t>
            </a:r>
            <a:r>
              <a:rPr lang="en-US" altLang="ja-JP" dirty="0"/>
              <a:t> </a:t>
            </a:r>
            <a:r>
              <a:rPr lang="ja-JP" altLang="en-US" dirty="0" smtClean="0"/>
              <a:t>アンマッチデータ作成</a:t>
            </a:r>
            <a:r>
              <a:rPr lang="ja-JP" altLang="en-US" dirty="0"/>
              <a:t>（キーワード除外後） </a:t>
            </a:r>
            <a:r>
              <a:rPr lang="ja-JP" altLang="en-US" dirty="0" smtClean="0"/>
              <a:t>」は以下のフォルダに作成されます。</a:t>
            </a:r>
            <a:endParaRPr lang="en-US" altLang="ja-JP" dirty="0" smtClean="0"/>
          </a:p>
          <a:p>
            <a:r>
              <a:rPr lang="ja-JP" altLang="en-US" dirty="0"/>
              <a:t>「出品ファイル」は以下のフォルダに作成されます。</a:t>
            </a:r>
            <a:endParaRPr lang="en-US" altLang="ja-JP" dirty="0"/>
          </a:p>
          <a:p>
            <a:pPr lvl="1">
              <a:buFont typeface="+mj-lt"/>
              <a:buAutoNum type="arabicPeriod"/>
            </a:pPr>
            <a:r>
              <a:rPr lang="en-US" altLang="ja-JP" dirty="0"/>
              <a:t>【Windows】 c:¥</a:t>
            </a:r>
            <a:r>
              <a:rPr lang="en-US" altLang="ja-JP" dirty="0" err="1"/>
              <a:t>xampp¥htdocs¥create_invfile_tool¥files</a:t>
            </a:r>
            <a:endParaRPr lang="en-US" altLang="ja-JP" dirty="0"/>
          </a:p>
          <a:p>
            <a:pPr lvl="1">
              <a:buFont typeface="+mj-lt"/>
              <a:buAutoNum type="arabicPeriod"/>
            </a:pPr>
            <a:r>
              <a:rPr lang="en-US" altLang="ja-JP" dirty="0"/>
              <a:t>【Mac】 /Applications/XAMPP/</a:t>
            </a:r>
            <a:r>
              <a:rPr lang="en-US" altLang="ja-JP" dirty="0" err="1"/>
              <a:t>xamppfiles</a:t>
            </a:r>
            <a:r>
              <a:rPr lang="en-US" altLang="ja-JP" dirty="0"/>
              <a:t>/</a:t>
            </a:r>
            <a:r>
              <a:rPr lang="en-US" altLang="ja-JP" dirty="0" err="1"/>
              <a:t>htdocs</a:t>
            </a:r>
            <a:r>
              <a:rPr lang="en-US" altLang="ja-JP" dirty="0"/>
              <a:t>/</a:t>
            </a:r>
            <a:r>
              <a:rPr lang="en-US" altLang="ja-JP" dirty="0" err="1"/>
              <a:t>create_invfile_tool</a:t>
            </a:r>
            <a:r>
              <a:rPr lang="en-US" altLang="ja-JP" dirty="0"/>
              <a:t>/files</a:t>
            </a:r>
          </a:p>
          <a:p>
            <a:pPr lvl="1">
              <a:buFont typeface="+mj-lt"/>
              <a:buAutoNum type="arabicPeriod"/>
            </a:pPr>
            <a:endParaRPr lang="en-US" altLang="ja-JP" dirty="0"/>
          </a:p>
          <a:p>
            <a:r>
              <a:rPr lang="en-US" altLang="ja-JP" dirty="0"/>
              <a:t>[</a:t>
            </a:r>
            <a:r>
              <a:rPr lang="ja-JP" altLang="en-US" dirty="0"/>
              <a:t>出品ファイル名</a:t>
            </a:r>
            <a:r>
              <a:rPr lang="en-US" altLang="ja-JP" dirty="0"/>
              <a:t>] </a:t>
            </a:r>
          </a:p>
          <a:p>
            <a:pPr lvl="1">
              <a:buFont typeface="+mj-lt"/>
              <a:buAutoNum type="arabicPeriod"/>
            </a:pPr>
            <a:r>
              <a:rPr lang="ja-JP" altLang="en-US" dirty="0"/>
              <a:t>（輸入</a:t>
            </a:r>
            <a:r>
              <a:rPr lang="en-US" altLang="ja-JP" dirty="0"/>
              <a:t>US</a:t>
            </a:r>
            <a:r>
              <a:rPr lang="ja-JP" altLang="en-US" dirty="0"/>
              <a:t>→</a:t>
            </a:r>
            <a:r>
              <a:rPr lang="en-US" altLang="ja-JP" dirty="0"/>
              <a:t>JP</a:t>
            </a:r>
            <a:r>
              <a:rPr lang="ja-JP" altLang="en-US" dirty="0"/>
              <a:t>）の場合</a:t>
            </a:r>
            <a:r>
              <a:rPr lang="ja-JP" altLang="en-US" dirty="0" smtClean="0"/>
              <a:t>、</a:t>
            </a:r>
            <a:r>
              <a:rPr lang="en-US" altLang="ja-JP" dirty="0" err="1" smtClean="0"/>
              <a:t>ONLYFile_USJP.csv</a:t>
            </a:r>
            <a:endParaRPr lang="en-US" altLang="ja-JP" dirty="0" smtClean="0"/>
          </a:p>
          <a:p>
            <a:pPr lvl="1">
              <a:buFont typeface="+mj-lt"/>
              <a:buAutoNum type="arabicPeriod"/>
            </a:pPr>
            <a:r>
              <a:rPr lang="ja-JP" altLang="en-US" dirty="0" smtClean="0"/>
              <a:t>（</a:t>
            </a:r>
            <a:r>
              <a:rPr lang="ja-JP" altLang="en-US" dirty="0"/>
              <a:t>輸入</a:t>
            </a:r>
            <a:r>
              <a:rPr lang="en-US" altLang="ja-JP" dirty="0"/>
              <a:t>JP</a:t>
            </a:r>
            <a:r>
              <a:rPr lang="ja-JP" altLang="en-US" dirty="0"/>
              <a:t>→</a:t>
            </a:r>
            <a:r>
              <a:rPr lang="en-US" altLang="ja-JP" dirty="0"/>
              <a:t>US</a:t>
            </a:r>
            <a:r>
              <a:rPr lang="ja-JP" altLang="en-US" dirty="0"/>
              <a:t>） の場合</a:t>
            </a:r>
            <a:r>
              <a:rPr lang="ja-JP" altLang="en-US" dirty="0" smtClean="0"/>
              <a:t>、</a:t>
            </a:r>
            <a:r>
              <a:rPr lang="en-US" altLang="ja-JP" dirty="0" err="1" smtClean="0"/>
              <a:t>ONLYFile_JPUS.csv</a:t>
            </a:r>
            <a:endParaRPr lang="en-US" altLang="ja-JP" dirty="0" smtClean="0"/>
          </a:p>
          <a:p>
            <a:pPr lvl="1">
              <a:buFont typeface="+mj-lt"/>
              <a:buAutoNum type="arabicPeriod"/>
            </a:pPr>
            <a:r>
              <a:rPr lang="ja-JP" altLang="en-US" dirty="0" smtClean="0"/>
              <a:t>（</a:t>
            </a:r>
            <a:r>
              <a:rPr lang="ja-JP" altLang="en-US" dirty="0"/>
              <a:t>輸入</a:t>
            </a:r>
            <a:r>
              <a:rPr lang="en-US" altLang="ja-JP" dirty="0"/>
              <a:t>JP</a:t>
            </a:r>
            <a:r>
              <a:rPr lang="ja-JP" altLang="en-US" dirty="0"/>
              <a:t>→</a:t>
            </a:r>
            <a:r>
              <a:rPr lang="en-US" altLang="ja-JP" dirty="0"/>
              <a:t>CA</a:t>
            </a:r>
            <a:r>
              <a:rPr lang="ja-JP" altLang="en-US" dirty="0"/>
              <a:t>） の場合、 </a:t>
            </a:r>
            <a:r>
              <a:rPr lang="en-US" altLang="ja-JP" dirty="0" err="1" smtClean="0"/>
              <a:t>ONLYFile_JPCA.csv</a:t>
            </a:r>
            <a:endParaRPr lang="en-US" altLang="ja-JP" dirty="0"/>
          </a:p>
          <a:p>
            <a:pPr lvl="1">
              <a:buFont typeface="+mj-lt"/>
              <a:buAutoNum type="arabicPeriod"/>
            </a:pPr>
            <a:r>
              <a:rPr lang="ja-JP" altLang="en-US" dirty="0"/>
              <a:t>（輸入</a:t>
            </a:r>
            <a:r>
              <a:rPr lang="en-US" altLang="ja-JP" dirty="0"/>
              <a:t>JP</a:t>
            </a:r>
            <a:r>
              <a:rPr lang="ja-JP" altLang="en-US" dirty="0"/>
              <a:t>→</a:t>
            </a:r>
            <a:r>
              <a:rPr lang="en-US" altLang="ja-JP" dirty="0"/>
              <a:t>UK</a:t>
            </a:r>
            <a:r>
              <a:rPr lang="ja-JP" altLang="en-US" dirty="0"/>
              <a:t>） の場合</a:t>
            </a:r>
            <a:r>
              <a:rPr lang="ja-JP" altLang="en-US" dirty="0" smtClean="0"/>
              <a:t>、</a:t>
            </a:r>
            <a:r>
              <a:rPr lang="en-US" altLang="ja-JP" dirty="0" err="1" smtClean="0"/>
              <a:t>ONLYFile_JPUK.csv</a:t>
            </a:r>
            <a:endParaRPr lang="en-US" altLang="ja-JP" dirty="0" smtClean="0"/>
          </a:p>
          <a:p>
            <a:pPr lvl="1">
              <a:buFont typeface="+mj-lt"/>
              <a:buAutoNum type="arabicPeriod"/>
            </a:pPr>
            <a:endParaRPr lang="en-US" altLang="ja-JP" dirty="0"/>
          </a:p>
          <a:p>
            <a:r>
              <a:rPr lang="ja-JP" altLang="en-US" dirty="0" smtClean="0"/>
              <a:t>「</a:t>
            </a:r>
            <a:r>
              <a:rPr lang="ja-JP" altLang="en-US" dirty="0"/>
              <a:t>アンマッチデータ作成（キーワード除外後） 」</a:t>
            </a:r>
            <a:r>
              <a:rPr lang="ja-JP" altLang="en-US" dirty="0" smtClean="0"/>
              <a:t>ボタンの処理をする毎に、ファイルは上書きされます。</a:t>
            </a:r>
            <a:endParaRPr lang="en-US" altLang="ja-JP" dirty="0" smtClean="0"/>
          </a:p>
          <a:p>
            <a:endParaRPr lang="en-US" altLang="ja-JP" dirty="0"/>
          </a:p>
          <a:p>
            <a:endParaRPr lang="en-US" altLang="ja-JP" dirty="0" smtClean="0"/>
          </a:p>
          <a:p>
            <a:endParaRPr lang="en-US" altLang="ja-JP" dirty="0" smtClean="0"/>
          </a:p>
        </p:txBody>
      </p:sp>
    </p:spTree>
    <p:extLst>
      <p:ext uri="{BB962C8B-B14F-4D97-AF65-F5344CB8AC3E}">
        <p14:creationId xmlns:p14="http://schemas.microsoft.com/office/powerpoint/2010/main" val="1561495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ja-JP" altLang="en-US" dirty="0" smtClean="0"/>
              <a:t>全件出品ファイル作成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「全件出品ファイル作成」ボタンをクリックすると、出品ファイルが作成されます。</a:t>
            </a:r>
            <a:r>
              <a:rPr lang="ja-JP" altLang="en-US" dirty="0" smtClean="0"/>
              <a:t>「出品ファイル作成」ボタンとの違いは</a:t>
            </a:r>
            <a:r>
              <a:rPr lang="ja-JP" altLang="en-US" dirty="0"/>
              <a:t>、出品対象とならなかった</a:t>
            </a:r>
            <a:r>
              <a:rPr lang="en-US" altLang="ja-JP" dirty="0"/>
              <a:t>ASIN</a:t>
            </a:r>
            <a:r>
              <a:rPr lang="ja-JP" altLang="en-US" dirty="0"/>
              <a:t>についても在庫</a:t>
            </a:r>
            <a:r>
              <a:rPr lang="en-US" altLang="ja-JP" dirty="0"/>
              <a:t>0</a:t>
            </a:r>
            <a:r>
              <a:rPr lang="ja-JP" altLang="en-US" dirty="0"/>
              <a:t>で</a:t>
            </a:r>
            <a:r>
              <a:rPr lang="ja-JP" altLang="en-US" dirty="0" smtClean="0"/>
              <a:t>出力します。よってアップした</a:t>
            </a:r>
            <a:r>
              <a:rPr lang="en-US" altLang="ja-JP" dirty="0" smtClean="0"/>
              <a:t>ASIN</a:t>
            </a:r>
            <a:r>
              <a:rPr lang="ja-JP" altLang="en-US" dirty="0" smtClean="0"/>
              <a:t>は全件出力しています。</a:t>
            </a:r>
            <a:endParaRPr lang="en-US" altLang="ja-JP" dirty="0" smtClean="0"/>
          </a:p>
          <a:p>
            <a:r>
              <a:rPr lang="ja-JP" altLang="en-US" dirty="0" smtClean="0"/>
              <a:t>通常、こちらの全件出品ファイル作成をお使いください。</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013" y="3736445"/>
            <a:ext cx="4313667" cy="2781428"/>
          </a:xfrm>
          <a:prstGeom prst="rect">
            <a:avLst/>
          </a:prstGeom>
        </p:spPr>
      </p:pic>
    </p:spTree>
    <p:extLst>
      <p:ext uri="{BB962C8B-B14F-4D97-AF65-F5344CB8AC3E}">
        <p14:creationId xmlns:p14="http://schemas.microsoft.com/office/powerpoint/2010/main" val="942925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ja-JP" altLang="en-US" dirty="0" smtClean="0"/>
              <a:t>全件出品ファイル作成</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normAutofit fontScale="85000" lnSpcReduction="20000"/>
          </a:bodyPr>
          <a:lstStyle/>
          <a:p>
            <a:r>
              <a:rPr kumimoji="1" lang="ja-JP" altLang="en-US" dirty="0" smtClean="0"/>
              <a:t>「全件出品ファイル作成」</a:t>
            </a:r>
            <a:r>
              <a:rPr lang="ja-JP" altLang="en-US" dirty="0" smtClean="0"/>
              <a:t>は以下のフォルダに作成されます。</a:t>
            </a:r>
            <a:endParaRPr lang="en-US" altLang="ja-JP" dirty="0" smtClean="0"/>
          </a:p>
          <a:p>
            <a:r>
              <a:rPr lang="ja-JP" altLang="en-US" dirty="0"/>
              <a:t>「出品ファイル」は以下のフォルダに作成されます。</a:t>
            </a:r>
            <a:endParaRPr lang="en-US" altLang="ja-JP" dirty="0"/>
          </a:p>
          <a:p>
            <a:pPr lvl="1">
              <a:buFont typeface="+mj-lt"/>
              <a:buAutoNum type="arabicPeriod"/>
            </a:pPr>
            <a:r>
              <a:rPr lang="en-US" altLang="ja-JP" dirty="0"/>
              <a:t>【Windows】 c:¥</a:t>
            </a:r>
            <a:r>
              <a:rPr lang="en-US" altLang="ja-JP" dirty="0" err="1"/>
              <a:t>xampp¥htdocs¥create_invfile_tool¥files</a:t>
            </a:r>
            <a:endParaRPr lang="en-US" altLang="ja-JP" dirty="0"/>
          </a:p>
          <a:p>
            <a:pPr lvl="1">
              <a:buFont typeface="+mj-lt"/>
              <a:buAutoNum type="arabicPeriod"/>
            </a:pPr>
            <a:r>
              <a:rPr lang="en-US" altLang="ja-JP" dirty="0"/>
              <a:t>【Mac】 /Applications/XAMPP/</a:t>
            </a:r>
            <a:r>
              <a:rPr lang="en-US" altLang="ja-JP" dirty="0" err="1"/>
              <a:t>xamppfiles</a:t>
            </a:r>
            <a:r>
              <a:rPr lang="en-US" altLang="ja-JP" dirty="0"/>
              <a:t>/</a:t>
            </a:r>
            <a:r>
              <a:rPr lang="en-US" altLang="ja-JP" dirty="0" err="1"/>
              <a:t>htdocs</a:t>
            </a:r>
            <a:r>
              <a:rPr lang="en-US" altLang="ja-JP" dirty="0"/>
              <a:t>/</a:t>
            </a:r>
            <a:r>
              <a:rPr lang="en-US" altLang="ja-JP" dirty="0" err="1"/>
              <a:t>create_invfile_tool</a:t>
            </a:r>
            <a:r>
              <a:rPr lang="en-US" altLang="ja-JP" dirty="0"/>
              <a:t>/files</a:t>
            </a:r>
          </a:p>
          <a:p>
            <a:r>
              <a:rPr lang="en-US" altLang="ja-JP" dirty="0"/>
              <a:t>[</a:t>
            </a:r>
            <a:r>
              <a:rPr lang="ja-JP" altLang="en-US" dirty="0"/>
              <a:t>出品ファイル名</a:t>
            </a:r>
            <a:r>
              <a:rPr lang="en-US" altLang="ja-JP" dirty="0"/>
              <a:t>]</a:t>
            </a:r>
          </a:p>
          <a:p>
            <a:pPr lvl="1">
              <a:buFont typeface="+mj-lt"/>
              <a:buAutoNum type="arabicPeriod"/>
            </a:pPr>
            <a:r>
              <a:rPr lang="ja-JP" altLang="en-US" dirty="0"/>
              <a:t>（輸入</a:t>
            </a:r>
            <a:r>
              <a:rPr lang="en-US" altLang="ja-JP" dirty="0"/>
              <a:t>US</a:t>
            </a:r>
            <a:r>
              <a:rPr lang="ja-JP" altLang="en-US" dirty="0"/>
              <a:t>→</a:t>
            </a:r>
            <a:r>
              <a:rPr lang="en-US" altLang="ja-JP" dirty="0"/>
              <a:t>JP</a:t>
            </a:r>
            <a:r>
              <a:rPr lang="ja-JP" altLang="en-US" dirty="0"/>
              <a:t>）の場合</a:t>
            </a:r>
            <a:r>
              <a:rPr lang="ja-JP" altLang="en-US" dirty="0" smtClean="0"/>
              <a:t>、</a:t>
            </a:r>
            <a:r>
              <a:rPr lang="en-US" altLang="ja-JP" dirty="0" err="1" smtClean="0"/>
              <a:t>US_JP_AllListingFile.txt</a:t>
            </a:r>
            <a:endParaRPr lang="en-US" altLang="ja-JP" dirty="0" smtClean="0"/>
          </a:p>
          <a:p>
            <a:pPr lvl="1">
              <a:buFont typeface="+mj-lt"/>
              <a:buAutoNum type="arabicPeriod"/>
            </a:pPr>
            <a:r>
              <a:rPr lang="ja-JP" altLang="en-US" dirty="0" smtClean="0"/>
              <a:t>（</a:t>
            </a:r>
            <a:r>
              <a:rPr lang="ja-JP" altLang="en-US" dirty="0"/>
              <a:t>輸入</a:t>
            </a:r>
            <a:r>
              <a:rPr lang="en-US" altLang="ja-JP" dirty="0"/>
              <a:t>JP</a:t>
            </a:r>
            <a:r>
              <a:rPr lang="ja-JP" altLang="en-US" dirty="0"/>
              <a:t>→</a:t>
            </a:r>
            <a:r>
              <a:rPr lang="en-US" altLang="ja-JP" dirty="0"/>
              <a:t>US</a:t>
            </a:r>
            <a:r>
              <a:rPr lang="ja-JP" altLang="en-US" dirty="0"/>
              <a:t>） の場合</a:t>
            </a:r>
            <a:r>
              <a:rPr lang="ja-JP" altLang="en-US" dirty="0" smtClean="0"/>
              <a:t>、</a:t>
            </a:r>
            <a:r>
              <a:rPr lang="en-US" altLang="ja-JP" dirty="0" err="1"/>
              <a:t>JP_US_AllListingFile.txt</a:t>
            </a:r>
            <a:endParaRPr lang="en-US" altLang="ja-JP" dirty="0"/>
          </a:p>
          <a:p>
            <a:pPr lvl="1">
              <a:buFont typeface="+mj-lt"/>
              <a:buAutoNum type="arabicPeriod"/>
            </a:pPr>
            <a:r>
              <a:rPr lang="ja-JP" altLang="en-US" dirty="0"/>
              <a:t>（輸入</a:t>
            </a:r>
            <a:r>
              <a:rPr lang="en-US" altLang="ja-JP" dirty="0"/>
              <a:t>JP</a:t>
            </a:r>
            <a:r>
              <a:rPr lang="ja-JP" altLang="en-US" dirty="0"/>
              <a:t>→</a:t>
            </a:r>
            <a:r>
              <a:rPr lang="en-US" altLang="ja-JP" dirty="0"/>
              <a:t>CA</a:t>
            </a:r>
            <a:r>
              <a:rPr lang="ja-JP" altLang="en-US" dirty="0"/>
              <a:t>） の場合、 </a:t>
            </a:r>
            <a:r>
              <a:rPr lang="en-US" altLang="ja-JP" dirty="0" err="1"/>
              <a:t>JP_CA_AllListingFile.txt</a:t>
            </a:r>
            <a:endParaRPr lang="en-US" altLang="ja-JP" dirty="0"/>
          </a:p>
          <a:p>
            <a:pPr lvl="1">
              <a:buFont typeface="+mj-lt"/>
              <a:buAutoNum type="arabicPeriod"/>
            </a:pPr>
            <a:r>
              <a:rPr lang="ja-JP" altLang="en-US" dirty="0"/>
              <a:t>（輸入</a:t>
            </a:r>
            <a:r>
              <a:rPr lang="en-US" altLang="ja-JP" dirty="0"/>
              <a:t>JP</a:t>
            </a:r>
            <a:r>
              <a:rPr lang="ja-JP" altLang="en-US" dirty="0"/>
              <a:t>→</a:t>
            </a:r>
            <a:r>
              <a:rPr lang="en-US" altLang="ja-JP" dirty="0"/>
              <a:t>UK</a:t>
            </a:r>
            <a:r>
              <a:rPr lang="ja-JP" altLang="en-US" dirty="0"/>
              <a:t>） の場合、 </a:t>
            </a:r>
            <a:r>
              <a:rPr lang="en-US" altLang="ja-JP" dirty="0" err="1"/>
              <a:t>JP_UK_AllListingFile.txt</a:t>
            </a:r>
            <a:endParaRPr lang="en-US" altLang="ja-JP" dirty="0"/>
          </a:p>
          <a:p>
            <a:r>
              <a:rPr lang="en-US" altLang="ja-JP" dirty="0"/>
              <a:t>[</a:t>
            </a:r>
            <a:r>
              <a:rPr lang="ja-JP" altLang="en-US" dirty="0"/>
              <a:t>リードタイム設定ファイル</a:t>
            </a:r>
            <a:r>
              <a:rPr lang="en-US" altLang="ja-JP" dirty="0"/>
              <a:t>]</a:t>
            </a:r>
            <a:r>
              <a:rPr lang="en-US" altLang="ja-JP" b="1" dirty="0"/>
              <a:t> </a:t>
            </a:r>
            <a:r>
              <a:rPr lang="ja-JP" altLang="en-US" b="1" dirty="0"/>
              <a:t>：</a:t>
            </a:r>
            <a:r>
              <a:rPr lang="en-US" altLang="ja-JP" dirty="0"/>
              <a:t>JP</a:t>
            </a:r>
            <a:r>
              <a:rPr lang="ja-JP" altLang="en-US" dirty="0"/>
              <a:t>→</a:t>
            </a:r>
            <a:r>
              <a:rPr lang="en-US" altLang="ja-JP" dirty="0"/>
              <a:t>UK</a:t>
            </a:r>
            <a:r>
              <a:rPr lang="ja-JP" altLang="en-US" dirty="0"/>
              <a:t>の場合のみ、</a:t>
            </a:r>
            <a:r>
              <a:rPr lang="en-US" altLang="ja-JP" dirty="0"/>
              <a:t> </a:t>
            </a:r>
            <a:r>
              <a:rPr lang="en-US" altLang="ja-JP" dirty="0" err="1"/>
              <a:t>JP_UK_LeadtimeShipFile.txt</a:t>
            </a:r>
            <a:r>
              <a:rPr lang="ja-JP" altLang="en-US" dirty="0"/>
              <a:t>　を出力します。出品ファイルを</a:t>
            </a:r>
            <a:r>
              <a:rPr lang="en-US" altLang="ja-JP" dirty="0"/>
              <a:t>Amazon</a:t>
            </a:r>
            <a:r>
              <a:rPr lang="ja-JP" altLang="en-US" dirty="0"/>
              <a:t>セラーセントラルの一括出品ファイルアップロードにてアップロード後、同様に、こちらのファイルもアップロードするとリードタイムの指定ができます。</a:t>
            </a:r>
            <a:endParaRPr lang="en-US" altLang="ja-JP" dirty="0"/>
          </a:p>
          <a:p>
            <a:r>
              <a:rPr lang="ja-JP" altLang="en-US" dirty="0" smtClean="0"/>
              <a:t>「全件出品</a:t>
            </a:r>
            <a:r>
              <a:rPr lang="ja-JP" altLang="en-US" dirty="0"/>
              <a:t>ファイル作成」</a:t>
            </a:r>
            <a:r>
              <a:rPr lang="ja-JP" altLang="en-US" dirty="0" smtClean="0"/>
              <a:t>ボタンの処理をする毎に、ファイルは上書きされます。</a:t>
            </a:r>
            <a:endParaRPr lang="en-US" altLang="ja-JP" dirty="0" smtClean="0"/>
          </a:p>
          <a:p>
            <a:endParaRPr lang="en-US" altLang="ja-JP" dirty="0"/>
          </a:p>
          <a:p>
            <a:endParaRPr lang="en-US" altLang="ja-JP" dirty="0" smtClean="0"/>
          </a:p>
          <a:p>
            <a:endParaRPr lang="en-US" altLang="ja-JP" dirty="0" smtClean="0"/>
          </a:p>
        </p:txBody>
      </p:sp>
    </p:spTree>
    <p:extLst>
      <p:ext uri="{BB962C8B-B14F-4D97-AF65-F5344CB8AC3E}">
        <p14:creationId xmlns:p14="http://schemas.microsoft.com/office/powerpoint/2010/main" val="147045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677334" y="1635163"/>
            <a:ext cx="8596668" cy="4406200"/>
          </a:xfrm>
        </p:spPr>
        <p:txBody>
          <a:bodyPr>
            <a:normAutofit/>
          </a:bodyPr>
          <a:lstStyle/>
          <a:p>
            <a:r>
              <a:rPr lang="ja-JP" altLang="en-US" dirty="0" smtClean="0"/>
              <a:t>大きく分けて、「輸入」「輸出」の２つの作業に分かれています。</a:t>
            </a:r>
            <a:endParaRPr lang="en-US" altLang="ja-JP" dirty="0" smtClean="0"/>
          </a:p>
          <a:p>
            <a:r>
              <a:rPr lang="ja-JP" altLang="en-US" dirty="0" smtClean="0"/>
              <a:t>輸入は以下１パターンに対応しています。</a:t>
            </a:r>
            <a:endParaRPr lang="en-US" altLang="ja-JP" dirty="0" smtClean="0"/>
          </a:p>
          <a:p>
            <a:pPr lvl="1">
              <a:buFont typeface="+mj-lt"/>
              <a:buAutoNum type="arabicPeriod"/>
            </a:pPr>
            <a:r>
              <a:rPr lang="en-US" altLang="ja-JP" dirty="0" smtClean="0"/>
              <a:t>US</a:t>
            </a:r>
            <a:r>
              <a:rPr lang="ja-JP" altLang="en-US" dirty="0"/>
              <a:t>仕入れ→ </a:t>
            </a:r>
            <a:r>
              <a:rPr lang="en-US" altLang="ja-JP" dirty="0"/>
              <a:t>JP</a:t>
            </a:r>
            <a:r>
              <a:rPr lang="ja-JP" altLang="en-US" dirty="0" smtClean="0"/>
              <a:t>販売</a:t>
            </a:r>
            <a:endParaRPr lang="en-US" altLang="ja-JP" dirty="0" smtClean="0"/>
          </a:p>
          <a:p>
            <a:r>
              <a:rPr lang="ja-JP" altLang="en-US" dirty="0" smtClean="0"/>
              <a:t>輸出は以下３パターンに対応しています。</a:t>
            </a:r>
            <a:endParaRPr lang="en-US" altLang="ja-JP" dirty="0" smtClean="0"/>
          </a:p>
          <a:p>
            <a:pPr lvl="1">
              <a:buFont typeface="+mj-lt"/>
              <a:buAutoNum type="arabicPeriod"/>
            </a:pPr>
            <a:r>
              <a:rPr lang="en-US" altLang="ja-JP" dirty="0" smtClean="0"/>
              <a:t>JP</a:t>
            </a:r>
            <a:r>
              <a:rPr lang="ja-JP" altLang="en-US" dirty="0" smtClean="0"/>
              <a:t>仕入れ→</a:t>
            </a:r>
            <a:r>
              <a:rPr lang="en-US" altLang="ja-JP" dirty="0" smtClean="0"/>
              <a:t>US</a:t>
            </a:r>
            <a:r>
              <a:rPr lang="ja-JP" altLang="en-US" dirty="0" smtClean="0"/>
              <a:t>販売</a:t>
            </a:r>
            <a:endParaRPr lang="en-US" altLang="ja-JP" dirty="0" smtClean="0"/>
          </a:p>
          <a:p>
            <a:pPr lvl="1">
              <a:buFont typeface="+mj-lt"/>
              <a:buAutoNum type="arabicPeriod"/>
            </a:pPr>
            <a:r>
              <a:rPr lang="en-US" altLang="ja-JP" dirty="0"/>
              <a:t>JP</a:t>
            </a:r>
            <a:r>
              <a:rPr lang="ja-JP" altLang="en-US" dirty="0"/>
              <a:t>仕入れ</a:t>
            </a:r>
            <a:r>
              <a:rPr lang="ja-JP" altLang="en-US" dirty="0" smtClean="0"/>
              <a:t>→</a:t>
            </a:r>
            <a:r>
              <a:rPr lang="en-US" altLang="ja-JP" dirty="0" smtClean="0"/>
              <a:t>CA</a:t>
            </a:r>
            <a:r>
              <a:rPr lang="ja-JP" altLang="en-US" dirty="0" smtClean="0"/>
              <a:t>販売</a:t>
            </a:r>
            <a:endParaRPr lang="en-US" altLang="ja-JP" dirty="0"/>
          </a:p>
          <a:p>
            <a:pPr lvl="1">
              <a:buFont typeface="+mj-lt"/>
              <a:buAutoNum type="arabicPeriod"/>
            </a:pPr>
            <a:r>
              <a:rPr lang="en-US" altLang="ja-JP" dirty="0"/>
              <a:t>JP</a:t>
            </a:r>
            <a:r>
              <a:rPr lang="ja-JP" altLang="en-US" dirty="0"/>
              <a:t>仕入れ→</a:t>
            </a:r>
            <a:r>
              <a:rPr lang="en-US" altLang="ja-JP" dirty="0" smtClean="0"/>
              <a:t>UK</a:t>
            </a:r>
            <a:r>
              <a:rPr lang="ja-JP" altLang="en-US" dirty="0" smtClean="0"/>
              <a:t>販売</a:t>
            </a:r>
            <a:endParaRPr lang="en-US" altLang="ja-JP" dirty="0" smtClean="0"/>
          </a:p>
          <a:p>
            <a:r>
              <a:rPr lang="ja-JP" altLang="en-US" dirty="0" smtClean="0"/>
              <a:t>出品ファイル作成、キーワード除外後の</a:t>
            </a:r>
            <a:r>
              <a:rPr lang="en-US" altLang="ja-JP" dirty="0" smtClean="0"/>
              <a:t>ASIN</a:t>
            </a:r>
            <a:r>
              <a:rPr lang="ja-JP" altLang="en-US" dirty="0" smtClean="0"/>
              <a:t>ファイル作成、キーワード除外後のアンマッチデータ作成ができます。</a:t>
            </a:r>
            <a:endParaRPr lang="en-US" altLang="ja-JP" dirty="0" smtClean="0"/>
          </a:p>
          <a:p>
            <a:r>
              <a:rPr lang="ja-JP" altLang="en-US" dirty="0" smtClean="0"/>
              <a:t>各種設定条件により</a:t>
            </a:r>
            <a:r>
              <a:rPr lang="en-US" altLang="ja-JP" dirty="0" smtClean="0"/>
              <a:t>ASIN</a:t>
            </a:r>
            <a:r>
              <a:rPr lang="ja-JP" altLang="en-US" dirty="0" smtClean="0"/>
              <a:t>除外を行うことができます。</a:t>
            </a:r>
            <a:endParaRPr lang="en-US" altLang="ja-JP" dirty="0"/>
          </a:p>
          <a:p>
            <a:pPr>
              <a:buFont typeface="+mj-lt"/>
              <a:buAutoNum type="arabicPeriod"/>
            </a:pPr>
            <a:endParaRPr lang="en-US" altLang="ja-JP" dirty="0" smtClean="0"/>
          </a:p>
        </p:txBody>
      </p:sp>
    </p:spTree>
    <p:extLst>
      <p:ext uri="{BB962C8B-B14F-4D97-AF65-F5344CB8AC3E}">
        <p14:creationId xmlns:p14="http://schemas.microsoft.com/office/powerpoint/2010/main" val="963220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全件出品ファイル作成</a:t>
            </a:r>
            <a:r>
              <a:rPr lang="en-US" altLang="ja-JP" dirty="0" smtClean="0"/>
              <a:t>Tips</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lstStyle/>
          <a:p>
            <a:r>
              <a:rPr lang="ja-JP" altLang="en-US" dirty="0" smtClean="0"/>
              <a:t>サイドバーの「設定」の画面の設定で除外対象となった</a:t>
            </a:r>
            <a:r>
              <a:rPr lang="en-US" altLang="ja-JP" dirty="0" smtClean="0"/>
              <a:t>ASIN</a:t>
            </a:r>
            <a:r>
              <a:rPr lang="ja-JP" altLang="en-US" dirty="0" smtClean="0"/>
              <a:t>も在庫数</a:t>
            </a:r>
            <a:r>
              <a:rPr lang="en-US" altLang="ja-JP" dirty="0" smtClean="0"/>
              <a:t>0</a:t>
            </a:r>
            <a:r>
              <a:rPr lang="ja-JP" altLang="en-US" dirty="0" smtClean="0"/>
              <a:t>、価格</a:t>
            </a:r>
            <a:r>
              <a:rPr lang="en-US" altLang="ja-JP" dirty="0" smtClean="0"/>
              <a:t>30000</a:t>
            </a:r>
            <a:r>
              <a:rPr lang="ja-JP" altLang="en-US" dirty="0" smtClean="0"/>
              <a:t>として出品ファイルに出力します。</a:t>
            </a:r>
            <a:endParaRPr lang="en-US" altLang="ja-JP" dirty="0" smtClean="0"/>
          </a:p>
          <a:p>
            <a:r>
              <a:rPr lang="en-US" altLang="ja-JP" dirty="0" smtClean="0"/>
              <a:t>Amazon</a:t>
            </a:r>
            <a:r>
              <a:rPr lang="ja-JP" altLang="en-US" dirty="0" smtClean="0"/>
              <a:t>のセラーセントラルから一括出品アップロードすると、在庫一覧画面に表示されますが、在庫数は</a:t>
            </a:r>
            <a:r>
              <a:rPr lang="en-US" altLang="ja-JP" dirty="0" smtClean="0"/>
              <a:t>0</a:t>
            </a:r>
            <a:r>
              <a:rPr lang="ja-JP" altLang="en-US" dirty="0" smtClean="0"/>
              <a:t>のため実際には販売はされません。</a:t>
            </a:r>
            <a:endParaRPr lang="en-US" altLang="ja-JP" dirty="0" smtClean="0"/>
          </a:p>
          <a:p>
            <a:r>
              <a:rPr lang="ja-JP" altLang="en-US" dirty="0" smtClean="0"/>
              <a:t>出力件数は、マッチング件数画面の</a:t>
            </a:r>
            <a:r>
              <a:rPr lang="en-US" altLang="ja-JP" dirty="0" smtClean="0"/>
              <a:t>Data Match</a:t>
            </a:r>
            <a:r>
              <a:rPr lang="ja-JP" altLang="en-US" dirty="0" smtClean="0"/>
              <a:t>の件数と一致します。</a:t>
            </a:r>
            <a:endParaRPr lang="en-US" altLang="ja-JP" dirty="0" smtClean="0"/>
          </a:p>
          <a:p>
            <a:endParaRPr lang="en-US" altLang="ja-JP" dirty="0" smtClean="0"/>
          </a:p>
        </p:txBody>
      </p:sp>
    </p:spTree>
    <p:extLst>
      <p:ext uri="{BB962C8B-B14F-4D97-AF65-F5344CB8AC3E}">
        <p14:creationId xmlns:p14="http://schemas.microsoft.com/office/powerpoint/2010/main" val="1918108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マッチング件数画面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サイドメニュー「マッチング件数」をクリックします。</a:t>
            </a:r>
            <a:r>
              <a:rPr lang="ja-JP" altLang="en-US" dirty="0" smtClean="0"/>
              <a:t>右側に</a:t>
            </a:r>
            <a:r>
              <a:rPr lang="en-US" altLang="ja-JP" dirty="0" smtClean="0"/>
              <a:t>Matching</a:t>
            </a:r>
            <a:r>
              <a:rPr lang="ja-JP" altLang="en-US" dirty="0" smtClean="0"/>
              <a:t>画面が開きます。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831" y="2933898"/>
            <a:ext cx="7627171" cy="3601372"/>
          </a:xfrm>
          <a:prstGeom prst="rect">
            <a:avLst/>
          </a:prstGeom>
        </p:spPr>
      </p:pic>
    </p:spTree>
    <p:extLst>
      <p:ext uri="{BB962C8B-B14F-4D97-AF65-F5344CB8AC3E}">
        <p14:creationId xmlns:p14="http://schemas.microsoft.com/office/powerpoint/2010/main" val="205810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マッチング件数画面</a:t>
            </a:r>
            <a:r>
              <a:rPr lang="en-US" altLang="ja-JP" dirty="0" smtClean="0"/>
              <a:t/>
            </a:r>
            <a:br>
              <a:rPr lang="en-US" altLang="ja-JP" dirty="0" smtClean="0"/>
            </a:br>
            <a:r>
              <a:rPr lang="ja-JP" altLang="en-US" dirty="0"/>
              <a:t>件数表示部分の説明</a:t>
            </a:r>
            <a:endParaRPr kumimoji="1" lang="ja-JP" altLang="en-US" dirty="0"/>
          </a:p>
        </p:txBody>
      </p:sp>
      <p:sp>
        <p:nvSpPr>
          <p:cNvPr id="3" name="コンテンツ プレースホルダー 2"/>
          <p:cNvSpPr>
            <a:spLocks noGrp="1"/>
          </p:cNvSpPr>
          <p:nvPr>
            <p:ph idx="1"/>
          </p:nvPr>
        </p:nvSpPr>
        <p:spPr/>
        <p:txBody>
          <a:bodyPr/>
          <a:lstStyle/>
          <a:p>
            <a:r>
              <a:rPr lang="en-US" altLang="ja-JP" dirty="0"/>
              <a:t>Data Match </a:t>
            </a:r>
            <a:r>
              <a:rPr lang="ja-JP" altLang="en-US" dirty="0"/>
              <a:t>両国の</a:t>
            </a:r>
            <a:r>
              <a:rPr lang="en-US" altLang="ja-JP" dirty="0"/>
              <a:t>OK Count</a:t>
            </a:r>
            <a:r>
              <a:rPr lang="ja-JP" altLang="en-US" dirty="0"/>
              <a:t>のデータのうち、同じ</a:t>
            </a:r>
            <a:r>
              <a:rPr lang="en-US" altLang="ja-JP" dirty="0"/>
              <a:t>ASIN</a:t>
            </a:r>
            <a:r>
              <a:rPr lang="ja-JP" altLang="en-US" dirty="0"/>
              <a:t>同士で紐づくデータの件数</a:t>
            </a:r>
            <a:endParaRPr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618" y="3046491"/>
            <a:ext cx="6830196" cy="3225060"/>
          </a:xfrm>
          <a:prstGeom prst="rect">
            <a:avLst/>
          </a:prstGeom>
        </p:spPr>
      </p:pic>
    </p:spTree>
    <p:extLst>
      <p:ext uri="{BB962C8B-B14F-4D97-AF65-F5344CB8AC3E}">
        <p14:creationId xmlns:p14="http://schemas.microsoft.com/office/powerpoint/2010/main" val="476451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ログアウト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サイドメニュー「</a:t>
            </a:r>
            <a:r>
              <a:rPr kumimoji="1" lang="en-US" altLang="ja-JP" dirty="0" smtClean="0"/>
              <a:t>Logout</a:t>
            </a:r>
            <a:r>
              <a:rPr kumimoji="1" lang="ja-JP" altLang="en-US" dirty="0" smtClean="0"/>
              <a:t>」をクリックします。</a:t>
            </a:r>
            <a:r>
              <a:rPr lang="ja-JP" altLang="en-US" dirty="0" smtClean="0"/>
              <a:t>ログイン画面に戻ります。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647" y="2760144"/>
            <a:ext cx="6276041" cy="3776635"/>
          </a:xfrm>
          <a:prstGeom prst="rect">
            <a:avLst/>
          </a:prstGeom>
        </p:spPr>
      </p:pic>
    </p:spTree>
    <p:extLst>
      <p:ext uri="{BB962C8B-B14F-4D97-AF65-F5344CB8AC3E}">
        <p14:creationId xmlns:p14="http://schemas.microsoft.com/office/powerpoint/2010/main" val="1009166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出品価格計算ロジック①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仕入れ価格に使う価格には、３種類の価格</a:t>
            </a:r>
            <a:r>
              <a:rPr lang="ja-JP" altLang="en-US" dirty="0" smtClean="0"/>
              <a:t>があります。</a:t>
            </a:r>
            <a:endParaRPr lang="en-US" altLang="ja-JP" dirty="0" smtClean="0"/>
          </a:p>
          <a:p>
            <a:pPr>
              <a:buFont typeface="+mj-lt"/>
              <a:buAutoNum type="arabicPeriod"/>
            </a:pPr>
            <a:r>
              <a:rPr lang="ja-JP" altLang="en-US" dirty="0"/>
              <a:t>カート</a:t>
            </a:r>
            <a:r>
              <a:rPr lang="ja-JP" altLang="en-US" dirty="0" smtClean="0"/>
              <a:t>価格</a:t>
            </a:r>
            <a:endParaRPr lang="en-US" altLang="ja-JP" dirty="0"/>
          </a:p>
          <a:p>
            <a:pPr>
              <a:buFont typeface="+mj-lt"/>
              <a:buAutoNum type="arabicPeriod"/>
            </a:pPr>
            <a:r>
              <a:rPr lang="en-US" altLang="ja-JP" dirty="0"/>
              <a:t>FBA</a:t>
            </a:r>
            <a:r>
              <a:rPr lang="ja-JP" altLang="en-US" dirty="0"/>
              <a:t>セラーの最安値</a:t>
            </a:r>
            <a:endParaRPr lang="en-US" altLang="ja-JP" dirty="0"/>
          </a:p>
          <a:p>
            <a:pPr>
              <a:buFont typeface="+mj-lt"/>
              <a:buAutoNum type="arabicPeriod"/>
            </a:pPr>
            <a:r>
              <a:rPr kumimoji="1" lang="ja-JP" altLang="en-US" dirty="0" smtClean="0"/>
              <a:t>全体セラーの最安値</a:t>
            </a:r>
            <a:endParaRPr kumimoji="1" lang="en-US" altLang="ja-JP" dirty="0" smtClean="0"/>
          </a:p>
          <a:p>
            <a:r>
              <a:rPr lang="ja-JP" altLang="en-US" dirty="0" smtClean="0"/>
              <a:t>設定画面の仕入価格優先モードでどの価格を優先的に採用するか設定することができます。何故優先位制なのかというと、</a:t>
            </a:r>
            <a:r>
              <a:rPr lang="en-US" altLang="ja-JP" dirty="0" smtClean="0"/>
              <a:t>ASIN</a:t>
            </a:r>
            <a:r>
              <a:rPr lang="ja-JP" altLang="en-US" dirty="0" smtClean="0"/>
              <a:t>によってはカート価格がないもの、</a:t>
            </a:r>
            <a:r>
              <a:rPr lang="en-US" altLang="ja-JP" dirty="0" smtClean="0"/>
              <a:t>FBA</a:t>
            </a:r>
            <a:r>
              <a:rPr lang="ja-JP" altLang="en-US" dirty="0" smtClean="0"/>
              <a:t>セラーがいないものがあるためです。そのため、</a:t>
            </a:r>
            <a:r>
              <a:rPr lang="en-US" altLang="ja-JP" dirty="0" smtClean="0"/>
              <a:t>ASIN</a:t>
            </a:r>
            <a:r>
              <a:rPr lang="ja-JP" altLang="en-US" dirty="0" smtClean="0"/>
              <a:t>毎に優先順位順に価格項目を見ていき、ないもの</a:t>
            </a:r>
            <a:r>
              <a:rPr lang="en-US" altLang="ja-JP" dirty="0" smtClean="0"/>
              <a:t>(0</a:t>
            </a:r>
            <a:r>
              <a:rPr lang="ja-JP" altLang="en-US" dirty="0" smtClean="0"/>
              <a:t>円</a:t>
            </a:r>
            <a:r>
              <a:rPr lang="en-US" altLang="ja-JP" dirty="0" smtClean="0"/>
              <a:t>)</a:t>
            </a:r>
            <a:r>
              <a:rPr lang="ja-JP" altLang="en-US" dirty="0" smtClean="0"/>
              <a:t>はスキップし、値があるものを採用します。全ての価格がない場合は、その</a:t>
            </a:r>
            <a:r>
              <a:rPr lang="en-US" altLang="ja-JP" dirty="0" smtClean="0"/>
              <a:t>ASIN</a:t>
            </a:r>
            <a:r>
              <a:rPr lang="ja-JP" altLang="en-US" dirty="0" smtClean="0"/>
              <a:t>は除外します。</a:t>
            </a:r>
            <a:endParaRPr kumimoji="1" lang="en-US" altLang="ja-JP" dirty="0" smtClean="0"/>
          </a:p>
          <a:p>
            <a:pPr marL="0" indent="0">
              <a:buNone/>
            </a:pP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927727567"/>
              </p:ext>
            </p:extLst>
          </p:nvPr>
        </p:nvGraphicFramePr>
        <p:xfrm>
          <a:off x="1146002" y="5196983"/>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kumimoji="1" lang="ja-JP" altLang="en-US" dirty="0" smtClean="0"/>
                        <a:t>優先順位</a:t>
                      </a:r>
                      <a:endParaRPr kumimoji="1" lang="ja-JP" altLang="en-US" dirty="0"/>
                    </a:p>
                  </a:txBody>
                  <a:tcPr/>
                </a:tc>
                <a:tc>
                  <a:txBody>
                    <a:bodyPr/>
                    <a:lstStyle/>
                    <a:p>
                      <a:pPr algn="ctr"/>
                      <a:r>
                        <a:rPr kumimoji="1" lang="ja-JP" altLang="en-US" dirty="0" smtClean="0"/>
                        <a:t>カート価格優先</a:t>
                      </a:r>
                      <a:endParaRPr kumimoji="1" lang="ja-JP" altLang="en-US" dirty="0"/>
                    </a:p>
                  </a:txBody>
                  <a:tcPr/>
                </a:tc>
                <a:tc>
                  <a:txBody>
                    <a:bodyPr/>
                    <a:lstStyle/>
                    <a:p>
                      <a:pPr algn="ctr"/>
                      <a:r>
                        <a:rPr kumimoji="1" lang="en-US" altLang="ja-JP" dirty="0" smtClean="0"/>
                        <a:t>FBA</a:t>
                      </a:r>
                      <a:r>
                        <a:rPr kumimoji="1" lang="ja-JP" altLang="en-US" dirty="0" smtClean="0"/>
                        <a:t>最安値優先</a:t>
                      </a:r>
                      <a:endParaRPr kumimoji="1" lang="ja-JP" altLang="en-US" dirty="0"/>
                    </a:p>
                  </a:txBody>
                  <a:tcPr/>
                </a:tc>
                <a:tc>
                  <a:txBody>
                    <a:bodyPr/>
                    <a:lstStyle/>
                    <a:p>
                      <a:pPr algn="ctr"/>
                      <a:r>
                        <a:rPr kumimoji="1" lang="ja-JP" altLang="en-US" dirty="0" smtClean="0"/>
                        <a:t>最安値優先</a:t>
                      </a:r>
                      <a:endParaRPr kumimoji="1" lang="ja-JP" altLang="en-US" dirty="0"/>
                    </a:p>
                  </a:txBody>
                  <a:tcPr/>
                </a:tc>
              </a:tr>
              <a:tr h="370840">
                <a:tc>
                  <a:txBody>
                    <a:bodyPr/>
                    <a:lstStyle/>
                    <a:p>
                      <a:pPr algn="ctr"/>
                      <a:r>
                        <a:rPr kumimoji="1" lang="en-US" altLang="ja-JP" dirty="0" smtClean="0"/>
                        <a:t>1</a:t>
                      </a:r>
                      <a:endParaRPr kumimoji="1" lang="ja-JP" altLang="en-US" dirty="0"/>
                    </a:p>
                  </a:txBody>
                  <a:tcPr/>
                </a:tc>
                <a:tc>
                  <a:txBody>
                    <a:bodyPr/>
                    <a:lstStyle/>
                    <a:p>
                      <a:pPr algn="ctr"/>
                      <a:r>
                        <a:rPr kumimoji="1" lang="ja-JP" altLang="en-US" dirty="0" smtClean="0"/>
                        <a:t>カート価格</a:t>
                      </a:r>
                      <a:endParaRPr kumimoji="1" lang="ja-JP" altLang="en-US" dirty="0"/>
                    </a:p>
                  </a:txBody>
                  <a:tcPr/>
                </a:tc>
                <a:tc>
                  <a:txBody>
                    <a:bodyPr/>
                    <a:lstStyle/>
                    <a:p>
                      <a:pPr algn="ctr"/>
                      <a:r>
                        <a:rPr kumimoji="1" lang="en-US" altLang="ja-JP" dirty="0" smtClean="0"/>
                        <a:t>FBA</a:t>
                      </a:r>
                      <a:r>
                        <a:rPr kumimoji="1" lang="ja-JP" altLang="en-US" dirty="0" smtClean="0"/>
                        <a:t>最安値</a:t>
                      </a:r>
                      <a:endParaRPr kumimoji="1" lang="ja-JP" altLang="en-US" dirty="0"/>
                    </a:p>
                  </a:txBody>
                  <a:tcPr/>
                </a:tc>
                <a:tc>
                  <a:txBody>
                    <a:bodyPr/>
                    <a:lstStyle/>
                    <a:p>
                      <a:pPr algn="ctr"/>
                      <a:r>
                        <a:rPr kumimoji="1" lang="ja-JP" altLang="en-US" dirty="0" smtClean="0"/>
                        <a:t>最安値</a:t>
                      </a:r>
                      <a:endParaRPr kumimoji="1" lang="ja-JP" altLang="en-US" dirty="0"/>
                    </a:p>
                  </a:txBody>
                  <a:tcPr/>
                </a:tc>
              </a:tr>
              <a:tr h="370840">
                <a:tc>
                  <a:txBody>
                    <a:bodyPr/>
                    <a:lstStyle/>
                    <a:p>
                      <a:pPr algn="ctr"/>
                      <a:r>
                        <a:rPr kumimoji="1" lang="en-US" altLang="ja-JP" dirty="0" smtClean="0"/>
                        <a:t>2</a:t>
                      </a:r>
                      <a:endParaRPr kumimoji="1" lang="ja-JP"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FBA</a:t>
                      </a:r>
                      <a:r>
                        <a:rPr kumimoji="1" lang="ja-JP" altLang="en-US" dirty="0" smtClean="0"/>
                        <a:t>最安値</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dirty="0" smtClean="0"/>
                        <a:t>カート価格</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dirty="0" smtClean="0"/>
                        <a:t>カート価格</a:t>
                      </a:r>
                    </a:p>
                  </a:txBody>
                  <a:tcPr/>
                </a:tc>
              </a:tr>
              <a:tr h="370840">
                <a:tc>
                  <a:txBody>
                    <a:bodyPr/>
                    <a:lstStyle/>
                    <a:p>
                      <a:pPr algn="ctr"/>
                      <a:r>
                        <a:rPr kumimoji="1" lang="en-US" altLang="ja-JP" dirty="0" smtClean="0"/>
                        <a:t>3</a:t>
                      </a:r>
                      <a:endParaRPr kumimoji="1" lang="ja-JP"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dirty="0" smtClean="0"/>
                        <a:t>最安値</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dirty="0" smtClean="0"/>
                        <a:t>最安値</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FBA</a:t>
                      </a:r>
                      <a:r>
                        <a:rPr kumimoji="1" lang="ja-JP" altLang="en-US" dirty="0" smtClean="0"/>
                        <a:t>最安値</a:t>
                      </a:r>
                    </a:p>
                  </a:txBody>
                  <a:tcPr/>
                </a:tc>
              </a:tr>
            </a:tbl>
          </a:graphicData>
        </a:graphic>
      </p:graphicFrame>
    </p:spTree>
    <p:extLst>
      <p:ext uri="{BB962C8B-B14F-4D97-AF65-F5344CB8AC3E}">
        <p14:creationId xmlns:p14="http://schemas.microsoft.com/office/powerpoint/2010/main" val="1729300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出品価格計算ロジック②　輸入</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a:xfrm>
            <a:off x="677334" y="1581375"/>
            <a:ext cx="8596668" cy="4459988"/>
          </a:xfrm>
        </p:spPr>
        <p:txBody>
          <a:bodyPr/>
          <a:lstStyle/>
          <a:p>
            <a:r>
              <a:rPr kumimoji="1" lang="ja-JP" altLang="en-US" dirty="0" smtClean="0"/>
              <a:t>輸入の場合、前ページで採用した「</a:t>
            </a:r>
            <a:r>
              <a:rPr lang="ja-JP" altLang="en-US" dirty="0" smtClean="0"/>
              <a:t>仕入国</a:t>
            </a:r>
            <a:r>
              <a:rPr kumimoji="1" lang="ja-JP" altLang="en-US" dirty="0" smtClean="0"/>
              <a:t>の価格」を為替計算して円とし、設定画面で設定している「</a:t>
            </a:r>
            <a:r>
              <a:rPr kumimoji="1" lang="en-US" altLang="ja-JP" dirty="0" err="1" smtClean="0"/>
              <a:t>MyUS</a:t>
            </a:r>
            <a:r>
              <a:rPr kumimoji="1" lang="ja-JP" altLang="en-US" dirty="0" smtClean="0"/>
              <a:t>送料」</a:t>
            </a:r>
            <a:r>
              <a:rPr kumimoji="1" lang="en-US" altLang="ja-JP" dirty="0" smtClean="0"/>
              <a:t>×</a:t>
            </a:r>
            <a:r>
              <a:rPr kumimoji="1" lang="ja-JP" altLang="en-US" dirty="0" smtClean="0"/>
              <a:t>商品重量、「国内送料」を加え、カテゴリー手数料</a:t>
            </a:r>
            <a:r>
              <a:rPr kumimoji="1" lang="en-US" altLang="ja-JP" dirty="0" smtClean="0"/>
              <a:t>15%</a:t>
            </a:r>
            <a:r>
              <a:rPr kumimoji="1" lang="ja-JP" altLang="en-US" dirty="0" smtClean="0"/>
              <a:t>と設定画面で設定している「利益率」をかけて、</a:t>
            </a:r>
            <a:r>
              <a:rPr kumimoji="1" lang="en-US" altLang="ja-JP" dirty="0" smtClean="0"/>
              <a:t>『US</a:t>
            </a:r>
            <a:r>
              <a:rPr kumimoji="1" lang="ja-JP" altLang="en-US" dirty="0" smtClean="0"/>
              <a:t>ベースの出品価格</a:t>
            </a:r>
            <a:r>
              <a:rPr kumimoji="1" lang="en-US" altLang="ja-JP" dirty="0" smtClean="0"/>
              <a:t>』</a:t>
            </a:r>
            <a:r>
              <a:rPr kumimoji="1" lang="ja-JP" altLang="en-US" dirty="0" smtClean="0"/>
              <a:t>を算出します。</a:t>
            </a:r>
            <a:endParaRPr kumimoji="1" lang="en-US" altLang="ja-JP" dirty="0" smtClean="0"/>
          </a:p>
          <a:p>
            <a:endParaRPr lang="en-US" altLang="ja-JP" dirty="0"/>
          </a:p>
          <a:p>
            <a:r>
              <a:rPr kumimoji="1" lang="ja-JP" altLang="en-US" dirty="0" smtClean="0"/>
              <a:t>最終的に以下３つのうち、一番価格の高いものを出品価格とします。</a:t>
            </a:r>
            <a:endParaRPr kumimoji="1" lang="en-US" altLang="ja-JP" dirty="0" smtClean="0"/>
          </a:p>
          <a:p>
            <a:pPr>
              <a:buFont typeface="+mj-lt"/>
              <a:buAutoNum type="arabicPeriod"/>
            </a:pPr>
            <a:r>
              <a:rPr lang="en-US" altLang="ja-JP" dirty="0"/>
              <a:t>『US</a:t>
            </a:r>
            <a:r>
              <a:rPr lang="ja-JP" altLang="en-US" dirty="0"/>
              <a:t>ベースの出品価格</a:t>
            </a:r>
            <a:r>
              <a:rPr lang="en-US" altLang="ja-JP" dirty="0" smtClean="0"/>
              <a:t>』</a:t>
            </a:r>
          </a:p>
          <a:p>
            <a:pPr>
              <a:buFont typeface="+mj-lt"/>
              <a:buAutoNum type="arabicPeriod"/>
            </a:pPr>
            <a:r>
              <a:rPr kumimoji="1" lang="en-US" altLang="ja-JP" dirty="0" smtClean="0"/>
              <a:t>『JP</a:t>
            </a:r>
            <a:r>
              <a:rPr kumimoji="1" lang="ja-JP" altLang="en-US" dirty="0" smtClean="0"/>
              <a:t>の最安値</a:t>
            </a:r>
            <a:r>
              <a:rPr kumimoji="1" lang="en-US" altLang="ja-JP" dirty="0" smtClean="0"/>
              <a:t>』</a:t>
            </a:r>
          </a:p>
          <a:p>
            <a:pPr>
              <a:buFont typeface="+mj-lt"/>
              <a:buAutoNum type="arabicPeriod"/>
            </a:pPr>
            <a:r>
              <a:rPr lang="en-US" altLang="ja-JP" dirty="0" smtClean="0"/>
              <a:t>『</a:t>
            </a:r>
            <a:r>
              <a:rPr lang="ja-JP" altLang="en-US" dirty="0" smtClean="0"/>
              <a:t>設定画面で設定している</a:t>
            </a:r>
            <a:r>
              <a:rPr lang="ja-JP" altLang="en-US" dirty="0"/>
              <a:t>最低出品価格</a:t>
            </a:r>
            <a:r>
              <a:rPr lang="en-US" altLang="ja-JP" dirty="0" smtClean="0"/>
              <a:t>』</a:t>
            </a:r>
            <a:endParaRPr kumimoji="1" lang="ja-JP" altLang="en-US" dirty="0"/>
          </a:p>
        </p:txBody>
      </p:sp>
    </p:spTree>
    <p:extLst>
      <p:ext uri="{BB962C8B-B14F-4D97-AF65-F5344CB8AC3E}">
        <p14:creationId xmlns:p14="http://schemas.microsoft.com/office/powerpoint/2010/main" val="439721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出品価格計算ロジック②　輸出</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a:xfrm>
            <a:off x="677334" y="1581375"/>
            <a:ext cx="8596668" cy="4459988"/>
          </a:xfrm>
        </p:spPr>
        <p:txBody>
          <a:bodyPr/>
          <a:lstStyle/>
          <a:p>
            <a:r>
              <a:rPr lang="ja-JP" altLang="en-US" dirty="0" smtClean="0"/>
              <a:t>輸出</a:t>
            </a:r>
            <a:r>
              <a:rPr kumimoji="1" lang="ja-JP" altLang="en-US" dirty="0" smtClean="0"/>
              <a:t>の場合、前ページで採用した「</a:t>
            </a:r>
            <a:r>
              <a:rPr lang="ja-JP" altLang="en-US" dirty="0" smtClean="0"/>
              <a:t>仕入国</a:t>
            </a:r>
            <a:r>
              <a:rPr kumimoji="1" lang="ja-JP" altLang="en-US" dirty="0" smtClean="0"/>
              <a:t>の価格」を為替計算して円とし、設定画面で設定している送料表から重量で検索し送料を算出、カテゴリー手数料</a:t>
            </a:r>
            <a:r>
              <a:rPr kumimoji="1" lang="en-US" altLang="ja-JP" dirty="0" smtClean="0"/>
              <a:t>15%</a:t>
            </a:r>
            <a:r>
              <a:rPr kumimoji="1" lang="ja-JP" altLang="en-US" dirty="0" smtClean="0"/>
              <a:t>と設定画面で設定している「利益率」「関税」を掛けて、</a:t>
            </a:r>
            <a:r>
              <a:rPr kumimoji="1" lang="en-US" altLang="ja-JP" dirty="0" smtClean="0"/>
              <a:t>『</a:t>
            </a:r>
            <a:r>
              <a:rPr kumimoji="1" lang="ja-JP" altLang="en-US" dirty="0" smtClean="0"/>
              <a:t>出品価格</a:t>
            </a:r>
            <a:r>
              <a:rPr kumimoji="1" lang="en-US" altLang="ja-JP" dirty="0" smtClean="0"/>
              <a:t>』</a:t>
            </a:r>
            <a:r>
              <a:rPr kumimoji="1" lang="ja-JP" altLang="en-US" dirty="0" smtClean="0"/>
              <a:t>を算出します。</a:t>
            </a:r>
            <a:endParaRPr kumimoji="1" lang="en-US" altLang="ja-JP" dirty="0" smtClean="0"/>
          </a:p>
          <a:p>
            <a:endParaRPr lang="en-US" altLang="ja-JP" dirty="0"/>
          </a:p>
          <a:p>
            <a:r>
              <a:rPr kumimoji="1" lang="ja-JP" altLang="en-US" dirty="0" smtClean="0"/>
              <a:t>最終的に以下３つのうち、一番価格の高いものを出品価格とします。</a:t>
            </a:r>
            <a:endParaRPr kumimoji="1" lang="en-US" altLang="ja-JP" dirty="0" smtClean="0"/>
          </a:p>
          <a:p>
            <a:pPr>
              <a:buFont typeface="+mj-lt"/>
              <a:buAutoNum type="arabicPeriod"/>
            </a:pPr>
            <a:r>
              <a:rPr lang="en-US" altLang="ja-JP" dirty="0" smtClean="0"/>
              <a:t>『</a:t>
            </a:r>
            <a:r>
              <a:rPr lang="ja-JP" altLang="en-US" dirty="0" smtClean="0"/>
              <a:t>仕入国ベース</a:t>
            </a:r>
            <a:r>
              <a:rPr lang="ja-JP" altLang="en-US" dirty="0"/>
              <a:t>の出品価格</a:t>
            </a:r>
            <a:r>
              <a:rPr lang="en-US" altLang="ja-JP" dirty="0" smtClean="0"/>
              <a:t>』</a:t>
            </a:r>
          </a:p>
          <a:p>
            <a:pPr>
              <a:buFont typeface="+mj-lt"/>
              <a:buAutoNum type="arabicPeriod"/>
            </a:pPr>
            <a:r>
              <a:rPr kumimoji="1" lang="en-US" altLang="ja-JP" dirty="0" smtClean="0"/>
              <a:t>『</a:t>
            </a:r>
            <a:r>
              <a:rPr kumimoji="1" lang="ja-JP" altLang="en-US" dirty="0" smtClean="0"/>
              <a:t>販売国の最安値</a:t>
            </a:r>
            <a:r>
              <a:rPr kumimoji="1" lang="en-US" altLang="ja-JP" dirty="0" smtClean="0"/>
              <a:t>』</a:t>
            </a:r>
          </a:p>
          <a:p>
            <a:pPr>
              <a:buFont typeface="+mj-lt"/>
              <a:buAutoNum type="arabicPeriod"/>
            </a:pPr>
            <a:r>
              <a:rPr lang="en-US" altLang="ja-JP" dirty="0" smtClean="0"/>
              <a:t>『</a:t>
            </a:r>
            <a:r>
              <a:rPr lang="ja-JP" altLang="en-US" dirty="0" smtClean="0"/>
              <a:t>設定画面で設定している</a:t>
            </a:r>
            <a:r>
              <a:rPr lang="ja-JP" altLang="en-US" dirty="0"/>
              <a:t>最低出品価格</a:t>
            </a:r>
            <a:r>
              <a:rPr lang="en-US" altLang="ja-JP" dirty="0" smtClean="0"/>
              <a:t>』</a:t>
            </a:r>
            <a:endParaRPr kumimoji="1" lang="ja-JP" altLang="en-US" dirty="0"/>
          </a:p>
        </p:txBody>
      </p:sp>
    </p:spTree>
    <p:extLst>
      <p:ext uri="{BB962C8B-B14F-4D97-AF65-F5344CB8AC3E}">
        <p14:creationId xmlns:p14="http://schemas.microsoft.com/office/powerpoint/2010/main" val="73256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ログイン画面</a:t>
            </a:r>
            <a:endParaRPr kumimoji="1" lang="ja-JP" altLang="en-US" dirty="0"/>
          </a:p>
        </p:txBody>
      </p:sp>
      <p:sp>
        <p:nvSpPr>
          <p:cNvPr id="3" name="コンテンツ プレースホルダー 2"/>
          <p:cNvSpPr>
            <a:spLocks noGrp="1"/>
          </p:cNvSpPr>
          <p:nvPr>
            <p:ph idx="1"/>
          </p:nvPr>
        </p:nvSpPr>
        <p:spPr>
          <a:xfrm>
            <a:off x="677333" y="1484555"/>
            <a:ext cx="8983033" cy="4556807"/>
          </a:xfrm>
        </p:spPr>
        <p:txBody>
          <a:bodyPr/>
          <a:lstStyle/>
          <a:p>
            <a:r>
              <a:rPr lang="ja-JP" altLang="en-US" dirty="0" smtClean="0"/>
              <a:t>別マニュアル「セットアップマニュアル」に沿って、本ツールのセットアップを行い、</a:t>
            </a:r>
            <a:r>
              <a:rPr lang="en-US" altLang="ja-JP" dirty="0" smtClean="0"/>
              <a:t>XAMPP</a:t>
            </a:r>
            <a:r>
              <a:rPr lang="ja-JP" altLang="en-US" dirty="0" smtClean="0"/>
              <a:t>コントロールパネルで</a:t>
            </a:r>
            <a:r>
              <a:rPr lang="en-US" altLang="ja-JP" dirty="0" smtClean="0"/>
              <a:t>Apache</a:t>
            </a:r>
            <a:r>
              <a:rPr lang="ja-JP" altLang="en-US" dirty="0" smtClean="0"/>
              <a:t>、</a:t>
            </a:r>
            <a:r>
              <a:rPr lang="en-US" altLang="ja-JP" dirty="0" smtClean="0"/>
              <a:t>MySQL</a:t>
            </a:r>
            <a:r>
              <a:rPr lang="ja-JP" altLang="en-US" dirty="0" smtClean="0"/>
              <a:t>を</a:t>
            </a:r>
            <a:r>
              <a:rPr lang="en-US" altLang="ja-JP" dirty="0" smtClean="0"/>
              <a:t>Start</a:t>
            </a:r>
            <a:r>
              <a:rPr lang="ja-JP" altLang="en-US" dirty="0" smtClean="0"/>
              <a:t>させます。</a:t>
            </a:r>
            <a:endParaRPr lang="en-US" altLang="ja-JP" dirty="0" smtClean="0"/>
          </a:p>
          <a:p>
            <a:r>
              <a:rPr lang="en-US" altLang="ja-JP" dirty="0" smtClean="0"/>
              <a:t>http</a:t>
            </a:r>
            <a:r>
              <a:rPr lang="en-US" altLang="ja-JP" dirty="0"/>
              <a:t>://</a:t>
            </a:r>
            <a:r>
              <a:rPr lang="en-US" altLang="ja-JP" dirty="0" smtClean="0"/>
              <a:t>localhost/</a:t>
            </a:r>
            <a:r>
              <a:rPr lang="en-US" altLang="ja-JP" dirty="0" err="1" smtClean="0"/>
              <a:t>create_invfile_tool</a:t>
            </a:r>
            <a:r>
              <a:rPr lang="en-US" altLang="ja-JP" dirty="0" smtClean="0"/>
              <a:t>/</a:t>
            </a:r>
            <a:r>
              <a:rPr lang="en-US" altLang="ja-JP" dirty="0" err="1" smtClean="0"/>
              <a:t>admin.php</a:t>
            </a:r>
            <a:r>
              <a:rPr lang="en-US" altLang="ja-JP" dirty="0" smtClean="0"/>
              <a:t> </a:t>
            </a:r>
            <a:r>
              <a:rPr lang="ja-JP" altLang="en-US" dirty="0" smtClean="0"/>
              <a:t>にアクセスします。</a:t>
            </a:r>
            <a:endParaRPr lang="en-US" altLang="ja-JP" dirty="0" smtClean="0"/>
          </a:p>
          <a:p>
            <a:r>
              <a:rPr lang="ja-JP" altLang="en-US" dirty="0" smtClean="0"/>
              <a:t>お気に入り登録しておくと良いと思います。</a:t>
            </a:r>
            <a:endParaRPr lang="en-US" altLang="ja-JP" dirty="0" smtClean="0"/>
          </a:p>
          <a:p>
            <a:r>
              <a:rPr lang="en-US" altLang="ja-JP" dirty="0" err="1" smtClean="0"/>
              <a:t>UserName</a:t>
            </a:r>
            <a:r>
              <a:rPr lang="ja-JP" altLang="en-US" dirty="0" smtClean="0"/>
              <a:t>「</a:t>
            </a:r>
            <a:r>
              <a:rPr lang="en-US" altLang="ja-JP" dirty="0" smtClean="0"/>
              <a:t>bonito</a:t>
            </a:r>
            <a:r>
              <a:rPr lang="ja-JP" altLang="en-US" dirty="0" smtClean="0"/>
              <a:t>」</a:t>
            </a:r>
            <a:r>
              <a:rPr kumimoji="1" lang="ja-JP" altLang="en-US" dirty="0" smtClean="0"/>
              <a:t>と</a:t>
            </a:r>
            <a:r>
              <a:rPr kumimoji="1" lang="en-US" altLang="ja-JP" dirty="0" smtClean="0"/>
              <a:t>Password</a:t>
            </a:r>
            <a:r>
              <a:rPr kumimoji="1" lang="ja-JP" altLang="en-US" dirty="0" smtClean="0"/>
              <a:t>「</a:t>
            </a:r>
            <a:r>
              <a:rPr kumimoji="1" lang="en-US" altLang="ja-JP" dirty="0" smtClean="0"/>
              <a:t>import12345</a:t>
            </a:r>
            <a:r>
              <a:rPr kumimoji="1" lang="ja-JP" altLang="en-US" dirty="0" smtClean="0"/>
              <a:t>」を入力して</a:t>
            </a:r>
            <a:r>
              <a:rPr kumimoji="1" lang="en-US" altLang="ja-JP" dirty="0" smtClean="0"/>
              <a:t>Login</a:t>
            </a:r>
            <a:r>
              <a:rPr kumimoji="1" lang="ja-JP" altLang="en-US" dirty="0" smtClean="0"/>
              <a:t>ボタンをクリックします。初期セットアップの時に、</a:t>
            </a:r>
            <a:r>
              <a:rPr kumimoji="1" lang="en-US" altLang="ja-JP" dirty="0" err="1" smtClean="0"/>
              <a:t>UserName</a:t>
            </a:r>
            <a:r>
              <a:rPr kumimoji="1" lang="ja-JP" altLang="en-US" dirty="0" smtClean="0"/>
              <a:t>を変更した場合はそれに合わせてご入力ください。</a:t>
            </a:r>
            <a:endParaRPr kumimoji="1" lang="en-US" altLang="ja-JP" dirty="0" smtClean="0"/>
          </a:p>
          <a:p>
            <a:r>
              <a:rPr kumimoji="1" lang="en-US" altLang="ja-JP" dirty="0" smtClean="0"/>
              <a:t>Login</a:t>
            </a:r>
            <a:r>
              <a:rPr kumimoji="1" lang="ja-JP" altLang="en-US" dirty="0" smtClean="0"/>
              <a:t>ボタン以外は機能しません。</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611" y="3762958"/>
            <a:ext cx="2678953" cy="2933565"/>
          </a:xfrm>
          <a:prstGeom prst="rect">
            <a:avLst/>
          </a:prstGeom>
        </p:spPr>
      </p:pic>
    </p:spTree>
    <p:extLst>
      <p:ext uri="{BB962C8B-B14F-4D97-AF65-F5344CB8AC3E}">
        <p14:creationId xmlns:p14="http://schemas.microsoft.com/office/powerpoint/2010/main" val="37821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各種設定</a:t>
            </a:r>
            <a:r>
              <a:rPr lang="en-US" altLang="ja-JP" dirty="0"/>
              <a:t/>
            </a:r>
            <a:br>
              <a:rPr lang="en-US" altLang="ja-JP" dirty="0"/>
            </a:br>
            <a:r>
              <a:rPr lang="ja-JP" altLang="en-US" dirty="0"/>
              <a:t>除外キーワード</a:t>
            </a:r>
            <a:endParaRPr kumimoji="1" lang="ja-JP" altLang="en-US" dirty="0"/>
          </a:p>
        </p:txBody>
      </p:sp>
      <p:sp>
        <p:nvSpPr>
          <p:cNvPr id="3" name="コンテンツ プレースホルダー 2"/>
          <p:cNvSpPr>
            <a:spLocks noGrp="1"/>
          </p:cNvSpPr>
          <p:nvPr>
            <p:ph idx="1"/>
          </p:nvPr>
        </p:nvSpPr>
        <p:spPr>
          <a:xfrm>
            <a:off x="677334" y="2160590"/>
            <a:ext cx="8596668" cy="2325350"/>
          </a:xfrm>
        </p:spPr>
        <p:txBody>
          <a:bodyPr>
            <a:normAutofit fontScale="85000" lnSpcReduction="10000"/>
          </a:bodyPr>
          <a:lstStyle/>
          <a:p>
            <a:r>
              <a:rPr kumimoji="1" lang="ja-JP" altLang="en-US" dirty="0" smtClean="0"/>
              <a:t>除外対象とする「除外キーワード」ファイルの</a:t>
            </a:r>
            <a:r>
              <a:rPr kumimoji="1" lang="en-US" altLang="ja-JP" dirty="0" smtClean="0"/>
              <a:t>CSV</a:t>
            </a:r>
            <a:r>
              <a:rPr kumimoji="1" lang="ja-JP" altLang="en-US" dirty="0" smtClean="0"/>
              <a:t>を作成します。</a:t>
            </a:r>
            <a:endParaRPr kumimoji="1" lang="en-US" altLang="ja-JP" dirty="0" smtClean="0"/>
          </a:p>
          <a:p>
            <a:r>
              <a:rPr lang="ja-JP" altLang="en-US" dirty="0" smtClean="0"/>
              <a:t>テキストファイル形式で、拡張子を</a:t>
            </a:r>
            <a:r>
              <a:rPr lang="en-US" altLang="ja-JP" dirty="0" smtClean="0"/>
              <a:t>.txt</a:t>
            </a:r>
            <a:r>
              <a:rPr lang="ja-JP" altLang="en-US" dirty="0" smtClean="0"/>
              <a:t>または</a:t>
            </a:r>
            <a:r>
              <a:rPr lang="en-US" altLang="ja-JP" dirty="0" smtClean="0"/>
              <a:t>.csv</a:t>
            </a:r>
            <a:r>
              <a:rPr lang="ja-JP" altLang="en-US" dirty="0" smtClean="0"/>
              <a:t>にしてください。</a:t>
            </a:r>
            <a:endParaRPr kumimoji="1" lang="en-US" altLang="ja-JP" dirty="0" smtClean="0"/>
          </a:p>
          <a:p>
            <a:r>
              <a:rPr lang="ja-JP" altLang="en-US" dirty="0" smtClean="0"/>
              <a:t>１行につき、除外したいキーワードの文字列１つにして改行して複数キーワードを指定します。以下例です。</a:t>
            </a:r>
            <a:endParaRPr lang="en-US" altLang="ja-JP" dirty="0" smtClean="0"/>
          </a:p>
          <a:p>
            <a:r>
              <a:rPr kumimoji="1" lang="en-US" altLang="ja-JP" dirty="0" smtClean="0"/>
              <a:t>ASIN</a:t>
            </a:r>
            <a:r>
              <a:rPr kumimoji="1" lang="ja-JP" altLang="en-US" dirty="0" smtClean="0"/>
              <a:t>の他に</a:t>
            </a:r>
            <a:r>
              <a:rPr kumimoji="1" lang="en-US" altLang="ja-JP" dirty="0" smtClean="0"/>
              <a:t>TAB</a:t>
            </a:r>
            <a:r>
              <a:rPr lang="ja-JP" altLang="en-US" dirty="0" smtClean="0"/>
              <a:t>やスペース、ダブルクォーテーションなどが入っていないか注意してください。</a:t>
            </a:r>
            <a:endParaRPr lang="en-US" altLang="ja-JP" dirty="0" smtClean="0"/>
          </a:p>
          <a:p>
            <a:r>
              <a:rPr kumimoji="1" lang="ja-JP" altLang="en-US" dirty="0" smtClean="0"/>
              <a:t>文字コードは「</a:t>
            </a:r>
            <a:r>
              <a:rPr kumimoji="1" lang="en-US" altLang="ja-JP" dirty="0" smtClean="0"/>
              <a:t>SJIS</a:t>
            </a:r>
            <a:r>
              <a:rPr kumimoji="1" lang="ja-JP" altLang="en-US" dirty="0" smtClean="0"/>
              <a:t>（</a:t>
            </a:r>
            <a:r>
              <a:rPr kumimoji="1" lang="en-US" altLang="ja-JP" dirty="0" smtClean="0"/>
              <a:t>Shift-JIS</a:t>
            </a:r>
            <a:r>
              <a:rPr kumimoji="1" lang="ja-JP" altLang="en-US" dirty="0" smtClean="0"/>
              <a:t>）」または「</a:t>
            </a:r>
            <a:r>
              <a:rPr kumimoji="1" lang="en-US" altLang="ja-JP" dirty="0" smtClean="0"/>
              <a:t>UTF-8</a:t>
            </a:r>
            <a:r>
              <a:rPr kumimoji="1" lang="ja-JP" altLang="en-US" dirty="0" smtClean="0"/>
              <a:t>」で保存してください</a:t>
            </a:r>
            <a:r>
              <a:rPr kumimoji="1" lang="ja-JP" altLang="en-US" dirty="0" smtClean="0"/>
              <a:t>。</a:t>
            </a:r>
            <a:endParaRPr kumimoji="1" lang="en-US" altLang="ja-JP" dirty="0" smtClean="0"/>
          </a:p>
          <a:p>
            <a:r>
              <a:rPr lang="ja-JP" altLang="en-US" dirty="0"/>
              <a:t>改行コードは「</a:t>
            </a:r>
            <a:r>
              <a:rPr lang="en-US" altLang="ja-JP" dirty="0"/>
              <a:t>CR+LF</a:t>
            </a:r>
            <a:r>
              <a:rPr lang="ja-JP" altLang="en-US" dirty="0"/>
              <a:t>」または「</a:t>
            </a:r>
            <a:r>
              <a:rPr lang="en-US" altLang="ja-JP" dirty="0"/>
              <a:t>LF</a:t>
            </a:r>
            <a:r>
              <a:rPr lang="ja-JP" altLang="en-US" dirty="0"/>
              <a:t>」で保存してください。</a:t>
            </a:r>
          </a:p>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990" y="4629665"/>
            <a:ext cx="3962400" cy="1943100"/>
          </a:xfrm>
          <a:prstGeom prst="rect">
            <a:avLst/>
          </a:prstGeom>
        </p:spPr>
      </p:pic>
    </p:spTree>
    <p:extLst>
      <p:ext uri="{BB962C8B-B14F-4D97-AF65-F5344CB8AC3E}">
        <p14:creationId xmlns:p14="http://schemas.microsoft.com/office/powerpoint/2010/main" val="51091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各種設定</a:t>
            </a:r>
            <a:r>
              <a:rPr lang="en-US" altLang="ja-JP" dirty="0"/>
              <a:t/>
            </a:r>
            <a:br>
              <a:rPr lang="en-US" altLang="ja-JP" dirty="0"/>
            </a:br>
            <a:r>
              <a:rPr lang="ja-JP" altLang="en-US" dirty="0"/>
              <a:t>除外キーワード</a:t>
            </a:r>
            <a:endParaRPr kumimoji="1" lang="ja-JP" altLang="en-US" dirty="0"/>
          </a:p>
        </p:txBody>
      </p:sp>
      <p:sp>
        <p:nvSpPr>
          <p:cNvPr id="3" name="コンテンツ プレースホルダー 2"/>
          <p:cNvSpPr>
            <a:spLocks noGrp="1"/>
          </p:cNvSpPr>
          <p:nvPr>
            <p:ph idx="1"/>
          </p:nvPr>
        </p:nvSpPr>
        <p:spPr>
          <a:xfrm>
            <a:off x="677333" y="1930401"/>
            <a:ext cx="8875457" cy="4110962"/>
          </a:xfrm>
        </p:spPr>
        <p:txBody>
          <a:bodyPr/>
          <a:lstStyle/>
          <a:p>
            <a:r>
              <a:rPr kumimoji="1" lang="ja-JP" altLang="en-US" dirty="0" smtClean="0"/>
              <a:t>サイドメニュー「除外キーワードリスト」をクリックします。</a:t>
            </a:r>
            <a:endParaRPr lang="en-US" altLang="ja-JP" dirty="0"/>
          </a:p>
          <a:p>
            <a:r>
              <a:rPr lang="ja-JP" altLang="en-US" dirty="0" smtClean="0"/>
              <a:t>右側に</a:t>
            </a:r>
            <a:r>
              <a:rPr lang="en-US" altLang="ja-JP" dirty="0" smtClean="0"/>
              <a:t>Keyword List</a:t>
            </a:r>
            <a:r>
              <a:rPr lang="ja-JP" altLang="en-US" dirty="0" smtClean="0"/>
              <a:t>画面が開きます。</a:t>
            </a:r>
            <a:endParaRPr lang="en-US" altLang="ja-JP" dirty="0" smtClean="0"/>
          </a:p>
          <a:p>
            <a:r>
              <a:rPr lang="ja-JP" altLang="en-US" dirty="0" smtClean="0"/>
              <a:t>「</a:t>
            </a:r>
            <a:r>
              <a:rPr lang="en-US" altLang="ja-JP" dirty="0" smtClean="0"/>
              <a:t>JP</a:t>
            </a:r>
            <a:r>
              <a:rPr lang="ja-JP" altLang="en-US" dirty="0" smtClean="0"/>
              <a:t>」「</a:t>
            </a:r>
            <a:r>
              <a:rPr lang="en-US" altLang="ja-JP" dirty="0" smtClean="0"/>
              <a:t>US</a:t>
            </a:r>
            <a:r>
              <a:rPr lang="ja-JP" altLang="en-US" dirty="0" smtClean="0"/>
              <a:t>」「</a:t>
            </a:r>
            <a:r>
              <a:rPr lang="en-US" altLang="ja-JP" dirty="0" smtClean="0"/>
              <a:t>CA</a:t>
            </a:r>
            <a:r>
              <a:rPr lang="ja-JP" altLang="en-US" dirty="0" smtClean="0"/>
              <a:t>」「</a:t>
            </a:r>
            <a:r>
              <a:rPr lang="en-US" altLang="ja-JP" dirty="0" smtClean="0"/>
              <a:t>UK</a:t>
            </a:r>
            <a:r>
              <a:rPr lang="ja-JP" altLang="en-US" dirty="0" smtClean="0"/>
              <a:t>」タブがあり、それぞれの国に対する除外キーワードを登録することができます。</a:t>
            </a:r>
            <a:endParaRPr lang="en-US" altLang="ja-JP" dirty="0" smtClean="0"/>
          </a:p>
          <a:p>
            <a:r>
              <a:rPr kumimoji="1" lang="ja-JP" altLang="en-US" dirty="0" smtClean="0"/>
              <a:t>各タブでファイル選択ボタンをクリックし、作成</a:t>
            </a:r>
            <a:r>
              <a:rPr lang="ja-JP" altLang="en-US" dirty="0" smtClean="0"/>
              <a:t>した</a:t>
            </a:r>
            <a:r>
              <a:rPr kumimoji="1" lang="ja-JP" altLang="en-US" dirty="0" smtClean="0"/>
              <a:t>除外キーワードファイルの</a:t>
            </a:r>
            <a:r>
              <a:rPr kumimoji="1" lang="en-US" altLang="ja-JP" dirty="0" smtClean="0"/>
              <a:t>CSV</a:t>
            </a:r>
            <a:r>
              <a:rPr kumimoji="1" lang="ja-JP" altLang="en-US" dirty="0" smtClean="0"/>
              <a:t>を選択します。</a:t>
            </a:r>
            <a:r>
              <a:rPr lang="ja-JP" altLang="en-US" dirty="0" smtClean="0"/>
              <a:t>そのあと、「</a:t>
            </a:r>
            <a:r>
              <a:rPr lang="en-US" altLang="ja-JP" dirty="0" smtClean="0"/>
              <a:t>Keyword File </a:t>
            </a:r>
            <a:r>
              <a:rPr lang="en-US" altLang="ja-JP" dirty="0" err="1" smtClean="0"/>
              <a:t>UpLoad</a:t>
            </a:r>
            <a:r>
              <a:rPr lang="ja-JP" altLang="en-US" dirty="0" smtClean="0"/>
              <a:t>」ボタンをクリックするとデータがアップロードされ、下部にアップロードしたキーワードの一覧が表示されます。</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604" y="4468097"/>
            <a:ext cx="3499074" cy="2118571"/>
          </a:xfrm>
          <a:prstGeom prst="rect">
            <a:avLst/>
          </a:prstGeom>
        </p:spPr>
      </p:pic>
    </p:spTree>
    <p:extLst>
      <p:ext uri="{BB962C8B-B14F-4D97-AF65-F5344CB8AC3E}">
        <p14:creationId xmlns:p14="http://schemas.microsoft.com/office/powerpoint/2010/main" val="95153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各種設定</a:t>
            </a:r>
            <a:r>
              <a:rPr lang="en-US" altLang="ja-JP" dirty="0"/>
              <a:t/>
            </a:r>
            <a:br>
              <a:rPr lang="en-US" altLang="ja-JP" dirty="0"/>
            </a:br>
            <a:r>
              <a:rPr lang="ja-JP" altLang="en-US" dirty="0"/>
              <a:t>除外キーワード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除外キーワードの追加、変更、削除</a:t>
            </a:r>
            <a:endParaRPr kumimoji="1" lang="en-US" altLang="ja-JP" dirty="0" smtClean="0"/>
          </a:p>
          <a:p>
            <a:r>
              <a:rPr lang="ja-JP" altLang="en-US" dirty="0" smtClean="0"/>
              <a:t>アップロードすると、アップロード済みのキーワードが一度全て削除され、新たにアップロードした除外キーワードファイルがアップされます。</a:t>
            </a:r>
            <a:endParaRPr lang="en-US" altLang="ja-JP" dirty="0" smtClean="0"/>
          </a:p>
          <a:p>
            <a:r>
              <a:rPr kumimoji="1" lang="ja-JP" altLang="en-US" dirty="0" smtClean="0"/>
              <a:t>したがって、追加・変更のいずれの場合でも次に除外登録したいキーワードのリストを全て</a:t>
            </a:r>
            <a:r>
              <a:rPr kumimoji="1" lang="en-US" altLang="ja-JP" dirty="0" smtClean="0"/>
              <a:t>CSV</a:t>
            </a:r>
            <a:r>
              <a:rPr lang="ja-JP" altLang="en-US" dirty="0" smtClean="0"/>
              <a:t>ファイルに記載の上、アップロードしてください。</a:t>
            </a:r>
            <a:endParaRPr lang="en-US" altLang="ja-JP" dirty="0" smtClean="0"/>
          </a:p>
          <a:p>
            <a:r>
              <a:rPr kumimoji="1" lang="ja-JP" altLang="en-US" dirty="0" smtClean="0"/>
              <a:t>全て削除したい場合には、何も記載のない空の</a:t>
            </a:r>
            <a:r>
              <a:rPr lang="en-US" altLang="ja-JP" dirty="0" smtClean="0"/>
              <a:t>CSV</a:t>
            </a:r>
            <a:r>
              <a:rPr lang="ja-JP" altLang="en-US" dirty="0" smtClean="0"/>
              <a:t>ファイルをアップロードします。</a:t>
            </a:r>
            <a:endParaRPr kumimoji="1" lang="en-US" altLang="ja-JP" dirty="0" smtClean="0"/>
          </a:p>
        </p:txBody>
      </p:sp>
    </p:spTree>
    <p:extLst>
      <p:ext uri="{BB962C8B-B14F-4D97-AF65-F5344CB8AC3E}">
        <p14:creationId xmlns:p14="http://schemas.microsoft.com/office/powerpoint/2010/main" val="105675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a:t>
            </a:r>
            <a:r>
              <a:rPr lang="en-US" altLang="ja-JP" dirty="0"/>
              <a:t/>
            </a:r>
            <a:br>
              <a:rPr lang="en-US" altLang="ja-JP" dirty="0"/>
            </a:br>
            <a:r>
              <a:rPr lang="ja-JP" altLang="en-US" dirty="0" smtClean="0"/>
              <a:t>設定</a:t>
            </a:r>
            <a:endParaRPr kumimoji="1" lang="ja-JP" altLang="en-US" dirty="0"/>
          </a:p>
        </p:txBody>
      </p:sp>
      <p:sp>
        <p:nvSpPr>
          <p:cNvPr id="3" name="コンテンツ プレースホルダー 2"/>
          <p:cNvSpPr>
            <a:spLocks noGrp="1"/>
          </p:cNvSpPr>
          <p:nvPr>
            <p:ph idx="1"/>
          </p:nvPr>
        </p:nvSpPr>
        <p:spPr>
          <a:xfrm>
            <a:off x="677334" y="2160589"/>
            <a:ext cx="8950760" cy="3880773"/>
          </a:xfrm>
        </p:spPr>
        <p:txBody>
          <a:bodyPr/>
          <a:lstStyle/>
          <a:p>
            <a:r>
              <a:rPr kumimoji="1" lang="ja-JP" altLang="en-US" dirty="0" smtClean="0"/>
              <a:t>サイドメニュー「設定」をクリックします。</a:t>
            </a:r>
            <a:r>
              <a:rPr lang="ja-JP" altLang="en-US" dirty="0" smtClean="0"/>
              <a:t>右側に</a:t>
            </a:r>
            <a:r>
              <a:rPr lang="en-US" altLang="ja-JP" dirty="0" smtClean="0"/>
              <a:t>Setting</a:t>
            </a:r>
            <a:r>
              <a:rPr lang="ja-JP" altLang="en-US" dirty="0" smtClean="0"/>
              <a:t>画面が開きます。</a:t>
            </a:r>
            <a:endParaRPr lang="en-US" altLang="ja-JP" dirty="0" smtClean="0"/>
          </a:p>
          <a:p>
            <a:r>
              <a:rPr lang="ja-JP" altLang="en-US" dirty="0" smtClean="0"/>
              <a:t>輸入</a:t>
            </a:r>
            <a:r>
              <a:rPr lang="en-US" altLang="ja-JP" dirty="0" smtClean="0"/>
              <a:t>(US</a:t>
            </a:r>
            <a:r>
              <a:rPr lang="ja-JP" altLang="en-US" dirty="0" smtClean="0"/>
              <a:t>→</a:t>
            </a:r>
            <a:r>
              <a:rPr lang="en-US" altLang="ja-JP" dirty="0" smtClean="0"/>
              <a:t>JP)</a:t>
            </a:r>
            <a:r>
              <a:rPr lang="ja-JP" altLang="en-US" dirty="0" smtClean="0"/>
              <a:t>、輸出</a:t>
            </a:r>
            <a:r>
              <a:rPr lang="en-US" altLang="ja-JP" dirty="0" smtClean="0"/>
              <a:t>(JP</a:t>
            </a:r>
            <a:r>
              <a:rPr lang="ja-JP" altLang="en-US" dirty="0" smtClean="0"/>
              <a:t>→</a:t>
            </a:r>
            <a:r>
              <a:rPr lang="en-US" altLang="ja-JP" dirty="0" smtClean="0"/>
              <a:t>US</a:t>
            </a:r>
            <a:r>
              <a:rPr lang="ja-JP" altLang="en-US" dirty="0" smtClean="0"/>
              <a:t>、</a:t>
            </a:r>
            <a:r>
              <a:rPr lang="en-US" altLang="ja-JP" dirty="0" smtClean="0"/>
              <a:t>JP</a:t>
            </a:r>
            <a:r>
              <a:rPr lang="ja-JP" altLang="en-US" dirty="0" smtClean="0"/>
              <a:t>→</a:t>
            </a:r>
            <a:r>
              <a:rPr lang="en-US" altLang="ja-JP" dirty="0" smtClean="0"/>
              <a:t>CA</a:t>
            </a:r>
            <a:r>
              <a:rPr lang="ja-JP" altLang="en-US" dirty="0" smtClean="0"/>
              <a:t>、</a:t>
            </a:r>
            <a:r>
              <a:rPr lang="en-US" altLang="ja-JP" dirty="0" smtClean="0"/>
              <a:t>JP</a:t>
            </a:r>
            <a:r>
              <a:rPr lang="ja-JP" altLang="en-US" dirty="0" smtClean="0"/>
              <a:t>→</a:t>
            </a:r>
            <a:r>
              <a:rPr lang="en-US" altLang="ja-JP" dirty="0" smtClean="0"/>
              <a:t>UK)</a:t>
            </a:r>
            <a:r>
              <a:rPr lang="ja-JP" altLang="en-US" dirty="0" smtClean="0"/>
              <a:t>それぞれタブがあり設定できます。</a:t>
            </a:r>
            <a:r>
              <a:rPr lang="en-US" altLang="ja-JP" dirty="0" smtClean="0"/>
              <a:t>  </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236" y="3294310"/>
            <a:ext cx="5482964" cy="3328942"/>
          </a:xfrm>
          <a:prstGeom prst="rect">
            <a:avLst/>
          </a:prstGeom>
        </p:spPr>
      </p:pic>
    </p:spTree>
    <p:extLst>
      <p:ext uri="{BB962C8B-B14F-4D97-AF65-F5344CB8AC3E}">
        <p14:creationId xmlns:p14="http://schemas.microsoft.com/office/powerpoint/2010/main" val="1204002758"/>
      </p:ext>
    </p:extLst>
  </p:cSld>
  <p:clrMapOvr>
    <a:masterClrMapping/>
  </p:clrMapOvr>
</p:sld>
</file>

<file path=ppt/theme/theme1.xml><?xml version="1.0" encoding="utf-8"?>
<a:theme xmlns:a="http://schemas.openxmlformats.org/drawingml/2006/main" name="ファセッ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2401</TotalTime>
  <Words>4820</Words>
  <Application>Microsoft Macintosh PowerPoint</Application>
  <PresentationFormat>ワイド画面</PresentationFormat>
  <Paragraphs>288</Paragraphs>
  <Slides>46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46</vt:i4>
      </vt:variant>
    </vt:vector>
  </HeadingPairs>
  <TitlesOfParts>
    <vt:vector size="52" baseType="lpstr">
      <vt:lpstr>Trebuchet MS</vt:lpstr>
      <vt:lpstr>Wingdings 3</vt:lpstr>
      <vt:lpstr>Yu Gothic</vt:lpstr>
      <vt:lpstr>メイリオ</vt:lpstr>
      <vt:lpstr>Arial</vt:lpstr>
      <vt:lpstr>ファセット</vt:lpstr>
      <vt:lpstr>出品ファイル作成ツール　 操作マニュアル</vt:lpstr>
      <vt:lpstr>目次</vt:lpstr>
      <vt:lpstr>概要</vt:lpstr>
      <vt:lpstr>概要 </vt:lpstr>
      <vt:lpstr>ログイン画面</vt:lpstr>
      <vt:lpstr>各種設定 除外キーワード</vt:lpstr>
      <vt:lpstr>各種設定 除外キーワード</vt:lpstr>
      <vt:lpstr>各種設定 除外キーワード</vt:lpstr>
      <vt:lpstr>各種設定 設定</vt:lpstr>
      <vt:lpstr>各種設定　輸入US→JP 【基本設定】</vt:lpstr>
      <vt:lpstr>各種設定　輸入US→JP 【出力制限設定】</vt:lpstr>
      <vt:lpstr>各種設定　輸入US→JP 【上限下限価格設定ファイル】</vt:lpstr>
      <vt:lpstr>各種設定　輸出 【基本設定】</vt:lpstr>
      <vt:lpstr>各種設定　輸出 【送料設定】</vt:lpstr>
      <vt:lpstr>各種設定　輸出 【出力制限設定】</vt:lpstr>
      <vt:lpstr>各種設定　輸出入 【上限下限価格設定】</vt:lpstr>
      <vt:lpstr>各種設定 設定</vt:lpstr>
      <vt:lpstr>ログの設定 設定</vt:lpstr>
      <vt:lpstr>輸出送料表 </vt:lpstr>
      <vt:lpstr>輸出送料表 </vt:lpstr>
      <vt:lpstr>輸出送料表</vt:lpstr>
      <vt:lpstr>輸出送料表 Tips</vt:lpstr>
      <vt:lpstr>メイン画面</vt:lpstr>
      <vt:lpstr>メイン画面　輸出入 USファイルアップロード</vt:lpstr>
      <vt:lpstr>メイン画面　輸出入 JPファイルアップロード</vt:lpstr>
      <vt:lpstr>メイン画面　輸出 CAファイルアップロード</vt:lpstr>
      <vt:lpstr>メイン画面　輸出 UKファイルアップロード</vt:lpstr>
      <vt:lpstr>ASINファイルアップロードTips</vt:lpstr>
      <vt:lpstr>メイン画面 キーワードで除外処理</vt:lpstr>
      <vt:lpstr>メイン画面　輸入 件数表示部分の説明</vt:lpstr>
      <vt:lpstr>メイン画面 出品ファイル作成</vt:lpstr>
      <vt:lpstr>メイン画面　 出品ファイル作成 ※通常、全件出品ファイルの方を使用します。</vt:lpstr>
      <vt:lpstr>出品ファイル作成Tips</vt:lpstr>
      <vt:lpstr>メイン画面 ASINファイル作成（キーワード除外後）</vt:lpstr>
      <vt:lpstr>メイン画面 ASINファイル作成（キーワード除外後）</vt:lpstr>
      <vt:lpstr>メイン画面 アンマッチデータ作成（キーワード除外後）</vt:lpstr>
      <vt:lpstr>メイン画面 アンマッチデータ作成（キーワード除外後）</vt:lpstr>
      <vt:lpstr>メイン画面 全件出品ファイル作成</vt:lpstr>
      <vt:lpstr>メイン画面 全件出品ファイル作成</vt:lpstr>
      <vt:lpstr>全件出品ファイル作成Tips</vt:lpstr>
      <vt:lpstr>マッチング件数画面</vt:lpstr>
      <vt:lpstr>マッチング件数画面 件数表示部分の説明</vt:lpstr>
      <vt:lpstr>ログアウト</vt:lpstr>
      <vt:lpstr>出品価格計算ロジック①</vt:lpstr>
      <vt:lpstr>出品価格計算ロジック②　輸入 </vt:lpstr>
      <vt:lpstr>出品価格計算ロジック②　輸出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輸入ツール　 操作マニュアル</dc:title>
  <dc:creator>高橋勇紀</dc:creator>
  <cp:lastModifiedBy>高橋勇紀</cp:lastModifiedBy>
  <cp:revision>75</cp:revision>
  <cp:lastPrinted>2017-02-05T11:36:55Z</cp:lastPrinted>
  <dcterms:created xsi:type="dcterms:W3CDTF">2016-10-20T08:21:50Z</dcterms:created>
  <dcterms:modified xsi:type="dcterms:W3CDTF">2017-09-17T11:32:17Z</dcterms:modified>
</cp:coreProperties>
</file>