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3" r:id="rId1"/>
  </p:sldMasterIdLst>
  <p:notesMasterIdLst>
    <p:notesMasterId r:id="rId29"/>
  </p:notesMasterIdLst>
  <p:sldIdLst>
    <p:sldId id="256" r:id="rId2"/>
    <p:sldId id="274" r:id="rId3"/>
    <p:sldId id="257" r:id="rId4"/>
    <p:sldId id="291" r:id="rId5"/>
    <p:sldId id="292" r:id="rId6"/>
    <p:sldId id="293" r:id="rId7"/>
    <p:sldId id="294" r:id="rId8"/>
    <p:sldId id="308" r:id="rId9"/>
    <p:sldId id="300" r:id="rId10"/>
    <p:sldId id="301" r:id="rId11"/>
    <p:sldId id="302" r:id="rId12"/>
    <p:sldId id="309" r:id="rId13"/>
    <p:sldId id="262" r:id="rId14"/>
    <p:sldId id="295" r:id="rId15"/>
    <p:sldId id="297" r:id="rId16"/>
    <p:sldId id="298" r:id="rId17"/>
    <p:sldId id="299" r:id="rId18"/>
    <p:sldId id="310" r:id="rId19"/>
    <p:sldId id="303" r:id="rId20"/>
    <p:sldId id="311" r:id="rId21"/>
    <p:sldId id="304" r:id="rId22"/>
    <p:sldId id="312" r:id="rId23"/>
    <p:sldId id="306" r:id="rId24"/>
    <p:sldId id="307" r:id="rId25"/>
    <p:sldId id="313" r:id="rId26"/>
    <p:sldId id="314" r:id="rId27"/>
    <p:sldId id="264"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7"/>
  </p:normalViewPr>
  <p:slideViewPr>
    <p:cSldViewPr snapToGrid="0" snapToObjects="1">
      <p:cViewPr>
        <p:scale>
          <a:sx n="119" d="100"/>
          <a:sy n="119"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43D45-8DB6-8F43-8E1E-A1E5C4C4801A}" type="datetimeFigureOut">
              <a:rPr kumimoji="1" lang="ja-JP" altLang="en-US" smtClean="0"/>
              <a:t>2017/6/26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BEABD-0AA4-6848-A150-86E9BB521C31}" type="slidenum">
              <a:rPr kumimoji="1" lang="ja-JP" altLang="en-US" smtClean="0"/>
              <a:t>‹#›</a:t>
            </a:fld>
            <a:endParaRPr kumimoji="1" lang="ja-JP" altLang="en-US"/>
          </a:p>
        </p:txBody>
      </p:sp>
    </p:spTree>
    <p:extLst>
      <p:ext uri="{BB962C8B-B14F-4D97-AF65-F5344CB8AC3E}">
        <p14:creationId xmlns:p14="http://schemas.microsoft.com/office/powerpoint/2010/main" val="169292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69C99F-5B55-4349-9DF1-942CA3CBE0B8}" type="datetimeFigureOut">
              <a:rPr kumimoji="1" lang="ja-JP" altLang="en-US" smtClean="0"/>
              <a:t>2017/6/26</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69C99F-5B55-4349-9DF1-942CA3CBE0B8}" type="datetimeFigureOut">
              <a:rPr kumimoji="1" lang="ja-JP" altLang="en-US" smtClean="0"/>
              <a:t>2017/6/26</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1320614017"/>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 id="2147484076" r:id="rId13"/>
    <p:sldLayoutId id="2147484077" r:id="rId14"/>
    <p:sldLayoutId id="2147484078" r:id="rId15"/>
    <p:sldLayoutId id="214748407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7067" y="2432004"/>
            <a:ext cx="7766936" cy="1646302"/>
          </a:xfrm>
        </p:spPr>
        <p:txBody>
          <a:bodyPr>
            <a:normAutofit fontScale="90000"/>
          </a:bodyPr>
          <a:lstStyle/>
          <a:p>
            <a:r>
              <a:rPr lang="en-US" altLang="ja-JP" dirty="0" smtClean="0"/>
              <a:t>FBA</a:t>
            </a:r>
            <a:r>
              <a:rPr kumimoji="1" lang="ja-JP" altLang="en-US" dirty="0" smtClean="0"/>
              <a:t>ツール</a:t>
            </a:r>
            <a:r>
              <a:rPr kumimoji="1" lang="ja-JP" altLang="en-US" dirty="0" smtClean="0"/>
              <a:t>　</a:t>
            </a:r>
            <a:r>
              <a:rPr kumimoji="1" lang="en-US" altLang="ja-JP" dirty="0" smtClean="0"/>
              <a:t/>
            </a:r>
            <a:br>
              <a:rPr kumimoji="1" lang="en-US" altLang="ja-JP" dirty="0" smtClean="0"/>
            </a:br>
            <a:r>
              <a:rPr lang="ja-JP" altLang="en-US" dirty="0" smtClean="0"/>
              <a:t>操作</a:t>
            </a:r>
            <a:r>
              <a:rPr kumimoji="1" lang="ja-JP" altLang="en-US" dirty="0" smtClean="0"/>
              <a:t>マニュアル</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 </a:t>
            </a:r>
            <a:r>
              <a:rPr lang="en-US" altLang="ja-JP" dirty="0" smtClean="0"/>
              <a:t>Amazon FBA </a:t>
            </a:r>
            <a:r>
              <a:rPr lang="ja-JP" altLang="en-US" dirty="0" smtClean="0"/>
              <a:t>輸出入</a:t>
            </a:r>
            <a:r>
              <a:rPr lang="en-US" altLang="ja-JP" dirty="0" smtClean="0"/>
              <a:t> </a:t>
            </a:r>
            <a:r>
              <a:rPr lang="ja-JP" altLang="en-US" dirty="0" smtClean="0"/>
              <a:t>分析ツール</a:t>
            </a:r>
            <a:r>
              <a:rPr lang="en-US" altLang="ja-JP" dirty="0" smtClean="0"/>
              <a:t> </a:t>
            </a:r>
            <a:r>
              <a:rPr kumimoji="1" lang="en-US" altLang="ja-JP" dirty="0" err="1" smtClean="0"/>
              <a:t>Ver</a:t>
            </a:r>
            <a:r>
              <a:rPr kumimoji="1" lang="en-US" altLang="ja-JP" dirty="0" smtClean="0"/>
              <a:t> </a:t>
            </a:r>
            <a:r>
              <a:rPr kumimoji="1" lang="en-US" altLang="ja-JP" dirty="0" smtClean="0"/>
              <a:t>1.00</a:t>
            </a:r>
            <a:endParaRPr kumimoji="1" lang="ja-JP" altLang="en-US" dirty="0"/>
          </a:p>
        </p:txBody>
      </p:sp>
    </p:spTree>
    <p:extLst>
      <p:ext uri="{BB962C8B-B14F-4D97-AF65-F5344CB8AC3E}">
        <p14:creationId xmlns:p14="http://schemas.microsoft.com/office/powerpoint/2010/main" val="53075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アップロード画面</a:t>
            </a:r>
            <a:endParaRPr kumimoji="1" lang="ja-JP" altLang="en-US" dirty="0"/>
          </a:p>
        </p:txBody>
      </p:sp>
      <p:sp>
        <p:nvSpPr>
          <p:cNvPr id="3" name="コンテンツ プレースホルダー 2"/>
          <p:cNvSpPr>
            <a:spLocks noGrp="1"/>
          </p:cNvSpPr>
          <p:nvPr>
            <p:ph idx="1"/>
          </p:nvPr>
        </p:nvSpPr>
        <p:spPr>
          <a:xfrm>
            <a:off x="677334" y="1270000"/>
            <a:ext cx="8596668" cy="3880773"/>
          </a:xfrm>
        </p:spPr>
        <p:txBody>
          <a:bodyPr/>
          <a:lstStyle/>
          <a:p>
            <a:r>
              <a:rPr lang="en-US" altLang="ja-JP" dirty="0" smtClean="0"/>
              <a:t>ASIN</a:t>
            </a:r>
            <a:r>
              <a:rPr lang="ja-JP" altLang="en-US" dirty="0" smtClean="0"/>
              <a:t>のアップロードに使うファイルは、エクセルかメモ帳などのテキストエディタで、</a:t>
            </a:r>
            <a:r>
              <a:rPr lang="en-US" altLang="ja-JP" dirty="0" smtClean="0"/>
              <a:t>1</a:t>
            </a:r>
            <a:r>
              <a:rPr lang="ja-JP" altLang="en-US" dirty="0" smtClean="0"/>
              <a:t>行に</a:t>
            </a:r>
            <a:r>
              <a:rPr lang="en-US" altLang="ja-JP" dirty="0" smtClean="0"/>
              <a:t>ASIN</a:t>
            </a:r>
            <a:r>
              <a:rPr lang="ja-JP" altLang="en-US" dirty="0" smtClean="0"/>
              <a:t>を</a:t>
            </a:r>
            <a:r>
              <a:rPr lang="en-US" altLang="ja-JP" dirty="0" smtClean="0"/>
              <a:t>1</a:t>
            </a:r>
            <a:r>
              <a:rPr lang="ja-JP" altLang="en-US" dirty="0" smtClean="0"/>
              <a:t>つのみの複数列で記載します。</a:t>
            </a:r>
            <a:r>
              <a:rPr lang="en-US" altLang="ja-JP" dirty="0" smtClean="0"/>
              <a:t>FBA</a:t>
            </a:r>
            <a:r>
              <a:rPr lang="ja-JP" altLang="en-US" dirty="0" smtClean="0"/>
              <a:t>ツールは</a:t>
            </a:r>
            <a:r>
              <a:rPr lang="en-US" altLang="ja-JP" dirty="0" smtClean="0"/>
              <a:t>1</a:t>
            </a:r>
            <a:r>
              <a:rPr lang="ja-JP" altLang="en-US" dirty="0" smtClean="0"/>
              <a:t>つの国で最高</a:t>
            </a:r>
            <a:r>
              <a:rPr lang="en-US" altLang="ja-JP" dirty="0" smtClean="0"/>
              <a:t>10000</a:t>
            </a:r>
            <a:r>
              <a:rPr lang="ja-JP" altLang="en-US" dirty="0" smtClean="0"/>
              <a:t>件までアップロードできます。このあと出てきますが、</a:t>
            </a:r>
            <a:r>
              <a:rPr lang="en-US" altLang="ja-JP" dirty="0" smtClean="0"/>
              <a:t>FBA</a:t>
            </a:r>
            <a:r>
              <a:rPr lang="ja-JP" altLang="en-US" dirty="0" smtClean="0"/>
              <a:t>画面で抽出ボタン（利益計算）を押した際にこの件数が多いと時間がかかります。</a:t>
            </a:r>
            <a:endParaRPr lang="en-US" altLang="ja-JP" dirty="0" smtClean="0"/>
          </a:p>
          <a:p>
            <a:r>
              <a:rPr kumimoji="1" lang="ja-JP" altLang="en-US" dirty="0" smtClean="0"/>
              <a:t>ファイルの拡張子は、</a:t>
            </a:r>
            <a:r>
              <a:rPr kumimoji="1" lang="en-US" altLang="ja-JP" dirty="0" smtClean="0"/>
              <a:t>.csv</a:t>
            </a:r>
            <a:r>
              <a:rPr kumimoji="1" lang="ja-JP" altLang="en-US" dirty="0" smtClean="0"/>
              <a:t>　もしくは</a:t>
            </a:r>
            <a:r>
              <a:rPr kumimoji="1" lang="en-US" altLang="ja-JP" dirty="0" smtClean="0"/>
              <a:t> .txt</a:t>
            </a:r>
            <a:r>
              <a:rPr kumimoji="1" lang="ja-JP" altLang="en-US" dirty="0" smtClean="0"/>
              <a:t>で設定します。文字コードは</a:t>
            </a:r>
            <a:r>
              <a:rPr kumimoji="1" lang="en-US" altLang="ja-JP" dirty="0" smtClean="0"/>
              <a:t>SJIS</a:t>
            </a:r>
            <a:r>
              <a:rPr kumimoji="1" lang="ja-JP" altLang="en-US" dirty="0" smtClean="0"/>
              <a:t>、改行コードは</a:t>
            </a:r>
            <a:r>
              <a:rPr kumimoji="1" lang="en-US" altLang="ja-JP" dirty="0" smtClean="0"/>
              <a:t>CR+LF</a:t>
            </a:r>
            <a:r>
              <a:rPr kumimoji="1" lang="ja-JP" altLang="en-US" dirty="0" smtClean="0"/>
              <a:t>で保存します。</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688" y="3274637"/>
            <a:ext cx="1706731" cy="31423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347" y="4272728"/>
            <a:ext cx="1435100" cy="1333500"/>
          </a:xfrm>
          <a:prstGeom prst="rect">
            <a:avLst/>
          </a:prstGeom>
        </p:spPr>
      </p:pic>
    </p:spTree>
    <p:extLst>
      <p:ext uri="{BB962C8B-B14F-4D97-AF65-F5344CB8AC3E}">
        <p14:creationId xmlns:p14="http://schemas.microsoft.com/office/powerpoint/2010/main" val="120431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アップロード画面</a:t>
            </a:r>
            <a:endParaRPr kumimoji="1" lang="ja-JP" altLang="en-US" dirty="0"/>
          </a:p>
        </p:txBody>
      </p:sp>
      <p:sp>
        <p:nvSpPr>
          <p:cNvPr id="3" name="コンテンツ プレースホルダー 2"/>
          <p:cNvSpPr>
            <a:spLocks noGrp="1"/>
          </p:cNvSpPr>
          <p:nvPr>
            <p:ph idx="1"/>
          </p:nvPr>
        </p:nvSpPr>
        <p:spPr>
          <a:xfrm>
            <a:off x="677334" y="1270000"/>
            <a:ext cx="8596668" cy="3880773"/>
          </a:xfrm>
        </p:spPr>
        <p:txBody>
          <a:bodyPr/>
          <a:lstStyle/>
          <a:p>
            <a:r>
              <a:rPr lang="en-US" altLang="ja-JP" dirty="0" smtClean="0"/>
              <a:t>ASIN</a:t>
            </a:r>
            <a:r>
              <a:rPr lang="ja-JP" altLang="en-US" dirty="0" smtClean="0"/>
              <a:t>の削除は、各国の右側にある削除ボタンを押すことで削除できます。</a:t>
            </a:r>
            <a:endParaRPr lang="en-US" altLang="ja-JP" dirty="0" smtClean="0"/>
          </a:p>
          <a:p>
            <a:r>
              <a:rPr kumimoji="1" lang="en-US" altLang="ja-JP" dirty="0" smtClean="0"/>
              <a:t>ASIN</a:t>
            </a:r>
            <a:r>
              <a:rPr kumimoji="1" lang="ja-JP" altLang="en-US" dirty="0" smtClean="0"/>
              <a:t>のアップロードは上乗せ方式ですので、</a:t>
            </a:r>
            <a:r>
              <a:rPr kumimoji="1" lang="en-US" altLang="ja-JP" dirty="0" smtClean="0"/>
              <a:t>100ASIN</a:t>
            </a:r>
            <a:r>
              <a:rPr kumimoji="1" lang="ja-JP" altLang="en-US" dirty="0" smtClean="0"/>
              <a:t>アップして、その後さらに</a:t>
            </a:r>
            <a:r>
              <a:rPr kumimoji="1" lang="en-US" altLang="ja-JP" dirty="0" smtClean="0"/>
              <a:t>100ASIN</a:t>
            </a:r>
            <a:r>
              <a:rPr kumimoji="1" lang="ja-JP" altLang="en-US" dirty="0" smtClean="0"/>
              <a:t>アップロードすると、先ほどの</a:t>
            </a:r>
            <a:r>
              <a:rPr kumimoji="1" lang="en-US" altLang="ja-JP" dirty="0" smtClean="0"/>
              <a:t>100ASIN</a:t>
            </a:r>
            <a:r>
              <a:rPr kumimoji="1" lang="ja-JP" altLang="en-US" dirty="0" smtClean="0"/>
              <a:t>にプラスされて</a:t>
            </a:r>
            <a:r>
              <a:rPr kumimoji="1" lang="en-US" altLang="ja-JP" dirty="0" smtClean="0"/>
              <a:t>100ASIN</a:t>
            </a:r>
            <a:r>
              <a:rPr kumimoji="1" lang="ja-JP" altLang="en-US" dirty="0" smtClean="0"/>
              <a:t>アップされますので、</a:t>
            </a:r>
            <a:r>
              <a:rPr kumimoji="1" lang="en-US" altLang="ja-JP" dirty="0" smtClean="0"/>
              <a:t>200ASIN</a:t>
            </a:r>
            <a:r>
              <a:rPr kumimoji="1" lang="ja-JP" altLang="en-US" dirty="0" smtClean="0"/>
              <a:t>となります。</a:t>
            </a:r>
            <a:endParaRPr kumimoji="1" lang="en-US" altLang="ja-JP" dirty="0" smtClean="0"/>
          </a:p>
        </p:txBody>
      </p:sp>
    </p:spTree>
    <p:extLst>
      <p:ext uri="{BB962C8B-B14F-4D97-AF65-F5344CB8AC3E}">
        <p14:creationId xmlns:p14="http://schemas.microsoft.com/office/powerpoint/2010/main" val="30069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設定画面</a:t>
            </a:r>
            <a:endParaRPr kumimoji="1" lang="ja-JP" altLang="en-US" dirty="0"/>
          </a:p>
        </p:txBody>
      </p:sp>
      <p:sp>
        <p:nvSpPr>
          <p:cNvPr id="3" name="コンテンツ プレースホルダー 2"/>
          <p:cNvSpPr>
            <a:spLocks noGrp="1"/>
          </p:cNvSpPr>
          <p:nvPr>
            <p:ph idx="1"/>
          </p:nvPr>
        </p:nvSpPr>
        <p:spPr>
          <a:xfrm>
            <a:off x="677334" y="1270000"/>
            <a:ext cx="8596668" cy="3880773"/>
          </a:xfrm>
        </p:spPr>
        <p:txBody>
          <a:bodyPr/>
          <a:lstStyle/>
          <a:p>
            <a:r>
              <a:rPr lang="en-US" altLang="ja-JP" dirty="0" smtClean="0"/>
              <a:t>ASIN</a:t>
            </a:r>
            <a:r>
              <a:rPr lang="ja-JP" altLang="en-US" dirty="0" smtClean="0"/>
              <a:t>のアップロードが終わりましたら、価格分析をする前に、為替などの設定をしておきます。</a:t>
            </a:r>
            <a:endParaRPr lang="en-US" altLang="ja-JP" dirty="0" smtClean="0"/>
          </a:p>
          <a:p>
            <a:r>
              <a:rPr kumimoji="1" lang="ja-JP" altLang="en-US" dirty="0" smtClean="0"/>
              <a:t>設定画面を開いて、各種設定をします。</a:t>
            </a:r>
            <a:endParaRPr kumimoji="1" lang="en-US" altLang="ja-JP" dirty="0" smtClean="0"/>
          </a:p>
        </p:txBody>
      </p:sp>
    </p:spTree>
    <p:extLst>
      <p:ext uri="{BB962C8B-B14F-4D97-AF65-F5344CB8AC3E}">
        <p14:creationId xmlns:p14="http://schemas.microsoft.com/office/powerpoint/2010/main" val="85874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設定画面</a:t>
            </a:r>
            <a:r>
              <a:rPr lang="en-US" altLang="ja-JP" dirty="0"/>
              <a:t/>
            </a:r>
            <a:br>
              <a:rPr lang="en-US" altLang="ja-JP" dirty="0"/>
            </a:br>
            <a:r>
              <a:rPr lang="ja-JP" altLang="en-US" dirty="0" smtClean="0"/>
              <a:t>「為替」</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利益計算などに使用する各国の為替を設定します。ご自分が使われる国について</a:t>
            </a:r>
            <a:r>
              <a:rPr lang="en-US" altLang="ja-JP" dirty="0" smtClean="0"/>
              <a:t> </a:t>
            </a:r>
            <a:r>
              <a:rPr lang="ja-JP" altLang="en-US" dirty="0" smtClean="0"/>
              <a:t>”必ず”</a:t>
            </a:r>
            <a:r>
              <a:rPr lang="en-US" altLang="ja-JP" dirty="0" smtClean="0"/>
              <a:t> </a:t>
            </a:r>
            <a:r>
              <a:rPr lang="ja-JP" altLang="en-US" dirty="0" smtClean="0"/>
              <a:t>設定をしてください。</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0366" y="3084892"/>
            <a:ext cx="2563009" cy="3401812"/>
          </a:xfrm>
          <a:prstGeom prst="rect">
            <a:avLst/>
          </a:prstGeom>
        </p:spPr>
      </p:pic>
    </p:spTree>
    <p:extLst>
      <p:ext uri="{BB962C8B-B14F-4D97-AF65-F5344CB8AC3E}">
        <p14:creationId xmlns:p14="http://schemas.microsoft.com/office/powerpoint/2010/main" val="120400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設定画面</a:t>
            </a:r>
            <a:r>
              <a:rPr lang="en-US" altLang="ja-JP" dirty="0"/>
              <a:t/>
            </a:r>
            <a:br>
              <a:rPr lang="en-US" altLang="ja-JP" dirty="0"/>
            </a:br>
            <a:r>
              <a:rPr lang="ja-JP" altLang="en-US" dirty="0" smtClean="0"/>
              <a:t>「</a:t>
            </a:r>
            <a:r>
              <a:rPr lang="en-US" altLang="ja-JP" dirty="0" smtClean="0"/>
              <a:t>Amazon</a:t>
            </a:r>
            <a:r>
              <a:rPr lang="ja-JP" altLang="en-US" dirty="0" smtClean="0"/>
              <a:t>割引率」</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仕入れ時に</a:t>
            </a:r>
            <a:r>
              <a:rPr lang="en-US" altLang="ja-JP" dirty="0" smtClean="0"/>
              <a:t>Amazon</a:t>
            </a:r>
            <a:r>
              <a:rPr lang="ja-JP" altLang="en-US" dirty="0" smtClean="0"/>
              <a:t>商品券などを使用して安く仕入される方のための設定です。</a:t>
            </a:r>
            <a:endParaRPr lang="en-US" altLang="ja-JP" dirty="0" smtClean="0"/>
          </a:p>
          <a:p>
            <a:r>
              <a:rPr lang="ja-JP" altLang="en-US" dirty="0" smtClean="0"/>
              <a:t>この設定率が仕入れ額から割引され、利益計算がされます。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918" y="3270325"/>
            <a:ext cx="3365500" cy="3200400"/>
          </a:xfrm>
          <a:prstGeom prst="rect">
            <a:avLst/>
          </a:prstGeom>
        </p:spPr>
      </p:pic>
    </p:spTree>
    <p:extLst>
      <p:ext uri="{BB962C8B-B14F-4D97-AF65-F5344CB8AC3E}">
        <p14:creationId xmlns:p14="http://schemas.microsoft.com/office/powerpoint/2010/main" val="88771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設定画面</a:t>
            </a:r>
            <a:r>
              <a:rPr lang="en-US" altLang="ja-JP" dirty="0"/>
              <a:t/>
            </a:r>
            <a:br>
              <a:rPr lang="en-US" altLang="ja-JP" dirty="0"/>
            </a:br>
            <a:r>
              <a:rPr lang="ja-JP" altLang="en-US" dirty="0" smtClean="0"/>
              <a:t>「関税率」</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仕入れた商品を輸入する場合などにかかる関税率を設定します。</a:t>
            </a:r>
            <a:endParaRPr lang="en-US" altLang="ja-JP" dirty="0" smtClean="0"/>
          </a:p>
          <a:p>
            <a:r>
              <a:rPr lang="ja-JP" altLang="en-US" dirty="0" smtClean="0"/>
              <a:t>仕入れ額にこの関税率の設定値を積算し販管費として売上額から差し引きます。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449" y="2959037"/>
            <a:ext cx="2661621" cy="3898963"/>
          </a:xfrm>
          <a:prstGeom prst="rect">
            <a:avLst/>
          </a:prstGeom>
        </p:spPr>
      </p:pic>
    </p:spTree>
    <p:extLst>
      <p:ext uri="{BB962C8B-B14F-4D97-AF65-F5344CB8AC3E}">
        <p14:creationId xmlns:p14="http://schemas.microsoft.com/office/powerpoint/2010/main" val="96410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設定画面</a:t>
            </a:r>
            <a:r>
              <a:rPr lang="en-US" altLang="ja-JP" dirty="0"/>
              <a:t/>
            </a:r>
            <a:br>
              <a:rPr lang="en-US" altLang="ja-JP" dirty="0"/>
            </a:br>
            <a:r>
              <a:rPr lang="ja-JP" altLang="en-US" dirty="0" smtClean="0"/>
              <a:t>「送料」</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1kg</a:t>
            </a:r>
            <a:r>
              <a:rPr lang="ja-JP" altLang="en-US" dirty="0" smtClean="0"/>
              <a:t>あたりの送料を円で設定します。</a:t>
            </a:r>
            <a:endParaRPr lang="en-US" altLang="ja-JP" dirty="0" smtClean="0"/>
          </a:p>
          <a:p>
            <a:r>
              <a:rPr lang="ja-JP" altLang="en-US" dirty="0" smtClean="0"/>
              <a:t>重さ</a:t>
            </a:r>
            <a:r>
              <a:rPr lang="en-US" altLang="ja-JP" dirty="0" smtClean="0"/>
              <a:t>×</a:t>
            </a:r>
            <a:r>
              <a:rPr lang="ja-JP" altLang="en-US" dirty="0" smtClean="0"/>
              <a:t>この送料に重さを積算し、販管費として売上額から差し引きます。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356" y="2986963"/>
            <a:ext cx="2373108" cy="3559663"/>
          </a:xfrm>
          <a:prstGeom prst="rect">
            <a:avLst/>
          </a:prstGeom>
        </p:spPr>
      </p:pic>
    </p:spTree>
    <p:extLst>
      <p:ext uri="{BB962C8B-B14F-4D97-AF65-F5344CB8AC3E}">
        <p14:creationId xmlns:p14="http://schemas.microsoft.com/office/powerpoint/2010/main" val="212628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設定画面</a:t>
            </a:r>
            <a:r>
              <a:rPr lang="en-US" altLang="ja-JP" dirty="0"/>
              <a:t/>
            </a:r>
            <a:br>
              <a:rPr lang="en-US" altLang="ja-JP" dirty="0"/>
            </a:br>
            <a:r>
              <a:rPr lang="ja-JP" altLang="en-US" dirty="0" smtClean="0"/>
              <a:t>「</a:t>
            </a:r>
            <a:r>
              <a:rPr lang="en-US" altLang="ja-JP" dirty="0" smtClean="0"/>
              <a:t>VAT</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欧州に輸出する際にかかる税金です。現在は</a:t>
            </a:r>
            <a:r>
              <a:rPr lang="en-US" altLang="ja-JP" dirty="0" smtClean="0"/>
              <a:t>JP</a:t>
            </a:r>
            <a:r>
              <a:rPr lang="ja-JP" altLang="en-US" dirty="0" smtClean="0"/>
              <a:t>→</a:t>
            </a:r>
            <a:r>
              <a:rPr lang="en-US" altLang="ja-JP" dirty="0" smtClean="0"/>
              <a:t>UK</a:t>
            </a:r>
            <a:r>
              <a:rPr lang="ja-JP" altLang="en-US" dirty="0" smtClean="0"/>
              <a:t>用</a:t>
            </a:r>
            <a:r>
              <a:rPr lang="ja-JP" altLang="en-US" dirty="0" smtClean="0"/>
              <a:t>で設定します。</a:t>
            </a:r>
            <a:endParaRPr lang="en-US" altLang="ja-JP" dirty="0" smtClean="0"/>
          </a:p>
          <a:p>
            <a:r>
              <a:rPr lang="ja-JP" altLang="en-US" dirty="0" smtClean="0"/>
              <a:t>販売金額にこの </a:t>
            </a:r>
            <a:r>
              <a:rPr lang="en-US" altLang="ja-JP" dirty="0" smtClean="0"/>
              <a:t>VAT</a:t>
            </a:r>
            <a:r>
              <a:rPr lang="ja-JP" altLang="en-US" dirty="0" smtClean="0"/>
              <a:t>率を積算し、販管費として売上額から差し引きます。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540" y="3788933"/>
            <a:ext cx="2514600" cy="1905000"/>
          </a:xfrm>
          <a:prstGeom prst="rect">
            <a:avLst/>
          </a:prstGeom>
        </p:spPr>
      </p:pic>
    </p:spTree>
    <p:extLst>
      <p:ext uri="{BB962C8B-B14F-4D97-AF65-F5344CB8AC3E}">
        <p14:creationId xmlns:p14="http://schemas.microsoft.com/office/powerpoint/2010/main" val="208607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画面</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ASIN</a:t>
            </a:r>
            <a:r>
              <a:rPr lang="ja-JP" altLang="en-US" dirty="0" smtClean="0"/>
              <a:t>のアップロードと設定画面の設定が終わりましたら、いよいよ</a:t>
            </a:r>
            <a:r>
              <a:rPr lang="en-US" altLang="ja-JP" dirty="0" smtClean="0"/>
              <a:t>FBA</a:t>
            </a:r>
            <a:r>
              <a:rPr lang="ja-JP" altLang="en-US" dirty="0" smtClean="0"/>
              <a:t>で売れる商品を探しましょう。</a:t>
            </a:r>
            <a:endParaRPr lang="en-US" altLang="ja-JP" dirty="0" smtClean="0"/>
          </a:p>
          <a:p>
            <a:r>
              <a:rPr lang="en-US" altLang="ja-JP" dirty="0" smtClean="0"/>
              <a:t>FBA</a:t>
            </a:r>
            <a:r>
              <a:rPr lang="ja-JP" altLang="en-US" dirty="0" smtClean="0"/>
              <a:t>画面を開きます。</a:t>
            </a:r>
            <a:endParaRPr lang="en-US" altLang="ja-JP" dirty="0" smtClean="0"/>
          </a:p>
        </p:txBody>
      </p:sp>
    </p:spTree>
    <p:extLst>
      <p:ext uri="{BB962C8B-B14F-4D97-AF65-F5344CB8AC3E}">
        <p14:creationId xmlns:p14="http://schemas.microsoft.com/office/powerpoint/2010/main" val="372125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画面</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70000"/>
            <a:ext cx="8596668" cy="3880773"/>
          </a:xfrm>
        </p:spPr>
        <p:txBody>
          <a:bodyPr/>
          <a:lstStyle/>
          <a:p>
            <a:r>
              <a:rPr lang="ja-JP" altLang="en-US" dirty="0" smtClean="0"/>
              <a:t>まず国を選択します。</a:t>
            </a:r>
            <a:r>
              <a:rPr lang="en-US" altLang="ja-JP" dirty="0" smtClean="0"/>
              <a:t>JP</a:t>
            </a:r>
            <a:r>
              <a:rPr lang="ja-JP" altLang="en-US" dirty="0" smtClean="0"/>
              <a:t>仕入、</a:t>
            </a:r>
            <a:r>
              <a:rPr lang="en-US" altLang="ja-JP" dirty="0" smtClean="0"/>
              <a:t>US</a:t>
            </a:r>
            <a:r>
              <a:rPr lang="ja-JP" altLang="en-US" dirty="0" smtClean="0"/>
              <a:t>販売を行いたい場合は、</a:t>
            </a:r>
            <a:r>
              <a:rPr lang="en-US" altLang="ja-JP" dirty="0" smtClean="0"/>
              <a:t>JP</a:t>
            </a:r>
            <a:r>
              <a:rPr lang="ja-JP" altLang="en-US" dirty="0" smtClean="0"/>
              <a:t>→</a:t>
            </a:r>
            <a:r>
              <a:rPr lang="en-US" altLang="ja-JP" dirty="0" smtClean="0"/>
              <a:t>US</a:t>
            </a:r>
            <a:r>
              <a:rPr lang="ja-JP" altLang="en-US" dirty="0" smtClean="0"/>
              <a:t>を選びます。</a:t>
            </a:r>
            <a:endParaRPr lang="en-US" altLang="ja-JP" dirty="0" smtClean="0"/>
          </a:p>
          <a:p>
            <a:r>
              <a:rPr lang="ja-JP" altLang="en-US" dirty="0" smtClean="0"/>
              <a:t>「抽出」ボタンを押すと、</a:t>
            </a:r>
            <a:r>
              <a:rPr lang="en-US" altLang="ja-JP" dirty="0"/>
              <a:t> JP</a:t>
            </a:r>
            <a:r>
              <a:rPr lang="ja-JP" altLang="en-US" dirty="0"/>
              <a:t>→</a:t>
            </a:r>
            <a:r>
              <a:rPr lang="en-US" altLang="ja-JP" dirty="0" smtClean="0"/>
              <a:t>US</a:t>
            </a:r>
            <a:r>
              <a:rPr lang="ja-JP" altLang="en-US" dirty="0" smtClean="0"/>
              <a:t>に応じてデータ処理を行い、結果を一覧で表示します。</a:t>
            </a:r>
            <a:r>
              <a:rPr lang="en-US" altLang="ja-JP" dirty="0" smtClean="0"/>
              <a:t>1</a:t>
            </a:r>
            <a:r>
              <a:rPr lang="ja-JP" altLang="en-US" dirty="0" smtClean="0"/>
              <a:t>ページあたり</a:t>
            </a:r>
            <a:r>
              <a:rPr lang="en-US" altLang="ja-JP" dirty="0" smtClean="0"/>
              <a:t>250</a:t>
            </a:r>
            <a:r>
              <a:rPr lang="ja-JP" altLang="en-US" dirty="0" smtClean="0"/>
              <a:t>商品を表示します。</a:t>
            </a:r>
            <a:endParaRPr lang="en-US" altLang="ja-JP" dirty="0" smtClean="0"/>
          </a:p>
          <a:p>
            <a:r>
              <a:rPr lang="ja-JP" altLang="en-US" dirty="0" smtClean="0"/>
              <a:t>ランキングや利益額など範囲を入力し、抽出ボタンを押すことで表示を絞り込むこともできます。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57" y="3210386"/>
            <a:ext cx="8014845" cy="3420970"/>
          </a:xfrm>
          <a:prstGeom prst="rect">
            <a:avLst/>
          </a:prstGeom>
        </p:spPr>
      </p:pic>
    </p:spTree>
    <p:extLst>
      <p:ext uri="{BB962C8B-B14F-4D97-AF65-F5344CB8AC3E}">
        <p14:creationId xmlns:p14="http://schemas.microsoft.com/office/powerpoint/2010/main" val="973699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１</a:t>
            </a:r>
            <a:r>
              <a:rPr kumimoji="1" lang="en-US" altLang="ja-JP" dirty="0" smtClean="0"/>
              <a:t>.</a:t>
            </a:r>
            <a:r>
              <a:rPr kumimoji="1" lang="ja-JP" altLang="en-US" dirty="0" smtClean="0"/>
              <a:t>ログイン</a:t>
            </a:r>
            <a:endParaRPr kumimoji="1" lang="en-US" altLang="ja-JP" dirty="0" smtClean="0"/>
          </a:p>
          <a:p>
            <a:r>
              <a:rPr lang="ja-JP" altLang="en-US" dirty="0" smtClean="0"/>
              <a:t>２</a:t>
            </a:r>
            <a:r>
              <a:rPr lang="en-US" altLang="ja-JP" dirty="0" smtClean="0"/>
              <a:t>.</a:t>
            </a:r>
            <a:r>
              <a:rPr lang="ja-JP" altLang="en-US" dirty="0" smtClean="0"/>
              <a:t>メニューの説明</a:t>
            </a:r>
            <a:endParaRPr lang="en-US" altLang="ja-JP" dirty="0" smtClean="0"/>
          </a:p>
          <a:p>
            <a:r>
              <a:rPr kumimoji="1" lang="ja-JP" altLang="en-US" dirty="0" smtClean="0"/>
              <a:t>３</a:t>
            </a:r>
            <a:r>
              <a:rPr kumimoji="1" lang="en-US" altLang="ja-JP" dirty="0" smtClean="0"/>
              <a:t>.FBA</a:t>
            </a:r>
            <a:r>
              <a:rPr kumimoji="1" lang="ja-JP" altLang="en-US" dirty="0" smtClean="0"/>
              <a:t>アップロード画面</a:t>
            </a:r>
            <a:endParaRPr kumimoji="1" lang="en-US" altLang="ja-JP" dirty="0" smtClean="0"/>
          </a:p>
          <a:p>
            <a:r>
              <a:rPr lang="ja-JP" altLang="en-US" dirty="0" smtClean="0"/>
              <a:t>４</a:t>
            </a:r>
            <a:r>
              <a:rPr lang="en-US" altLang="ja-JP" dirty="0" smtClean="0"/>
              <a:t>.</a:t>
            </a:r>
            <a:r>
              <a:rPr lang="ja-JP" altLang="en-US" dirty="0"/>
              <a:t>設定画面</a:t>
            </a:r>
            <a:endParaRPr lang="en-US" altLang="ja-JP" dirty="0"/>
          </a:p>
          <a:p>
            <a:r>
              <a:rPr kumimoji="1" lang="ja-JP" altLang="en-US" dirty="0" smtClean="0"/>
              <a:t>５</a:t>
            </a:r>
            <a:r>
              <a:rPr kumimoji="1" lang="en-US" altLang="ja-JP" dirty="0" smtClean="0"/>
              <a:t>.</a:t>
            </a:r>
            <a:r>
              <a:rPr lang="en-US" altLang="ja-JP" dirty="0"/>
              <a:t> FBA</a:t>
            </a:r>
            <a:r>
              <a:rPr lang="ja-JP" altLang="en-US" dirty="0" smtClean="0"/>
              <a:t>画面</a:t>
            </a:r>
            <a:endParaRPr kumimoji="1" lang="en-US" altLang="ja-JP" dirty="0" smtClean="0"/>
          </a:p>
          <a:p>
            <a:r>
              <a:rPr lang="ja-JP" altLang="en-US" dirty="0" smtClean="0"/>
              <a:t>６</a:t>
            </a:r>
            <a:r>
              <a:rPr lang="en-US" altLang="ja-JP" dirty="0"/>
              <a:t>. FBA</a:t>
            </a:r>
            <a:r>
              <a:rPr lang="ja-JP" altLang="en-US" dirty="0"/>
              <a:t>マスターアップロード画面</a:t>
            </a:r>
            <a:endParaRPr lang="en-US" altLang="ja-JP" dirty="0"/>
          </a:p>
          <a:p>
            <a:r>
              <a:rPr kumimoji="1" lang="ja-JP" altLang="en-US" dirty="0" smtClean="0"/>
              <a:t>７</a:t>
            </a:r>
            <a:r>
              <a:rPr kumimoji="1" lang="en-US" altLang="ja-JP" dirty="0" smtClean="0"/>
              <a:t>.</a:t>
            </a:r>
            <a:r>
              <a:rPr kumimoji="1" lang="ja-JP" altLang="en-US" dirty="0" smtClean="0"/>
              <a:t>ログアウト</a:t>
            </a:r>
            <a:endParaRPr kumimoji="1" lang="ja-JP" altLang="en-US" dirty="0"/>
          </a:p>
        </p:txBody>
      </p:sp>
    </p:spTree>
    <p:extLst>
      <p:ext uri="{BB962C8B-B14F-4D97-AF65-F5344CB8AC3E}">
        <p14:creationId xmlns:p14="http://schemas.microsoft.com/office/powerpoint/2010/main" val="206045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画面</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70000"/>
            <a:ext cx="8596668" cy="3880773"/>
          </a:xfrm>
        </p:spPr>
        <p:txBody>
          <a:bodyPr/>
          <a:lstStyle/>
          <a:p>
            <a:r>
              <a:rPr lang="ja-JP" altLang="en-US" dirty="0" smtClean="0"/>
              <a:t>一覧画面には、購入販売を分析するために様々な項目が表示されます。</a:t>
            </a:r>
            <a:endParaRPr lang="en-US" altLang="ja-JP" dirty="0" smtClean="0"/>
          </a:p>
          <a:p>
            <a:r>
              <a:rPr lang="ja-JP" altLang="en-US" dirty="0" smtClean="0"/>
              <a:t>次ページで、ひとつひとつの意味を説明します。</a:t>
            </a:r>
            <a:endParaRPr lang="en-US" altLang="ja-JP" dirty="0" smtClean="0"/>
          </a:p>
        </p:txBody>
      </p:sp>
    </p:spTree>
    <p:extLst>
      <p:ext uri="{BB962C8B-B14F-4D97-AF65-F5344CB8AC3E}">
        <p14:creationId xmlns:p14="http://schemas.microsoft.com/office/powerpoint/2010/main" val="136641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画面</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70000"/>
            <a:ext cx="8596668" cy="5098527"/>
          </a:xfrm>
        </p:spPr>
        <p:txBody>
          <a:bodyPr>
            <a:normAutofit fontScale="92500" lnSpcReduction="10000"/>
          </a:bodyPr>
          <a:lstStyle/>
          <a:p>
            <a:r>
              <a:rPr lang="en-US" altLang="ja-JP" dirty="0" err="1" smtClean="0"/>
              <a:t>Asin</a:t>
            </a:r>
            <a:r>
              <a:rPr lang="ja-JP" altLang="en-US" dirty="0" smtClean="0"/>
              <a:t>：リンクになっており仕入国の</a:t>
            </a:r>
            <a:r>
              <a:rPr lang="en-US" altLang="ja-JP" dirty="0" smtClean="0"/>
              <a:t>Amazon</a:t>
            </a:r>
            <a:r>
              <a:rPr lang="ja-JP" altLang="en-US" dirty="0" smtClean="0"/>
              <a:t>の商品画面が開く</a:t>
            </a:r>
            <a:endParaRPr lang="en-US" altLang="ja-JP" dirty="0" smtClean="0"/>
          </a:p>
          <a:p>
            <a:r>
              <a:rPr lang="ja-JP" altLang="en-US" dirty="0" smtClean="0"/>
              <a:t>タイトル：仕入国側の商品タイトル</a:t>
            </a:r>
            <a:endParaRPr lang="en-US" altLang="ja-JP" dirty="0" smtClean="0"/>
          </a:p>
          <a:p>
            <a:r>
              <a:rPr lang="ja-JP" altLang="en-US" dirty="0" smtClean="0"/>
              <a:t>平均ランキング：販売国側の</a:t>
            </a:r>
            <a:r>
              <a:rPr lang="ja-JP" altLang="en-US" dirty="0"/>
              <a:t>本日</a:t>
            </a:r>
            <a:r>
              <a:rPr lang="en-US" altLang="ja-JP" dirty="0"/>
              <a:t>〜</a:t>
            </a:r>
            <a:r>
              <a:rPr lang="ja-JP" altLang="en-US" dirty="0"/>
              <a:t>過去</a:t>
            </a:r>
            <a:r>
              <a:rPr lang="en-US" altLang="ja-JP" dirty="0"/>
              <a:t>30</a:t>
            </a:r>
            <a:r>
              <a:rPr lang="ja-JP" altLang="en-US" dirty="0" smtClean="0"/>
              <a:t>日までの平均ランキング。</a:t>
            </a:r>
            <a:endParaRPr lang="en-US" altLang="ja-JP" dirty="0" smtClean="0"/>
          </a:p>
          <a:p>
            <a:r>
              <a:rPr lang="en-US" altLang="ja-JP" dirty="0" smtClean="0"/>
              <a:t>Rank</a:t>
            </a:r>
            <a:r>
              <a:rPr lang="ja-JP" altLang="en-US" dirty="0" smtClean="0"/>
              <a:t>変動数：過去</a:t>
            </a:r>
            <a:r>
              <a:rPr lang="en-US" altLang="ja-JP" dirty="0" smtClean="0"/>
              <a:t>30</a:t>
            </a:r>
            <a:r>
              <a:rPr lang="ja-JP" altLang="en-US" dirty="0" smtClean="0"/>
              <a:t>日分（</a:t>
            </a:r>
            <a:r>
              <a:rPr lang="en-US" altLang="ja-JP" dirty="0" smtClean="0"/>
              <a:t>1</a:t>
            </a:r>
            <a:r>
              <a:rPr lang="ja-JP" altLang="en-US" dirty="0" smtClean="0"/>
              <a:t>時間に</a:t>
            </a:r>
            <a:r>
              <a:rPr lang="en-US" altLang="ja-JP" dirty="0" smtClean="0"/>
              <a:t>1</a:t>
            </a:r>
            <a:r>
              <a:rPr lang="ja-JP" altLang="en-US" dirty="0" smtClean="0"/>
              <a:t>回取得）のランキング変動で、ランキングが上がった数（実数）</a:t>
            </a:r>
            <a:endParaRPr lang="en-US" altLang="ja-JP" dirty="0" smtClean="0"/>
          </a:p>
          <a:p>
            <a:r>
              <a:rPr lang="ja-JP" altLang="en-US" dirty="0" smtClean="0"/>
              <a:t>調整</a:t>
            </a:r>
            <a:r>
              <a:rPr lang="en-US" altLang="ja-JP" dirty="0" smtClean="0"/>
              <a:t>Rank</a:t>
            </a:r>
            <a:r>
              <a:rPr lang="ja-JP" altLang="en-US" dirty="0" smtClean="0"/>
              <a:t>変動数：ランキングの取得を始めてから</a:t>
            </a:r>
            <a:r>
              <a:rPr lang="en-US" altLang="ja-JP" dirty="0" smtClean="0"/>
              <a:t>30</a:t>
            </a:r>
            <a:r>
              <a:rPr lang="ja-JP" altLang="en-US" dirty="0" smtClean="0"/>
              <a:t>日経過していない場合、日数を掛け算し推定</a:t>
            </a:r>
            <a:r>
              <a:rPr lang="en-US" altLang="ja-JP" dirty="0" smtClean="0"/>
              <a:t>30</a:t>
            </a:r>
            <a:r>
              <a:rPr lang="ja-JP" altLang="en-US" dirty="0" smtClean="0"/>
              <a:t>日分を算出する。例えば、</a:t>
            </a:r>
            <a:r>
              <a:rPr lang="en-US" altLang="ja-JP" dirty="0" smtClean="0"/>
              <a:t>15</a:t>
            </a:r>
            <a:r>
              <a:rPr lang="ja-JP" altLang="en-US" dirty="0" smtClean="0"/>
              <a:t>日経過していて変動</a:t>
            </a:r>
            <a:r>
              <a:rPr lang="en-US" altLang="ja-JP" dirty="0" smtClean="0"/>
              <a:t>2</a:t>
            </a:r>
            <a:r>
              <a:rPr lang="ja-JP" altLang="en-US" dirty="0" smtClean="0"/>
              <a:t>の場合、</a:t>
            </a:r>
            <a:r>
              <a:rPr lang="en-US" altLang="ja-JP" dirty="0" smtClean="0"/>
              <a:t>30</a:t>
            </a:r>
            <a:r>
              <a:rPr lang="ja-JP" altLang="en-US" dirty="0" smtClean="0"/>
              <a:t>日だったら変動</a:t>
            </a:r>
            <a:r>
              <a:rPr lang="en-US" altLang="ja-JP" dirty="0" smtClean="0"/>
              <a:t>4</a:t>
            </a:r>
            <a:r>
              <a:rPr lang="ja-JP" altLang="en-US" dirty="0" smtClean="0"/>
              <a:t>という計算を行なって表示。</a:t>
            </a:r>
            <a:r>
              <a:rPr lang="en-US" altLang="ja-JP" dirty="0" smtClean="0"/>
              <a:t>10</a:t>
            </a:r>
            <a:r>
              <a:rPr lang="ja-JP" altLang="en-US" dirty="0" smtClean="0"/>
              <a:t>日経過していて変動</a:t>
            </a:r>
            <a:r>
              <a:rPr lang="en-US" altLang="ja-JP" dirty="0" smtClean="0"/>
              <a:t>2</a:t>
            </a:r>
            <a:r>
              <a:rPr lang="ja-JP" altLang="en-US" dirty="0" smtClean="0"/>
              <a:t>なら、</a:t>
            </a:r>
            <a:r>
              <a:rPr lang="en-US" altLang="ja-JP" dirty="0" smtClean="0"/>
              <a:t>6</a:t>
            </a:r>
            <a:r>
              <a:rPr lang="ja-JP" altLang="en-US" dirty="0" smtClean="0"/>
              <a:t>を表示。</a:t>
            </a:r>
            <a:endParaRPr lang="en-US" altLang="ja-JP" dirty="0" smtClean="0"/>
          </a:p>
          <a:p>
            <a:r>
              <a:rPr lang="en-US" altLang="ja-JP" dirty="0" smtClean="0"/>
              <a:t>FBA</a:t>
            </a:r>
            <a:r>
              <a:rPr lang="ja-JP" altLang="en-US" dirty="0" smtClean="0"/>
              <a:t>セラー数：販売国の</a:t>
            </a:r>
            <a:r>
              <a:rPr lang="en-US" altLang="ja-JP" dirty="0" smtClean="0"/>
              <a:t>FBA</a:t>
            </a:r>
            <a:r>
              <a:rPr lang="ja-JP" altLang="en-US" dirty="0" smtClean="0"/>
              <a:t>セラー数。ただし非常にセラー数が多い</a:t>
            </a:r>
            <a:r>
              <a:rPr lang="en-US" altLang="ja-JP" dirty="0" smtClean="0"/>
              <a:t>ASIN</a:t>
            </a:r>
            <a:r>
              <a:rPr lang="ja-JP" altLang="en-US" dirty="0" smtClean="0"/>
              <a:t>の場合で、価格帯がバラバラの場合、すべてのセラー数を取りきれないこともあります。</a:t>
            </a:r>
            <a:endParaRPr lang="en-US" altLang="ja-JP" dirty="0" smtClean="0"/>
          </a:p>
          <a:p>
            <a:r>
              <a:rPr lang="ja-JP" altLang="en-US" dirty="0" smtClean="0"/>
              <a:t>最低販売数：</a:t>
            </a:r>
            <a:r>
              <a:rPr lang="en-US" altLang="ja-JP" dirty="0" smtClean="0"/>
              <a:t>Rank</a:t>
            </a:r>
            <a:r>
              <a:rPr lang="ja-JP" altLang="en-US" dirty="0" smtClean="0"/>
              <a:t>変動数</a:t>
            </a:r>
            <a:r>
              <a:rPr lang="en-US" altLang="ja-JP" dirty="0" smtClean="0"/>
              <a:t>/FBA</a:t>
            </a:r>
            <a:r>
              <a:rPr lang="ja-JP" altLang="en-US" dirty="0" smtClean="0"/>
              <a:t>セラー数</a:t>
            </a:r>
            <a:r>
              <a:rPr lang="en-US" altLang="ja-JP" dirty="0" smtClean="0"/>
              <a:t>+1</a:t>
            </a:r>
            <a:r>
              <a:rPr lang="ja-JP" altLang="en-US" dirty="0" smtClean="0"/>
              <a:t>　自分が販売した場合、１ヶ月あたりに売れる数の予想</a:t>
            </a:r>
            <a:endParaRPr lang="en-US" altLang="ja-JP" dirty="0" smtClean="0"/>
          </a:p>
          <a:p>
            <a:r>
              <a:rPr lang="ja-JP" altLang="en-US" dirty="0" smtClean="0"/>
              <a:t>仕入れ</a:t>
            </a:r>
            <a:r>
              <a:rPr lang="en-US" altLang="ja-JP" dirty="0" smtClean="0"/>
              <a:t>-Amazon</a:t>
            </a:r>
            <a:r>
              <a:rPr lang="ja-JP" altLang="en-US" dirty="0" smtClean="0"/>
              <a:t>：仕入国の</a:t>
            </a:r>
            <a:r>
              <a:rPr lang="en-US" altLang="ja-JP" dirty="0" smtClean="0"/>
              <a:t>Amazon</a:t>
            </a:r>
            <a:r>
              <a:rPr lang="ja-JP" altLang="en-US" dirty="0" smtClean="0"/>
              <a:t>の価格を円換算で表示。　仕入国で販売しているセラーに絞り、送料を含む価格が一番安いセラーの価格を表示。　データが未取得の場合「未取得」。セラーがいない場合は「出品者なし」を表示。</a:t>
            </a:r>
            <a:endParaRPr lang="en-US" altLang="ja-JP" dirty="0" smtClean="0"/>
          </a:p>
          <a:p>
            <a:r>
              <a:rPr lang="ja-JP" altLang="en-US" dirty="0" smtClean="0"/>
              <a:t>仕入れ</a:t>
            </a:r>
            <a:r>
              <a:rPr lang="en-US" altLang="ja-JP" dirty="0" smtClean="0"/>
              <a:t>-</a:t>
            </a:r>
            <a:r>
              <a:rPr lang="ja-JP" altLang="en-US" dirty="0" smtClean="0"/>
              <a:t>自社設定：</a:t>
            </a:r>
            <a:r>
              <a:rPr lang="en-US" altLang="ja-JP" dirty="0" smtClean="0"/>
              <a:t>FBA</a:t>
            </a:r>
            <a:r>
              <a:rPr lang="ja-JP" altLang="en-US" dirty="0" smtClean="0"/>
              <a:t>マスターアップロードで自分でアップした価格が表示される。</a:t>
            </a:r>
            <a:endParaRPr lang="en-US" altLang="ja-JP" dirty="0" smtClean="0"/>
          </a:p>
          <a:p>
            <a:endParaRPr lang="en-US" altLang="ja-JP" dirty="0" smtClean="0"/>
          </a:p>
        </p:txBody>
      </p:sp>
    </p:spTree>
    <p:extLst>
      <p:ext uri="{BB962C8B-B14F-4D97-AF65-F5344CB8AC3E}">
        <p14:creationId xmlns:p14="http://schemas.microsoft.com/office/powerpoint/2010/main" val="168445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画面</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70000"/>
            <a:ext cx="8596668" cy="5098527"/>
          </a:xfrm>
        </p:spPr>
        <p:txBody>
          <a:bodyPr>
            <a:normAutofit/>
          </a:bodyPr>
          <a:lstStyle/>
          <a:p>
            <a:r>
              <a:rPr lang="ja-JP" altLang="en-US" dirty="0" smtClean="0"/>
              <a:t>販売価格：販売国の価格を円換算で表示。表示パターンは以下の通り。</a:t>
            </a:r>
            <a:endParaRPr lang="en-US" altLang="ja-JP" dirty="0" smtClean="0"/>
          </a:p>
          <a:p>
            <a:pPr marL="0" indent="0">
              <a:buNone/>
            </a:pPr>
            <a:r>
              <a:rPr lang="ja-JP" altLang="en-US" dirty="0"/>
              <a:t>・「</a:t>
            </a:r>
            <a:r>
              <a:rPr lang="en-US" altLang="ja-JP" dirty="0" smtClean="0"/>
              <a:t>FBA</a:t>
            </a:r>
            <a:r>
              <a:rPr lang="ja-JP" altLang="en-US" dirty="0" smtClean="0"/>
              <a:t>の中で最安価格</a:t>
            </a:r>
            <a:r>
              <a:rPr lang="ja-JP" altLang="en-US" dirty="0"/>
              <a:t>」＜カート価格なら「カート価格」</a:t>
            </a:r>
          </a:p>
          <a:p>
            <a:pPr marL="0" indent="0">
              <a:buNone/>
            </a:pPr>
            <a:r>
              <a:rPr lang="ja-JP" altLang="en-US" dirty="0"/>
              <a:t>・</a:t>
            </a:r>
            <a:r>
              <a:rPr lang="ja-JP" altLang="en-US" dirty="0" smtClean="0"/>
              <a:t>「</a:t>
            </a:r>
            <a:r>
              <a:rPr lang="en-US" altLang="ja-JP" dirty="0"/>
              <a:t> FBA</a:t>
            </a:r>
            <a:r>
              <a:rPr lang="ja-JP" altLang="en-US" dirty="0"/>
              <a:t>の中で最安価格</a:t>
            </a:r>
            <a:r>
              <a:rPr lang="ja-JP" altLang="en-US" dirty="0" smtClean="0"/>
              <a:t>」</a:t>
            </a:r>
            <a:r>
              <a:rPr lang="ja-JP" altLang="en-US" dirty="0"/>
              <a:t>＞カート価格なら</a:t>
            </a:r>
            <a:r>
              <a:rPr lang="ja-JP" altLang="en-US" dirty="0" smtClean="0"/>
              <a:t>「</a:t>
            </a:r>
            <a:r>
              <a:rPr lang="en-US" altLang="ja-JP" dirty="0"/>
              <a:t> FBA</a:t>
            </a:r>
            <a:r>
              <a:rPr lang="ja-JP" altLang="en-US" dirty="0"/>
              <a:t>の中で最安価格</a:t>
            </a:r>
            <a:r>
              <a:rPr lang="ja-JP" altLang="en-US" dirty="0" smtClean="0"/>
              <a:t>」</a:t>
            </a:r>
            <a:endParaRPr lang="ja-JP" altLang="en-US" dirty="0"/>
          </a:p>
          <a:p>
            <a:pPr marL="0" indent="0">
              <a:buNone/>
            </a:pPr>
            <a:r>
              <a:rPr lang="ja-JP" altLang="en-US" dirty="0"/>
              <a:t>・どちらもなしならその販売国の「最安価格」</a:t>
            </a:r>
            <a:endParaRPr lang="en-US" altLang="ja-JP" dirty="0" smtClean="0"/>
          </a:p>
          <a:p>
            <a:r>
              <a:rPr lang="ja-JP" altLang="en-US" dirty="0" smtClean="0"/>
              <a:t>販売価格</a:t>
            </a:r>
            <a:r>
              <a:rPr lang="ja-JP" altLang="en-US" dirty="0"/>
              <a:t>タイプ：前項目の販売</a:t>
            </a:r>
            <a:r>
              <a:rPr lang="ja-JP" altLang="en-US" dirty="0" smtClean="0"/>
              <a:t>価格のタイプを</a:t>
            </a:r>
            <a:r>
              <a:rPr lang="ja-JP" altLang="en-US" dirty="0"/>
              <a:t>表示する</a:t>
            </a:r>
            <a:r>
              <a:rPr lang="ja-JP" altLang="en-US" dirty="0" smtClean="0"/>
              <a:t>。</a:t>
            </a:r>
            <a:endParaRPr lang="en-US" altLang="ja-JP" dirty="0" smtClean="0"/>
          </a:p>
          <a:p>
            <a:pPr marL="0" indent="0">
              <a:buNone/>
            </a:pPr>
            <a:r>
              <a:rPr lang="ja-JP" altLang="en-US" dirty="0" smtClean="0"/>
              <a:t>・「</a:t>
            </a:r>
            <a:r>
              <a:rPr lang="en-US" altLang="ja-JP" dirty="0"/>
              <a:t> FBA</a:t>
            </a:r>
            <a:r>
              <a:rPr lang="ja-JP" altLang="en-US" dirty="0"/>
              <a:t>の中で最安価格</a:t>
            </a:r>
            <a:r>
              <a:rPr lang="ja-JP" altLang="en-US" dirty="0" smtClean="0"/>
              <a:t>」</a:t>
            </a:r>
            <a:r>
              <a:rPr lang="ja-JP" altLang="en-US" dirty="0"/>
              <a:t>が採用されていたら「</a:t>
            </a:r>
            <a:r>
              <a:rPr lang="en-US" altLang="ja-JP" dirty="0"/>
              <a:t>F</a:t>
            </a:r>
            <a:r>
              <a:rPr lang="ja-JP" altLang="en-US" dirty="0"/>
              <a:t>」</a:t>
            </a:r>
          </a:p>
          <a:p>
            <a:pPr marL="0" indent="0">
              <a:buNone/>
            </a:pPr>
            <a:r>
              <a:rPr lang="ja-JP" altLang="en-US" dirty="0" smtClean="0"/>
              <a:t>・「</a:t>
            </a:r>
            <a:r>
              <a:rPr lang="ja-JP" altLang="en-US" dirty="0"/>
              <a:t>カート価格」が採用されていたら「</a:t>
            </a:r>
            <a:r>
              <a:rPr lang="en-US" altLang="ja-JP" dirty="0"/>
              <a:t>C</a:t>
            </a:r>
            <a:r>
              <a:rPr lang="ja-JP" altLang="en-US" dirty="0"/>
              <a:t>」</a:t>
            </a:r>
          </a:p>
          <a:p>
            <a:pPr marL="0" indent="0">
              <a:buNone/>
            </a:pPr>
            <a:r>
              <a:rPr lang="ja-JP" altLang="en-US" dirty="0" smtClean="0"/>
              <a:t>・「</a:t>
            </a:r>
            <a:r>
              <a:rPr lang="ja-JP" altLang="en-US" dirty="0"/>
              <a:t>最安価格」が採用されていたら「</a:t>
            </a:r>
            <a:r>
              <a:rPr lang="en-US" altLang="ja-JP" dirty="0"/>
              <a:t>L</a:t>
            </a:r>
            <a:r>
              <a:rPr lang="ja-JP" altLang="en-US" dirty="0"/>
              <a:t>」</a:t>
            </a:r>
          </a:p>
          <a:p>
            <a:endParaRPr lang="en-US" altLang="ja-JP" dirty="0" smtClean="0"/>
          </a:p>
        </p:txBody>
      </p:sp>
    </p:spTree>
    <p:extLst>
      <p:ext uri="{BB962C8B-B14F-4D97-AF65-F5344CB8AC3E}">
        <p14:creationId xmlns:p14="http://schemas.microsoft.com/office/powerpoint/2010/main" val="1188176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画面</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70000"/>
            <a:ext cx="8596668" cy="5098527"/>
          </a:xfrm>
        </p:spPr>
        <p:txBody>
          <a:bodyPr>
            <a:normAutofit fontScale="92500" lnSpcReduction="20000"/>
          </a:bodyPr>
          <a:lstStyle/>
          <a:p>
            <a:r>
              <a:rPr lang="ja-JP" altLang="en-US" dirty="0"/>
              <a:t>販管費： </a:t>
            </a:r>
            <a:r>
              <a:rPr lang="ja-JP" altLang="en-US" dirty="0" smtClean="0"/>
              <a:t>販売に係る費用の合算価格</a:t>
            </a:r>
            <a:endParaRPr lang="en-US" altLang="ja-JP" dirty="0" smtClean="0"/>
          </a:p>
          <a:p>
            <a:pPr marL="0" indent="0">
              <a:buNone/>
            </a:pPr>
            <a:r>
              <a:rPr lang="en-US" altLang="ja-JP" dirty="0" smtClean="0"/>
              <a:t>FBA</a:t>
            </a:r>
            <a:r>
              <a:rPr lang="ja-JP" altLang="en-US" dirty="0"/>
              <a:t>手数料＋販売手数料＋</a:t>
            </a:r>
            <a:r>
              <a:rPr lang="en-US" altLang="ja-JP" dirty="0" err="1"/>
              <a:t>ClosingFee</a:t>
            </a:r>
            <a:r>
              <a:rPr lang="en-US" altLang="ja-JP" dirty="0"/>
              <a:t>+</a:t>
            </a:r>
            <a:r>
              <a:rPr lang="ja-JP" altLang="en-US" dirty="0"/>
              <a:t>関税＋送料＋</a:t>
            </a:r>
            <a:r>
              <a:rPr lang="en-US" altLang="ja-JP" dirty="0"/>
              <a:t>VAT</a:t>
            </a:r>
          </a:p>
          <a:p>
            <a:pPr marL="0" indent="0">
              <a:buNone/>
            </a:pPr>
            <a:r>
              <a:rPr lang="en-US" altLang="ja-JP" dirty="0"/>
              <a:t>※VAT</a:t>
            </a:r>
            <a:r>
              <a:rPr lang="ja-JP" altLang="en-US" dirty="0"/>
              <a:t>は</a:t>
            </a:r>
            <a:r>
              <a:rPr lang="en-US" altLang="ja-JP" dirty="0"/>
              <a:t>UK</a:t>
            </a:r>
            <a:r>
              <a:rPr lang="ja-JP" altLang="en-US" dirty="0"/>
              <a:t>の時だけ</a:t>
            </a:r>
            <a:r>
              <a:rPr lang="ja-JP" altLang="en-US" dirty="0" smtClean="0"/>
              <a:t>プラス。</a:t>
            </a:r>
            <a:endParaRPr lang="en-US" altLang="ja-JP" dirty="0" smtClean="0"/>
          </a:p>
          <a:p>
            <a:pPr marL="0" indent="0">
              <a:buNone/>
            </a:pPr>
            <a:r>
              <a:rPr lang="en-US" altLang="ja-JP" dirty="0" smtClean="0"/>
              <a:t>Amazon</a:t>
            </a:r>
            <a:r>
              <a:rPr lang="ja-JP" altLang="en-US" dirty="0" smtClean="0"/>
              <a:t>手数料が取得できていない場合は、</a:t>
            </a:r>
            <a:r>
              <a:rPr lang="en-US" altLang="ja-JP" dirty="0" err="1" smtClean="0"/>
              <a:t>AmazonFBA</a:t>
            </a:r>
            <a:r>
              <a:rPr lang="ja-JP" altLang="en-US" dirty="0" smtClean="0"/>
              <a:t>シミュレーター画面へのリンクを表示します。</a:t>
            </a:r>
            <a:endParaRPr lang="en-US" altLang="ja-JP" dirty="0" smtClean="0"/>
          </a:p>
          <a:p>
            <a:pPr marL="0" indent="0">
              <a:buNone/>
            </a:pPr>
            <a:r>
              <a:rPr lang="en-US" altLang="ja-JP" dirty="0"/>
              <a:t>※</a:t>
            </a:r>
            <a:r>
              <a:rPr lang="ja-JP" altLang="en-US" dirty="0"/>
              <a:t>関税＝仕入れ金額*設定関税率</a:t>
            </a:r>
          </a:p>
          <a:p>
            <a:pPr marL="0" indent="0">
              <a:buNone/>
            </a:pPr>
            <a:r>
              <a:rPr lang="en-US" altLang="ja-JP" dirty="0"/>
              <a:t>※VAT=</a:t>
            </a:r>
            <a:r>
              <a:rPr lang="ja-JP" altLang="en-US" dirty="0"/>
              <a:t>販売金額*</a:t>
            </a:r>
            <a:r>
              <a:rPr lang="en-US" altLang="ja-JP" dirty="0"/>
              <a:t>VAT% (UK</a:t>
            </a:r>
            <a:r>
              <a:rPr lang="ja-JP" altLang="en-US" dirty="0"/>
              <a:t>の時のみ</a:t>
            </a:r>
            <a:r>
              <a:rPr lang="en-US" altLang="ja-JP" dirty="0"/>
              <a:t>)</a:t>
            </a:r>
          </a:p>
          <a:p>
            <a:pPr marL="0" indent="0">
              <a:buNone/>
            </a:pPr>
            <a:r>
              <a:rPr lang="en-US" altLang="ja-JP" dirty="0"/>
              <a:t>※</a:t>
            </a:r>
            <a:r>
              <a:rPr lang="ja-JP" altLang="en-US" dirty="0"/>
              <a:t>重量は、実重量と容積重量（</a:t>
            </a:r>
            <a:r>
              <a:rPr lang="en-US" altLang="ja-JP" dirty="0"/>
              <a:t>cm*cm*cm/5000=/kg</a:t>
            </a:r>
            <a:r>
              <a:rPr lang="ja-JP" altLang="en-US" dirty="0"/>
              <a:t>）大きい方を採用する。</a:t>
            </a:r>
          </a:p>
          <a:p>
            <a:pPr marL="0" indent="0">
              <a:buNone/>
            </a:pPr>
            <a:r>
              <a:rPr lang="en-US" altLang="ja-JP" dirty="0"/>
              <a:t>※</a:t>
            </a:r>
            <a:r>
              <a:rPr lang="ja-JP" altLang="en-US" dirty="0"/>
              <a:t>送料＝設定画面の送料設定で設定している金額</a:t>
            </a:r>
            <a:r>
              <a:rPr lang="en-US" altLang="ja-JP" dirty="0"/>
              <a:t>×</a:t>
            </a:r>
            <a:r>
              <a:rPr lang="ja-JP" altLang="en-US" dirty="0"/>
              <a:t>重量（</a:t>
            </a:r>
            <a:r>
              <a:rPr lang="en-US" altLang="ja-JP" dirty="0"/>
              <a:t>Kg</a:t>
            </a:r>
            <a:r>
              <a:rPr lang="ja-JP" altLang="en-US" dirty="0"/>
              <a:t>）です。</a:t>
            </a:r>
            <a:endParaRPr lang="en-US" altLang="ja-JP" dirty="0" smtClean="0"/>
          </a:p>
          <a:p>
            <a:r>
              <a:rPr lang="ja-JP" altLang="en-US" dirty="0" smtClean="0"/>
              <a:t>利益額：</a:t>
            </a:r>
            <a:endParaRPr lang="en-US" altLang="ja-JP" dirty="0" smtClean="0"/>
          </a:p>
          <a:p>
            <a:pPr marL="0" indent="0">
              <a:buNone/>
            </a:pPr>
            <a:r>
              <a:rPr lang="ja-JP" altLang="en-US" dirty="0"/>
              <a:t>販売価格*販売手数料率（％）</a:t>
            </a:r>
            <a:r>
              <a:rPr lang="en-US" altLang="ja-JP" dirty="0"/>
              <a:t>-FBA</a:t>
            </a:r>
            <a:r>
              <a:rPr lang="ja-JP" altLang="en-US" dirty="0"/>
              <a:t>手数料</a:t>
            </a:r>
            <a:r>
              <a:rPr lang="en-US" altLang="ja-JP" dirty="0"/>
              <a:t>-</a:t>
            </a:r>
            <a:r>
              <a:rPr lang="ja-JP" altLang="en-US" dirty="0"/>
              <a:t>送料</a:t>
            </a:r>
            <a:r>
              <a:rPr lang="en-US" altLang="ja-JP" dirty="0"/>
              <a:t>-</a:t>
            </a:r>
            <a:r>
              <a:rPr lang="ja-JP" altLang="en-US" dirty="0"/>
              <a:t>仕入れ価格</a:t>
            </a:r>
            <a:r>
              <a:rPr lang="en-US" altLang="ja-JP" dirty="0"/>
              <a:t>-</a:t>
            </a:r>
            <a:r>
              <a:rPr lang="ja-JP" altLang="en-US" dirty="0"/>
              <a:t>関税</a:t>
            </a:r>
            <a:r>
              <a:rPr lang="en-US" altLang="ja-JP" dirty="0"/>
              <a:t>-VAT</a:t>
            </a:r>
          </a:p>
          <a:p>
            <a:pPr marL="0" indent="0">
              <a:buNone/>
            </a:pPr>
            <a:r>
              <a:rPr lang="en-US" altLang="ja-JP" dirty="0"/>
              <a:t>※VAT</a:t>
            </a:r>
            <a:r>
              <a:rPr lang="ja-JP" altLang="en-US" dirty="0"/>
              <a:t>は</a:t>
            </a:r>
            <a:r>
              <a:rPr lang="en-US" altLang="ja-JP" dirty="0"/>
              <a:t>UK</a:t>
            </a:r>
            <a:r>
              <a:rPr lang="ja-JP" altLang="en-US" dirty="0"/>
              <a:t>の時のみマイナスする。</a:t>
            </a:r>
          </a:p>
          <a:p>
            <a:pPr marL="0" indent="0">
              <a:buNone/>
            </a:pPr>
            <a:r>
              <a:rPr lang="en-US" altLang="ja-JP" dirty="0"/>
              <a:t>※</a:t>
            </a:r>
            <a:r>
              <a:rPr lang="ja-JP" altLang="en-US" dirty="0"/>
              <a:t>仕入れ金額は、「仕入れ </a:t>
            </a:r>
            <a:r>
              <a:rPr lang="en-US" altLang="ja-JP" dirty="0"/>
              <a:t>- </a:t>
            </a:r>
            <a:r>
              <a:rPr lang="ja-JP" altLang="en-US" dirty="0"/>
              <a:t>自社設定」を優先、登録がない場合は、仕入れ </a:t>
            </a:r>
            <a:r>
              <a:rPr lang="en-US" altLang="ja-JP" dirty="0"/>
              <a:t>- Amazon</a:t>
            </a:r>
            <a:r>
              <a:rPr lang="ja-JP" altLang="en-US" dirty="0"/>
              <a:t>の金額</a:t>
            </a:r>
            <a:r>
              <a:rPr lang="ja-JP" altLang="en-US" dirty="0" smtClean="0"/>
              <a:t>。</a:t>
            </a:r>
            <a:endParaRPr lang="ja-JP" altLang="en-US" dirty="0"/>
          </a:p>
          <a:p>
            <a:pPr marL="0" indent="0">
              <a:buNone/>
            </a:pPr>
            <a:r>
              <a:rPr lang="ja-JP" altLang="en-US" dirty="0"/>
              <a:t>手数料</a:t>
            </a:r>
            <a:r>
              <a:rPr lang="en-US" altLang="ja-JP" dirty="0"/>
              <a:t>API</a:t>
            </a:r>
            <a:r>
              <a:rPr lang="ja-JP" altLang="en-US" dirty="0"/>
              <a:t>で手数料が取得できていない場合は、</a:t>
            </a:r>
            <a:r>
              <a:rPr lang="en-US" altLang="ja-JP" dirty="0"/>
              <a:t>0</a:t>
            </a:r>
            <a:r>
              <a:rPr lang="ja-JP" altLang="en-US" dirty="0"/>
              <a:t>と表示する。</a:t>
            </a:r>
            <a:endParaRPr lang="en-US" altLang="ja-JP" dirty="0" smtClean="0"/>
          </a:p>
        </p:txBody>
      </p:sp>
    </p:spTree>
    <p:extLst>
      <p:ext uri="{BB962C8B-B14F-4D97-AF65-F5344CB8AC3E}">
        <p14:creationId xmlns:p14="http://schemas.microsoft.com/office/powerpoint/2010/main" val="83970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画面</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70000"/>
            <a:ext cx="8596668" cy="5098527"/>
          </a:xfrm>
        </p:spPr>
        <p:txBody>
          <a:bodyPr>
            <a:normAutofit/>
          </a:bodyPr>
          <a:lstStyle/>
          <a:p>
            <a:r>
              <a:rPr lang="ja-JP" altLang="en-US" dirty="0"/>
              <a:t>利益率：利益額</a:t>
            </a:r>
            <a:r>
              <a:rPr lang="en-US" altLang="ja-JP" dirty="0"/>
              <a:t>/</a:t>
            </a:r>
            <a:r>
              <a:rPr lang="ja-JP" altLang="en-US" dirty="0"/>
              <a:t>販売価格*</a:t>
            </a:r>
            <a:r>
              <a:rPr lang="en-US" altLang="ja-JP" dirty="0" smtClean="0"/>
              <a:t>100</a:t>
            </a:r>
            <a:endParaRPr lang="en-US" altLang="ja-JP" dirty="0"/>
          </a:p>
          <a:p>
            <a:pPr marL="0" indent="0">
              <a:buNone/>
            </a:pPr>
            <a:r>
              <a:rPr lang="ja-JP" altLang="en-US" dirty="0"/>
              <a:t>手数料</a:t>
            </a:r>
            <a:r>
              <a:rPr lang="en-US" altLang="ja-JP" dirty="0"/>
              <a:t>API</a:t>
            </a:r>
            <a:r>
              <a:rPr lang="ja-JP" altLang="en-US" dirty="0"/>
              <a:t>で手数料が取得できていない場合は、</a:t>
            </a:r>
            <a:r>
              <a:rPr lang="en-US" altLang="ja-JP" dirty="0"/>
              <a:t>0</a:t>
            </a:r>
            <a:r>
              <a:rPr lang="ja-JP" altLang="en-US" dirty="0"/>
              <a:t>と</a:t>
            </a:r>
            <a:r>
              <a:rPr lang="ja-JP" altLang="en-US" dirty="0" smtClean="0"/>
              <a:t>表示。</a:t>
            </a:r>
            <a:endParaRPr lang="en-US" altLang="ja-JP" dirty="0"/>
          </a:p>
          <a:p>
            <a:r>
              <a:rPr lang="en-US" altLang="ja-JP" dirty="0" smtClean="0"/>
              <a:t>Amazon</a:t>
            </a:r>
            <a:r>
              <a:rPr lang="ja-JP" altLang="en-US" dirty="0" smtClean="0"/>
              <a:t>：</a:t>
            </a:r>
            <a:r>
              <a:rPr lang="en-US" altLang="ja-JP" dirty="0" smtClean="0"/>
              <a:t>Amazon</a:t>
            </a:r>
            <a:r>
              <a:rPr lang="ja-JP" altLang="en-US" dirty="0" smtClean="0"/>
              <a:t>本体が出品しているかどうか。　あくまで目安です。</a:t>
            </a:r>
            <a:r>
              <a:rPr lang="en-US" altLang="ja-JP" dirty="0" smtClean="0"/>
              <a:t>1</a:t>
            </a:r>
            <a:r>
              <a:rPr lang="ja-JP" altLang="en-US" dirty="0" smtClean="0"/>
              <a:t>件と表示。　</a:t>
            </a:r>
            <a:r>
              <a:rPr lang="en-US" altLang="ja-JP" dirty="0" smtClean="0"/>
              <a:t>Amazon</a:t>
            </a:r>
            <a:r>
              <a:rPr lang="ja-JP" altLang="en-US" dirty="0" smtClean="0"/>
              <a:t>ではないが強いセラーがいる可能性が高い。</a:t>
            </a:r>
            <a:endParaRPr lang="en-US" altLang="ja-JP" dirty="0" smtClean="0"/>
          </a:p>
          <a:p>
            <a:r>
              <a:rPr lang="ja-JP" altLang="en-US" dirty="0" smtClean="0"/>
              <a:t>備考：</a:t>
            </a:r>
            <a:r>
              <a:rPr lang="en-US" altLang="ja-JP" dirty="0" smtClean="0"/>
              <a:t>FBA</a:t>
            </a:r>
            <a:r>
              <a:rPr lang="ja-JP" altLang="en-US" dirty="0" smtClean="0"/>
              <a:t>マスターアップロードで、価格は何も設定せず、メモの欄に何か描いてアップすると、この場所に備考ボタンが表示されそのメモが見れます。</a:t>
            </a:r>
            <a:endParaRPr lang="en-US" altLang="ja-JP" dirty="0" smtClean="0"/>
          </a:p>
          <a:p>
            <a:endParaRPr lang="en-US" altLang="ja-JP" dirty="0" smtClean="0"/>
          </a:p>
        </p:txBody>
      </p:sp>
    </p:spTree>
    <p:extLst>
      <p:ext uri="{BB962C8B-B14F-4D97-AF65-F5344CB8AC3E}">
        <p14:creationId xmlns:p14="http://schemas.microsoft.com/office/powerpoint/2010/main" val="2109085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画面</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70000"/>
            <a:ext cx="8596668" cy="3880773"/>
          </a:xfrm>
        </p:spPr>
        <p:txBody>
          <a:bodyPr/>
          <a:lstStyle/>
          <a:p>
            <a:r>
              <a:rPr lang="ja-JP" altLang="en-US" dirty="0"/>
              <a:t>エクセルなどでさらに細かく分析するため</a:t>
            </a:r>
            <a:r>
              <a:rPr lang="ja-JP" altLang="en-US" dirty="0" smtClean="0"/>
              <a:t>に、抽出</a:t>
            </a:r>
            <a:r>
              <a:rPr lang="ja-JP" altLang="en-US" dirty="0" smtClean="0"/>
              <a:t>した結果を</a:t>
            </a:r>
            <a:r>
              <a:rPr lang="en-US" altLang="ja-JP" dirty="0" smtClean="0"/>
              <a:t>CSV</a:t>
            </a:r>
            <a:r>
              <a:rPr lang="ja-JP" altLang="en-US" dirty="0" smtClean="0"/>
              <a:t>でダウンロードすることができます。</a:t>
            </a:r>
            <a:endParaRPr lang="en-US" altLang="ja-JP" dirty="0" smtClean="0"/>
          </a:p>
          <a:p>
            <a:r>
              <a:rPr lang="ja-JP" altLang="en-US" dirty="0" smtClean="0"/>
              <a:t>「</a:t>
            </a:r>
            <a:r>
              <a:rPr lang="en-US" altLang="ja-JP" dirty="0" smtClean="0"/>
              <a:t>CSVDL</a:t>
            </a:r>
            <a:r>
              <a:rPr lang="ja-JP" altLang="en-US" dirty="0" smtClean="0"/>
              <a:t>」ボタンをクリックします。アカウント登録時のメールアドレス宛にファイルが届きます。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157" y="3210386"/>
            <a:ext cx="8014845" cy="3420970"/>
          </a:xfrm>
          <a:prstGeom prst="rect">
            <a:avLst/>
          </a:prstGeom>
        </p:spPr>
      </p:pic>
    </p:spTree>
    <p:extLst>
      <p:ext uri="{BB962C8B-B14F-4D97-AF65-F5344CB8AC3E}">
        <p14:creationId xmlns:p14="http://schemas.microsoft.com/office/powerpoint/2010/main" val="598387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マスターアップロード画面</a:t>
            </a:r>
            <a:r>
              <a:rPr lang="en-US" altLang="ja-JP" dirty="0"/>
              <a:t/>
            </a:r>
            <a:br>
              <a:rPr lang="en-US" altLang="ja-JP" dirty="0"/>
            </a:br>
            <a:endParaRPr kumimoji="1" lang="ja-JP" altLang="en-US" dirty="0"/>
          </a:p>
        </p:txBody>
      </p:sp>
      <p:sp>
        <p:nvSpPr>
          <p:cNvPr id="3" name="コンテンツ プレースホルダー 2"/>
          <p:cNvSpPr>
            <a:spLocks noGrp="1"/>
          </p:cNvSpPr>
          <p:nvPr>
            <p:ph idx="1"/>
          </p:nvPr>
        </p:nvSpPr>
        <p:spPr>
          <a:xfrm>
            <a:off x="677334" y="1270000"/>
            <a:ext cx="8596668" cy="3880773"/>
          </a:xfrm>
        </p:spPr>
        <p:txBody>
          <a:bodyPr/>
          <a:lstStyle/>
          <a:p>
            <a:r>
              <a:rPr lang="ja-JP" altLang="en-US" dirty="0" smtClean="0"/>
              <a:t>卸などから独自のルートで仕入れができる方は、このマスターアップロード機能で</a:t>
            </a:r>
            <a:r>
              <a:rPr lang="en-US" altLang="ja-JP" dirty="0" smtClean="0"/>
              <a:t>ASIN</a:t>
            </a:r>
            <a:r>
              <a:rPr lang="ja-JP" altLang="en-US" dirty="0" smtClean="0"/>
              <a:t>と自社価格をアップロードすると、その価格を元に</a:t>
            </a:r>
            <a:r>
              <a:rPr lang="en-US" altLang="ja-JP" dirty="0" smtClean="0"/>
              <a:t>FBA</a:t>
            </a:r>
            <a:r>
              <a:rPr lang="ja-JP" altLang="en-US" dirty="0" smtClean="0"/>
              <a:t>画面で分析することができます。</a:t>
            </a:r>
            <a:endParaRPr lang="en-US" altLang="ja-JP" dirty="0" smtClean="0"/>
          </a:p>
          <a:p>
            <a:r>
              <a:rPr lang="en-US" altLang="ja-JP" dirty="0" smtClean="0"/>
              <a:t>CSV</a:t>
            </a:r>
            <a:r>
              <a:rPr lang="ja-JP" altLang="en-US" dirty="0" smtClean="0"/>
              <a:t>ファイルで、</a:t>
            </a:r>
            <a:r>
              <a:rPr lang="en-US" altLang="ja-JP" dirty="0" smtClean="0"/>
              <a:t>ASIN</a:t>
            </a:r>
            <a:r>
              <a:rPr lang="ja-JP" altLang="en-US" dirty="0" smtClean="0"/>
              <a:t>、自社価格、</a:t>
            </a:r>
            <a:r>
              <a:rPr lang="ja-JP" altLang="en-US" dirty="0" smtClean="0"/>
              <a:t>メモの３つの項目をタブ区切りで記載し、</a:t>
            </a:r>
            <a:r>
              <a:rPr lang="en-US" altLang="ja-JP" dirty="0" smtClean="0"/>
              <a:t>.csv</a:t>
            </a:r>
            <a:r>
              <a:rPr lang="ja-JP" altLang="en-US" dirty="0" smtClean="0"/>
              <a:t>という形式で保存し、アップロードします。</a:t>
            </a:r>
            <a:endParaRPr lang="en-US" altLang="ja-JP" dirty="0" smtClean="0"/>
          </a:p>
          <a:p>
            <a:r>
              <a:rPr lang="en-US" altLang="ja-JP" dirty="0" smtClean="0"/>
              <a:t>FBA</a:t>
            </a:r>
            <a:r>
              <a:rPr lang="ja-JP" altLang="en-US" dirty="0" smtClean="0"/>
              <a:t>アップロードで対象の</a:t>
            </a:r>
            <a:r>
              <a:rPr lang="en-US" altLang="ja-JP" dirty="0" smtClean="0"/>
              <a:t>ASIN</a:t>
            </a:r>
            <a:r>
              <a:rPr lang="ja-JP" altLang="en-US" dirty="0" smtClean="0"/>
              <a:t>アップロードを行なった後、その</a:t>
            </a:r>
            <a:r>
              <a:rPr lang="en-US" altLang="ja-JP" dirty="0" smtClean="0"/>
              <a:t>ASIN</a:t>
            </a:r>
            <a:r>
              <a:rPr lang="ja-JP" altLang="en-US" dirty="0" smtClean="0"/>
              <a:t>を指定してこちらのマスターアップロードを行ないます。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776" y="4606962"/>
            <a:ext cx="3302000" cy="901700"/>
          </a:xfrm>
          <a:prstGeom prst="rect">
            <a:avLst/>
          </a:prstGeom>
        </p:spPr>
      </p:pic>
    </p:spTree>
    <p:extLst>
      <p:ext uri="{BB962C8B-B14F-4D97-AF65-F5344CB8AC3E}">
        <p14:creationId xmlns:p14="http://schemas.microsoft.com/office/powerpoint/2010/main" val="78553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ログアウト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右上の小さい三角ボタンを押すと「ログアウト」のメニューが表示されますので、クリック</a:t>
            </a:r>
            <a:r>
              <a:rPr kumimoji="1" lang="ja-JP" altLang="en-US" dirty="0" smtClean="0"/>
              <a:t>します。</a:t>
            </a:r>
            <a:r>
              <a:rPr lang="ja-JP" altLang="en-US" dirty="0" smtClean="0"/>
              <a:t>ログイン画面に戻ります。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3218" y="3247362"/>
            <a:ext cx="6184900" cy="2794000"/>
          </a:xfrm>
          <a:prstGeom prst="rect">
            <a:avLst/>
          </a:prstGeom>
        </p:spPr>
      </p:pic>
    </p:spTree>
    <p:extLst>
      <p:ext uri="{BB962C8B-B14F-4D97-AF65-F5344CB8AC3E}">
        <p14:creationId xmlns:p14="http://schemas.microsoft.com/office/powerpoint/2010/main" val="100916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ログイン画面</a:t>
            </a:r>
            <a:endParaRPr kumimoji="1" lang="ja-JP" altLang="en-US" dirty="0"/>
          </a:p>
        </p:txBody>
      </p:sp>
      <p:sp>
        <p:nvSpPr>
          <p:cNvPr id="3" name="コンテンツ プレースホルダー 2"/>
          <p:cNvSpPr>
            <a:spLocks noGrp="1"/>
          </p:cNvSpPr>
          <p:nvPr>
            <p:ph idx="1"/>
          </p:nvPr>
        </p:nvSpPr>
        <p:spPr/>
        <p:txBody>
          <a:bodyPr/>
          <a:lstStyle/>
          <a:p>
            <a:r>
              <a:rPr lang="en-US" altLang="ja-JP" dirty="0"/>
              <a:t>https://</a:t>
            </a:r>
            <a:r>
              <a:rPr lang="en-US" altLang="ja-JP" dirty="0" err="1"/>
              <a:t>aws.ultimate-tools.info</a:t>
            </a:r>
            <a:r>
              <a:rPr lang="en-US" altLang="ja-JP" dirty="0"/>
              <a:t>/user</a:t>
            </a:r>
            <a:r>
              <a:rPr lang="ja-JP" altLang="en-US" dirty="0" smtClean="0"/>
              <a:t>に</a:t>
            </a:r>
            <a:r>
              <a:rPr lang="ja-JP" altLang="en-US" dirty="0" smtClean="0"/>
              <a:t>アクセスします。</a:t>
            </a:r>
            <a:endParaRPr lang="en-US" altLang="ja-JP" dirty="0" smtClean="0"/>
          </a:p>
          <a:p>
            <a:r>
              <a:rPr lang="ja-JP" altLang="en-US" dirty="0" smtClean="0"/>
              <a:t>お気に入り登録しておくと良いと思います</a:t>
            </a:r>
            <a:r>
              <a:rPr lang="ja-JP" altLang="en-US" dirty="0" smtClean="0"/>
              <a:t>。（</a:t>
            </a:r>
            <a:r>
              <a:rPr lang="en-US" altLang="ja-JP" dirty="0" smtClean="0"/>
              <a:t>URL</a:t>
            </a:r>
            <a:r>
              <a:rPr lang="ja-JP" altLang="en-US" dirty="0" smtClean="0"/>
              <a:t>が</a:t>
            </a:r>
            <a:r>
              <a:rPr lang="en-US" altLang="ja-JP" dirty="0" smtClean="0"/>
              <a:t>DL</a:t>
            </a:r>
            <a:r>
              <a:rPr lang="ja-JP" altLang="en-US" dirty="0" smtClean="0"/>
              <a:t>ツールに似ているのでお間違えのないようお願いします。）</a:t>
            </a:r>
            <a:endParaRPr lang="en-US" altLang="ja-JP" dirty="0" smtClean="0"/>
          </a:p>
          <a:p>
            <a:r>
              <a:rPr lang="ja-JP" altLang="en-US" dirty="0" smtClean="0"/>
              <a:t>ユーザー名</a:t>
            </a:r>
            <a:r>
              <a:rPr kumimoji="1" lang="ja-JP" altLang="en-US" dirty="0" smtClean="0"/>
              <a:t>とパスワードを</a:t>
            </a:r>
            <a:r>
              <a:rPr kumimoji="1" lang="ja-JP" altLang="en-US" dirty="0" smtClean="0"/>
              <a:t>入力</a:t>
            </a:r>
            <a:r>
              <a:rPr kumimoji="1" lang="ja-JP" altLang="en-US" dirty="0" smtClean="0"/>
              <a:t>して</a:t>
            </a:r>
            <a:r>
              <a:rPr lang="ja-JP" altLang="en-US" dirty="0" smtClean="0"/>
              <a:t>ログイン</a:t>
            </a:r>
            <a:r>
              <a:rPr kumimoji="1" lang="ja-JP" altLang="en-US" dirty="0" smtClean="0"/>
              <a:t>ボタン</a:t>
            </a:r>
            <a:r>
              <a:rPr kumimoji="1" lang="ja-JP" altLang="en-US" dirty="0" smtClean="0"/>
              <a:t>をクリックします。</a:t>
            </a:r>
            <a:endParaRPr kumimoji="1" lang="en-US" altLang="ja-JP" dirty="0" smtClean="0"/>
          </a:p>
          <a:p>
            <a:r>
              <a:rPr kumimoji="1" lang="ja-JP" altLang="en-US" dirty="0" smtClean="0"/>
              <a:t>ログインボタン</a:t>
            </a:r>
            <a:r>
              <a:rPr kumimoji="1" lang="ja-JP" altLang="en-US" dirty="0" smtClean="0"/>
              <a:t>以外は機能しません。</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787" y="3994778"/>
            <a:ext cx="3613225" cy="2691100"/>
          </a:xfrm>
          <a:prstGeom prst="rect">
            <a:avLst/>
          </a:prstGeom>
        </p:spPr>
      </p:pic>
    </p:spTree>
    <p:extLst>
      <p:ext uri="{BB962C8B-B14F-4D97-AF65-F5344CB8AC3E}">
        <p14:creationId xmlns:p14="http://schemas.microsoft.com/office/powerpoint/2010/main" val="37821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メニューの説明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ログインすると</a:t>
            </a:r>
            <a:r>
              <a:rPr kumimoji="1" lang="en-US" altLang="ja-JP" dirty="0" err="1" smtClean="0"/>
              <a:t>Dashborad</a:t>
            </a:r>
            <a:r>
              <a:rPr kumimoji="1" lang="ja-JP" altLang="en-US" dirty="0" smtClean="0"/>
              <a:t>画面が開きます。上部に「</a:t>
            </a:r>
            <a:r>
              <a:rPr kumimoji="1" lang="en-US" altLang="ja-JP" dirty="0" smtClean="0"/>
              <a:t>ASIN</a:t>
            </a:r>
            <a:r>
              <a:rPr kumimoji="1" lang="ja-JP" altLang="en-US" dirty="0" smtClean="0"/>
              <a:t>」「</a:t>
            </a:r>
            <a:r>
              <a:rPr kumimoji="1" lang="en-US" altLang="ja-JP" dirty="0" smtClean="0"/>
              <a:t>FBA</a:t>
            </a:r>
            <a:r>
              <a:rPr kumimoji="1" lang="ja-JP" altLang="en-US" dirty="0" smtClean="0"/>
              <a:t>」「設定」メニューが並んでいます。</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833" y="2868608"/>
            <a:ext cx="3655209" cy="3172754"/>
          </a:xfrm>
          <a:prstGeom prst="rect">
            <a:avLst/>
          </a:prstGeom>
        </p:spPr>
      </p:pic>
    </p:spTree>
    <p:extLst>
      <p:ext uri="{BB962C8B-B14F-4D97-AF65-F5344CB8AC3E}">
        <p14:creationId xmlns:p14="http://schemas.microsoft.com/office/powerpoint/2010/main" val="1490717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メニューの説明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ASIN</a:t>
            </a:r>
            <a:r>
              <a:rPr kumimoji="1" lang="ja-JP" altLang="en-US" dirty="0" smtClean="0"/>
              <a:t>メニューにマウスカーソルを置くと、「</a:t>
            </a:r>
            <a:r>
              <a:rPr kumimoji="1" lang="en-US" altLang="ja-JP" dirty="0" smtClean="0"/>
              <a:t>FBA</a:t>
            </a:r>
            <a:r>
              <a:rPr kumimoji="1" lang="ja-JP" altLang="en-US" dirty="0" smtClean="0"/>
              <a:t>アップロード」と「</a:t>
            </a:r>
            <a:r>
              <a:rPr kumimoji="1" lang="en-US" altLang="ja-JP" dirty="0" smtClean="0"/>
              <a:t>FBA</a:t>
            </a:r>
            <a:r>
              <a:rPr kumimoji="1" lang="ja-JP" altLang="en-US" dirty="0" smtClean="0"/>
              <a:t>マスターアップロード」というメニューが表示されます。</a:t>
            </a:r>
            <a:endParaRPr kumimoji="1" lang="en-US" altLang="ja-JP" dirty="0" smtClean="0"/>
          </a:p>
          <a:p>
            <a:r>
              <a:rPr lang="ja-JP" altLang="en-US" dirty="0"/>
              <a:t>「</a:t>
            </a:r>
            <a:r>
              <a:rPr lang="en-US" altLang="ja-JP" dirty="0"/>
              <a:t>FBA</a:t>
            </a:r>
            <a:r>
              <a:rPr lang="ja-JP" altLang="en-US" dirty="0"/>
              <a:t>アップロード</a:t>
            </a:r>
            <a:r>
              <a:rPr lang="ja-JP" altLang="en-US" dirty="0" smtClean="0"/>
              <a:t>」は</a:t>
            </a:r>
            <a:r>
              <a:rPr lang="en-US" altLang="ja-JP" dirty="0" smtClean="0"/>
              <a:t>ZON ASIN Hunter</a:t>
            </a:r>
            <a:r>
              <a:rPr lang="ja-JP" altLang="en-US" dirty="0" smtClean="0"/>
              <a:t>などで取得してきた</a:t>
            </a:r>
            <a:r>
              <a:rPr lang="en-US" altLang="ja-JP" dirty="0" smtClean="0"/>
              <a:t>ASIN</a:t>
            </a:r>
            <a:r>
              <a:rPr lang="ja-JP" altLang="en-US" dirty="0" smtClean="0"/>
              <a:t>をアップロードする画面です。</a:t>
            </a:r>
            <a:endParaRPr lang="en-US" altLang="ja-JP" dirty="0" smtClean="0"/>
          </a:p>
          <a:p>
            <a:r>
              <a:rPr lang="ja-JP" altLang="en-US" dirty="0"/>
              <a:t>「</a:t>
            </a:r>
            <a:r>
              <a:rPr lang="en-US" altLang="ja-JP" dirty="0" smtClean="0"/>
              <a:t>FBA</a:t>
            </a:r>
            <a:r>
              <a:rPr lang="ja-JP" altLang="en-US" dirty="0" smtClean="0"/>
              <a:t>マスターアップロード</a:t>
            </a:r>
            <a:r>
              <a:rPr lang="ja-JP" altLang="en-US" dirty="0"/>
              <a:t>」</a:t>
            </a:r>
            <a:r>
              <a:rPr lang="ja-JP" altLang="en-US" dirty="0" smtClean="0"/>
              <a:t>は、卸などから自社で仕入れた商品の場合は独自の仕入れ価格を設定することができます。また、メモの機能もあります。</a:t>
            </a:r>
            <a:endParaRPr kumimoji="1"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345" y="4534163"/>
            <a:ext cx="3493547" cy="1837124"/>
          </a:xfrm>
          <a:prstGeom prst="rect">
            <a:avLst/>
          </a:prstGeom>
        </p:spPr>
      </p:pic>
    </p:spTree>
    <p:extLst>
      <p:ext uri="{BB962C8B-B14F-4D97-AF65-F5344CB8AC3E}">
        <p14:creationId xmlns:p14="http://schemas.microsoft.com/office/powerpoint/2010/main" val="70280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メニューの説明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FBA</a:t>
            </a:r>
            <a:r>
              <a:rPr kumimoji="1" lang="ja-JP" altLang="en-US" dirty="0" smtClean="0"/>
              <a:t>メニューは、</a:t>
            </a:r>
            <a:r>
              <a:rPr kumimoji="1" lang="en-US" altLang="ja-JP" dirty="0" smtClean="0"/>
              <a:t>FBA</a:t>
            </a:r>
            <a:r>
              <a:rPr kumimoji="1" lang="ja-JP" altLang="en-US" dirty="0" smtClean="0"/>
              <a:t>アップロードでアップした</a:t>
            </a:r>
            <a:r>
              <a:rPr lang="en-US" altLang="ja-JP" dirty="0" smtClean="0"/>
              <a:t>ASIN</a:t>
            </a:r>
            <a:r>
              <a:rPr lang="ja-JP" altLang="en-US" dirty="0" smtClean="0"/>
              <a:t>について各種利益計算や販売数などを一覧で表示する画面です。本ツールのメイン機能の画面です。</a:t>
            </a:r>
            <a:endParaRPr kumimoji="1"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376" y="3576732"/>
            <a:ext cx="3493547" cy="1837124"/>
          </a:xfrm>
          <a:prstGeom prst="rect">
            <a:avLst/>
          </a:prstGeom>
        </p:spPr>
      </p:pic>
    </p:spTree>
    <p:extLst>
      <p:ext uri="{BB962C8B-B14F-4D97-AF65-F5344CB8AC3E}">
        <p14:creationId xmlns:p14="http://schemas.microsoft.com/office/powerpoint/2010/main" val="163980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メニューの説明</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設定</a:t>
            </a:r>
            <a:r>
              <a:rPr kumimoji="1" lang="ja-JP" altLang="en-US" dirty="0" smtClean="0"/>
              <a:t>メニューにマウスカーソルを置くと「</a:t>
            </a:r>
            <a:r>
              <a:rPr kumimoji="1" lang="en-US" altLang="ja-JP" dirty="0" smtClean="0"/>
              <a:t>FBA</a:t>
            </a:r>
            <a:r>
              <a:rPr lang="ja-JP" altLang="en-US" dirty="0" smtClean="0"/>
              <a:t>設定</a:t>
            </a:r>
            <a:r>
              <a:rPr kumimoji="1" lang="ja-JP" altLang="en-US" dirty="0" smtClean="0"/>
              <a:t>」のメニューが表示されます。為替金額や割引率、関税率、送料</a:t>
            </a:r>
            <a:r>
              <a:rPr lang="ja-JP" altLang="en-US" dirty="0" smtClean="0"/>
              <a:t>などを設定します。</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556" y="3873760"/>
            <a:ext cx="4816886" cy="2490433"/>
          </a:xfrm>
          <a:prstGeom prst="rect">
            <a:avLst/>
          </a:prstGeom>
        </p:spPr>
      </p:pic>
    </p:spTree>
    <p:extLst>
      <p:ext uri="{BB962C8B-B14F-4D97-AF65-F5344CB8AC3E}">
        <p14:creationId xmlns:p14="http://schemas.microsoft.com/office/powerpoint/2010/main" val="39824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FBA</a:t>
            </a:r>
            <a:r>
              <a:rPr kumimoji="1" lang="ja-JP" altLang="en-US" dirty="0" smtClean="0"/>
              <a:t>アップロード画面</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まず初めに、ツールに</a:t>
            </a:r>
            <a:r>
              <a:rPr lang="en-US" altLang="ja-JP" dirty="0" smtClean="0"/>
              <a:t>ASIN</a:t>
            </a:r>
            <a:r>
              <a:rPr lang="ja-JP" altLang="en-US" dirty="0" smtClean="0"/>
              <a:t>をアップロードします。</a:t>
            </a:r>
            <a:endParaRPr kumimoji="1" lang="en-US" altLang="ja-JP" dirty="0" smtClean="0"/>
          </a:p>
        </p:txBody>
      </p:sp>
    </p:spTree>
    <p:extLst>
      <p:ext uri="{BB962C8B-B14F-4D97-AF65-F5344CB8AC3E}">
        <p14:creationId xmlns:p14="http://schemas.microsoft.com/office/powerpoint/2010/main" val="190992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FBA</a:t>
            </a:r>
            <a:r>
              <a:rPr lang="ja-JP" altLang="en-US" dirty="0" smtClean="0"/>
              <a:t>アップロード画面</a:t>
            </a:r>
            <a:endParaRPr kumimoji="1" lang="ja-JP" altLang="en-US" dirty="0"/>
          </a:p>
        </p:txBody>
      </p:sp>
      <p:sp>
        <p:nvSpPr>
          <p:cNvPr id="3" name="コンテンツ プレースホルダー 2"/>
          <p:cNvSpPr>
            <a:spLocks noGrp="1"/>
          </p:cNvSpPr>
          <p:nvPr>
            <p:ph idx="1"/>
          </p:nvPr>
        </p:nvSpPr>
        <p:spPr>
          <a:xfrm>
            <a:off x="677334" y="1270000"/>
            <a:ext cx="8596668" cy="3880773"/>
          </a:xfrm>
        </p:spPr>
        <p:txBody>
          <a:bodyPr/>
          <a:lstStyle/>
          <a:p>
            <a:r>
              <a:rPr lang="en-US" altLang="ja-JP" dirty="0" smtClean="0"/>
              <a:t>ASIN</a:t>
            </a:r>
            <a:r>
              <a:rPr lang="ja-JP" altLang="en-US" dirty="0" smtClean="0"/>
              <a:t>のアップロードは、以下の①</a:t>
            </a:r>
            <a:r>
              <a:rPr lang="en-US" altLang="ja-JP" dirty="0" smtClean="0"/>
              <a:t>〜</a:t>
            </a:r>
            <a:r>
              <a:rPr lang="ja-JP" altLang="en-US" dirty="0" smtClean="0"/>
              <a:t>④の順番に操作を行います。</a:t>
            </a:r>
            <a:endParaRPr kumimoji="1"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64" y="1786728"/>
            <a:ext cx="10058400" cy="4458087"/>
          </a:xfrm>
          <a:prstGeom prst="rect">
            <a:avLst/>
          </a:prstGeom>
        </p:spPr>
      </p:pic>
    </p:spTree>
    <p:extLst>
      <p:ext uri="{BB962C8B-B14F-4D97-AF65-F5344CB8AC3E}">
        <p14:creationId xmlns:p14="http://schemas.microsoft.com/office/powerpoint/2010/main" val="13720634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1323</TotalTime>
  <Words>1475</Words>
  <Application>Microsoft Macintosh PowerPoint</Application>
  <PresentationFormat>ワイド画面</PresentationFormat>
  <Paragraphs>109</Paragraphs>
  <Slides>27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Trebuchet MS</vt:lpstr>
      <vt:lpstr>Wingdings 3</vt:lpstr>
      <vt:lpstr>Yu Gothic</vt:lpstr>
      <vt:lpstr>メイリオ</vt:lpstr>
      <vt:lpstr>Arial</vt:lpstr>
      <vt:lpstr>ファセット</vt:lpstr>
      <vt:lpstr>FBAツール　 操作マニュアル</vt:lpstr>
      <vt:lpstr>目次</vt:lpstr>
      <vt:lpstr>ログイン画面</vt:lpstr>
      <vt:lpstr>メニューの説明</vt:lpstr>
      <vt:lpstr>メニューの説明</vt:lpstr>
      <vt:lpstr>メニューの説明</vt:lpstr>
      <vt:lpstr>メニューの説明</vt:lpstr>
      <vt:lpstr>FBAアップロード画面</vt:lpstr>
      <vt:lpstr>FBAアップロード画面</vt:lpstr>
      <vt:lpstr>FBAアップロード画面</vt:lpstr>
      <vt:lpstr>FBAアップロード画面</vt:lpstr>
      <vt:lpstr>FBA設定画面</vt:lpstr>
      <vt:lpstr>FBA設定画面 「為替」</vt:lpstr>
      <vt:lpstr>設定画面 「Amazon割引率」</vt:lpstr>
      <vt:lpstr>設定画面 「関税率」</vt:lpstr>
      <vt:lpstr>設定画面 「送料」</vt:lpstr>
      <vt:lpstr>設定画面 「VAT」</vt:lpstr>
      <vt:lpstr>FBA画面 </vt:lpstr>
      <vt:lpstr>FBA画面 </vt:lpstr>
      <vt:lpstr>FBA画面 </vt:lpstr>
      <vt:lpstr>FBA画面 </vt:lpstr>
      <vt:lpstr>FBA画面 </vt:lpstr>
      <vt:lpstr>FBA画面 </vt:lpstr>
      <vt:lpstr>FBA画面 </vt:lpstr>
      <vt:lpstr>FBA画面 </vt:lpstr>
      <vt:lpstr>FBAマスターアップロード画面 </vt:lpstr>
      <vt:lpstr>ログアウト</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輸入ツール　 操作マニュアル</dc:title>
  <dc:creator>高橋勇紀</dc:creator>
  <cp:lastModifiedBy>高橋勇紀</cp:lastModifiedBy>
  <cp:revision>47</cp:revision>
  <cp:lastPrinted>2017-02-05T11:36:55Z</cp:lastPrinted>
  <dcterms:created xsi:type="dcterms:W3CDTF">2016-10-20T08:21:50Z</dcterms:created>
  <dcterms:modified xsi:type="dcterms:W3CDTF">2017-06-26T13:42:25Z</dcterms:modified>
</cp:coreProperties>
</file>