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3" r:id="rId2"/>
    <p:sldId id="271" r:id="rId3"/>
    <p:sldId id="270" r:id="rId4"/>
    <p:sldId id="272" r:id="rId5"/>
    <p:sldId id="256" r:id="rId6"/>
    <p:sldId id="258" r:id="rId7"/>
    <p:sldId id="259" r:id="rId8"/>
    <p:sldId id="260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62995" autoAdjust="0"/>
  </p:normalViewPr>
  <p:slideViewPr>
    <p:cSldViewPr snapToGrid="0">
      <p:cViewPr>
        <p:scale>
          <a:sx n="50" d="100"/>
          <a:sy n="50" d="100"/>
        </p:scale>
        <p:origin x="672" y="-168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6日</c:v>
                </c:pt>
                <c:pt idx="1">
                  <c:v>7日</c:v>
                </c:pt>
                <c:pt idx="2">
                  <c:v>8日</c:v>
                </c:pt>
                <c:pt idx="3">
                  <c:v>9日</c:v>
                </c:pt>
                <c:pt idx="4">
                  <c:v>10日</c:v>
                </c:pt>
                <c:pt idx="5">
                  <c:v>11日</c:v>
                </c:pt>
                <c:pt idx="6">
                  <c:v>12日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58.8</c:v>
                </c:pt>
                <c:pt idx="1">
                  <c:v>58.9</c:v>
                </c:pt>
                <c:pt idx="2">
                  <c:v>58.4</c:v>
                </c:pt>
                <c:pt idx="3">
                  <c:v>58.1</c:v>
                </c:pt>
                <c:pt idx="4">
                  <c:v>57.9</c:v>
                </c:pt>
                <c:pt idx="5">
                  <c:v>57.5</c:v>
                </c:pt>
                <c:pt idx="6">
                  <c:v>57.9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3E-4C82-A441-51F71D3C6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6983840"/>
        <c:axId val="606980560"/>
      </c:lineChart>
      <c:catAx>
        <c:axId val="60698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6980560"/>
        <c:crosses val="autoZero"/>
        <c:auto val="1"/>
        <c:lblAlgn val="ctr"/>
        <c:lblOffset val="100"/>
        <c:noMultiLvlLbl val="0"/>
      </c:catAx>
      <c:valAx>
        <c:axId val="60698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698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BBF12-6F36-44DA-AB46-7AC31F9D2E40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509E8-937B-4220-9FF4-719CEB62B3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12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立ち上げ画面</a:t>
            </a:r>
            <a:endParaRPr kumimoji="1" lang="en-US" altLang="ja-JP" dirty="0"/>
          </a:p>
          <a:p>
            <a:r>
              <a:rPr kumimoji="1" lang="en-US" altLang="ja-JP" dirty="0"/>
              <a:t>Log In </a:t>
            </a:r>
            <a:r>
              <a:rPr kumimoji="1" lang="ja-JP" altLang="en-US" dirty="0"/>
              <a:t>はリンクとする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509E8-937B-4220-9FF4-719CEB62B37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830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pointViewController</a:t>
            </a:r>
            <a:endParaRPr kumimoji="1" lang="en-US" altLang="ja-JP" dirty="0"/>
          </a:p>
          <a:p>
            <a:r>
              <a:rPr kumimoji="1" lang="en-US" altLang="ja-JP" dirty="0"/>
              <a:t>segue </a:t>
            </a:r>
            <a:r>
              <a:rPr kumimoji="1" lang="en-US" altLang="ja-JP" dirty="0" err="1"/>
              <a:t>moveToPoint</a:t>
            </a:r>
            <a:endParaRPr kumimoji="1" lang="en-US" altLang="ja-JP" dirty="0"/>
          </a:p>
          <a:p>
            <a:r>
              <a:rPr kumimoji="1" lang="en-US" altLang="ja-JP" dirty="0"/>
              <a:t>identifier point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ポイント</a:t>
            </a:r>
            <a:r>
              <a:rPr kumimoji="1" lang="en-US" altLang="ja-JP" dirty="0"/>
              <a:t>+</a:t>
            </a:r>
            <a:r>
              <a:rPr kumimoji="1" lang="ja-JP" altLang="en-US" dirty="0"/>
              <a:t>　</a:t>
            </a:r>
            <a:r>
              <a:rPr kumimoji="1" lang="en-US" altLang="ja-JP" dirty="0"/>
              <a:t>or </a:t>
            </a:r>
            <a:r>
              <a:rPr kumimoji="1" lang="ja-JP" altLang="en-US" dirty="0"/>
              <a:t>プレミアム会員になるをタップした画面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購入ボタンを押すと、</a:t>
            </a:r>
            <a:r>
              <a:rPr kumimoji="1" lang="en-US" altLang="ja-JP" dirty="0"/>
              <a:t>app store</a:t>
            </a:r>
            <a:r>
              <a:rPr kumimoji="1" lang="ja-JP" altLang="en-US" dirty="0"/>
              <a:t>の購入画面のポップアップ</a:t>
            </a:r>
            <a:endParaRPr kumimoji="1" lang="en-US" altLang="ja-JP" dirty="0"/>
          </a:p>
          <a:p>
            <a:r>
              <a:rPr kumimoji="1" lang="ja-JP" altLang="en-US" dirty="0"/>
              <a:t>購入が完了すると、現在の所持ポイントに反映される。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か月　</a:t>
            </a:r>
            <a:r>
              <a:rPr kumimoji="1" lang="en-US" altLang="ja-JP" dirty="0"/>
              <a:t>1200</a:t>
            </a:r>
            <a:r>
              <a:rPr kumimoji="1" lang="ja-JP" altLang="en-US" dirty="0"/>
              <a:t>円</a:t>
            </a:r>
            <a:r>
              <a:rPr kumimoji="1" lang="en-US" altLang="ja-JP" dirty="0"/>
              <a:t>/</a:t>
            </a:r>
            <a:r>
              <a:rPr kumimoji="1" lang="ja-JP" altLang="en-US" dirty="0"/>
              <a:t>月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か月　　</a:t>
            </a:r>
            <a:r>
              <a:rPr kumimoji="1" lang="en-US" altLang="ja-JP" dirty="0"/>
              <a:t>900</a:t>
            </a:r>
            <a:r>
              <a:rPr kumimoji="1" lang="ja-JP" altLang="en-US" dirty="0"/>
              <a:t>円</a:t>
            </a:r>
            <a:r>
              <a:rPr kumimoji="1" lang="en-US" altLang="ja-JP" dirty="0"/>
              <a:t>/</a:t>
            </a:r>
            <a:r>
              <a:rPr kumimoji="1" lang="ja-JP" altLang="en-US" dirty="0"/>
              <a:t>月</a:t>
            </a:r>
            <a:endParaRPr kumimoji="1" lang="en-US" altLang="ja-JP" dirty="0"/>
          </a:p>
          <a:p>
            <a:r>
              <a:rPr kumimoji="1" lang="en-US" altLang="ja-JP" dirty="0"/>
              <a:t>6</a:t>
            </a:r>
            <a:r>
              <a:rPr kumimoji="1" lang="ja-JP" altLang="en-US" dirty="0"/>
              <a:t>か月　  </a:t>
            </a:r>
            <a:r>
              <a:rPr kumimoji="1" lang="en-US" altLang="ja-JP" dirty="0"/>
              <a:t>600</a:t>
            </a:r>
            <a:r>
              <a:rPr kumimoji="1" lang="ja-JP" altLang="en-US" dirty="0"/>
              <a:t>円</a:t>
            </a:r>
            <a:r>
              <a:rPr kumimoji="1" lang="en-US" altLang="ja-JP" dirty="0"/>
              <a:t>/</a:t>
            </a:r>
            <a:r>
              <a:rPr kumimoji="1" lang="ja-JP" altLang="en-US" dirty="0"/>
              <a:t>月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ポイント購入プラン</a:t>
            </a:r>
            <a:endParaRPr kumimoji="1" lang="en-US" altLang="ja-JP" dirty="0"/>
          </a:p>
          <a:p>
            <a:r>
              <a:rPr kumimoji="1" lang="en-US" altLang="ja-JP" dirty="0"/>
              <a:t>500</a:t>
            </a:r>
            <a:r>
              <a:rPr kumimoji="1" lang="ja-JP" altLang="en-US" dirty="0"/>
              <a:t>円　</a:t>
            </a:r>
            <a:r>
              <a:rPr kumimoji="1" lang="en-US" altLang="ja-JP" dirty="0"/>
              <a:t>50pt</a:t>
            </a:r>
          </a:p>
          <a:p>
            <a:r>
              <a:rPr kumimoji="1" lang="en-US" altLang="ja-JP" dirty="0"/>
              <a:t>1000</a:t>
            </a:r>
            <a:r>
              <a:rPr kumimoji="1" lang="ja-JP" altLang="en-US" dirty="0"/>
              <a:t>円 </a:t>
            </a:r>
            <a:r>
              <a:rPr kumimoji="1" lang="en-US" altLang="ja-JP" dirty="0"/>
              <a:t>110pt</a:t>
            </a:r>
          </a:p>
          <a:p>
            <a:r>
              <a:rPr kumimoji="1" lang="en-US" altLang="ja-JP" dirty="0"/>
              <a:t>2000</a:t>
            </a:r>
            <a:r>
              <a:rPr kumimoji="1" lang="ja-JP" altLang="en-US" dirty="0"/>
              <a:t>円　</a:t>
            </a:r>
            <a:r>
              <a:rPr kumimoji="1" lang="en-US" altLang="ja-JP" dirty="0"/>
              <a:t>220pt</a:t>
            </a:r>
          </a:p>
          <a:p>
            <a:r>
              <a:rPr kumimoji="1" lang="en-US" altLang="ja-JP" dirty="0"/>
              <a:t>3000</a:t>
            </a:r>
            <a:r>
              <a:rPr kumimoji="1" lang="ja-JP" altLang="en-US" dirty="0"/>
              <a:t>円　</a:t>
            </a:r>
            <a:r>
              <a:rPr kumimoji="1" lang="en-US" altLang="ja-JP" dirty="0"/>
              <a:t>330pt</a:t>
            </a:r>
          </a:p>
          <a:p>
            <a:r>
              <a:rPr kumimoji="1" lang="en-US" altLang="ja-JP" dirty="0"/>
              <a:t>4000</a:t>
            </a:r>
            <a:r>
              <a:rPr kumimoji="1" lang="ja-JP" altLang="en-US" dirty="0"/>
              <a:t>円　</a:t>
            </a:r>
            <a:r>
              <a:rPr kumimoji="1" lang="en-US" altLang="ja-JP" dirty="0"/>
              <a:t>440pt</a:t>
            </a:r>
          </a:p>
          <a:p>
            <a:r>
              <a:rPr kumimoji="1" lang="en-US" altLang="ja-JP" dirty="0"/>
              <a:t>5000</a:t>
            </a:r>
            <a:r>
              <a:rPr kumimoji="1" lang="ja-JP" altLang="en-US" dirty="0"/>
              <a:t>円　</a:t>
            </a:r>
            <a:r>
              <a:rPr kumimoji="1" lang="en-US" altLang="ja-JP" dirty="0"/>
              <a:t>550pt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509E8-937B-4220-9FF4-719CEB62B37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148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解約画面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509E8-937B-4220-9FF4-719CEB62B37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2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利用規約画面</a:t>
            </a:r>
            <a:r>
              <a:rPr kumimoji="1" lang="en-US" altLang="ja-JP" dirty="0"/>
              <a:t>(</a:t>
            </a:r>
            <a:r>
              <a:rPr kumimoji="1" lang="ja-JP" altLang="en-US" dirty="0"/>
              <a:t>リンクとする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509E8-937B-4220-9FF4-719CEB62B37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27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個人情報保護方針画面</a:t>
            </a:r>
            <a:r>
              <a:rPr kumimoji="1" lang="en-US" altLang="ja-JP" dirty="0"/>
              <a:t>(</a:t>
            </a:r>
            <a:r>
              <a:rPr kumimoji="1" lang="ja-JP" altLang="en-US" dirty="0"/>
              <a:t>リンクとする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509E8-937B-4220-9FF4-719CEB62B37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244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クレカ購入方法説明画面</a:t>
            </a:r>
            <a:r>
              <a:rPr kumimoji="1" lang="en-US" altLang="ja-JP" dirty="0"/>
              <a:t>(</a:t>
            </a:r>
            <a:r>
              <a:rPr kumimoji="1" lang="ja-JP" altLang="en-US" dirty="0"/>
              <a:t>リンクとする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509E8-937B-4220-9FF4-719CEB62B37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59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iTunes</a:t>
            </a:r>
            <a:r>
              <a:rPr kumimoji="1" lang="ja-JP" altLang="en-US" dirty="0"/>
              <a:t>カード購入方法説明画面</a:t>
            </a:r>
            <a:r>
              <a:rPr kumimoji="1" lang="en-US" altLang="ja-JP" dirty="0"/>
              <a:t>(</a:t>
            </a:r>
            <a:r>
              <a:rPr kumimoji="1" lang="ja-JP" altLang="en-US" dirty="0"/>
              <a:t>リンクとする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509E8-937B-4220-9FF4-719CEB62B37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08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Mail Sign Up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509E8-937B-4220-9FF4-719CEB62B37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49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Sign up </a:t>
            </a:r>
            <a:r>
              <a:rPr kumimoji="1" lang="ja-JP" altLang="en-US" dirty="0"/>
              <a:t>はリンクとする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509E8-937B-4220-9FF4-719CEB62B37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589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Mail Log in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509E8-937B-4220-9FF4-719CEB62B37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20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ログイン後画面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トップ画面</a:t>
            </a:r>
            <a:endParaRPr kumimoji="1" lang="en-US" altLang="ja-JP" dirty="0"/>
          </a:p>
          <a:p>
            <a:r>
              <a:rPr kumimoji="1" lang="ja-JP" altLang="en-US" dirty="0"/>
              <a:t>緑はタップボタン有効</a:t>
            </a:r>
            <a:endParaRPr kumimoji="1" lang="en-US" altLang="ja-JP" dirty="0"/>
          </a:p>
          <a:p>
            <a:r>
              <a:rPr kumimoji="1" lang="ja-JP" altLang="en-US" dirty="0"/>
              <a:t>紫は数値入力</a:t>
            </a:r>
            <a:endParaRPr kumimoji="1" lang="en-US" altLang="ja-JP" dirty="0"/>
          </a:p>
          <a:p>
            <a:r>
              <a:rPr kumimoji="1" lang="ja-JP" altLang="en-US" dirty="0"/>
              <a:t>赤は文字入力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ログインされた場合、</a:t>
            </a:r>
            <a:r>
              <a:rPr kumimoji="1" lang="en-US" altLang="ja-JP" dirty="0"/>
              <a:t>1pt</a:t>
            </a:r>
            <a:r>
              <a:rPr kumimoji="1" lang="ja-JP" altLang="en-US" dirty="0"/>
              <a:t>追加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ホームボタンでカレンダーに戻る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ポイントの</a:t>
            </a:r>
            <a:r>
              <a:rPr kumimoji="1" lang="en-US" altLang="ja-JP" dirty="0"/>
              <a:t>+</a:t>
            </a:r>
            <a:r>
              <a:rPr kumimoji="1" lang="ja-JP" altLang="en-US" dirty="0"/>
              <a:t>をタップすると購入画面に移行する。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会員種別は</a:t>
            </a:r>
            <a:r>
              <a:rPr kumimoji="1" lang="en-US" altLang="ja-JP" dirty="0"/>
              <a:t>Standard or premium</a:t>
            </a:r>
            <a:r>
              <a:rPr kumimoji="1" lang="ja-JP" altLang="en-US" dirty="0"/>
              <a:t>を表示する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前月は半透明にする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今日の日付には星マークを付ける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アイフォンアプリのように、スクロールダウンでカレンダーを移動できるようにする。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日付がタップされたら編集画面に移行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体重・体脂肪率は編集にて入力完成されたものを自動入力。</a:t>
            </a:r>
            <a:endParaRPr kumimoji="1" lang="en-US" altLang="ja-JP" dirty="0"/>
          </a:p>
          <a:p>
            <a:r>
              <a:rPr kumimoji="1" lang="ja-JP" altLang="en-US" dirty="0"/>
              <a:t>目標は、設定画面にて入力された数字を自動入力</a:t>
            </a:r>
            <a:endParaRPr kumimoji="1" lang="en-US" altLang="ja-JP" dirty="0"/>
          </a:p>
          <a:p>
            <a:r>
              <a:rPr kumimoji="1" lang="ja-JP" altLang="en-US" dirty="0"/>
              <a:t>達成率は、目標体重までの数値を</a:t>
            </a:r>
            <a:r>
              <a:rPr kumimoji="1" lang="en-US" altLang="ja-JP" dirty="0"/>
              <a:t>%</a:t>
            </a:r>
            <a:r>
              <a:rPr kumimoji="1" lang="ja-JP" altLang="en-US" dirty="0"/>
              <a:t>にてコンマ</a:t>
            </a:r>
            <a:r>
              <a:rPr kumimoji="1" lang="en-US" altLang="ja-JP" dirty="0"/>
              <a:t>2</a:t>
            </a:r>
            <a:r>
              <a:rPr kumimoji="1" lang="ja-JP" altLang="en-US" dirty="0"/>
              <a:t>桁まで表示する。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509E8-937B-4220-9FF4-719CEB62B37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70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personalInfoViewController</a:t>
            </a:r>
            <a:endParaRPr kumimoji="1" lang="en-US" altLang="ja-JP" dirty="0"/>
          </a:p>
          <a:p>
            <a:r>
              <a:rPr kumimoji="1" lang="en-US" altLang="ja-JP" dirty="0"/>
              <a:t>segue </a:t>
            </a:r>
            <a:r>
              <a:rPr kumimoji="1" lang="en-US" altLang="ja-JP" dirty="0" err="1"/>
              <a:t>moveToConduct</a:t>
            </a:r>
            <a:endParaRPr kumimoji="1" lang="en-US" altLang="ja-JP" dirty="0"/>
          </a:p>
          <a:p>
            <a:r>
              <a:rPr kumimoji="1" lang="en-US" altLang="ja-JP" dirty="0"/>
              <a:t>identifier conduct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日付タップ後の画面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キャンセルを押すとカレンダー画面に戻る。なお、編集したデータは全削除。</a:t>
            </a:r>
            <a:endParaRPr kumimoji="1" lang="en-US" altLang="ja-JP" dirty="0"/>
          </a:p>
          <a:p>
            <a:r>
              <a:rPr kumimoji="1" lang="en-US" altLang="ja-JP" dirty="0"/>
              <a:t>save</a:t>
            </a:r>
            <a:r>
              <a:rPr kumimoji="1" lang="ja-JP" altLang="en-US" dirty="0"/>
              <a:t>ボタンを押すと、入力した項目が保存され、カレンダーに反映される。また、カレンダーに戻る。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カメラ</a:t>
            </a:r>
            <a:r>
              <a:rPr kumimoji="1" lang="en-US" altLang="ja-JP" dirty="0"/>
              <a:t>or</a:t>
            </a:r>
            <a:r>
              <a:rPr kumimoji="1" lang="ja-JP" altLang="en-US" dirty="0"/>
              <a:t>ライブラリから写真を保存する機能</a:t>
            </a:r>
            <a:endParaRPr kumimoji="1" lang="en-US" altLang="ja-JP" dirty="0"/>
          </a:p>
          <a:p>
            <a:r>
              <a:rPr kumimoji="1" lang="ja-JP" altLang="en-US" dirty="0"/>
              <a:t>サイド・バック・レッグはポイント消費が必要とする。</a:t>
            </a:r>
            <a:endParaRPr kumimoji="1" lang="en-US" altLang="ja-JP" dirty="0"/>
          </a:p>
          <a:p>
            <a:r>
              <a:rPr kumimoji="1" lang="ja-JP" altLang="en-US" dirty="0"/>
              <a:t>セーブする際にポイント消費が必要な旨のポップアップを出す。</a:t>
            </a:r>
            <a:endParaRPr kumimoji="1" lang="en-US" altLang="ja-JP" dirty="0"/>
          </a:p>
          <a:p>
            <a:r>
              <a:rPr kumimoji="1" lang="ja-JP" altLang="en-US" dirty="0"/>
              <a:t>ただし、プレミアムには出さない。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数値をタップした場合、ポップアップにて数字入力画面が出てくる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体重の下或いは体脂肪の下まで画面がスクロールされる。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オレンジについてはすべて同様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BMI</a:t>
            </a:r>
            <a:r>
              <a:rPr kumimoji="1" lang="ja-JP" altLang="en-US" dirty="0"/>
              <a:t>は計算式で数値を自動入力にする</a:t>
            </a:r>
            <a:endParaRPr kumimoji="1" lang="en-US" altLang="ja-JP" dirty="0"/>
          </a:p>
          <a:p>
            <a:r>
              <a:rPr kumimoji="1" lang="ja-JP" altLang="en-US" dirty="0"/>
              <a:t>単位は設定画面にて設定されたものを自動入力とする。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+</a:t>
            </a:r>
            <a:r>
              <a:rPr kumimoji="1" lang="ja-JP" altLang="en-US" dirty="0"/>
              <a:t>ボタンが押されると、部位・項目・重量・回数が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行追加される。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セーブする際、ポイントが足りていなけれべエラーメッセージを表示する。</a:t>
            </a:r>
            <a:endParaRPr kumimoji="1" lang="en-US" altLang="ja-JP" dirty="0"/>
          </a:p>
          <a:p>
            <a:r>
              <a:rPr kumimoji="1" lang="ja-JP" altLang="en-US" dirty="0"/>
              <a:t>ただし、プレミアムには表示しない。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509E8-937B-4220-9FF4-719CEB62B37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graphViewController</a:t>
            </a:r>
            <a:endParaRPr kumimoji="1" lang="en-US" altLang="ja-JP" dirty="0"/>
          </a:p>
          <a:p>
            <a:r>
              <a:rPr kumimoji="1" lang="en-US" altLang="ja-JP" dirty="0"/>
              <a:t>segue </a:t>
            </a:r>
            <a:r>
              <a:rPr kumimoji="1" lang="en-US" altLang="ja-JP" dirty="0" err="1"/>
              <a:t>moveToGraph</a:t>
            </a:r>
            <a:endParaRPr kumimoji="1" lang="en-US" altLang="ja-JP" dirty="0"/>
          </a:p>
          <a:p>
            <a:r>
              <a:rPr kumimoji="1" lang="en-US" altLang="ja-JP" dirty="0"/>
              <a:t>identifier</a:t>
            </a:r>
            <a:r>
              <a:rPr kumimoji="1" lang="ja-JP" altLang="en-US" dirty="0"/>
              <a:t> </a:t>
            </a:r>
            <a:r>
              <a:rPr kumimoji="1" lang="en-US" altLang="ja-JP" dirty="0"/>
              <a:t>graph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グラフ画面を押すとデフォルト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週・体重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のグラフに戻る</a:t>
            </a:r>
            <a:endParaRPr kumimoji="1" lang="en-US" altLang="ja-JP" dirty="0"/>
          </a:p>
          <a:p>
            <a:r>
              <a:rPr kumimoji="1" lang="ja-JP" altLang="en-US" dirty="0"/>
              <a:t>体重の場合、目標を赤線で記載する。</a:t>
            </a:r>
            <a:endParaRPr kumimoji="1" lang="en-US" altLang="ja-JP" dirty="0"/>
          </a:p>
          <a:p>
            <a:r>
              <a:rPr kumimoji="1" lang="ja-JP" altLang="en-US" dirty="0"/>
              <a:t>グラフは上下左右に動かせるようにする。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週　</a:t>
            </a:r>
            <a:r>
              <a:rPr kumimoji="1" lang="en-US" altLang="ja-JP" dirty="0"/>
              <a:t>7</a:t>
            </a:r>
            <a:r>
              <a:rPr kumimoji="1" lang="ja-JP" altLang="en-US" dirty="0"/>
              <a:t>日間日刻み</a:t>
            </a:r>
            <a:endParaRPr kumimoji="1" lang="en-US" altLang="ja-JP" dirty="0"/>
          </a:p>
          <a:p>
            <a:r>
              <a:rPr kumimoji="1" lang="ja-JP" altLang="en-US" dirty="0"/>
              <a:t>該当日に入力がない場合、無視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月　</a:t>
            </a:r>
            <a:r>
              <a:rPr kumimoji="1" lang="en-US" altLang="ja-JP" dirty="0"/>
              <a:t>30</a:t>
            </a:r>
            <a:r>
              <a:rPr kumimoji="1" lang="ja-JP" altLang="en-US" dirty="0"/>
              <a:t>日</a:t>
            </a:r>
            <a:r>
              <a:rPr kumimoji="1" lang="en-US" altLang="ja-JP" dirty="0"/>
              <a:t>6</a:t>
            </a:r>
            <a:r>
              <a:rPr kumimoji="1" lang="ja-JP" altLang="en-US" dirty="0"/>
              <a:t>日間刻み</a:t>
            </a:r>
            <a:endParaRPr kumimoji="1" lang="en-US" altLang="ja-JP" dirty="0"/>
          </a:p>
          <a:p>
            <a:r>
              <a:rPr kumimoji="1" lang="ja-JP" altLang="en-US" dirty="0"/>
              <a:t>月　</a:t>
            </a:r>
            <a:r>
              <a:rPr kumimoji="1" lang="en-US" altLang="ja-JP" dirty="0"/>
              <a:t>6</a:t>
            </a:r>
            <a:r>
              <a:rPr kumimoji="1" lang="ja-JP" altLang="en-US" dirty="0"/>
              <a:t>か月</a:t>
            </a:r>
            <a:r>
              <a:rPr kumimoji="1" lang="en-US" altLang="ja-JP" dirty="0"/>
              <a:t>1</a:t>
            </a:r>
            <a:r>
              <a:rPr kumimoji="1" lang="ja-JP" altLang="en-US" dirty="0"/>
              <a:t>か月刻み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509E8-937B-4220-9FF4-719CEB62B37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8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movieViewController</a:t>
            </a:r>
            <a:endParaRPr kumimoji="1" lang="en-US" altLang="ja-JP" dirty="0"/>
          </a:p>
          <a:p>
            <a:r>
              <a:rPr kumimoji="1" lang="en-US" altLang="ja-JP" dirty="0"/>
              <a:t>segue </a:t>
            </a:r>
            <a:r>
              <a:rPr kumimoji="1" lang="en-US" altLang="ja-JP" dirty="0" err="1"/>
              <a:t>moveToMovie</a:t>
            </a:r>
            <a:endParaRPr kumimoji="1" lang="en-US" altLang="ja-JP" dirty="0"/>
          </a:p>
          <a:p>
            <a:r>
              <a:rPr kumimoji="1" lang="en-US" altLang="ja-JP" dirty="0"/>
              <a:t>identifier movie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ムービー作成画面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期間表示はロールにする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作成ボタンが押されると、“ポイントを消費してムービーを作りますか？”のポップアップを出す。</a:t>
            </a:r>
            <a:endParaRPr kumimoji="1" lang="en-US" altLang="ja-JP" dirty="0"/>
          </a:p>
          <a:p>
            <a:r>
              <a:rPr kumimoji="1" lang="ja-JP" altLang="en-US" dirty="0"/>
              <a:t>保存を押すとカメラロールに保存する。</a:t>
            </a:r>
            <a:endParaRPr kumimoji="1" lang="en-US" altLang="ja-JP" dirty="0"/>
          </a:p>
          <a:p>
            <a:r>
              <a:rPr kumimoji="1" lang="ja-JP" altLang="en-US" dirty="0"/>
              <a:t>ただし、プレミアムにはポップアップは出さない。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509E8-937B-4220-9FF4-719CEB62B37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548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generalViewController</a:t>
            </a:r>
            <a:endParaRPr kumimoji="1" lang="en-US" altLang="ja-JP" dirty="0"/>
          </a:p>
          <a:p>
            <a:r>
              <a:rPr kumimoji="1" lang="en-US" altLang="ja-JP" dirty="0"/>
              <a:t>segue </a:t>
            </a:r>
            <a:r>
              <a:rPr kumimoji="1" lang="en-US" altLang="ja-JP" dirty="0" err="1"/>
              <a:t>moveToGeneral</a:t>
            </a:r>
            <a:endParaRPr kumimoji="1" lang="en-US" altLang="ja-JP" dirty="0"/>
          </a:p>
          <a:p>
            <a:r>
              <a:rPr kumimoji="1" lang="en-US" altLang="ja-JP" dirty="0"/>
              <a:t>identifier general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名前　入力式 </a:t>
            </a:r>
            <a:r>
              <a:rPr kumimoji="1" lang="en-US" altLang="ja-JP" dirty="0"/>
              <a:t>or FB</a:t>
            </a:r>
            <a:r>
              <a:rPr kumimoji="1" lang="ja-JP" altLang="en-US" dirty="0"/>
              <a:t>登録情報から引っ張る</a:t>
            </a:r>
            <a:endParaRPr kumimoji="1" lang="en-US" altLang="ja-JP" dirty="0"/>
          </a:p>
          <a:p>
            <a:r>
              <a:rPr kumimoji="1" lang="ja-JP" altLang="en-US" dirty="0"/>
              <a:t>性別　選択式 </a:t>
            </a:r>
            <a:r>
              <a:rPr kumimoji="1" lang="en-US" altLang="ja-JP" dirty="0"/>
              <a:t>or FB</a:t>
            </a:r>
            <a:r>
              <a:rPr kumimoji="1" lang="ja-JP" altLang="en-US" dirty="0"/>
              <a:t>登録情報から引っ張る</a:t>
            </a:r>
            <a:endParaRPr kumimoji="1" lang="en-US" altLang="ja-JP" dirty="0"/>
          </a:p>
          <a:p>
            <a:r>
              <a:rPr kumimoji="1" lang="ja-JP" altLang="en-US" dirty="0"/>
              <a:t>年齢　入力式</a:t>
            </a:r>
            <a:endParaRPr kumimoji="1" lang="en-US" altLang="ja-JP" dirty="0"/>
          </a:p>
          <a:p>
            <a:r>
              <a:rPr kumimoji="1" lang="ja-JP" altLang="en-US" dirty="0"/>
              <a:t>目標体重　入力式</a:t>
            </a:r>
            <a:endParaRPr kumimoji="1" lang="en-US" altLang="ja-JP" dirty="0"/>
          </a:p>
          <a:p>
            <a:r>
              <a:rPr kumimoji="1" lang="ja-JP" altLang="en-US" dirty="0"/>
              <a:t>目標達成予定日</a:t>
            </a:r>
            <a:r>
              <a:rPr kumimoji="1" lang="en-US" altLang="ja-JP" dirty="0"/>
              <a:t>(</a:t>
            </a:r>
            <a:r>
              <a:rPr kumimoji="1" lang="ja-JP" altLang="en-US" dirty="0"/>
              <a:t>入力されている場合、赤星でカレンダーに記載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単位　選択式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スタンダードには“プレミアム会員になる”</a:t>
            </a:r>
            <a:endParaRPr kumimoji="1" lang="en-US" altLang="ja-JP" dirty="0"/>
          </a:p>
          <a:p>
            <a:r>
              <a:rPr kumimoji="1" lang="ja-JP" altLang="en-US" dirty="0"/>
              <a:t>プレミアムには“プレミアム会員を解約する。”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ログアウト　“本当にログアウトする？”のポップアップ</a:t>
            </a:r>
            <a:endParaRPr kumimoji="1" lang="en-US" altLang="ja-JP" dirty="0"/>
          </a:p>
          <a:p>
            <a:r>
              <a:rPr kumimoji="1" lang="ja-JP" altLang="en-US" dirty="0"/>
              <a:t>ログアウトが実行された場合、ログイン画面に戻る。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509E8-937B-4220-9FF4-719CEB62B37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74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3C88-3DEC-4997-94FA-377AA496EF54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9D7C-E99C-438F-B75E-580721D93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92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3C88-3DEC-4997-94FA-377AA496EF54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9D7C-E99C-438F-B75E-580721D93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98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3C88-3DEC-4997-94FA-377AA496EF54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9D7C-E99C-438F-B75E-580721D93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39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3C88-3DEC-4997-94FA-377AA496EF54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9D7C-E99C-438F-B75E-580721D93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68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3C88-3DEC-4997-94FA-377AA496EF54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9D7C-E99C-438F-B75E-580721D93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96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3C88-3DEC-4997-94FA-377AA496EF54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9D7C-E99C-438F-B75E-580721D93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0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3C88-3DEC-4997-94FA-377AA496EF54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9D7C-E99C-438F-B75E-580721D93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23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3C88-3DEC-4997-94FA-377AA496EF54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9D7C-E99C-438F-B75E-580721D93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59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3C88-3DEC-4997-94FA-377AA496EF54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9D7C-E99C-438F-B75E-580721D93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22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3C88-3DEC-4997-94FA-377AA496EF54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9D7C-E99C-438F-B75E-580721D93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6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3C88-3DEC-4997-94FA-377AA496EF54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9D7C-E99C-438F-B75E-580721D93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71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A3C88-3DEC-4997-94FA-377AA496EF54}" type="datetimeFigureOut">
              <a:rPr kumimoji="1" lang="ja-JP" altLang="en-US" smtClean="0"/>
              <a:t>2020/4/7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49D7C-E99C-438F-B75E-580721D93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2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1.xm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8A5465-17F7-4F45-999A-8778D91CD0EE}"/>
              </a:ext>
            </a:extLst>
          </p:cNvPr>
          <p:cNvSpPr/>
          <p:nvPr/>
        </p:nvSpPr>
        <p:spPr>
          <a:xfrm>
            <a:off x="1504950" y="1447800"/>
            <a:ext cx="379095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アプリ名とイメージ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0F7EFDB-62F7-4146-8A51-227EE5A2E56E}"/>
              </a:ext>
            </a:extLst>
          </p:cNvPr>
          <p:cNvSpPr/>
          <p:nvPr/>
        </p:nvSpPr>
        <p:spPr>
          <a:xfrm>
            <a:off x="1504950" y="4610100"/>
            <a:ext cx="37909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sign up with </a:t>
            </a:r>
            <a:r>
              <a:rPr kumimoji="1" lang="en-US" altLang="ja-JP" dirty="0" err="1"/>
              <a:t>facebook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4F4F33-86B0-4CCD-A1DF-779F29CB1587}"/>
              </a:ext>
            </a:extLst>
          </p:cNvPr>
          <p:cNvSpPr/>
          <p:nvPr/>
        </p:nvSpPr>
        <p:spPr>
          <a:xfrm>
            <a:off x="1504950" y="5600700"/>
            <a:ext cx="37909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sign up with Twitter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ACD4CBB-8491-427F-B648-71A45B4CE1BC}"/>
              </a:ext>
            </a:extLst>
          </p:cNvPr>
          <p:cNvSpPr/>
          <p:nvPr/>
        </p:nvSpPr>
        <p:spPr>
          <a:xfrm>
            <a:off x="1533525" y="6753225"/>
            <a:ext cx="37909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sign up with Google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CCCD4EC-A3D6-4C36-8885-BB6EDE59650B}"/>
              </a:ext>
            </a:extLst>
          </p:cNvPr>
          <p:cNvSpPr/>
          <p:nvPr/>
        </p:nvSpPr>
        <p:spPr>
          <a:xfrm>
            <a:off x="1504950" y="9186385"/>
            <a:ext cx="37909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sign up with Email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000923-4BBA-4640-87A1-D1D7C074E20E}"/>
              </a:ext>
            </a:extLst>
          </p:cNvPr>
          <p:cNvSpPr txBox="1"/>
          <p:nvPr/>
        </p:nvSpPr>
        <p:spPr>
          <a:xfrm>
            <a:off x="3207103" y="829948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F68EBC-9115-4D3F-977D-804BA654EC06}"/>
              </a:ext>
            </a:extLst>
          </p:cNvPr>
          <p:cNvSpPr txBox="1"/>
          <p:nvPr/>
        </p:nvSpPr>
        <p:spPr>
          <a:xfrm>
            <a:off x="3060347" y="349806"/>
            <a:ext cx="258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Already have an account?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5DAC15-9EFD-403B-9434-875B4CE2152A}"/>
              </a:ext>
            </a:extLst>
          </p:cNvPr>
          <p:cNvSpPr txBox="1"/>
          <p:nvPr/>
        </p:nvSpPr>
        <p:spPr>
          <a:xfrm>
            <a:off x="5829300" y="349806"/>
            <a:ext cx="7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Log 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344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C3CDD6F-336A-4725-8566-98573046F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21510"/>
              </p:ext>
            </p:extLst>
          </p:nvPr>
        </p:nvGraphicFramePr>
        <p:xfrm>
          <a:off x="566866" y="7421977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3FCAEB10-9298-4B54-8F9C-C22F9EABB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20669"/>
              </p:ext>
            </p:extLst>
          </p:nvPr>
        </p:nvGraphicFramePr>
        <p:xfrm>
          <a:off x="4395164" y="5863769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iTunes</a:t>
                      </a:r>
                      <a:r>
                        <a:rPr kumimoji="1" lang="ja-JP" altLang="en-US" dirty="0"/>
                        <a:t>カードでの購入方法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10D7EC12-88FD-4DBB-80AF-D909458F3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08778"/>
              </p:ext>
            </p:extLst>
          </p:nvPr>
        </p:nvGraphicFramePr>
        <p:xfrm>
          <a:off x="960157" y="5885192"/>
          <a:ext cx="1236534" cy="70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クレジットかーどでの購入方法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D51E463-F0AB-464F-9EEF-85179E910FC4}"/>
              </a:ext>
            </a:extLst>
          </p:cNvPr>
          <p:cNvSpPr/>
          <p:nvPr/>
        </p:nvSpPr>
        <p:spPr>
          <a:xfrm>
            <a:off x="566866" y="1931125"/>
            <a:ext cx="3028950" cy="1390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プレミアムプラン</a:t>
            </a:r>
            <a:r>
              <a:rPr kumimoji="1" lang="en-US" altLang="ja-JP" dirty="0"/>
              <a:t>3</a:t>
            </a:r>
            <a:r>
              <a:rPr kumimoji="1" lang="ja-JP" altLang="en-US" dirty="0"/>
              <a:t>種類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月額制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700ABB2-BD02-4186-A34D-DA3EE882F0F0}"/>
              </a:ext>
            </a:extLst>
          </p:cNvPr>
          <p:cNvSpPr/>
          <p:nvPr/>
        </p:nvSpPr>
        <p:spPr>
          <a:xfrm>
            <a:off x="566866" y="3723339"/>
            <a:ext cx="3028950" cy="1390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ポイント購入プラン</a:t>
            </a:r>
            <a:endParaRPr kumimoji="1" lang="en-US" altLang="ja-JP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2AC3A0E5-B766-476D-B850-8B084C0F5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83425"/>
              </p:ext>
            </p:extLst>
          </p:nvPr>
        </p:nvGraphicFramePr>
        <p:xfrm>
          <a:off x="3745896" y="2236695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価格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917F537F-2C8E-4F0A-AA2D-3FCBFC284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22541"/>
              </p:ext>
            </p:extLst>
          </p:nvPr>
        </p:nvGraphicFramePr>
        <p:xfrm>
          <a:off x="3756272" y="4104094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価格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610F5509-388A-41E3-9A7E-D2426CCF2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41752"/>
              </p:ext>
            </p:extLst>
          </p:nvPr>
        </p:nvGraphicFramePr>
        <p:xfrm>
          <a:off x="5245000" y="2236695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購入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33343EBA-9B72-431A-9399-28C0FD0BE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4217"/>
              </p:ext>
            </p:extLst>
          </p:nvPr>
        </p:nvGraphicFramePr>
        <p:xfrm>
          <a:off x="5248106" y="4104094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購入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27DCC3CF-3787-44C9-BEA8-809B51F50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154006"/>
              </p:ext>
            </p:extLst>
          </p:nvPr>
        </p:nvGraphicFramePr>
        <p:xfrm>
          <a:off x="566867" y="171450"/>
          <a:ext cx="166198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983">
                  <a:extLst>
                    <a:ext uri="{9D8B030D-6E8A-4147-A177-3AD203B41FA5}">
                      <a16:colId xmlns:a16="http://schemas.microsoft.com/office/drawing/2014/main" val="1680894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会社ロゴ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err="1"/>
                        <a:t>companyImage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49835"/>
                  </a:ext>
                </a:extLst>
              </a:tr>
            </a:tbl>
          </a:graphicData>
        </a:graphic>
      </p:graphicFrame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F0794E14-B986-4F65-A4EF-D2C76AB3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2481"/>
              </p:ext>
            </p:extLst>
          </p:nvPr>
        </p:nvGraphicFramePr>
        <p:xfrm>
          <a:off x="566866" y="602638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0BD192AB-6398-425B-952B-B50BACF12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04046"/>
              </p:ext>
            </p:extLst>
          </p:nvPr>
        </p:nvGraphicFramePr>
        <p:xfrm>
          <a:off x="2397985" y="171450"/>
          <a:ext cx="259543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431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25683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会員種別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err="1"/>
                        <a:t>memberLabel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graphicFrame>
        <p:nvGraphicFramePr>
          <p:cNvPr id="28" name="表 27">
            <a:extLst>
              <a:ext uri="{FF2B5EF4-FFF2-40B4-BE49-F238E27FC236}">
                <a16:creationId xmlns:a16="http://schemas.microsoft.com/office/drawing/2014/main" id="{BEB76FD4-5B67-47A4-B743-6C9F9225F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77653"/>
              </p:ext>
            </p:extLst>
          </p:nvPr>
        </p:nvGraphicFramePr>
        <p:xfrm>
          <a:off x="5014779" y="226109"/>
          <a:ext cx="1276352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352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25683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所持ポイント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pic>
        <p:nvPicPr>
          <p:cNvPr id="29" name="Picture 4" descr="CDサイズカレンダー印刷 - ネット印刷は【印刷通販＠グラフィック】">
            <a:extLst>
              <a:ext uri="{FF2B5EF4-FFF2-40B4-BE49-F238E27FC236}">
                <a16:creationId xmlns:a16="http://schemas.microsoft.com/office/drawing/2014/main" id="{6A46BDD4-5DC4-4C21-BD98-B57243BB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66" y="10880113"/>
            <a:ext cx="919163" cy="95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プロフィール – 筋肉イラスト製作所">
            <a:extLst>
              <a:ext uri="{FF2B5EF4-FFF2-40B4-BE49-F238E27FC236}">
                <a16:creationId xmlns:a16="http://schemas.microsoft.com/office/drawing/2014/main" id="{D8A86C2F-5177-474E-9400-1E7E0C3C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95" y="10880112"/>
            <a:ext cx="919163" cy="9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折れ線グラフと散布図の使い方 | 医療情報学">
            <a:extLst>
              <a:ext uri="{FF2B5EF4-FFF2-40B4-BE49-F238E27FC236}">
                <a16:creationId xmlns:a16="http://schemas.microsoft.com/office/drawing/2014/main" id="{29D54D57-EBA9-482B-B3D4-E8B41CDC7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72" y="10938310"/>
            <a:ext cx="1212652" cy="83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結婚式ムービー用】Windowsムービーメーカーの使い方">
            <a:extLst>
              <a:ext uri="{FF2B5EF4-FFF2-40B4-BE49-F238E27FC236}">
                <a16:creationId xmlns:a16="http://schemas.microsoft.com/office/drawing/2014/main" id="{E4DDE45D-FC71-48E2-A211-20E49766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09" y="10880112"/>
            <a:ext cx="1435817" cy="9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無料の設定歯車アイコン | アイコン素材ダウンロードサイト「icooon ...">
            <a:extLst>
              <a:ext uri="{FF2B5EF4-FFF2-40B4-BE49-F238E27FC236}">
                <a16:creationId xmlns:a16="http://schemas.microsoft.com/office/drawing/2014/main" id="{9D887AA1-4E09-4168-8459-C9B536CE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27" y="1088011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8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C3CDD6F-336A-4725-8566-98573046F233}"/>
              </a:ext>
            </a:extLst>
          </p:cNvPr>
          <p:cNvGraphicFramePr>
            <a:graphicFrameLocks noGrp="1"/>
          </p:cNvGraphicFramePr>
          <p:nvPr/>
        </p:nvGraphicFramePr>
        <p:xfrm>
          <a:off x="566866" y="10749645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1376BB61-EE65-4389-A33D-B754415EA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49222"/>
              </p:ext>
            </p:extLst>
          </p:nvPr>
        </p:nvGraphicFramePr>
        <p:xfrm>
          <a:off x="566867" y="171450"/>
          <a:ext cx="25954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431">
                  <a:extLst>
                    <a:ext uri="{9D8B030D-6E8A-4147-A177-3AD203B41FA5}">
                      <a16:colId xmlns:a16="http://schemas.microsoft.com/office/drawing/2014/main" val="1680894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会社ロゴ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49835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EAB152FB-A9C4-4948-AC02-6E608710A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86482"/>
              </p:ext>
            </p:extLst>
          </p:nvPr>
        </p:nvGraphicFramePr>
        <p:xfrm>
          <a:off x="566866" y="602638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A9528D45-A94A-4771-BB72-68CCE6FEF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34449"/>
              </p:ext>
            </p:extLst>
          </p:nvPr>
        </p:nvGraphicFramePr>
        <p:xfrm>
          <a:off x="566866" y="1624329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グラフ表示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DBD9F605-3E43-4A1F-9EC3-72E935D74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58030"/>
              </p:ext>
            </p:extLst>
          </p:nvPr>
        </p:nvGraphicFramePr>
        <p:xfrm>
          <a:off x="4785359" y="1630678"/>
          <a:ext cx="1505771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771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設定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97EF75FF-380C-4646-8789-F06B9F778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06372"/>
              </p:ext>
            </p:extLst>
          </p:nvPr>
        </p:nvGraphicFramePr>
        <p:xfrm>
          <a:off x="2741104" y="1622448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ムービー作成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8618C76E-2A68-4C2B-9F53-4FB6D8672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1981"/>
              </p:ext>
            </p:extLst>
          </p:nvPr>
        </p:nvGraphicFramePr>
        <p:xfrm>
          <a:off x="5442857" y="171450"/>
          <a:ext cx="84827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274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ホームボタン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B52D3C91-74D4-4483-9ED5-892D55393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15711"/>
              </p:ext>
            </p:extLst>
          </p:nvPr>
        </p:nvGraphicFramePr>
        <p:xfrm>
          <a:off x="4429976" y="167481"/>
          <a:ext cx="101288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81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ポイント</a:t>
                      </a:r>
                      <a:endParaRPr kumimoji="1" lang="en-US" altLang="ja-JP" dirty="0"/>
                    </a:p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sp>
        <p:nvSpPr>
          <p:cNvPr id="20" name="楕円 19">
            <a:extLst>
              <a:ext uri="{FF2B5EF4-FFF2-40B4-BE49-F238E27FC236}">
                <a16:creationId xmlns:a16="http://schemas.microsoft.com/office/drawing/2014/main" id="{F47F4627-6C35-43A8-BF4D-0BC22B747589}"/>
              </a:ext>
            </a:extLst>
          </p:cNvPr>
          <p:cNvSpPr/>
          <p:nvPr/>
        </p:nvSpPr>
        <p:spPr>
          <a:xfrm>
            <a:off x="4555797" y="414972"/>
            <a:ext cx="341834" cy="1836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C031190B-3CCF-4A21-A9BC-6334AA547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31273"/>
              </p:ext>
            </p:extLst>
          </p:nvPr>
        </p:nvGraphicFramePr>
        <p:xfrm>
          <a:off x="3289696" y="167481"/>
          <a:ext cx="1012881" cy="36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81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会員種別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96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C3CDD6F-336A-4725-8566-98573046F233}"/>
              </a:ext>
            </a:extLst>
          </p:cNvPr>
          <p:cNvGraphicFramePr>
            <a:graphicFrameLocks noGrp="1"/>
          </p:cNvGraphicFramePr>
          <p:nvPr/>
        </p:nvGraphicFramePr>
        <p:xfrm>
          <a:off x="566866" y="10749645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39A9CC99-0267-4EB3-9AC6-FBDCA3F9D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49222"/>
              </p:ext>
            </p:extLst>
          </p:nvPr>
        </p:nvGraphicFramePr>
        <p:xfrm>
          <a:off x="566867" y="171450"/>
          <a:ext cx="25954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431">
                  <a:extLst>
                    <a:ext uri="{9D8B030D-6E8A-4147-A177-3AD203B41FA5}">
                      <a16:colId xmlns:a16="http://schemas.microsoft.com/office/drawing/2014/main" val="1680894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会社ロゴ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49835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46D3974F-B825-45D3-BF50-34A8EB72E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86482"/>
              </p:ext>
            </p:extLst>
          </p:nvPr>
        </p:nvGraphicFramePr>
        <p:xfrm>
          <a:off x="566866" y="602638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ADD382C6-2274-4B95-827B-0FE4F96CF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34449"/>
              </p:ext>
            </p:extLst>
          </p:nvPr>
        </p:nvGraphicFramePr>
        <p:xfrm>
          <a:off x="566866" y="1624329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グラフ表示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E220DF46-ECC2-40E9-B02E-0AC16B643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58030"/>
              </p:ext>
            </p:extLst>
          </p:nvPr>
        </p:nvGraphicFramePr>
        <p:xfrm>
          <a:off x="4785359" y="1630678"/>
          <a:ext cx="1505771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771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設定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4A4D0BB0-E732-47FF-B950-06F742AB7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06372"/>
              </p:ext>
            </p:extLst>
          </p:nvPr>
        </p:nvGraphicFramePr>
        <p:xfrm>
          <a:off x="2741104" y="1622448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ムービー作成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CEE7256D-2881-4914-97E1-467CACFFB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1981"/>
              </p:ext>
            </p:extLst>
          </p:nvPr>
        </p:nvGraphicFramePr>
        <p:xfrm>
          <a:off x="5442857" y="171450"/>
          <a:ext cx="84827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274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ホームボタン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17F7FE04-50E6-4C92-8908-5EC831531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15711"/>
              </p:ext>
            </p:extLst>
          </p:nvPr>
        </p:nvGraphicFramePr>
        <p:xfrm>
          <a:off x="4429976" y="167481"/>
          <a:ext cx="101288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81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ポイント</a:t>
                      </a:r>
                      <a:endParaRPr kumimoji="1" lang="en-US" altLang="ja-JP" dirty="0"/>
                    </a:p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sp>
        <p:nvSpPr>
          <p:cNvPr id="20" name="楕円 19">
            <a:extLst>
              <a:ext uri="{FF2B5EF4-FFF2-40B4-BE49-F238E27FC236}">
                <a16:creationId xmlns:a16="http://schemas.microsoft.com/office/drawing/2014/main" id="{3E849E79-F5F3-4FCF-9370-A80E534E1E39}"/>
              </a:ext>
            </a:extLst>
          </p:cNvPr>
          <p:cNvSpPr/>
          <p:nvPr/>
        </p:nvSpPr>
        <p:spPr>
          <a:xfrm>
            <a:off x="4555797" y="414972"/>
            <a:ext cx="341834" cy="1836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F0BC4B15-3AB3-4929-8CB7-E1A500F42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31273"/>
              </p:ext>
            </p:extLst>
          </p:nvPr>
        </p:nvGraphicFramePr>
        <p:xfrm>
          <a:off x="3289696" y="167481"/>
          <a:ext cx="1012881" cy="36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81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会員種別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95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C3CDD6F-336A-4725-8566-98573046F233}"/>
              </a:ext>
            </a:extLst>
          </p:cNvPr>
          <p:cNvGraphicFramePr>
            <a:graphicFrameLocks noGrp="1"/>
          </p:cNvGraphicFramePr>
          <p:nvPr/>
        </p:nvGraphicFramePr>
        <p:xfrm>
          <a:off x="566866" y="10749645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11004D3E-13A1-4AF4-9F69-BE7301006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49222"/>
              </p:ext>
            </p:extLst>
          </p:nvPr>
        </p:nvGraphicFramePr>
        <p:xfrm>
          <a:off x="566867" y="171450"/>
          <a:ext cx="25954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431">
                  <a:extLst>
                    <a:ext uri="{9D8B030D-6E8A-4147-A177-3AD203B41FA5}">
                      <a16:colId xmlns:a16="http://schemas.microsoft.com/office/drawing/2014/main" val="1680894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会社ロゴ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49835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03DAB0EF-90DD-4F12-8D09-C70C18705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86482"/>
              </p:ext>
            </p:extLst>
          </p:nvPr>
        </p:nvGraphicFramePr>
        <p:xfrm>
          <a:off x="566866" y="602638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F015A49E-2044-4662-B24F-62289F4B1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34449"/>
              </p:ext>
            </p:extLst>
          </p:nvPr>
        </p:nvGraphicFramePr>
        <p:xfrm>
          <a:off x="566866" y="1624329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グラフ表示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6024133A-4C8C-4A1B-8F16-4759DD50A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58030"/>
              </p:ext>
            </p:extLst>
          </p:nvPr>
        </p:nvGraphicFramePr>
        <p:xfrm>
          <a:off x="4785359" y="1630678"/>
          <a:ext cx="1505771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771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設定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144235FE-6834-4895-AF74-25741EF2D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06372"/>
              </p:ext>
            </p:extLst>
          </p:nvPr>
        </p:nvGraphicFramePr>
        <p:xfrm>
          <a:off x="2741104" y="1622448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ムービー作成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6243B268-A598-4202-897D-D102DBB07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1981"/>
              </p:ext>
            </p:extLst>
          </p:nvPr>
        </p:nvGraphicFramePr>
        <p:xfrm>
          <a:off x="5442857" y="171450"/>
          <a:ext cx="84827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274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ホームボタン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E5B29F05-C304-4ED4-B6A5-41B92F8E4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15711"/>
              </p:ext>
            </p:extLst>
          </p:nvPr>
        </p:nvGraphicFramePr>
        <p:xfrm>
          <a:off x="4429976" y="167481"/>
          <a:ext cx="101288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81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ポイント</a:t>
                      </a:r>
                      <a:endParaRPr kumimoji="1" lang="en-US" altLang="ja-JP" dirty="0"/>
                    </a:p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sp>
        <p:nvSpPr>
          <p:cNvPr id="20" name="楕円 19">
            <a:extLst>
              <a:ext uri="{FF2B5EF4-FFF2-40B4-BE49-F238E27FC236}">
                <a16:creationId xmlns:a16="http://schemas.microsoft.com/office/drawing/2014/main" id="{4FD0A025-7A8C-43DA-8810-EC502483600E}"/>
              </a:ext>
            </a:extLst>
          </p:cNvPr>
          <p:cNvSpPr/>
          <p:nvPr/>
        </p:nvSpPr>
        <p:spPr>
          <a:xfrm>
            <a:off x="4555797" y="414972"/>
            <a:ext cx="341834" cy="1836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BDAEF2DF-E051-4005-83D7-4C3A450FD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31273"/>
              </p:ext>
            </p:extLst>
          </p:nvPr>
        </p:nvGraphicFramePr>
        <p:xfrm>
          <a:off x="3289696" y="167481"/>
          <a:ext cx="1012881" cy="36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81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会員種別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16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C3CDD6F-336A-4725-8566-98573046F233}"/>
              </a:ext>
            </a:extLst>
          </p:cNvPr>
          <p:cNvGraphicFramePr>
            <a:graphicFrameLocks noGrp="1"/>
          </p:cNvGraphicFramePr>
          <p:nvPr/>
        </p:nvGraphicFramePr>
        <p:xfrm>
          <a:off x="566866" y="10749645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6B095978-046E-43EE-BBFE-33068F740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49222"/>
              </p:ext>
            </p:extLst>
          </p:nvPr>
        </p:nvGraphicFramePr>
        <p:xfrm>
          <a:off x="566867" y="171450"/>
          <a:ext cx="25954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431">
                  <a:extLst>
                    <a:ext uri="{9D8B030D-6E8A-4147-A177-3AD203B41FA5}">
                      <a16:colId xmlns:a16="http://schemas.microsoft.com/office/drawing/2014/main" val="1680894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会社ロゴ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49835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C337A6BB-17D8-40EB-B505-39E404DD6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86482"/>
              </p:ext>
            </p:extLst>
          </p:nvPr>
        </p:nvGraphicFramePr>
        <p:xfrm>
          <a:off x="566866" y="602638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B0307590-BEA9-4ECB-8B50-27F6AB9D3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34449"/>
              </p:ext>
            </p:extLst>
          </p:nvPr>
        </p:nvGraphicFramePr>
        <p:xfrm>
          <a:off x="566866" y="1624329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グラフ表示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A217C2D5-778B-4201-835F-1FAA08BAA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58030"/>
              </p:ext>
            </p:extLst>
          </p:nvPr>
        </p:nvGraphicFramePr>
        <p:xfrm>
          <a:off x="4785359" y="1630678"/>
          <a:ext cx="1505771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771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設定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C58D7B77-6EAD-42F8-9EBA-5370957C2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06372"/>
              </p:ext>
            </p:extLst>
          </p:nvPr>
        </p:nvGraphicFramePr>
        <p:xfrm>
          <a:off x="2741104" y="1622448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ムービー作成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ECEC611C-D66B-461E-89A1-C4CF36287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1981"/>
              </p:ext>
            </p:extLst>
          </p:nvPr>
        </p:nvGraphicFramePr>
        <p:xfrm>
          <a:off x="5442857" y="171450"/>
          <a:ext cx="84827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274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ホームボタン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1B013D11-17B8-4911-BE13-05DD36A4D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15711"/>
              </p:ext>
            </p:extLst>
          </p:nvPr>
        </p:nvGraphicFramePr>
        <p:xfrm>
          <a:off x="4429976" y="167481"/>
          <a:ext cx="101288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81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ポイント</a:t>
                      </a:r>
                      <a:endParaRPr kumimoji="1" lang="en-US" altLang="ja-JP" dirty="0"/>
                    </a:p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sp>
        <p:nvSpPr>
          <p:cNvPr id="20" name="楕円 19">
            <a:extLst>
              <a:ext uri="{FF2B5EF4-FFF2-40B4-BE49-F238E27FC236}">
                <a16:creationId xmlns:a16="http://schemas.microsoft.com/office/drawing/2014/main" id="{991F8090-AF83-46DB-AB16-514DD620D1BB}"/>
              </a:ext>
            </a:extLst>
          </p:cNvPr>
          <p:cNvSpPr/>
          <p:nvPr/>
        </p:nvSpPr>
        <p:spPr>
          <a:xfrm>
            <a:off x="4555797" y="414972"/>
            <a:ext cx="341834" cy="1836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AE1C9E3D-BA24-4CFC-A1AE-2E0CFFFE0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31273"/>
              </p:ext>
            </p:extLst>
          </p:nvPr>
        </p:nvGraphicFramePr>
        <p:xfrm>
          <a:off x="3289696" y="167481"/>
          <a:ext cx="1012881" cy="36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81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会員種別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83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C3CDD6F-336A-4725-8566-98573046F233}"/>
              </a:ext>
            </a:extLst>
          </p:cNvPr>
          <p:cNvGraphicFramePr>
            <a:graphicFrameLocks noGrp="1"/>
          </p:cNvGraphicFramePr>
          <p:nvPr/>
        </p:nvGraphicFramePr>
        <p:xfrm>
          <a:off x="566866" y="10749645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F2BF857-BC2F-4178-B280-F7796F82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49222"/>
              </p:ext>
            </p:extLst>
          </p:nvPr>
        </p:nvGraphicFramePr>
        <p:xfrm>
          <a:off x="566867" y="171450"/>
          <a:ext cx="25954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431">
                  <a:extLst>
                    <a:ext uri="{9D8B030D-6E8A-4147-A177-3AD203B41FA5}">
                      <a16:colId xmlns:a16="http://schemas.microsoft.com/office/drawing/2014/main" val="1680894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会社ロゴ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49835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37950234-0327-4DFA-81AC-FDDAFE4E0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86482"/>
              </p:ext>
            </p:extLst>
          </p:nvPr>
        </p:nvGraphicFramePr>
        <p:xfrm>
          <a:off x="566866" y="602638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43A7C138-5299-4978-B294-24B5EEFB6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34449"/>
              </p:ext>
            </p:extLst>
          </p:nvPr>
        </p:nvGraphicFramePr>
        <p:xfrm>
          <a:off x="566866" y="1624329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グラフ表示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4BE4CC67-9F4B-4DAA-BBE1-1D3F0A4D1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58030"/>
              </p:ext>
            </p:extLst>
          </p:nvPr>
        </p:nvGraphicFramePr>
        <p:xfrm>
          <a:off x="4785359" y="1630678"/>
          <a:ext cx="1505771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771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設定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5941BCA0-FC04-4A01-8ECF-3945ED621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06372"/>
              </p:ext>
            </p:extLst>
          </p:nvPr>
        </p:nvGraphicFramePr>
        <p:xfrm>
          <a:off x="2741104" y="1622448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ムービー作成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6712D360-D7F6-4491-BCF1-1046826FD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1981"/>
              </p:ext>
            </p:extLst>
          </p:nvPr>
        </p:nvGraphicFramePr>
        <p:xfrm>
          <a:off x="5442857" y="171450"/>
          <a:ext cx="84827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274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ホームボタン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06D199C3-43F1-4980-BD44-48F7E53D4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15711"/>
              </p:ext>
            </p:extLst>
          </p:nvPr>
        </p:nvGraphicFramePr>
        <p:xfrm>
          <a:off x="4429976" y="167481"/>
          <a:ext cx="101288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81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ポイント</a:t>
                      </a:r>
                      <a:endParaRPr kumimoji="1" lang="en-US" altLang="ja-JP" dirty="0"/>
                    </a:p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sp>
        <p:nvSpPr>
          <p:cNvPr id="20" name="楕円 19">
            <a:extLst>
              <a:ext uri="{FF2B5EF4-FFF2-40B4-BE49-F238E27FC236}">
                <a16:creationId xmlns:a16="http://schemas.microsoft.com/office/drawing/2014/main" id="{C7048A3C-3F9F-46A9-B958-35F0C7369918}"/>
              </a:ext>
            </a:extLst>
          </p:cNvPr>
          <p:cNvSpPr/>
          <p:nvPr/>
        </p:nvSpPr>
        <p:spPr>
          <a:xfrm>
            <a:off x="4555797" y="414972"/>
            <a:ext cx="341834" cy="18369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24BDE567-3BC9-43AB-A5C4-B52EE04D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31273"/>
              </p:ext>
            </p:extLst>
          </p:nvPr>
        </p:nvGraphicFramePr>
        <p:xfrm>
          <a:off x="3289696" y="167481"/>
          <a:ext cx="1012881" cy="36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81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36657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会員種別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92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0F7EFDB-62F7-4146-8A51-227EE5A2E56E}"/>
              </a:ext>
            </a:extLst>
          </p:cNvPr>
          <p:cNvSpPr/>
          <p:nvPr/>
        </p:nvSpPr>
        <p:spPr>
          <a:xfrm>
            <a:off x="1311628" y="1516857"/>
            <a:ext cx="37909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Name Text Label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4F4F33-86B0-4CCD-A1DF-779F29CB1587}"/>
              </a:ext>
            </a:extLst>
          </p:cNvPr>
          <p:cNvSpPr/>
          <p:nvPr/>
        </p:nvSpPr>
        <p:spPr>
          <a:xfrm>
            <a:off x="1311628" y="3264217"/>
            <a:ext cx="37909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Email Text Label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ACD4CBB-8491-427F-B648-71A45B4CE1BC}"/>
              </a:ext>
            </a:extLst>
          </p:cNvPr>
          <p:cNvSpPr/>
          <p:nvPr/>
        </p:nvSpPr>
        <p:spPr>
          <a:xfrm>
            <a:off x="1311628" y="5068610"/>
            <a:ext cx="37909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Password Text Label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CCCD4EC-A3D6-4C36-8885-BB6EDE59650B}"/>
              </a:ext>
            </a:extLst>
          </p:cNvPr>
          <p:cNvSpPr/>
          <p:nvPr/>
        </p:nvSpPr>
        <p:spPr>
          <a:xfrm>
            <a:off x="4677560" y="7617619"/>
            <a:ext cx="14859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Sign up Button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000923-4BBA-4640-87A1-D1D7C074E20E}"/>
              </a:ext>
            </a:extLst>
          </p:cNvPr>
          <p:cNvSpPr txBox="1"/>
          <p:nvPr/>
        </p:nvSpPr>
        <p:spPr>
          <a:xfrm>
            <a:off x="1454819" y="68730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合意の文言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F68EBC-9115-4D3F-977D-804BA654EC06}"/>
              </a:ext>
            </a:extLst>
          </p:cNvPr>
          <p:cNvSpPr txBox="1"/>
          <p:nvPr/>
        </p:nvSpPr>
        <p:spPr>
          <a:xfrm>
            <a:off x="2793647" y="349806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Sign up with Email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5DAC15-9EFD-403B-9434-875B4CE2152A}"/>
              </a:ext>
            </a:extLst>
          </p:cNvPr>
          <p:cNvSpPr txBox="1"/>
          <p:nvPr/>
        </p:nvSpPr>
        <p:spPr>
          <a:xfrm>
            <a:off x="5533756" y="349806"/>
            <a:ext cx="103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64709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8A5465-17F7-4F45-999A-8778D91CD0EE}"/>
              </a:ext>
            </a:extLst>
          </p:cNvPr>
          <p:cNvSpPr/>
          <p:nvPr/>
        </p:nvSpPr>
        <p:spPr>
          <a:xfrm>
            <a:off x="1504950" y="1447800"/>
            <a:ext cx="379095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アプリ名とイメージ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0F7EFDB-62F7-4146-8A51-227EE5A2E56E}"/>
              </a:ext>
            </a:extLst>
          </p:cNvPr>
          <p:cNvSpPr/>
          <p:nvPr/>
        </p:nvSpPr>
        <p:spPr>
          <a:xfrm>
            <a:off x="1504950" y="4610100"/>
            <a:ext cx="37909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Log in with </a:t>
            </a:r>
            <a:r>
              <a:rPr kumimoji="1" lang="en-US" altLang="ja-JP" dirty="0" err="1"/>
              <a:t>facebook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4F4F33-86B0-4CCD-A1DF-779F29CB1587}"/>
              </a:ext>
            </a:extLst>
          </p:cNvPr>
          <p:cNvSpPr/>
          <p:nvPr/>
        </p:nvSpPr>
        <p:spPr>
          <a:xfrm>
            <a:off x="1504950" y="5600700"/>
            <a:ext cx="37909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Log in with Twitter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ACD4CBB-8491-427F-B648-71A45B4CE1BC}"/>
              </a:ext>
            </a:extLst>
          </p:cNvPr>
          <p:cNvSpPr/>
          <p:nvPr/>
        </p:nvSpPr>
        <p:spPr>
          <a:xfrm>
            <a:off x="1533525" y="6753225"/>
            <a:ext cx="37909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Log in with Google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CCCD4EC-A3D6-4C36-8885-BB6EDE59650B}"/>
              </a:ext>
            </a:extLst>
          </p:cNvPr>
          <p:cNvSpPr/>
          <p:nvPr/>
        </p:nvSpPr>
        <p:spPr>
          <a:xfrm>
            <a:off x="1504950" y="9186385"/>
            <a:ext cx="37909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sign up with Email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000923-4BBA-4640-87A1-D1D7C074E20E}"/>
              </a:ext>
            </a:extLst>
          </p:cNvPr>
          <p:cNvSpPr txBox="1"/>
          <p:nvPr/>
        </p:nvSpPr>
        <p:spPr>
          <a:xfrm>
            <a:off x="3207103" y="829948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F68EBC-9115-4D3F-977D-804BA654EC06}"/>
              </a:ext>
            </a:extLst>
          </p:cNvPr>
          <p:cNvSpPr txBox="1"/>
          <p:nvPr/>
        </p:nvSpPr>
        <p:spPr>
          <a:xfrm>
            <a:off x="2793647" y="349806"/>
            <a:ext cx="274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Don’t have an account yet?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5DAC15-9EFD-403B-9434-875B4CE2152A}"/>
              </a:ext>
            </a:extLst>
          </p:cNvPr>
          <p:cNvSpPr txBox="1"/>
          <p:nvPr/>
        </p:nvSpPr>
        <p:spPr>
          <a:xfrm>
            <a:off x="5533756" y="349806"/>
            <a:ext cx="103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35724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4F4F33-86B0-4CCD-A1DF-779F29CB1587}"/>
              </a:ext>
            </a:extLst>
          </p:cNvPr>
          <p:cNvSpPr/>
          <p:nvPr/>
        </p:nvSpPr>
        <p:spPr>
          <a:xfrm>
            <a:off x="1311628" y="3264217"/>
            <a:ext cx="37909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Email Text Label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ACD4CBB-8491-427F-B648-71A45B4CE1BC}"/>
              </a:ext>
            </a:extLst>
          </p:cNvPr>
          <p:cNvSpPr/>
          <p:nvPr/>
        </p:nvSpPr>
        <p:spPr>
          <a:xfrm>
            <a:off x="1311628" y="5068610"/>
            <a:ext cx="379095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Password Text Label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CCCD4EC-A3D6-4C36-8885-BB6EDE59650B}"/>
              </a:ext>
            </a:extLst>
          </p:cNvPr>
          <p:cNvSpPr/>
          <p:nvPr/>
        </p:nvSpPr>
        <p:spPr>
          <a:xfrm>
            <a:off x="4677560" y="7617619"/>
            <a:ext cx="14859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Log in Button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000923-4BBA-4640-87A1-D1D7C074E20E}"/>
              </a:ext>
            </a:extLst>
          </p:cNvPr>
          <p:cNvSpPr txBox="1"/>
          <p:nvPr/>
        </p:nvSpPr>
        <p:spPr>
          <a:xfrm>
            <a:off x="1454819" y="68730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合意の文言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F68EBC-9115-4D3F-977D-804BA654EC06}"/>
              </a:ext>
            </a:extLst>
          </p:cNvPr>
          <p:cNvSpPr txBox="1"/>
          <p:nvPr/>
        </p:nvSpPr>
        <p:spPr>
          <a:xfrm>
            <a:off x="2318879" y="53447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Log in with Email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5DAC15-9EFD-403B-9434-875B4CE2152A}"/>
              </a:ext>
            </a:extLst>
          </p:cNvPr>
          <p:cNvSpPr txBox="1"/>
          <p:nvPr/>
        </p:nvSpPr>
        <p:spPr>
          <a:xfrm>
            <a:off x="5533756" y="349806"/>
            <a:ext cx="103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11723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A11B431-83EF-439A-B260-6E69B97F3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46818"/>
              </p:ext>
            </p:extLst>
          </p:nvPr>
        </p:nvGraphicFramePr>
        <p:xfrm>
          <a:off x="566867" y="2247496"/>
          <a:ext cx="5724265" cy="705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752">
                  <a:extLst>
                    <a:ext uri="{9D8B030D-6E8A-4147-A177-3AD203B41FA5}">
                      <a16:colId xmlns:a16="http://schemas.microsoft.com/office/drawing/2014/main" val="2362799584"/>
                    </a:ext>
                  </a:extLst>
                </a:gridCol>
                <a:gridCol w="817752">
                  <a:extLst>
                    <a:ext uri="{9D8B030D-6E8A-4147-A177-3AD203B41FA5}">
                      <a16:colId xmlns:a16="http://schemas.microsoft.com/office/drawing/2014/main" val="429131807"/>
                    </a:ext>
                  </a:extLst>
                </a:gridCol>
                <a:gridCol w="817752">
                  <a:extLst>
                    <a:ext uri="{9D8B030D-6E8A-4147-A177-3AD203B41FA5}">
                      <a16:colId xmlns:a16="http://schemas.microsoft.com/office/drawing/2014/main" val="3224744565"/>
                    </a:ext>
                  </a:extLst>
                </a:gridCol>
                <a:gridCol w="780037">
                  <a:extLst>
                    <a:ext uri="{9D8B030D-6E8A-4147-A177-3AD203B41FA5}">
                      <a16:colId xmlns:a16="http://schemas.microsoft.com/office/drawing/2014/main" val="2896837174"/>
                    </a:ext>
                  </a:extLst>
                </a:gridCol>
                <a:gridCol w="855468">
                  <a:extLst>
                    <a:ext uri="{9D8B030D-6E8A-4147-A177-3AD203B41FA5}">
                      <a16:colId xmlns:a16="http://schemas.microsoft.com/office/drawing/2014/main" val="211424274"/>
                    </a:ext>
                  </a:extLst>
                </a:gridCol>
                <a:gridCol w="817752">
                  <a:extLst>
                    <a:ext uri="{9D8B030D-6E8A-4147-A177-3AD203B41FA5}">
                      <a16:colId xmlns:a16="http://schemas.microsoft.com/office/drawing/2014/main" val="600689504"/>
                    </a:ext>
                  </a:extLst>
                </a:gridCol>
                <a:gridCol w="817752">
                  <a:extLst>
                    <a:ext uri="{9D8B030D-6E8A-4147-A177-3AD203B41FA5}">
                      <a16:colId xmlns:a16="http://schemas.microsoft.com/office/drawing/2014/main" val="801898429"/>
                    </a:ext>
                  </a:extLst>
                </a:gridCol>
              </a:tblGrid>
              <a:tr h="1410125"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26</a:t>
                      </a:r>
                      <a:r>
                        <a:rPr kumimoji="1" lang="ja-JP" altLang="en-US" sz="800" b="0" dirty="0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日</a:t>
                      </a:r>
                      <a:endParaRPr kumimoji="1" lang="en-US" altLang="ja-JP" sz="800" b="0" dirty="0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  <a:p>
                      <a:endParaRPr kumimoji="1" lang="en-US" altLang="ja-JP" sz="800" b="0" dirty="0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  <a:p>
                      <a:endParaRPr kumimoji="1" lang="en-US" altLang="ja-JP" sz="800" b="0" dirty="0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800" b="0" dirty="0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体重</a:t>
                      </a:r>
                      <a:endParaRPr kumimoji="1" lang="en-US" altLang="ja-JP" sz="800" b="0" dirty="0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800" b="0" dirty="0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体脂肪率</a:t>
                      </a:r>
                      <a:endParaRPr kumimoji="1" lang="en-US" altLang="ja-JP" sz="800" b="0" dirty="0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800" b="0" dirty="0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目標まで</a:t>
                      </a:r>
                      <a:r>
                        <a:rPr kumimoji="1" lang="en-US" altLang="ja-JP" sz="800" b="0" dirty="0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...</a:t>
                      </a:r>
                    </a:p>
                    <a:p>
                      <a:r>
                        <a:rPr kumimoji="1" lang="ja-JP" altLang="en-US" sz="800" b="0" dirty="0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達成率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27</a:t>
                      </a:r>
                      <a:r>
                        <a:rPr kumimoji="1" lang="ja-JP" altLang="en-US" sz="800" b="0" dirty="0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日</a:t>
                      </a:r>
                      <a:endParaRPr kumimoji="1" lang="en-US" altLang="ja-JP" sz="800" b="0" dirty="0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  <a:p>
                      <a:endParaRPr kumimoji="1" lang="en-US" altLang="ja-JP" sz="800" b="0" dirty="0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  <a:p>
                      <a:endParaRPr kumimoji="1" lang="en-US" altLang="ja-JP" sz="800" b="0" dirty="0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  <a:p>
                      <a:r>
                        <a:rPr kumimoji="1" lang="en-US" altLang="ja-JP" sz="800" b="0" dirty="0" err="1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weightLabel</a:t>
                      </a:r>
                      <a:endParaRPr kumimoji="1" lang="en-US" altLang="ja-JP" sz="800" b="0" dirty="0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  <a:p>
                      <a:r>
                        <a:rPr kumimoji="1" lang="en-US" altLang="ja-JP" sz="800" b="0" dirty="0" err="1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bodyfacPctLabel</a:t>
                      </a:r>
                      <a:endParaRPr kumimoji="1" lang="en-US" altLang="ja-JP" sz="800" b="0" dirty="0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  <a:p>
                      <a:r>
                        <a:rPr kumimoji="1" lang="en-US" altLang="ja-JP" sz="800" b="0" dirty="0" err="1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toGoalLabel</a:t>
                      </a:r>
                      <a:endParaRPr kumimoji="1" lang="en-US" altLang="ja-JP" sz="800" b="0" dirty="0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  <a:p>
                      <a:r>
                        <a:rPr kumimoji="1" lang="en-US" altLang="ja-JP" sz="800" b="0" dirty="0" err="1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achievementRateLabel</a:t>
                      </a:r>
                      <a:endParaRPr kumimoji="1" lang="en-US" altLang="ja-JP" sz="800" b="0" dirty="0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  <a:p>
                      <a:endParaRPr kumimoji="1" lang="en-US" altLang="ja-JP" sz="800" b="0" dirty="0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  <a:p>
                      <a:r>
                        <a:rPr kumimoji="1" lang="en-US" altLang="ja-JP" sz="800" b="0" dirty="0" err="1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personalInfoVC</a:t>
                      </a:r>
                      <a:endParaRPr kumimoji="1" lang="ja-JP" altLang="en-US" sz="800" b="0" dirty="0">
                        <a:solidFill>
                          <a:schemeClr val="tx1">
                            <a:alpha val="50000"/>
                          </a:schemeClr>
                        </a:solidFill>
                      </a:endParaRP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28</a:t>
                      </a:r>
                      <a:r>
                        <a:rPr kumimoji="1" lang="ja-JP" altLang="en-US" sz="800" b="0" dirty="0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29</a:t>
                      </a:r>
                      <a:r>
                        <a:rPr kumimoji="1" lang="ja-JP" altLang="en-US" sz="800" b="0" dirty="0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30</a:t>
                      </a:r>
                      <a:r>
                        <a:rPr kumimoji="1" lang="ja-JP" altLang="en-US" sz="800" b="0" dirty="0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31</a:t>
                      </a:r>
                      <a:r>
                        <a:rPr kumimoji="1" lang="ja-JP" altLang="en-US" sz="800" b="0" dirty="0">
                          <a:solidFill>
                            <a:schemeClr val="tx1">
                              <a:alpha val="50000"/>
                            </a:schemeClr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04490"/>
                  </a:ext>
                </a:extLst>
              </a:tr>
              <a:tr h="1410125"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225755"/>
                  </a:ext>
                </a:extLst>
              </a:tr>
              <a:tr h="1410125"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kumimoji="1" lang="en-US" altLang="ja-JP" sz="800" b="0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★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501275"/>
                  </a:ext>
                </a:extLst>
              </a:tr>
              <a:tr h="1410125"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kumimoji="1" lang="en-US" altLang="ja-JP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89337"/>
                  </a:ext>
                </a:extLst>
              </a:tr>
              <a:tr h="1410125"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r>
                        <a:rPr kumimoji="1" lang="ja-JP" altLang="en-US" sz="800" b="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kumimoji="1" lang="en-US" altLang="ja-JP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512674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BF34F42-5619-4A66-9F0C-B2DB966AB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28036"/>
              </p:ext>
            </p:extLst>
          </p:nvPr>
        </p:nvGraphicFramePr>
        <p:xfrm>
          <a:off x="566866" y="1641705"/>
          <a:ext cx="5724266" cy="17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6">
                  <a:extLst>
                    <a:ext uri="{9D8B030D-6E8A-4147-A177-3AD203B41FA5}">
                      <a16:colId xmlns:a16="http://schemas.microsoft.com/office/drawing/2014/main" val="1542383405"/>
                    </a:ext>
                  </a:extLst>
                </a:gridCol>
              </a:tblGrid>
              <a:tr h="1746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6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600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158192"/>
                  </a:ext>
                </a:extLst>
              </a:tr>
            </a:tbl>
          </a:graphicData>
        </a:graphic>
      </p:graphicFrame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4FE60325-6DC8-4A01-B142-3FE80E012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51724"/>
              </p:ext>
            </p:extLst>
          </p:nvPr>
        </p:nvGraphicFramePr>
        <p:xfrm>
          <a:off x="566867" y="171450"/>
          <a:ext cx="166198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983">
                  <a:extLst>
                    <a:ext uri="{9D8B030D-6E8A-4147-A177-3AD203B41FA5}">
                      <a16:colId xmlns:a16="http://schemas.microsoft.com/office/drawing/2014/main" val="1680894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会社ロゴ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err="1"/>
                        <a:t>companyImage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49835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B73352-EC49-4BA0-957B-401D58EE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53730"/>
              </p:ext>
            </p:extLst>
          </p:nvPr>
        </p:nvGraphicFramePr>
        <p:xfrm>
          <a:off x="566866" y="602638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C3CDD6F-336A-4725-8566-98573046F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26377"/>
              </p:ext>
            </p:extLst>
          </p:nvPr>
        </p:nvGraphicFramePr>
        <p:xfrm>
          <a:off x="566867" y="9464773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4CC4B47A-CDB7-46A7-9CC9-C0A8144D5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67941"/>
              </p:ext>
            </p:extLst>
          </p:nvPr>
        </p:nvGraphicFramePr>
        <p:xfrm>
          <a:off x="2397985" y="171450"/>
          <a:ext cx="259543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431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25683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会員種別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err="1"/>
                        <a:t>memberLabel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pic>
        <p:nvPicPr>
          <p:cNvPr id="1028" name="Picture 4" descr="CDサイズカレンダー印刷 - ネット印刷は【印刷通販＠グラフィック】">
            <a:extLst>
              <a:ext uri="{FF2B5EF4-FFF2-40B4-BE49-F238E27FC236}">
                <a16:creationId xmlns:a16="http://schemas.microsoft.com/office/drawing/2014/main" id="{0D4EC1B8-BDD0-4C14-9035-F58B8D267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66" y="10880113"/>
            <a:ext cx="919163" cy="95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プロフィール – 筋肉イラスト製作所">
            <a:extLst>
              <a:ext uri="{FF2B5EF4-FFF2-40B4-BE49-F238E27FC236}">
                <a16:creationId xmlns:a16="http://schemas.microsoft.com/office/drawing/2014/main" id="{C8C88FC0-09BB-4327-954A-47EF30F19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95" y="10880112"/>
            <a:ext cx="919163" cy="9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折れ線グラフと散布図の使い方 | 医療情報学">
            <a:extLst>
              <a:ext uri="{FF2B5EF4-FFF2-40B4-BE49-F238E27FC236}">
                <a16:creationId xmlns:a16="http://schemas.microsoft.com/office/drawing/2014/main" id="{4413C5C8-5822-4A3F-A078-EC86B2641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72" y="10938310"/>
            <a:ext cx="1212652" cy="83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結婚式ムービー用】Windowsムービーメーカーの使い方">
            <a:extLst>
              <a:ext uri="{FF2B5EF4-FFF2-40B4-BE49-F238E27FC236}">
                <a16:creationId xmlns:a16="http://schemas.microsoft.com/office/drawing/2014/main" id="{14FF9265-F94F-41B3-831E-B01CC5CA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09" y="10880112"/>
            <a:ext cx="1435817" cy="9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無料の設定歯車アイコン | アイコン素材ダウンロードサイト「icooon ...">
            <a:extLst>
              <a:ext uri="{FF2B5EF4-FFF2-40B4-BE49-F238E27FC236}">
                <a16:creationId xmlns:a16="http://schemas.microsoft.com/office/drawing/2014/main" id="{D4CFFE26-A04B-45B9-A6F2-D6CA70E0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27" y="1088011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2A701F7B-19BE-46AB-AD94-48D82A14E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63209"/>
              </p:ext>
            </p:extLst>
          </p:nvPr>
        </p:nvGraphicFramePr>
        <p:xfrm>
          <a:off x="5014779" y="226109"/>
          <a:ext cx="1276352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352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25683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所持ポイント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2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AFE89E2-0B9B-4A1B-BCB9-AB9297AB9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91947"/>
              </p:ext>
            </p:extLst>
          </p:nvPr>
        </p:nvGraphicFramePr>
        <p:xfrm>
          <a:off x="675671" y="6835864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体重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4E5F26B0-E30A-4CE1-B2C6-8B037DC05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46082"/>
              </p:ext>
            </p:extLst>
          </p:nvPr>
        </p:nvGraphicFramePr>
        <p:xfrm>
          <a:off x="690152" y="7275483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体脂肪率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BB64ED90-3348-45B0-A371-3F9D70333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36431"/>
              </p:ext>
            </p:extLst>
          </p:nvPr>
        </p:nvGraphicFramePr>
        <p:xfrm>
          <a:off x="2039491" y="6816120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/>
                        <a:t>数値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FCA8944B-A615-4EAF-A7A5-928634F61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30231"/>
              </p:ext>
            </p:extLst>
          </p:nvPr>
        </p:nvGraphicFramePr>
        <p:xfrm>
          <a:off x="2059576" y="7275483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/>
                        <a:t>数値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FCFD9DFE-DEE9-4E1F-AE58-B62B51B09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89158"/>
              </p:ext>
            </p:extLst>
          </p:nvPr>
        </p:nvGraphicFramePr>
        <p:xfrm>
          <a:off x="690154" y="8141059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BMI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151BDB76-B448-4F1A-82D4-1382AD39A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07573"/>
              </p:ext>
            </p:extLst>
          </p:nvPr>
        </p:nvGraphicFramePr>
        <p:xfrm>
          <a:off x="2134678" y="8159967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1DF8B73D-5A99-40F6-962F-D7177EE9E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81043"/>
              </p:ext>
            </p:extLst>
          </p:nvPr>
        </p:nvGraphicFramePr>
        <p:xfrm>
          <a:off x="3429000" y="6784375"/>
          <a:ext cx="10250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15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単位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1C5C229E-140E-4BA6-A65C-128CEC11D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1497"/>
              </p:ext>
            </p:extLst>
          </p:nvPr>
        </p:nvGraphicFramePr>
        <p:xfrm>
          <a:off x="576563" y="2488900"/>
          <a:ext cx="4875993" cy="145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5993">
                  <a:extLst>
                    <a:ext uri="{9D8B030D-6E8A-4147-A177-3AD203B41FA5}">
                      <a16:colId xmlns:a16="http://schemas.microsoft.com/office/drawing/2014/main" val="3009655583"/>
                    </a:ext>
                  </a:extLst>
                </a:gridCol>
              </a:tblGrid>
              <a:tr h="14517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画像表示スペース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35839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4A9D114F-22EF-4FE6-ACF5-059D2D41A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42957"/>
              </p:ext>
            </p:extLst>
          </p:nvPr>
        </p:nvGraphicFramePr>
        <p:xfrm>
          <a:off x="576562" y="1677714"/>
          <a:ext cx="1020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6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Cancel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298BFA6C-860C-4706-B949-65E87BE23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33816"/>
              </p:ext>
            </p:extLst>
          </p:nvPr>
        </p:nvGraphicFramePr>
        <p:xfrm>
          <a:off x="576562" y="2066164"/>
          <a:ext cx="57242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3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日付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datePicer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0A6778F6-0299-4B5B-9BE5-1A06F6DAA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41596"/>
              </p:ext>
            </p:extLst>
          </p:nvPr>
        </p:nvGraphicFramePr>
        <p:xfrm>
          <a:off x="5280189" y="1639802"/>
          <a:ext cx="1020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6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save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D819CE40-9CD1-4294-A594-D12547FDC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2951"/>
              </p:ext>
            </p:extLst>
          </p:nvPr>
        </p:nvGraphicFramePr>
        <p:xfrm>
          <a:off x="3429000" y="7275483"/>
          <a:ext cx="10250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15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%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E2DB7E27-A33C-4DE5-83B6-D87B8748A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87907"/>
              </p:ext>
            </p:extLst>
          </p:nvPr>
        </p:nvGraphicFramePr>
        <p:xfrm>
          <a:off x="2072131" y="8658962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種目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080B4DD0-0537-430B-BC76-1695018C9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149741"/>
              </p:ext>
            </p:extLst>
          </p:nvPr>
        </p:nvGraphicFramePr>
        <p:xfrm>
          <a:off x="4131101" y="8598658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重量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20BDA64C-E2BF-4DA8-B296-61C68E475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89270"/>
              </p:ext>
            </p:extLst>
          </p:nvPr>
        </p:nvGraphicFramePr>
        <p:xfrm>
          <a:off x="5459015" y="8604078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回数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EFDDB961-4F39-4FBA-AB3A-B91AF993D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41164"/>
              </p:ext>
            </p:extLst>
          </p:nvPr>
        </p:nvGraphicFramePr>
        <p:xfrm>
          <a:off x="690154" y="8646956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部位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sp>
        <p:nvSpPr>
          <p:cNvPr id="24" name="楕円 23">
            <a:extLst>
              <a:ext uri="{FF2B5EF4-FFF2-40B4-BE49-F238E27FC236}">
                <a16:creationId xmlns:a16="http://schemas.microsoft.com/office/drawing/2014/main" id="{CBE6D76C-DDF0-4CB8-9FCD-DA6A8DB06751}"/>
              </a:ext>
            </a:extLst>
          </p:cNvPr>
          <p:cNvSpPr/>
          <p:nvPr/>
        </p:nvSpPr>
        <p:spPr>
          <a:xfrm>
            <a:off x="5280189" y="9041429"/>
            <a:ext cx="1394668" cy="6988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r>
              <a:rPr kumimoji="1" lang="ja-JP" altLang="en-US" dirty="0"/>
              <a:t>ボタン</a:t>
            </a:r>
          </a:p>
        </p:txBody>
      </p:sp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23AB4004-F40F-473F-B8DC-86CAFA744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69189"/>
              </p:ext>
            </p:extLst>
          </p:nvPr>
        </p:nvGraphicFramePr>
        <p:xfrm>
          <a:off x="581463" y="9885430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3CE18A9B-8D8E-449F-9525-E6469D86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03858"/>
              </p:ext>
            </p:extLst>
          </p:nvPr>
        </p:nvGraphicFramePr>
        <p:xfrm>
          <a:off x="690153" y="7701440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筋肉量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334D2B95-A59B-463B-8C3C-C68D0AE5D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07640"/>
              </p:ext>
            </p:extLst>
          </p:nvPr>
        </p:nvGraphicFramePr>
        <p:xfrm>
          <a:off x="2081106" y="7731401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/>
                        <a:t>数値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48E52ABD-0C7E-48CC-9D55-9651B3400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60848"/>
              </p:ext>
            </p:extLst>
          </p:nvPr>
        </p:nvGraphicFramePr>
        <p:xfrm>
          <a:off x="3456282" y="7793651"/>
          <a:ext cx="10250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15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単位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A8BAF558-3DF8-466D-81D2-5E096653C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48161"/>
              </p:ext>
            </p:extLst>
          </p:nvPr>
        </p:nvGraphicFramePr>
        <p:xfrm>
          <a:off x="566861" y="3899736"/>
          <a:ext cx="4885696" cy="90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5696">
                  <a:extLst>
                    <a:ext uri="{9D8B030D-6E8A-4147-A177-3AD203B41FA5}">
                      <a16:colId xmlns:a16="http://schemas.microsoft.com/office/drawing/2014/main" val="3009655583"/>
                    </a:ext>
                  </a:extLst>
                </a:gridCol>
              </a:tblGrid>
              <a:tr h="9064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画像表示スペース</a:t>
                      </a:r>
                      <a:r>
                        <a:rPr kumimoji="1" lang="en-US" altLang="ja-JP" dirty="0"/>
                        <a:t>(3pt)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35839"/>
                  </a:ext>
                </a:extLst>
              </a:tr>
            </a:tbl>
          </a:graphicData>
        </a:graphic>
      </p:graphicFrame>
      <p:graphicFrame>
        <p:nvGraphicFramePr>
          <p:cNvPr id="40" name="表 39">
            <a:extLst>
              <a:ext uri="{FF2B5EF4-FFF2-40B4-BE49-F238E27FC236}">
                <a16:creationId xmlns:a16="http://schemas.microsoft.com/office/drawing/2014/main" id="{9B21E9A1-DF6A-4F11-9DDF-C43692612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74430"/>
              </p:ext>
            </p:extLst>
          </p:nvPr>
        </p:nvGraphicFramePr>
        <p:xfrm>
          <a:off x="616490" y="5709660"/>
          <a:ext cx="4885696" cy="90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5696">
                  <a:extLst>
                    <a:ext uri="{9D8B030D-6E8A-4147-A177-3AD203B41FA5}">
                      <a16:colId xmlns:a16="http://schemas.microsoft.com/office/drawing/2014/main" val="3009655583"/>
                    </a:ext>
                  </a:extLst>
                </a:gridCol>
              </a:tblGrid>
              <a:tr h="9064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画像表示スペース</a:t>
                      </a:r>
                      <a:r>
                        <a:rPr kumimoji="1" lang="en-US" altLang="ja-JP" dirty="0"/>
                        <a:t>(3pt)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35839"/>
                  </a:ext>
                </a:extLst>
              </a:tr>
            </a:tbl>
          </a:graphicData>
        </a:graphic>
      </p:graphicFrame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164E9988-70FA-48F2-894B-67E7ECBB4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84610"/>
              </p:ext>
            </p:extLst>
          </p:nvPr>
        </p:nvGraphicFramePr>
        <p:xfrm>
          <a:off x="616490" y="4814804"/>
          <a:ext cx="4885696" cy="90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5696">
                  <a:extLst>
                    <a:ext uri="{9D8B030D-6E8A-4147-A177-3AD203B41FA5}">
                      <a16:colId xmlns:a16="http://schemas.microsoft.com/office/drawing/2014/main" val="3009655583"/>
                    </a:ext>
                  </a:extLst>
                </a:gridCol>
              </a:tblGrid>
              <a:tr h="9064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画像表示スペース</a:t>
                      </a:r>
                      <a:r>
                        <a:rPr kumimoji="1" lang="en-US" altLang="ja-JP" dirty="0"/>
                        <a:t>(3pt)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35839"/>
                  </a:ext>
                </a:extLst>
              </a:tr>
            </a:tbl>
          </a:graphicData>
        </a:graphic>
      </p:graphicFrame>
      <p:sp>
        <p:nvSpPr>
          <p:cNvPr id="2" name="楕円 1">
            <a:extLst>
              <a:ext uri="{FF2B5EF4-FFF2-40B4-BE49-F238E27FC236}">
                <a16:creationId xmlns:a16="http://schemas.microsoft.com/office/drawing/2014/main" id="{4DB7BB5E-3184-441A-AF90-98FF77B45D47}"/>
              </a:ext>
            </a:extLst>
          </p:cNvPr>
          <p:cNvSpPr/>
          <p:nvPr/>
        </p:nvSpPr>
        <p:spPr>
          <a:xfrm>
            <a:off x="5318405" y="2897455"/>
            <a:ext cx="1684274" cy="7256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add photo for front</a:t>
            </a: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BA687836-10C1-45B0-8849-EDE2175D0F89}"/>
              </a:ext>
            </a:extLst>
          </p:cNvPr>
          <p:cNvSpPr/>
          <p:nvPr/>
        </p:nvSpPr>
        <p:spPr>
          <a:xfrm>
            <a:off x="5318405" y="3924565"/>
            <a:ext cx="1684274" cy="7256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add photo for side</a:t>
            </a: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32CD6BFE-47CF-4A63-9EE7-64390F3369A4}"/>
              </a:ext>
            </a:extLst>
          </p:cNvPr>
          <p:cNvSpPr/>
          <p:nvPr/>
        </p:nvSpPr>
        <p:spPr>
          <a:xfrm>
            <a:off x="5318405" y="4914103"/>
            <a:ext cx="1684274" cy="7256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add photo for back</a:t>
            </a: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5C511853-7BA9-4D99-AE10-F762C59AE47F}"/>
              </a:ext>
            </a:extLst>
          </p:cNvPr>
          <p:cNvSpPr/>
          <p:nvPr/>
        </p:nvSpPr>
        <p:spPr>
          <a:xfrm>
            <a:off x="5346980" y="5851692"/>
            <a:ext cx="1684274" cy="72560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add photo for leg</a:t>
            </a:r>
          </a:p>
        </p:txBody>
      </p:sp>
      <p:graphicFrame>
        <p:nvGraphicFramePr>
          <p:cNvPr id="46" name="表 45">
            <a:extLst>
              <a:ext uri="{FF2B5EF4-FFF2-40B4-BE49-F238E27FC236}">
                <a16:creationId xmlns:a16="http://schemas.microsoft.com/office/drawing/2014/main" id="{1C060DC0-1B7A-4DD5-B6C9-E13EACF4F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58524"/>
              </p:ext>
            </p:extLst>
          </p:nvPr>
        </p:nvGraphicFramePr>
        <p:xfrm>
          <a:off x="566867" y="171450"/>
          <a:ext cx="166198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983">
                  <a:extLst>
                    <a:ext uri="{9D8B030D-6E8A-4147-A177-3AD203B41FA5}">
                      <a16:colId xmlns:a16="http://schemas.microsoft.com/office/drawing/2014/main" val="1680894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会社ロゴ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err="1"/>
                        <a:t>companyImage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49835"/>
                  </a:ext>
                </a:extLst>
              </a:tr>
            </a:tbl>
          </a:graphicData>
        </a:graphic>
      </p:graphicFrame>
      <p:graphicFrame>
        <p:nvGraphicFramePr>
          <p:cNvPr id="47" name="表 46">
            <a:extLst>
              <a:ext uri="{FF2B5EF4-FFF2-40B4-BE49-F238E27FC236}">
                <a16:creationId xmlns:a16="http://schemas.microsoft.com/office/drawing/2014/main" id="{0C2015DE-3222-4712-AB6A-7243B3B30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01067"/>
              </p:ext>
            </p:extLst>
          </p:nvPr>
        </p:nvGraphicFramePr>
        <p:xfrm>
          <a:off x="566866" y="602638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54F197F6-E196-45D8-A7AB-4652207F0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11692"/>
              </p:ext>
            </p:extLst>
          </p:nvPr>
        </p:nvGraphicFramePr>
        <p:xfrm>
          <a:off x="2397985" y="171450"/>
          <a:ext cx="259543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431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25683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会員種別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err="1"/>
                        <a:t>memberLabel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graphicFrame>
        <p:nvGraphicFramePr>
          <p:cNvPr id="49" name="表 48">
            <a:extLst>
              <a:ext uri="{FF2B5EF4-FFF2-40B4-BE49-F238E27FC236}">
                <a16:creationId xmlns:a16="http://schemas.microsoft.com/office/drawing/2014/main" id="{3D249C82-4674-41D6-9047-1A23964C8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7000"/>
              </p:ext>
            </p:extLst>
          </p:nvPr>
        </p:nvGraphicFramePr>
        <p:xfrm>
          <a:off x="5014779" y="226109"/>
          <a:ext cx="1276352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352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25683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所持ポイント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pic>
        <p:nvPicPr>
          <p:cNvPr id="50" name="Picture 4" descr="CDサイズカレンダー印刷 - ネット印刷は【印刷通販＠グラフィック】">
            <a:extLst>
              <a:ext uri="{FF2B5EF4-FFF2-40B4-BE49-F238E27FC236}">
                <a16:creationId xmlns:a16="http://schemas.microsoft.com/office/drawing/2014/main" id="{F6972A56-DD3B-43A8-A8F9-9E7E9FBA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66" y="10880113"/>
            <a:ext cx="919163" cy="95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プロフィール – 筋肉イラスト製作所">
            <a:extLst>
              <a:ext uri="{FF2B5EF4-FFF2-40B4-BE49-F238E27FC236}">
                <a16:creationId xmlns:a16="http://schemas.microsoft.com/office/drawing/2014/main" id="{16196A22-8AE6-4452-99B8-874AD0AF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95" y="10880112"/>
            <a:ext cx="919163" cy="9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折れ線グラフと散布図の使い方 | 医療情報学">
            <a:extLst>
              <a:ext uri="{FF2B5EF4-FFF2-40B4-BE49-F238E27FC236}">
                <a16:creationId xmlns:a16="http://schemas.microsoft.com/office/drawing/2014/main" id="{E3F85BEA-861F-46ED-B98A-7FD9CCEF0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72" y="10938310"/>
            <a:ext cx="1212652" cy="83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結婚式ムービー用】Windowsムービーメーカーの使い方">
            <a:extLst>
              <a:ext uri="{FF2B5EF4-FFF2-40B4-BE49-F238E27FC236}">
                <a16:creationId xmlns:a16="http://schemas.microsoft.com/office/drawing/2014/main" id="{AAC98A0E-E79D-475F-92FB-B07B6E54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09" y="10880112"/>
            <a:ext cx="1435817" cy="9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無料の設定歯車アイコン | アイコン素材ダウンロードサイト「icooon ...">
            <a:extLst>
              <a:ext uri="{FF2B5EF4-FFF2-40B4-BE49-F238E27FC236}">
                <a16:creationId xmlns:a16="http://schemas.microsoft.com/office/drawing/2014/main" id="{0F6580B5-9CC2-4752-82F5-009B7FC8B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27" y="1088011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7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9982EF4A-8238-4A76-B31C-658F31DEB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60094"/>
              </p:ext>
            </p:extLst>
          </p:nvPr>
        </p:nvGraphicFramePr>
        <p:xfrm>
          <a:off x="592263" y="8950984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16" name="グラフ 15">
            <a:extLst>
              <a:ext uri="{FF2B5EF4-FFF2-40B4-BE49-F238E27FC236}">
                <a16:creationId xmlns:a16="http://schemas.microsoft.com/office/drawing/2014/main" id="{4474AC28-B813-4C01-BC41-D7B70CEE2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47049"/>
              </p:ext>
            </p:extLst>
          </p:nvPr>
        </p:nvGraphicFramePr>
        <p:xfrm>
          <a:off x="566865" y="3825631"/>
          <a:ext cx="5724264" cy="4725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F371A53A-C029-4BF6-95E5-3E39138AC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39327"/>
              </p:ext>
            </p:extLst>
          </p:nvPr>
        </p:nvGraphicFramePr>
        <p:xfrm>
          <a:off x="592263" y="1796414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体重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5741266C-88E6-4699-8C1A-6E3D84C8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1181"/>
              </p:ext>
            </p:extLst>
          </p:nvPr>
        </p:nvGraphicFramePr>
        <p:xfrm>
          <a:off x="1956908" y="1796414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体脂肪率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67D90059-399D-4A65-B66E-881D32603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67165"/>
              </p:ext>
            </p:extLst>
          </p:nvPr>
        </p:nvGraphicFramePr>
        <p:xfrm>
          <a:off x="3284663" y="1796414"/>
          <a:ext cx="12365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5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筋肉量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7FA26D59-D395-4E34-BACC-BD5770B46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49801"/>
              </p:ext>
            </p:extLst>
          </p:nvPr>
        </p:nvGraphicFramePr>
        <p:xfrm>
          <a:off x="4570501" y="1796414"/>
          <a:ext cx="1769934" cy="67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934">
                  <a:extLst>
                    <a:ext uri="{9D8B030D-6E8A-4147-A177-3AD203B41FA5}">
                      <a16:colId xmlns:a16="http://schemas.microsoft.com/office/drawing/2014/main" val="62196646"/>
                    </a:ext>
                  </a:extLst>
                </a:gridCol>
              </a:tblGrid>
              <a:tr h="67031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BMI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58477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53A76EBE-9647-466E-97DC-87F44EC16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43918"/>
              </p:ext>
            </p:extLst>
          </p:nvPr>
        </p:nvGraphicFramePr>
        <p:xfrm>
          <a:off x="709102" y="2939171"/>
          <a:ext cx="1002855" cy="38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855">
                  <a:extLst>
                    <a:ext uri="{9D8B030D-6E8A-4147-A177-3AD203B41FA5}">
                      <a16:colId xmlns:a16="http://schemas.microsoft.com/office/drawing/2014/main" val="1790827352"/>
                    </a:ext>
                  </a:extLst>
                </a:gridCol>
              </a:tblGrid>
              <a:tr h="38583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週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87980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DBA031E7-9395-4117-956B-DA334469A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74090"/>
              </p:ext>
            </p:extLst>
          </p:nvPr>
        </p:nvGraphicFramePr>
        <p:xfrm>
          <a:off x="2788841" y="2977393"/>
          <a:ext cx="1478359" cy="34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359">
                  <a:extLst>
                    <a:ext uri="{9D8B030D-6E8A-4147-A177-3AD203B41FA5}">
                      <a16:colId xmlns:a16="http://schemas.microsoft.com/office/drawing/2014/main" val="1790827352"/>
                    </a:ext>
                  </a:extLst>
                </a:gridCol>
              </a:tblGrid>
              <a:tr h="34773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月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87980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AFAC93A4-C618-47B1-971C-B27149A7A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76630"/>
              </p:ext>
            </p:extLst>
          </p:nvPr>
        </p:nvGraphicFramePr>
        <p:xfrm>
          <a:off x="5220216" y="2954289"/>
          <a:ext cx="11202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219">
                  <a:extLst>
                    <a:ext uri="{9D8B030D-6E8A-4147-A177-3AD203B41FA5}">
                      <a16:colId xmlns:a16="http://schemas.microsoft.com/office/drawing/2014/main" val="1790827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</a:t>
                      </a:r>
                      <a:endParaRPr kumimoji="1" lang="en-US" altLang="ja-JP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87980"/>
                  </a:ext>
                </a:extLst>
              </a:tr>
            </a:tbl>
          </a:graphicData>
        </a:graphic>
      </p:graphicFrame>
      <p:sp>
        <p:nvSpPr>
          <p:cNvPr id="2" name="楕円 1">
            <a:extLst>
              <a:ext uri="{FF2B5EF4-FFF2-40B4-BE49-F238E27FC236}">
                <a16:creationId xmlns:a16="http://schemas.microsoft.com/office/drawing/2014/main" id="{9078637D-0CD0-4798-BA4E-CC91CA6A9C89}"/>
              </a:ext>
            </a:extLst>
          </p:cNvPr>
          <p:cNvSpPr/>
          <p:nvPr/>
        </p:nvSpPr>
        <p:spPr>
          <a:xfrm>
            <a:off x="5220216" y="3441846"/>
            <a:ext cx="1120218" cy="37084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決定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97283B28-E4F8-44CC-8DC3-5D48E0A2B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993369"/>
              </p:ext>
            </p:extLst>
          </p:nvPr>
        </p:nvGraphicFramePr>
        <p:xfrm>
          <a:off x="566867" y="171450"/>
          <a:ext cx="166198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983">
                  <a:extLst>
                    <a:ext uri="{9D8B030D-6E8A-4147-A177-3AD203B41FA5}">
                      <a16:colId xmlns:a16="http://schemas.microsoft.com/office/drawing/2014/main" val="1680894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会社ロゴ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err="1"/>
                        <a:t>companyImage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49835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A0386C5A-C3B7-49BD-8066-EE0CE6EBA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44423"/>
              </p:ext>
            </p:extLst>
          </p:nvPr>
        </p:nvGraphicFramePr>
        <p:xfrm>
          <a:off x="566866" y="602638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BEE8A70F-5CBB-47AD-90CB-20F6FA9AF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45412"/>
              </p:ext>
            </p:extLst>
          </p:nvPr>
        </p:nvGraphicFramePr>
        <p:xfrm>
          <a:off x="2397985" y="171450"/>
          <a:ext cx="259543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431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25683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会員種別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err="1"/>
                        <a:t>memberLabel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C49738A3-6E8D-418E-B6A5-ECD0DE27B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28538"/>
              </p:ext>
            </p:extLst>
          </p:nvPr>
        </p:nvGraphicFramePr>
        <p:xfrm>
          <a:off x="5014779" y="226109"/>
          <a:ext cx="1276352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352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25683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所持ポイント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pic>
        <p:nvPicPr>
          <p:cNvPr id="28" name="Picture 4" descr="CDサイズカレンダー印刷 - ネット印刷は【印刷通販＠グラフィック】">
            <a:extLst>
              <a:ext uri="{FF2B5EF4-FFF2-40B4-BE49-F238E27FC236}">
                <a16:creationId xmlns:a16="http://schemas.microsoft.com/office/drawing/2014/main" id="{5204BD90-6187-4D7A-8F43-2F167154C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66" y="10880113"/>
            <a:ext cx="919163" cy="95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プロフィール – 筋肉イラスト製作所">
            <a:extLst>
              <a:ext uri="{FF2B5EF4-FFF2-40B4-BE49-F238E27FC236}">
                <a16:creationId xmlns:a16="http://schemas.microsoft.com/office/drawing/2014/main" id="{635EAD46-4002-488E-BF56-A50A9B78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95" y="10880112"/>
            <a:ext cx="919163" cy="9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折れ線グラフと散布図の使い方 | 医療情報学">
            <a:extLst>
              <a:ext uri="{FF2B5EF4-FFF2-40B4-BE49-F238E27FC236}">
                <a16:creationId xmlns:a16="http://schemas.microsoft.com/office/drawing/2014/main" id="{4374AF00-D8F5-4F27-9FF3-B9B20F38D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72" y="10938310"/>
            <a:ext cx="1212652" cy="83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結婚式ムービー用】Windowsムービーメーカーの使い方">
            <a:extLst>
              <a:ext uri="{FF2B5EF4-FFF2-40B4-BE49-F238E27FC236}">
                <a16:creationId xmlns:a16="http://schemas.microsoft.com/office/drawing/2014/main" id="{EE3775B6-FBA4-4A54-AC2E-777723973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09" y="10880112"/>
            <a:ext cx="1435817" cy="9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無料の設定歯車アイコン | アイコン素材ダウンロードサイト「icooon ...">
            <a:extLst>
              <a:ext uri="{FF2B5EF4-FFF2-40B4-BE49-F238E27FC236}">
                <a16:creationId xmlns:a16="http://schemas.microsoft.com/office/drawing/2014/main" id="{D17FF575-C45F-4109-990B-264039EAE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27" y="1088011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49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C3CDD6F-336A-4725-8566-98573046F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827669"/>
              </p:ext>
            </p:extLst>
          </p:nvPr>
        </p:nvGraphicFramePr>
        <p:xfrm>
          <a:off x="431073" y="8184151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705E9B19-E237-43D4-8BBD-1DB6063BA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24983"/>
              </p:ext>
            </p:extLst>
          </p:nvPr>
        </p:nvGraphicFramePr>
        <p:xfrm>
          <a:off x="5195088" y="1977007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レッグ</a:t>
                      </a:r>
                      <a:endParaRPr kumimoji="1" lang="en-US" altLang="ja-JP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45D82AC5-7FD4-4E33-9406-D713ABC1B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19086"/>
              </p:ext>
            </p:extLst>
          </p:nvPr>
        </p:nvGraphicFramePr>
        <p:xfrm>
          <a:off x="3759989" y="1977007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バック</a:t>
                      </a:r>
                      <a:endParaRPr kumimoji="1" lang="en-US" altLang="ja-JP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2CF2FA6F-411C-4E2C-938A-58E6107FC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216150"/>
              </p:ext>
            </p:extLst>
          </p:nvPr>
        </p:nvGraphicFramePr>
        <p:xfrm>
          <a:off x="2332955" y="1977007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サイド</a:t>
                      </a:r>
                      <a:endParaRPr kumimoji="1" lang="en-US" altLang="ja-JP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59DADB44-BBE3-489F-8327-AC88B7329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31052"/>
              </p:ext>
            </p:extLst>
          </p:nvPr>
        </p:nvGraphicFramePr>
        <p:xfrm>
          <a:off x="834352" y="1977007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フロント</a:t>
                      </a:r>
                      <a:endParaRPr kumimoji="1" lang="en-US" altLang="ja-JP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5C3C722D-E80E-46C7-8E21-2FF4122AB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80311"/>
              </p:ext>
            </p:extLst>
          </p:nvPr>
        </p:nvGraphicFramePr>
        <p:xfrm>
          <a:off x="866102" y="2878588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期間表示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015B968A-AEFB-46FF-967D-93BF5477C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59668"/>
              </p:ext>
            </p:extLst>
          </p:nvPr>
        </p:nvGraphicFramePr>
        <p:xfrm>
          <a:off x="4121659" y="2882020"/>
          <a:ext cx="12462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9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期間表示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A6B5B9F4-E4AB-4419-A87D-5BAF6636F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6383"/>
              </p:ext>
            </p:extLst>
          </p:nvPr>
        </p:nvGraphicFramePr>
        <p:xfrm>
          <a:off x="866102" y="4193569"/>
          <a:ext cx="4875993" cy="380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5993">
                  <a:extLst>
                    <a:ext uri="{9D8B030D-6E8A-4147-A177-3AD203B41FA5}">
                      <a16:colId xmlns:a16="http://schemas.microsoft.com/office/drawing/2014/main" val="3009655583"/>
                    </a:ext>
                  </a:extLst>
                </a:gridCol>
              </a:tblGrid>
              <a:tr h="38048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動画再生画面</a:t>
                      </a:r>
                      <a:r>
                        <a:rPr kumimoji="1" lang="en-US" altLang="ja-JP" dirty="0"/>
                        <a:t>(30pt)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35839"/>
                  </a:ext>
                </a:extLst>
              </a:tr>
            </a:tbl>
          </a:graphicData>
        </a:graphic>
      </p:graphicFrame>
      <p:graphicFrame>
        <p:nvGraphicFramePr>
          <p:cNvPr id="42" name="表 41">
            <a:extLst>
              <a:ext uri="{FF2B5EF4-FFF2-40B4-BE49-F238E27FC236}">
                <a16:creationId xmlns:a16="http://schemas.microsoft.com/office/drawing/2014/main" id="{75D23343-542A-4B7F-92ED-02E9771F1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31213"/>
              </p:ext>
            </p:extLst>
          </p:nvPr>
        </p:nvGraphicFramePr>
        <p:xfrm>
          <a:off x="866102" y="3497978"/>
          <a:ext cx="16081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94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フレームレート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ABC47FB8-71E5-4650-B9C4-E1CF0B880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8381"/>
              </p:ext>
            </p:extLst>
          </p:nvPr>
        </p:nvGraphicFramePr>
        <p:xfrm>
          <a:off x="2635794" y="3497978"/>
          <a:ext cx="11241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95">
                  <a:extLst>
                    <a:ext uri="{9D8B030D-6E8A-4147-A177-3AD203B41FA5}">
                      <a16:colId xmlns:a16="http://schemas.microsoft.com/office/drawing/2014/main" val="2455152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...(</a:t>
                      </a:r>
                      <a:r>
                        <a:rPr kumimoji="1" lang="ja-JP" altLang="en-US" dirty="0"/>
                        <a:t>秒数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96186"/>
                  </a:ext>
                </a:extLst>
              </a:tr>
            </a:tbl>
          </a:graphicData>
        </a:graphic>
      </p:graphicFrame>
      <p:sp>
        <p:nvSpPr>
          <p:cNvPr id="5" name="楕円 4">
            <a:extLst>
              <a:ext uri="{FF2B5EF4-FFF2-40B4-BE49-F238E27FC236}">
                <a16:creationId xmlns:a16="http://schemas.microsoft.com/office/drawing/2014/main" id="{B3F628BA-E0C0-4040-BA65-C463A96296DB}"/>
              </a:ext>
            </a:extLst>
          </p:cNvPr>
          <p:cNvSpPr/>
          <p:nvPr/>
        </p:nvSpPr>
        <p:spPr>
          <a:xfrm>
            <a:off x="3961904" y="3497978"/>
            <a:ext cx="1124195" cy="42668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作成</a:t>
            </a: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2E186A2A-D01D-4741-B26C-4D5D87438B6D}"/>
              </a:ext>
            </a:extLst>
          </p:cNvPr>
          <p:cNvSpPr/>
          <p:nvPr/>
        </p:nvSpPr>
        <p:spPr>
          <a:xfrm>
            <a:off x="5086099" y="3497978"/>
            <a:ext cx="1124195" cy="42668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保存</a:t>
            </a:r>
          </a:p>
        </p:txBody>
      </p:sp>
      <p:pic>
        <p:nvPicPr>
          <p:cNvPr id="24" name="Picture 4" descr="CDサイズカレンダー印刷 - ネット印刷は【印刷通販＠グラフィック】">
            <a:extLst>
              <a:ext uri="{FF2B5EF4-FFF2-40B4-BE49-F238E27FC236}">
                <a16:creationId xmlns:a16="http://schemas.microsoft.com/office/drawing/2014/main" id="{B689E2D8-1EB1-4DC2-A929-846062AC2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66" y="10880113"/>
            <a:ext cx="919163" cy="95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プロフィール – 筋肉イラスト製作所">
            <a:extLst>
              <a:ext uri="{FF2B5EF4-FFF2-40B4-BE49-F238E27FC236}">
                <a16:creationId xmlns:a16="http://schemas.microsoft.com/office/drawing/2014/main" id="{6935F80E-D600-475F-B49D-EA62BEB3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95" y="10880112"/>
            <a:ext cx="919163" cy="9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折れ線グラフと散布図の使い方 | 医療情報学">
            <a:extLst>
              <a:ext uri="{FF2B5EF4-FFF2-40B4-BE49-F238E27FC236}">
                <a16:creationId xmlns:a16="http://schemas.microsoft.com/office/drawing/2014/main" id="{93A72E46-408D-421C-B57D-791C36DAC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72" y="10938310"/>
            <a:ext cx="1212652" cy="83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結婚式ムービー用】Windowsムービーメーカーの使い方">
            <a:extLst>
              <a:ext uri="{FF2B5EF4-FFF2-40B4-BE49-F238E27FC236}">
                <a16:creationId xmlns:a16="http://schemas.microsoft.com/office/drawing/2014/main" id="{B0E83DBD-3F0B-449C-857F-D9F4847A4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09" y="10880112"/>
            <a:ext cx="1435817" cy="9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無料の設定歯車アイコン | アイコン素材ダウンロードサイト「icooon ...">
            <a:extLst>
              <a:ext uri="{FF2B5EF4-FFF2-40B4-BE49-F238E27FC236}">
                <a16:creationId xmlns:a16="http://schemas.microsoft.com/office/drawing/2014/main" id="{E57147B9-8B22-4CB2-9FFF-16D12049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27" y="1088011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A4F1D3CE-B20B-469B-8EB5-70A60EFD8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55997"/>
              </p:ext>
            </p:extLst>
          </p:nvPr>
        </p:nvGraphicFramePr>
        <p:xfrm>
          <a:off x="566867" y="171450"/>
          <a:ext cx="166198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983">
                  <a:extLst>
                    <a:ext uri="{9D8B030D-6E8A-4147-A177-3AD203B41FA5}">
                      <a16:colId xmlns:a16="http://schemas.microsoft.com/office/drawing/2014/main" val="1680894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会社ロゴ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err="1"/>
                        <a:t>companyImage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49835"/>
                  </a:ext>
                </a:extLst>
              </a:tr>
            </a:tbl>
          </a:graphicData>
        </a:graphic>
      </p:graphicFrame>
      <p:graphicFrame>
        <p:nvGraphicFramePr>
          <p:cNvPr id="52" name="表 51">
            <a:extLst>
              <a:ext uri="{FF2B5EF4-FFF2-40B4-BE49-F238E27FC236}">
                <a16:creationId xmlns:a16="http://schemas.microsoft.com/office/drawing/2014/main" id="{220D7DC2-0BBC-4E18-81D6-943D8C5CC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38910"/>
              </p:ext>
            </p:extLst>
          </p:nvPr>
        </p:nvGraphicFramePr>
        <p:xfrm>
          <a:off x="566866" y="602638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B47D1903-39F3-4E5B-AE8C-9DE0F48C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919718"/>
              </p:ext>
            </p:extLst>
          </p:nvPr>
        </p:nvGraphicFramePr>
        <p:xfrm>
          <a:off x="2397985" y="171450"/>
          <a:ext cx="259543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431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25683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会員種別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err="1"/>
                        <a:t>memberLabel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id="{89D55BD0-7E9B-4966-8F3B-757B86266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49618"/>
              </p:ext>
            </p:extLst>
          </p:nvPr>
        </p:nvGraphicFramePr>
        <p:xfrm>
          <a:off x="5014779" y="226109"/>
          <a:ext cx="1276352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352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25683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所持ポイント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80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C3CDD6F-336A-4725-8566-98573046F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79757"/>
              </p:ext>
            </p:extLst>
          </p:nvPr>
        </p:nvGraphicFramePr>
        <p:xfrm>
          <a:off x="522411" y="8920301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10C69A4F-23ED-4BEA-98B7-3AAB0D9C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72898"/>
              </p:ext>
            </p:extLst>
          </p:nvPr>
        </p:nvGraphicFramePr>
        <p:xfrm>
          <a:off x="566865" y="2450626"/>
          <a:ext cx="1020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6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Cansel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2165B820-FCB0-4334-B71A-72FC57DDE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97847"/>
              </p:ext>
            </p:extLst>
          </p:nvPr>
        </p:nvGraphicFramePr>
        <p:xfrm>
          <a:off x="5270490" y="2440671"/>
          <a:ext cx="1020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6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46B6CDF7-EA47-43F6-924D-98DC768F6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86909"/>
              </p:ext>
            </p:extLst>
          </p:nvPr>
        </p:nvGraphicFramePr>
        <p:xfrm>
          <a:off x="776414" y="7844729"/>
          <a:ext cx="5035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647">
                  <a:extLst>
                    <a:ext uri="{9D8B030D-6E8A-4147-A177-3AD203B41FA5}">
                      <a16:colId xmlns:a16="http://schemas.microsoft.com/office/drawing/2014/main" val="1680894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ログアウト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49835"/>
                  </a:ext>
                </a:extLst>
              </a:tr>
            </a:tbl>
          </a:graphicData>
        </a:graphic>
      </p:graphicFrame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1423F750-452B-4441-8489-7CCFE7741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56055"/>
              </p:ext>
            </p:extLst>
          </p:nvPr>
        </p:nvGraphicFramePr>
        <p:xfrm>
          <a:off x="782764" y="3470436"/>
          <a:ext cx="1020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6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性別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0C63E7BA-3963-419A-9ADD-32DB50B5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09548"/>
              </p:ext>
            </p:extLst>
          </p:nvPr>
        </p:nvGraphicFramePr>
        <p:xfrm>
          <a:off x="3162298" y="3552074"/>
          <a:ext cx="1020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6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男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2995857F-9C68-4C89-8E3C-D438A7E53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82609"/>
              </p:ext>
            </p:extLst>
          </p:nvPr>
        </p:nvGraphicFramePr>
        <p:xfrm>
          <a:off x="4249854" y="3552074"/>
          <a:ext cx="1020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6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女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181AD328-ED47-45D1-87AE-FF659FFF2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02715"/>
              </p:ext>
            </p:extLst>
          </p:nvPr>
        </p:nvGraphicFramePr>
        <p:xfrm>
          <a:off x="782764" y="4005929"/>
          <a:ext cx="1020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6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年齢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90AA05E8-7D19-4BD3-8ECC-8E8F62483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65887"/>
              </p:ext>
            </p:extLst>
          </p:nvPr>
        </p:nvGraphicFramePr>
        <p:xfrm>
          <a:off x="3172674" y="4005929"/>
          <a:ext cx="1020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6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316C058-512F-44F4-B5CF-9A82298CA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4596"/>
              </p:ext>
            </p:extLst>
          </p:nvPr>
        </p:nvGraphicFramePr>
        <p:xfrm>
          <a:off x="782764" y="3013801"/>
          <a:ext cx="1655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636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名前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90DD5D6C-1193-4319-9732-BD39B81E9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37203"/>
              </p:ext>
            </p:extLst>
          </p:nvPr>
        </p:nvGraphicFramePr>
        <p:xfrm>
          <a:off x="3162298" y="3029689"/>
          <a:ext cx="1020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6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A800E24D-FEAC-4235-96EB-5D86591D1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247086"/>
              </p:ext>
            </p:extLst>
          </p:nvPr>
        </p:nvGraphicFramePr>
        <p:xfrm>
          <a:off x="782764" y="4575834"/>
          <a:ext cx="1020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6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目標体重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B968EB88-8671-4625-A540-6BBADC23C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13720"/>
              </p:ext>
            </p:extLst>
          </p:nvPr>
        </p:nvGraphicFramePr>
        <p:xfrm>
          <a:off x="3172674" y="4522793"/>
          <a:ext cx="1020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6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5055F684-4381-45AF-92CA-967E0173C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501785"/>
              </p:ext>
            </p:extLst>
          </p:nvPr>
        </p:nvGraphicFramePr>
        <p:xfrm>
          <a:off x="782764" y="5705909"/>
          <a:ext cx="1020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6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単位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28" name="表 27">
            <a:extLst>
              <a:ext uri="{FF2B5EF4-FFF2-40B4-BE49-F238E27FC236}">
                <a16:creationId xmlns:a16="http://schemas.microsoft.com/office/drawing/2014/main" id="{0E2BEF09-D140-49F4-8FDB-E5AF38355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14759"/>
              </p:ext>
            </p:extLst>
          </p:nvPr>
        </p:nvGraphicFramePr>
        <p:xfrm>
          <a:off x="3063813" y="5807761"/>
          <a:ext cx="1020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6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C4179DC2-B9F1-468E-993A-D499DEA0B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30338"/>
              </p:ext>
            </p:extLst>
          </p:nvPr>
        </p:nvGraphicFramePr>
        <p:xfrm>
          <a:off x="4429976" y="5767240"/>
          <a:ext cx="1020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6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lb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B934DD61-2183-4A73-A54C-2FFC00C5D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48845"/>
              </p:ext>
            </p:extLst>
          </p:nvPr>
        </p:nvGraphicFramePr>
        <p:xfrm>
          <a:off x="784074" y="5163137"/>
          <a:ext cx="16543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25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目標達成予定日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EBB8975B-0A77-4B52-A5A9-8E1959FCE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76838"/>
              </p:ext>
            </p:extLst>
          </p:nvPr>
        </p:nvGraphicFramePr>
        <p:xfrm>
          <a:off x="3149579" y="5167060"/>
          <a:ext cx="229327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277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カレンダー入力</a:t>
                      </a:r>
                      <a:endParaRPr kumimoji="1" lang="en-US" altLang="ja-JP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01CD6D41-6226-4FC2-9E46-2FD569BC4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03820"/>
              </p:ext>
            </p:extLst>
          </p:nvPr>
        </p:nvGraphicFramePr>
        <p:xfrm>
          <a:off x="815327" y="7042268"/>
          <a:ext cx="16543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25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利用規約</a:t>
                      </a:r>
                      <a:endParaRPr kumimoji="1" lang="en-US" altLang="ja-JP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45" name="表 44">
            <a:extLst>
              <a:ext uri="{FF2B5EF4-FFF2-40B4-BE49-F238E27FC236}">
                <a16:creationId xmlns:a16="http://schemas.microsoft.com/office/drawing/2014/main" id="{78BB8841-474B-4FC0-AC8D-B27CB9E42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67663"/>
              </p:ext>
            </p:extLst>
          </p:nvPr>
        </p:nvGraphicFramePr>
        <p:xfrm>
          <a:off x="814017" y="6499496"/>
          <a:ext cx="165432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25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プレミアム会員になる </a:t>
                      </a:r>
                      <a:r>
                        <a:rPr kumimoji="1" lang="en-US" altLang="ja-JP" dirty="0"/>
                        <a:t>or </a:t>
                      </a:r>
                      <a:r>
                        <a:rPr kumimoji="1" lang="ja-JP" altLang="en-US" dirty="0"/>
                        <a:t>解約する</a:t>
                      </a:r>
                      <a:endParaRPr kumimoji="1" lang="en-US" altLang="ja-JP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BE857ED7-FA06-438E-AF5F-9EAA05962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18780"/>
              </p:ext>
            </p:extLst>
          </p:nvPr>
        </p:nvGraphicFramePr>
        <p:xfrm>
          <a:off x="814017" y="7434037"/>
          <a:ext cx="16543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25">
                  <a:extLst>
                    <a:ext uri="{9D8B030D-6E8A-4147-A177-3AD203B41FA5}">
                      <a16:colId xmlns:a16="http://schemas.microsoft.com/office/drawing/2014/main" val="1759693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個人情報保護方針</a:t>
                      </a:r>
                      <a:endParaRPr kumimoji="1" lang="en-US" altLang="ja-JP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492286"/>
                  </a:ext>
                </a:extLst>
              </a:tr>
            </a:tbl>
          </a:graphicData>
        </a:graphic>
      </p:graphicFrame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644CC7EC-A76A-43E6-A396-A9E231DA1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55997"/>
              </p:ext>
            </p:extLst>
          </p:nvPr>
        </p:nvGraphicFramePr>
        <p:xfrm>
          <a:off x="566867" y="171450"/>
          <a:ext cx="166198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983">
                  <a:extLst>
                    <a:ext uri="{9D8B030D-6E8A-4147-A177-3AD203B41FA5}">
                      <a16:colId xmlns:a16="http://schemas.microsoft.com/office/drawing/2014/main" val="1680894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会社ロゴ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err="1"/>
                        <a:t>companyImage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49835"/>
                  </a:ext>
                </a:extLst>
              </a:tr>
            </a:tbl>
          </a:graphicData>
        </a:graphic>
      </p:graphicFrame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F36E48DD-A11F-4334-89F6-7CD86F89D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38910"/>
              </p:ext>
            </p:extLst>
          </p:nvPr>
        </p:nvGraphicFramePr>
        <p:xfrm>
          <a:off x="566866" y="602638"/>
          <a:ext cx="5724265" cy="959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265">
                  <a:extLst>
                    <a:ext uri="{9D8B030D-6E8A-4147-A177-3AD203B41FA5}">
                      <a16:colId xmlns:a16="http://schemas.microsoft.com/office/drawing/2014/main" val="188023955"/>
                    </a:ext>
                  </a:extLst>
                </a:gridCol>
              </a:tblGrid>
              <a:tr h="9594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広告スペース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47156"/>
                  </a:ext>
                </a:extLst>
              </a:tr>
            </a:tbl>
          </a:graphicData>
        </a:graphic>
      </p:graphicFrame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51AEA2B8-302F-4CBD-9C6B-78D4B0D10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919718"/>
              </p:ext>
            </p:extLst>
          </p:nvPr>
        </p:nvGraphicFramePr>
        <p:xfrm>
          <a:off x="2397985" y="171450"/>
          <a:ext cx="259543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431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25683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会員種別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 err="1"/>
                        <a:t>memberLabel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70854558-861B-4697-A03A-C6329148F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49618"/>
              </p:ext>
            </p:extLst>
          </p:nvPr>
        </p:nvGraphicFramePr>
        <p:xfrm>
          <a:off x="5014779" y="226109"/>
          <a:ext cx="1276352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352">
                  <a:extLst>
                    <a:ext uri="{9D8B030D-6E8A-4147-A177-3AD203B41FA5}">
                      <a16:colId xmlns:a16="http://schemas.microsoft.com/office/drawing/2014/main" val="267447840"/>
                    </a:ext>
                  </a:extLst>
                </a:gridCol>
              </a:tblGrid>
              <a:tr h="25683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所持ポイント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63098"/>
                  </a:ext>
                </a:extLst>
              </a:tr>
            </a:tbl>
          </a:graphicData>
        </a:graphic>
      </p:graphicFrame>
      <p:pic>
        <p:nvPicPr>
          <p:cNvPr id="37" name="Picture 4" descr="CDサイズカレンダー印刷 - ネット印刷は【印刷通販＠グラフィック】">
            <a:extLst>
              <a:ext uri="{FF2B5EF4-FFF2-40B4-BE49-F238E27FC236}">
                <a16:creationId xmlns:a16="http://schemas.microsoft.com/office/drawing/2014/main" id="{E01974F1-FE92-44BE-B72F-FCFAF1964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66" y="10880113"/>
            <a:ext cx="919163" cy="95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プロフィール – 筋肉イラスト製作所">
            <a:extLst>
              <a:ext uri="{FF2B5EF4-FFF2-40B4-BE49-F238E27FC236}">
                <a16:creationId xmlns:a16="http://schemas.microsoft.com/office/drawing/2014/main" id="{B841A92A-CB7C-4AAA-AC4F-319D13658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95" y="10880112"/>
            <a:ext cx="919163" cy="9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折れ線グラフと散布図の使い方 | 医療情報学">
            <a:extLst>
              <a:ext uri="{FF2B5EF4-FFF2-40B4-BE49-F238E27FC236}">
                <a16:creationId xmlns:a16="http://schemas.microsoft.com/office/drawing/2014/main" id="{7283F0E4-BB8F-4AD9-993D-ADDB27F41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72" y="10938310"/>
            <a:ext cx="1212652" cy="83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結婚式ムービー用】Windowsムービーメーカーの使い方">
            <a:extLst>
              <a:ext uri="{FF2B5EF4-FFF2-40B4-BE49-F238E27FC236}">
                <a16:creationId xmlns:a16="http://schemas.microsoft.com/office/drawing/2014/main" id="{D12526A6-4527-4DE5-9264-5E6BC8A4D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09" y="10880112"/>
            <a:ext cx="1435817" cy="9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無料の設定歯車アイコン | アイコン素材ダウンロードサイト「icooon ...">
            <a:extLst>
              <a:ext uri="{FF2B5EF4-FFF2-40B4-BE49-F238E27FC236}">
                <a16:creationId xmlns:a16="http://schemas.microsoft.com/office/drawing/2014/main" id="{86D5B420-FCC2-4D61-921B-4414C69D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27" y="1088011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69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1175</Words>
  <Application>Microsoft Office PowerPoint</Application>
  <PresentationFormat>ワイド画面</PresentationFormat>
  <Paragraphs>387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悠喜</dc:creator>
  <cp:lastModifiedBy>戸塚 悠喜</cp:lastModifiedBy>
  <cp:revision>62</cp:revision>
  <dcterms:created xsi:type="dcterms:W3CDTF">2020-02-12T04:29:19Z</dcterms:created>
  <dcterms:modified xsi:type="dcterms:W3CDTF">2020-04-07T00:10:02Z</dcterms:modified>
</cp:coreProperties>
</file>