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653b65dec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653b65dec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ja" sz="1400">
                <a:solidFill>
                  <a:schemeClr val="dk1"/>
                </a:solidFill>
              </a:rPr>
              <a:t>1.Nature Remoにエアコンを登録</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1-1.Nature Remoのアプリからエアコンを登録</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1-2.Nature Remoのアクセストークンを発行し、保存する</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400">
                <a:solidFill>
                  <a:schemeClr val="dk1"/>
                </a:solidFill>
              </a:rPr>
              <a:t>2.LINE Developersへの登録とチャネルの作成</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2-1.LINE Developersに登録し、プロバイダの作成を行う</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2-2.新規チャネル作成でMessaging APIを選択し、以下の設定を行う</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・応答メッセージ:無効</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・挨拶メッセージ:無効</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・チャネルアクセストークンの発行</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2-3.発行したチャネルアクセストークンは保存しておく</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400">
                <a:solidFill>
                  <a:schemeClr val="dk1"/>
                </a:solidFill>
              </a:rPr>
              <a:t>3.記録用スプレッドシートの作成</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rPr>
              <a:t>　　　3-1.Google ドライブ上でGoogle スプレッドシートを作成し、シート名を”sensor”に変更する</a:t>
            </a:r>
            <a:endParaRPr>
              <a:solidFill>
                <a:schemeClr val="dk1"/>
              </a:solidFill>
            </a:endParaRPr>
          </a:p>
          <a:p>
            <a:pPr indent="0" lvl="0" marL="0" rtl="0" algn="l">
              <a:lnSpc>
                <a:spcPct val="115000"/>
              </a:lnSpc>
              <a:spcBef>
                <a:spcPts val="0"/>
              </a:spcBef>
              <a:spcAft>
                <a:spcPts val="0"/>
              </a:spcAft>
              <a:buNone/>
            </a:pPr>
            <a:r>
              <a:rPr lang="ja">
                <a:solidFill>
                  <a:schemeClr val="dk1"/>
                </a:solidFill>
              </a:rPr>
              <a:t>　　　3-2.以下の画像のようにスプレッドシートに入力する</a:t>
            </a:r>
            <a:endParaRPr>
              <a:solidFill>
                <a:schemeClr val="dk1"/>
              </a:solidFill>
            </a:endParaRPr>
          </a:p>
          <a:p>
            <a:pPr indent="0" lvl="0" marL="0" rtl="0" algn="l">
              <a:lnSpc>
                <a:spcPct val="115000"/>
              </a:lnSpc>
              <a:spcBef>
                <a:spcPts val="0"/>
              </a:spcBef>
              <a:spcAft>
                <a:spcPts val="0"/>
              </a:spcAft>
              <a:buNone/>
            </a:pPr>
            <a:r>
              <a:rPr lang="ja">
                <a:solidFill>
                  <a:schemeClr val="dk1"/>
                </a:solidFill>
              </a:rPr>
              <a:t>　　　3-3.スプレッドシートのIDを記録する</a:t>
            </a:r>
            <a:endParaRPr>
              <a:solidFill>
                <a:schemeClr val="dk1"/>
              </a:solidFill>
            </a:endParaRPr>
          </a:p>
          <a:p>
            <a:pPr indent="0" lvl="0" marL="0" rtl="0" algn="l">
              <a:lnSpc>
                <a:spcPct val="115000"/>
              </a:lnSpc>
              <a:spcBef>
                <a:spcPts val="0"/>
              </a:spcBef>
              <a:spcAft>
                <a:spcPts val="0"/>
              </a:spcAft>
              <a:buNone/>
            </a:pPr>
            <a:r>
              <a:rPr lang="ja" sz="1400">
                <a:solidFill>
                  <a:schemeClr val="dk1"/>
                </a:solidFill>
              </a:rPr>
              <a:t>4.リッチメニュー用画像の作成</a:t>
            </a:r>
            <a:endParaRPr>
              <a:solidFill>
                <a:schemeClr val="dk1"/>
              </a:solidFill>
            </a:endParaRPr>
          </a:p>
          <a:p>
            <a:pPr indent="0" lvl="0" marL="0" rtl="0" algn="l">
              <a:lnSpc>
                <a:spcPct val="115000"/>
              </a:lnSpc>
              <a:spcBef>
                <a:spcPts val="0"/>
              </a:spcBef>
              <a:spcAft>
                <a:spcPts val="0"/>
              </a:spcAft>
              <a:buNone/>
            </a:pPr>
            <a:r>
              <a:rPr lang="ja">
                <a:solidFill>
                  <a:schemeClr val="dk1"/>
                </a:solidFill>
              </a:rPr>
              <a:t>　　  4-1.richmenu1.png,richmenue2.pngのIDを記録する</a:t>
            </a:r>
            <a:endParaRPr>
              <a:solidFill>
                <a:schemeClr val="dk1"/>
              </a:solidFill>
            </a:endParaRPr>
          </a:p>
          <a:p>
            <a:pPr indent="0" lvl="0" marL="0" rtl="0" algn="l">
              <a:lnSpc>
                <a:spcPct val="115000"/>
              </a:lnSpc>
              <a:spcBef>
                <a:spcPts val="0"/>
              </a:spcBef>
              <a:spcAft>
                <a:spcPts val="0"/>
              </a:spcAft>
              <a:buNone/>
            </a:pPr>
            <a:r>
              <a:rPr lang="ja" sz="1400">
                <a:solidFill>
                  <a:schemeClr val="dk1"/>
                </a:solidFill>
              </a:rPr>
              <a:t>5.GASの作成</a:t>
            </a:r>
            <a:endParaRPr sz="1400">
              <a:solidFill>
                <a:schemeClr val="dk1"/>
              </a:solidFill>
            </a:endParaRPr>
          </a:p>
          <a:p>
            <a:pPr indent="0" lvl="0" marL="0" rtl="0" algn="l">
              <a:lnSpc>
                <a:spcPct val="115000"/>
              </a:lnSpc>
              <a:spcBef>
                <a:spcPts val="0"/>
              </a:spcBef>
              <a:spcAft>
                <a:spcPts val="0"/>
              </a:spcAft>
              <a:buNone/>
            </a:pPr>
            <a:r>
              <a:rPr lang="ja">
                <a:solidFill>
                  <a:schemeClr val="dk1"/>
                </a:solidFill>
              </a:rPr>
              <a:t>         5-1.property.gsの</a:t>
            </a:r>
            <a:r>
              <a:rPr lang="ja" sz="1000">
                <a:solidFill>
                  <a:srgbClr val="B31412"/>
                </a:solidFill>
                <a:latin typeface="Courier New"/>
                <a:ea typeface="Courier New"/>
                <a:cs typeface="Courier New"/>
                <a:sym typeface="Courier New"/>
              </a:rPr>
              <a:t>"Nature Remo用のアクセストークンを入力"</a:t>
            </a:r>
            <a:r>
              <a:rPr lang="ja">
                <a:solidFill>
                  <a:schemeClr val="dk1"/>
                </a:solidFill>
                <a:latin typeface="Courier New"/>
                <a:ea typeface="Courier New"/>
                <a:cs typeface="Courier New"/>
                <a:sym typeface="Courier New"/>
              </a:rPr>
              <a:t>の部分に</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a:solidFill>
                  <a:schemeClr val="dk1"/>
                </a:solidFill>
              </a:rPr>
              <a:t>　　        Nature remoのアクセストークン、スプレッドシートID、リッチメニュー用画像ID、Messaging APIのアクセストークンを入力して実行</a:t>
            </a:r>
            <a:endParaRPr>
              <a:solidFill>
                <a:schemeClr val="dk1"/>
              </a:solidFill>
            </a:endParaRPr>
          </a:p>
          <a:p>
            <a:pPr indent="0" lvl="0" marL="0" rtl="0" algn="l">
              <a:lnSpc>
                <a:spcPct val="115000"/>
              </a:lnSpc>
              <a:spcBef>
                <a:spcPts val="0"/>
              </a:spcBef>
              <a:spcAft>
                <a:spcPts val="0"/>
              </a:spcAft>
              <a:buNone/>
            </a:pPr>
            <a:r>
              <a:rPr lang="ja" sz="1400">
                <a:solidFill>
                  <a:schemeClr val="dk1"/>
                </a:solidFill>
              </a:rPr>
              <a:t>6.LINE botの設定</a:t>
            </a:r>
            <a:endParaRPr sz="1400">
              <a:solidFill>
                <a:schemeClr val="dk1"/>
              </a:solidFill>
            </a:endParaRPr>
          </a:p>
          <a:p>
            <a:pPr indent="0" lvl="0" marL="0" rtl="0" algn="l">
              <a:lnSpc>
                <a:spcPct val="115000"/>
              </a:lnSpc>
              <a:spcBef>
                <a:spcPts val="0"/>
              </a:spcBef>
              <a:spcAft>
                <a:spcPts val="0"/>
              </a:spcAft>
              <a:buNone/>
            </a:pPr>
            <a:r>
              <a:rPr lang="ja" sz="1400">
                <a:solidFill>
                  <a:schemeClr val="dk1"/>
                </a:solidFill>
              </a:rPr>
              <a:t>　　</a:t>
            </a:r>
            <a:r>
              <a:rPr lang="ja">
                <a:solidFill>
                  <a:schemeClr val="dk1"/>
                </a:solidFill>
              </a:rPr>
              <a:t>6-1.デプロイ→新しいデプロイを選択する</a:t>
            </a:r>
            <a:endParaRPr>
              <a:solidFill>
                <a:schemeClr val="dk1"/>
              </a:solidFill>
            </a:endParaRPr>
          </a:p>
          <a:p>
            <a:pPr indent="0" lvl="0" marL="0" rtl="0" algn="l">
              <a:lnSpc>
                <a:spcPct val="115000"/>
              </a:lnSpc>
              <a:spcBef>
                <a:spcPts val="0"/>
              </a:spcBef>
              <a:spcAft>
                <a:spcPts val="0"/>
              </a:spcAft>
              <a:buNone/>
            </a:pPr>
            <a:r>
              <a:rPr lang="ja" sz="1400">
                <a:solidFill>
                  <a:schemeClr val="dk1"/>
                </a:solidFill>
              </a:rPr>
              <a:t>　　</a:t>
            </a:r>
            <a:r>
              <a:rPr lang="ja">
                <a:solidFill>
                  <a:schemeClr val="dk1"/>
                </a:solidFill>
              </a:rPr>
              <a:t>6-2.種類の選択→ウェブアプリを選択する</a:t>
            </a:r>
            <a:endParaRPr>
              <a:solidFill>
                <a:schemeClr val="dk1"/>
              </a:solidFill>
            </a:endParaRPr>
          </a:p>
          <a:p>
            <a:pPr indent="0" lvl="0" marL="0" rtl="0" algn="l">
              <a:lnSpc>
                <a:spcPct val="115000"/>
              </a:lnSpc>
              <a:spcBef>
                <a:spcPts val="0"/>
              </a:spcBef>
              <a:spcAft>
                <a:spcPts val="0"/>
              </a:spcAft>
              <a:buNone/>
            </a:pPr>
            <a:r>
              <a:rPr lang="ja" sz="1400">
                <a:solidFill>
                  <a:schemeClr val="dk1"/>
                </a:solidFill>
              </a:rPr>
              <a:t>　　</a:t>
            </a:r>
            <a:r>
              <a:rPr lang="ja">
                <a:solidFill>
                  <a:schemeClr val="dk1"/>
                </a:solidFill>
              </a:rPr>
              <a:t>6-3.以下の設定でデプロイする</a:t>
            </a:r>
            <a:endParaRPr>
              <a:solidFill>
                <a:schemeClr val="dk1"/>
              </a:solidFill>
            </a:endParaRPr>
          </a:p>
          <a:p>
            <a:pPr indent="0" lvl="0" marL="0" rtl="0" algn="l">
              <a:lnSpc>
                <a:spcPct val="115000"/>
              </a:lnSpc>
              <a:spcBef>
                <a:spcPts val="0"/>
              </a:spcBef>
              <a:spcAft>
                <a:spcPts val="0"/>
              </a:spcAft>
              <a:buNone/>
            </a:pPr>
            <a:r>
              <a:rPr lang="ja">
                <a:solidFill>
                  <a:schemeClr val="dk1"/>
                </a:solidFill>
              </a:rPr>
              <a:t>　　　　　・次のユーザとして実行:自分</a:t>
            </a:r>
            <a:endParaRPr>
              <a:solidFill>
                <a:schemeClr val="dk1"/>
              </a:solidFill>
            </a:endParaRPr>
          </a:p>
          <a:p>
            <a:pPr indent="0" lvl="0" marL="0" rtl="0" algn="l">
              <a:lnSpc>
                <a:spcPct val="115000"/>
              </a:lnSpc>
              <a:spcBef>
                <a:spcPts val="0"/>
              </a:spcBef>
              <a:spcAft>
                <a:spcPts val="0"/>
              </a:spcAft>
              <a:buNone/>
            </a:pPr>
            <a:r>
              <a:rPr lang="ja">
                <a:solidFill>
                  <a:schemeClr val="dk1"/>
                </a:solidFill>
              </a:rPr>
              <a:t>　　　　　・アクセスできるユーザー:全員</a:t>
            </a:r>
            <a:endParaRPr>
              <a:solidFill>
                <a:schemeClr val="dk1"/>
              </a:solidFill>
            </a:endParaRPr>
          </a:p>
          <a:p>
            <a:pPr indent="0" lvl="0" marL="0" rtl="0" algn="l">
              <a:lnSpc>
                <a:spcPct val="115000"/>
              </a:lnSpc>
              <a:spcBef>
                <a:spcPts val="0"/>
              </a:spcBef>
              <a:spcAft>
                <a:spcPts val="0"/>
              </a:spcAft>
              <a:buNone/>
            </a:pPr>
            <a:r>
              <a:rPr lang="ja">
                <a:solidFill>
                  <a:schemeClr val="dk1"/>
                </a:solidFill>
              </a:rPr>
              <a:t>　　  6-4.ウェブアプリのURLをコピーし、完了を選択</a:t>
            </a:r>
            <a:endParaRPr>
              <a:solidFill>
                <a:schemeClr val="dk1"/>
              </a:solidFill>
            </a:endParaRPr>
          </a:p>
          <a:p>
            <a:pPr indent="0" lvl="0" marL="0" rtl="0" algn="l">
              <a:lnSpc>
                <a:spcPct val="115000"/>
              </a:lnSpc>
              <a:spcBef>
                <a:spcPts val="0"/>
              </a:spcBef>
              <a:spcAft>
                <a:spcPts val="0"/>
              </a:spcAft>
              <a:buNone/>
            </a:pPr>
            <a:r>
              <a:rPr lang="ja">
                <a:solidFill>
                  <a:schemeClr val="dk1"/>
                </a:solidFill>
              </a:rPr>
              <a:t>　　  6-5.作成したチャネルのwebhook URLをウェブアプリのURLに設定する</a:t>
            </a:r>
            <a:endParaRPr>
              <a:solidFill>
                <a:schemeClr val="dk1"/>
              </a:solidFill>
            </a:endParaRPr>
          </a:p>
          <a:p>
            <a:pPr indent="0" lvl="0" marL="0" rtl="0" algn="l">
              <a:lnSpc>
                <a:spcPct val="115000"/>
              </a:lnSpc>
              <a:spcBef>
                <a:spcPts val="0"/>
              </a:spcBef>
              <a:spcAft>
                <a:spcPts val="0"/>
              </a:spcAft>
              <a:buNone/>
            </a:pPr>
            <a:r>
              <a:rPr lang="ja">
                <a:solidFill>
                  <a:schemeClr val="dk1"/>
                </a:solidFill>
              </a:rPr>
              <a:t>　　  6-6.richmenuSetting.gsのrichmenuSetUp関数を実行し、リッチメニューを作成す</a:t>
            </a:r>
            <a:endParaRPr>
              <a:solidFill>
                <a:schemeClr val="dk1"/>
              </a:solidFill>
            </a:endParaRPr>
          </a:p>
          <a:p>
            <a:pPr indent="0" lvl="0" marL="0" rtl="0" algn="l">
              <a:lnSpc>
                <a:spcPct val="115000"/>
              </a:lnSpc>
              <a:spcBef>
                <a:spcPts val="0"/>
              </a:spcBef>
              <a:spcAft>
                <a:spcPts val="0"/>
              </a:spcAft>
              <a:buNone/>
            </a:pPr>
            <a:r>
              <a:rPr lang="ja">
                <a:solidFill>
                  <a:schemeClr val="dk1"/>
                </a:solidFill>
              </a:rPr>
              <a:t>　　　　 る。</a:t>
            </a:r>
            <a:endParaRPr>
              <a:solidFill>
                <a:schemeClr val="dk1"/>
              </a:solidFill>
            </a:endParaRPr>
          </a:p>
          <a:p>
            <a:pPr indent="0" lvl="0" marL="0" rtl="0" algn="l">
              <a:lnSpc>
                <a:spcPct val="115000"/>
              </a:lnSpc>
              <a:spcBef>
                <a:spcPts val="0"/>
              </a:spcBef>
              <a:spcAft>
                <a:spcPts val="0"/>
              </a:spcAft>
              <a:buNone/>
            </a:pPr>
            <a:r>
              <a:rPr lang="ja">
                <a:solidFill>
                  <a:schemeClr val="dk1"/>
                </a:solidFill>
              </a:rPr>
              <a:t>　　  6-7.QRコードから作成したチャネルを友達登録する</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7790f8ca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7790f8ca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653b65dec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653b65dec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653b65de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653b65de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653b65de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653b65de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653b65de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653b65de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653b65de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653b65de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653b65dec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653b65dec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653b65d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653b65d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200">
                <a:solidFill>
                  <a:schemeClr val="dk1"/>
                </a:solidFill>
              </a:rPr>
              <a:t>本システムは，Nature Remo 3に内蔵されたセンサの情報に基づきユーザに対して熱中症の予防を促すとともに，任意のタイミングにおいてユーザがLINEを通じてエアコンを操作することを可能にする．熱中症の危険性を判断する指標として，室内の温度・湿度から計算される不快指数を用いる．</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653b65de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653b65d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40000" rtl="0" algn="l">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本システムで実現する主な機能を以下に示す．</a:t>
            </a:r>
            <a:endParaRPr sz="1000">
              <a:solidFill>
                <a:schemeClr val="dk1"/>
              </a:solidFill>
              <a:latin typeface="HiraKakuPro-W3"/>
              <a:ea typeface="HiraKakuPro-W3"/>
              <a:cs typeface="HiraKakuPro-W3"/>
              <a:sym typeface="HiraKakuPro-W3"/>
            </a:endParaRPr>
          </a:p>
          <a:p>
            <a:pPr indent="-292099" lvl="0" marL="899999" rtl="0" algn="l">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センサ情報の管理機能</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温度・湿度の取得</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不快指数の計算</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スプレッドシートへの記録</a:t>
            </a:r>
            <a:endParaRPr sz="1000">
              <a:solidFill>
                <a:schemeClr val="dk1"/>
              </a:solidFill>
              <a:latin typeface="HiraKakuPro-W3"/>
              <a:ea typeface="HiraKakuPro-W3"/>
              <a:cs typeface="HiraKakuPro-W3"/>
              <a:sym typeface="HiraKakuPro-W3"/>
            </a:endParaRPr>
          </a:p>
          <a:p>
            <a:pPr indent="-292099" lvl="0" marL="899999" rtl="0" algn="l">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室内環境の自動通知機能</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湿度</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不快指数</a:t>
            </a:r>
            <a:endParaRPr sz="1000">
              <a:solidFill>
                <a:schemeClr val="dk1"/>
              </a:solidFill>
              <a:latin typeface="HiraKakuPro-W3"/>
              <a:ea typeface="HiraKakuPro-W3"/>
              <a:cs typeface="HiraKakuPro-W3"/>
              <a:sym typeface="HiraKakuPro-W3"/>
            </a:endParaRPr>
          </a:p>
          <a:p>
            <a:pPr indent="-292099" lvl="0" marL="899999" rtl="0" algn="l">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エアコンの操作・設定機能</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運転・停止</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温度調節</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モード変更</a:t>
            </a:r>
            <a:endParaRPr sz="1000">
              <a:solidFill>
                <a:schemeClr val="dk1"/>
              </a:solidFill>
              <a:latin typeface="HiraKakuPro-W3"/>
              <a:ea typeface="HiraKakuPro-W3"/>
              <a:cs typeface="HiraKakuPro-W3"/>
              <a:sym typeface="HiraKakuPro-W3"/>
            </a:endParaRPr>
          </a:p>
          <a:p>
            <a:pPr indent="-292099" lvl="0" marL="899999" rtl="0" algn="l">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その他利便性を向上させるための機能</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53b65de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53b65de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40000" rtl="0" algn="l">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本システムは，赤外線リモコンにより操作可能なエアコンを設置しており，LINEを使用することができるすべてのユーザが対象である．不快指数が一定の基準よりも高いときにはLINE Botが自動で通知を送るため，熱中症対策として利用することが可能である．</a:t>
            </a:r>
            <a:endParaRPr sz="1000">
              <a:solidFill>
                <a:schemeClr val="dk1"/>
              </a:solidFill>
              <a:latin typeface="HiraKakuPro-W3"/>
              <a:ea typeface="HiraKakuPro-W3"/>
              <a:cs typeface="HiraKakuPro-W3"/>
              <a:sym typeface="HiraKakuPro-W3"/>
            </a:endParaRPr>
          </a:p>
          <a:p>
            <a:pPr indent="0" lvl="0" marL="540000" rtl="0" algn="l">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さらに，LINE Botを友だち追加したユーザすべてが遠隔でエアコンを操作可能であることから，特に以下のようなユーザに適している．</a:t>
            </a:r>
            <a:endParaRPr sz="1000">
              <a:solidFill>
                <a:schemeClr val="dk1"/>
              </a:solidFill>
              <a:latin typeface="HiraKakuPro-W3"/>
              <a:ea typeface="HiraKakuPro-W3"/>
              <a:cs typeface="HiraKakuPro-W3"/>
              <a:sym typeface="HiraKakuPro-W3"/>
            </a:endParaRPr>
          </a:p>
          <a:p>
            <a:pPr indent="-231774" lvl="0" marL="899999"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リモコンによってエアコンを操作するのが面倒であると感じているユーザ</a:t>
            </a:r>
            <a:endParaRPr sz="1000">
              <a:solidFill>
                <a:schemeClr val="dk1"/>
              </a:solidFill>
              <a:latin typeface="HiraKakuPro-W3"/>
              <a:ea typeface="HiraKakuPro-W3"/>
              <a:cs typeface="HiraKakuPro-W3"/>
              <a:sym typeface="HiraKakuPro-W3"/>
            </a:endParaRPr>
          </a:p>
          <a:p>
            <a:pPr indent="-231774" lvl="0" marL="899999"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リモコンをすぐに無くしてしまうユーザ</a:t>
            </a:r>
            <a:endParaRPr sz="1000">
              <a:solidFill>
                <a:schemeClr val="dk1"/>
              </a:solidFill>
              <a:latin typeface="HiraKakuPro-W3"/>
              <a:ea typeface="HiraKakuPro-W3"/>
              <a:cs typeface="HiraKakuPro-W3"/>
              <a:sym typeface="HiraKakuPro-W3"/>
            </a:endParaRPr>
          </a:p>
          <a:p>
            <a:pPr indent="-231774" lvl="0" marL="899999"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小さな子どもがおり，子どもと同じ部屋にいない時間の多いユーザ</a:t>
            </a:r>
            <a:endParaRPr sz="1000">
              <a:solidFill>
                <a:schemeClr val="dk1"/>
              </a:solidFill>
              <a:latin typeface="HiraKakuPro-W3"/>
              <a:ea typeface="HiraKakuPro-W3"/>
              <a:cs typeface="HiraKakuPro-W3"/>
              <a:sym typeface="HiraKakuPro-W3"/>
            </a:endParaRPr>
          </a:p>
          <a:p>
            <a:pPr indent="-231774" lvl="0" marL="899999"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介護が必要な高齢の親がいるユーザ</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653b65de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653b65de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ja" sz="1800">
                <a:solidFill>
                  <a:schemeClr val="dk1"/>
                </a:solidFill>
              </a:rPr>
              <a:t>以下の機能をリッチメニューから操作可能</a:t>
            </a:r>
            <a:endParaRPr sz="18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1.1時間毎に室内の不快指数を計測し、不快指数80以上なら不快指数をLINEに通知</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2.リッチメニューからエアコンのON・OFF、温度、運転モードの変更を操作</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3.リッチメニューから温度、湿度、不快指数を確認</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4.リッチメニューからエアコンの設定を確認</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5.リッチメニューからエアコンのON・OFFのタイマーを設定</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6.リッチメニューから不快指数によって自動でエアコンを付けるモードに変更</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25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53b65d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653b65d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653b65de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653b65de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653b65de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653b65de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653b65de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653b65de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14" name="Google Shape;14;p2"/>
          <p:cNvSpPr/>
          <p:nvPr/>
        </p:nvSpPr>
        <p:spPr>
          <a:xfrm>
            <a:off x="0" y="-150"/>
            <a:ext cx="9144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345900" y="-412450"/>
            <a:ext cx="8452201" cy="6716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69225" y="108150"/>
            <a:ext cx="8217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ja"/>
              <a:t>‹#›</a:t>
            </a:fld>
            <a:endParaRPr/>
          </a:p>
        </p:txBody>
      </p:sp>
      <p:cxnSp>
        <p:nvCxnSpPr>
          <p:cNvPr id="23" name="Google Shape;23;p4"/>
          <p:cNvCxnSpPr/>
          <p:nvPr/>
        </p:nvCxnSpPr>
        <p:spPr>
          <a:xfrm>
            <a:off x="240600" y="680850"/>
            <a:ext cx="8662800" cy="0"/>
          </a:xfrm>
          <a:prstGeom prst="straightConnector1">
            <a:avLst/>
          </a:prstGeom>
          <a:noFill/>
          <a:ln cap="flat" cmpd="sng" w="38100">
            <a:solidFill>
              <a:srgbClr val="00707C"/>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1pPr>
            <a:lvl2pPr lvl="1">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2pPr>
            <a:lvl3pPr lvl="2">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3pPr>
            <a:lvl4pPr lvl="3">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4pPr>
            <a:lvl5pPr lvl="4">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5pPr>
            <a:lvl6pPr lvl="5">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6pPr>
            <a:lvl7pPr lvl="6">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7pPr>
            <a:lvl8pPr lvl="7">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8pPr>
            <a:lvl9pPr lvl="8">
              <a:spcBef>
                <a:spcPts val="0"/>
              </a:spcBef>
              <a:spcAft>
                <a:spcPts val="0"/>
              </a:spcAft>
              <a:buClr>
                <a:schemeClr val="dk1"/>
              </a:buClr>
              <a:buSzPts val="2800"/>
              <a:buFont typeface="HiraKakuPro-W3"/>
              <a:buNone/>
              <a:defRPr sz="2800">
                <a:solidFill>
                  <a:schemeClr val="dk1"/>
                </a:solidFill>
                <a:latin typeface="HiraKakuPro-W3"/>
                <a:ea typeface="HiraKakuPro-W3"/>
                <a:cs typeface="HiraKakuPro-W3"/>
                <a:sym typeface="HiraKakuPro-W3"/>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HiraKakuPro-W3"/>
              <a:buChar char="●"/>
              <a:defRPr sz="1800">
                <a:solidFill>
                  <a:schemeClr val="dk2"/>
                </a:solidFill>
                <a:latin typeface="HiraKakuPro-W3"/>
                <a:ea typeface="HiraKakuPro-W3"/>
                <a:cs typeface="HiraKakuPro-W3"/>
                <a:sym typeface="HiraKakuPro-W3"/>
              </a:defRPr>
            </a:lvl1pPr>
            <a:lvl2pPr indent="-317500" lvl="1" marL="9144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2pPr>
            <a:lvl3pPr indent="-317500" lvl="2" marL="13716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3pPr>
            <a:lvl4pPr indent="-317500" lvl="3" marL="18288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4pPr>
            <a:lvl5pPr indent="-317500" lvl="4" marL="22860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5pPr>
            <a:lvl6pPr indent="-317500" lvl="5" marL="27432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6pPr>
            <a:lvl7pPr indent="-317500" lvl="6" marL="32004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7pPr>
            <a:lvl8pPr indent="-317500" lvl="7" marL="36576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8pPr>
            <a:lvl9pPr indent="-317500" lvl="8" marL="4114800">
              <a:lnSpc>
                <a:spcPct val="115000"/>
              </a:lnSpc>
              <a:spcBef>
                <a:spcPts val="0"/>
              </a:spcBef>
              <a:spcAft>
                <a:spcPts val="0"/>
              </a:spcAft>
              <a:buClr>
                <a:schemeClr val="dk2"/>
              </a:buClr>
              <a:buSzPts val="1400"/>
              <a:buFont typeface="HiraKakuPro-W3"/>
              <a:buChar char="■"/>
              <a:defRPr>
                <a:solidFill>
                  <a:schemeClr val="dk2"/>
                </a:solidFill>
                <a:latin typeface="HiraKakuPro-W3"/>
                <a:ea typeface="HiraKakuPro-W3"/>
                <a:cs typeface="HiraKakuPro-W3"/>
                <a:sym typeface="HiraKakuPro-W3"/>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
        <p:nvSpPr>
          <p:cNvPr id="9" name="Google Shape;9;p1"/>
          <p:cNvSpPr/>
          <p:nvPr/>
        </p:nvSpPr>
        <p:spPr>
          <a:xfrm>
            <a:off x="0" y="4749900"/>
            <a:ext cx="914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hyperlink" Target="http://drive.google.com/file/d/1jF0n58vFE-GE_oPLTKYo4mqbSBKbVSw4/view" TargetMode="External"/><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Ag9mwVcF4-dea8BRQQfxcGqSblVRT6HA/view" TargetMode="External"/><Relationship Id="rId4" Type="http://schemas.openxmlformats.org/officeDocument/2006/relationships/image" Target="../media/image1.png"/><Relationship Id="rId5" Type="http://schemas.openxmlformats.org/officeDocument/2006/relationships/hyperlink" Target="http://drive.google.com/file/d/12zpS-gFL1TgTWMvZlDM2jtDK75_nNLVh/view" TargetMode="External"/><Relationship Id="rId6" Type="http://schemas.openxmlformats.org/officeDocument/2006/relationships/hyperlink" Target="http://drive.google.com/file/d/1BI3A0PWEUt6Q-UMnEg7t7WGMVblAyp4T/view" TargetMode="External"/><Relationship Id="rId7" Type="http://schemas.openxmlformats.org/officeDocument/2006/relationships/hyperlink" Target="http://drive.google.com/file/d/1msj73emwTmDxFhzVF9YWXDT50XgBqIgx/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758200" y="1613250"/>
            <a:ext cx="3627600" cy="101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latin typeface="HiraMaruPro-W4"/>
                <a:ea typeface="HiraMaruPro-W4"/>
                <a:cs typeface="HiraMaruPro-W4"/>
                <a:sym typeface="HiraMaruPro-W4"/>
              </a:rPr>
              <a:t>成果発表</a:t>
            </a:r>
            <a:endParaRPr>
              <a:latin typeface="HiraMaruPro-W4"/>
              <a:ea typeface="HiraMaruPro-W4"/>
              <a:cs typeface="HiraMaruPro-W4"/>
              <a:sym typeface="HiraMaruPro-W4"/>
            </a:endParaRPr>
          </a:p>
        </p:txBody>
      </p:sp>
      <p:sp>
        <p:nvSpPr>
          <p:cNvPr id="59" name="Google Shape;59;p13"/>
          <p:cNvSpPr txBox="1"/>
          <p:nvPr>
            <p:ph idx="1" type="subTitle"/>
          </p:nvPr>
        </p:nvSpPr>
        <p:spPr>
          <a:xfrm>
            <a:off x="3077250" y="2571750"/>
            <a:ext cx="2989500" cy="1317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ja" sz="2600">
                <a:solidFill>
                  <a:srgbClr val="999999"/>
                </a:solidFill>
                <a:latin typeface="HiraMaruPro-W4"/>
                <a:ea typeface="HiraMaruPro-W4"/>
                <a:cs typeface="HiraMaruPro-W4"/>
                <a:sym typeface="HiraMaruPro-W4"/>
              </a:rPr>
              <a:t>Group-F</a:t>
            </a:r>
            <a:endParaRPr sz="2600">
              <a:solidFill>
                <a:srgbClr val="999999"/>
              </a:solidFill>
              <a:latin typeface="HiraMaruPro-W4"/>
              <a:ea typeface="HiraMaruPro-W4"/>
              <a:cs typeface="HiraMaruPro-W4"/>
              <a:sym typeface="HiraMaruPro-W4"/>
            </a:endParaRPr>
          </a:p>
          <a:p>
            <a:pPr indent="0" lvl="0" marL="0" rtl="0" algn="ctr">
              <a:lnSpc>
                <a:spcPct val="100000"/>
              </a:lnSpc>
              <a:spcBef>
                <a:spcPts val="0"/>
              </a:spcBef>
              <a:spcAft>
                <a:spcPts val="0"/>
              </a:spcAft>
              <a:buNone/>
            </a:pPr>
            <a:r>
              <a:rPr lang="ja" sz="1435">
                <a:latin typeface="HiraMaruPro-W4"/>
                <a:ea typeface="HiraMaruPro-W4"/>
                <a:cs typeface="HiraMaruPro-W4"/>
                <a:sym typeface="HiraMaruPro-W4"/>
              </a:rPr>
              <a:t>佐藤 義忠　安富 友香</a:t>
            </a:r>
            <a:endParaRPr sz="1435">
              <a:latin typeface="HiraMaruPro-W4"/>
              <a:ea typeface="HiraMaruPro-W4"/>
              <a:cs typeface="HiraMaruPro-W4"/>
              <a:sym typeface="HiraMaruPro-W4"/>
            </a:endParaRPr>
          </a:p>
          <a:p>
            <a:pPr indent="0" lvl="0" marL="0" rtl="0" algn="ctr">
              <a:lnSpc>
                <a:spcPct val="100000"/>
              </a:lnSpc>
              <a:spcBef>
                <a:spcPts val="0"/>
              </a:spcBef>
              <a:spcAft>
                <a:spcPts val="0"/>
              </a:spcAft>
              <a:buNone/>
            </a:pPr>
            <a:r>
              <a:rPr lang="ja" sz="1435">
                <a:latin typeface="HiraMaruPro-W4"/>
                <a:ea typeface="HiraMaruPro-W4"/>
                <a:cs typeface="HiraMaruPro-W4"/>
                <a:sym typeface="HiraMaruPro-W4"/>
              </a:rPr>
              <a:t>脇田 侑輝</a:t>
            </a:r>
            <a:endParaRPr>
              <a:latin typeface="HiraMaruPro-W4"/>
              <a:ea typeface="HiraMaruPro-W4"/>
              <a:cs typeface="HiraMaruPro-W4"/>
              <a:sym typeface="HiraMaruPro-W4"/>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システム導入手順</a:t>
            </a:r>
            <a:endParaRPr>
              <a:latin typeface="HiraMaruPro-W4"/>
              <a:ea typeface="HiraMaruPro-W4"/>
              <a:cs typeface="HiraMaruPro-W4"/>
              <a:sym typeface="HiraMaruPro-W4"/>
            </a:endParaRPr>
          </a:p>
        </p:txBody>
      </p:sp>
      <p:sp>
        <p:nvSpPr>
          <p:cNvPr id="150" name="Google Shape;150;p22"/>
          <p:cNvSpPr txBox="1"/>
          <p:nvPr/>
        </p:nvSpPr>
        <p:spPr>
          <a:xfrm>
            <a:off x="138675"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sp>
        <p:nvSpPr>
          <p:cNvPr id="151" name="Google Shape;151;p22"/>
          <p:cNvSpPr txBox="1"/>
          <p:nvPr>
            <p:ph idx="1" type="body"/>
          </p:nvPr>
        </p:nvSpPr>
        <p:spPr>
          <a:xfrm>
            <a:off x="-69300" y="1093925"/>
            <a:ext cx="8520600" cy="37509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ja" sz="1600">
                <a:solidFill>
                  <a:schemeClr val="dk1"/>
                </a:solidFill>
                <a:latin typeface="HiraMaruPro-W4"/>
                <a:ea typeface="HiraMaruPro-W4"/>
                <a:cs typeface="HiraMaruPro-W4"/>
                <a:sym typeface="HiraMaruPro-W4"/>
              </a:rPr>
              <a:t>1. Nature Remo</a:t>
            </a:r>
            <a:r>
              <a:rPr lang="ja" sz="1600">
                <a:solidFill>
                  <a:schemeClr val="dk1"/>
                </a:solidFill>
                <a:latin typeface="HiraMaruPro-W4"/>
                <a:ea typeface="HiraMaruPro-W4"/>
                <a:cs typeface="HiraMaruPro-W4"/>
                <a:sym typeface="HiraMaruPro-W4"/>
              </a:rPr>
              <a:t>アプリからエアコンを登録</a:t>
            </a:r>
            <a:endParaRPr sz="1600">
              <a:solidFill>
                <a:schemeClr val="dk1"/>
              </a:solidFill>
              <a:latin typeface="HiraMaruPro-W4"/>
              <a:ea typeface="HiraMaruPro-W4"/>
              <a:cs typeface="HiraMaruPro-W4"/>
              <a:sym typeface="HiraMaruPro-W4"/>
            </a:endParaRPr>
          </a:p>
          <a:p>
            <a:pPr indent="457200" lvl="0" marL="0" rtl="0" algn="l">
              <a:lnSpc>
                <a:spcPct val="200000"/>
              </a:lnSpc>
              <a:spcBef>
                <a:spcPts val="0"/>
              </a:spcBef>
              <a:spcAft>
                <a:spcPts val="0"/>
              </a:spcAft>
              <a:buClr>
                <a:schemeClr val="dk1"/>
              </a:buClr>
              <a:buSzPts val="1100"/>
              <a:buFont typeface="Arial"/>
              <a:buNone/>
            </a:pPr>
            <a:r>
              <a:rPr lang="ja" sz="1600">
                <a:solidFill>
                  <a:schemeClr val="dk1"/>
                </a:solidFill>
                <a:latin typeface="HiraMaruPro-W4"/>
                <a:ea typeface="HiraMaruPro-W4"/>
                <a:cs typeface="HiraMaruPro-W4"/>
                <a:sym typeface="HiraMaruPro-W4"/>
              </a:rPr>
              <a:t>2. LINE DevelopersでLINE Bot</a:t>
            </a:r>
            <a:r>
              <a:rPr lang="ja" sz="1600">
                <a:solidFill>
                  <a:schemeClr val="dk1"/>
                </a:solidFill>
                <a:latin typeface="HiraMaruPro-W4"/>
                <a:ea typeface="HiraMaruPro-W4"/>
                <a:cs typeface="HiraMaruPro-W4"/>
                <a:sym typeface="HiraMaruPro-W4"/>
              </a:rPr>
              <a:t>を新規作成（リッチメニュー用の画像も用意）</a:t>
            </a:r>
            <a:endParaRPr sz="1600">
              <a:solidFill>
                <a:schemeClr val="dk1"/>
              </a:solidFill>
              <a:latin typeface="HiraMaruPro-W4"/>
              <a:ea typeface="HiraMaruPro-W4"/>
              <a:cs typeface="HiraMaruPro-W4"/>
              <a:sym typeface="HiraMaruPro-W4"/>
            </a:endParaRPr>
          </a:p>
          <a:p>
            <a:pPr indent="457200" lvl="0" marL="0" rtl="0" algn="l">
              <a:lnSpc>
                <a:spcPct val="200000"/>
              </a:lnSpc>
              <a:spcBef>
                <a:spcPts val="0"/>
              </a:spcBef>
              <a:spcAft>
                <a:spcPts val="0"/>
              </a:spcAft>
              <a:buClr>
                <a:schemeClr val="dk1"/>
              </a:buClr>
              <a:buSzPts val="1100"/>
              <a:buFont typeface="Arial"/>
              <a:buNone/>
            </a:pPr>
            <a:r>
              <a:rPr lang="ja" sz="1600">
                <a:solidFill>
                  <a:schemeClr val="dk1"/>
                </a:solidFill>
                <a:latin typeface="HiraMaruPro-W4"/>
                <a:ea typeface="HiraMaruPro-W4"/>
                <a:cs typeface="HiraMaruPro-W4"/>
                <a:sym typeface="HiraMaruPro-W4"/>
              </a:rPr>
              <a:t>3. </a:t>
            </a:r>
            <a:r>
              <a:rPr lang="ja" sz="1600">
                <a:solidFill>
                  <a:srgbClr val="000000"/>
                </a:solidFill>
                <a:latin typeface="HiraMaruPro-W4"/>
                <a:ea typeface="HiraMaruPro-W4"/>
                <a:cs typeface="HiraMaruPro-W4"/>
                <a:sym typeface="HiraMaruPro-W4"/>
              </a:rPr>
              <a:t>室内環境記録用のGoogleスプレッドシートを新規作成</a:t>
            </a:r>
            <a:endParaRPr b="1" u="sng">
              <a:solidFill>
                <a:schemeClr val="accent4"/>
              </a:solidFill>
              <a:latin typeface="HiraMaruPro-W4"/>
              <a:ea typeface="HiraMaruPro-W4"/>
              <a:cs typeface="HiraMaruPro-W4"/>
              <a:sym typeface="HiraMaruPro-W4"/>
            </a:endParaRPr>
          </a:p>
          <a:p>
            <a:pPr indent="457200" lvl="0" marL="0" rtl="0" algn="l">
              <a:lnSpc>
                <a:spcPct val="200000"/>
              </a:lnSpc>
              <a:spcBef>
                <a:spcPts val="0"/>
              </a:spcBef>
              <a:spcAft>
                <a:spcPts val="0"/>
              </a:spcAft>
              <a:buClr>
                <a:schemeClr val="dk1"/>
              </a:buClr>
              <a:buSzPts val="1100"/>
              <a:buFont typeface="Arial"/>
              <a:buNone/>
            </a:pPr>
            <a:r>
              <a:rPr lang="ja" sz="1600">
                <a:solidFill>
                  <a:schemeClr val="dk1"/>
                </a:solidFill>
                <a:latin typeface="HiraMaruPro-W4"/>
                <a:ea typeface="HiraMaruPro-W4"/>
                <a:cs typeface="HiraMaruPro-W4"/>
                <a:sym typeface="HiraMaruPro-W4"/>
              </a:rPr>
              <a:t>4. GAS</a:t>
            </a:r>
            <a:r>
              <a:rPr lang="ja" sz="1600">
                <a:solidFill>
                  <a:schemeClr val="dk1"/>
                </a:solidFill>
                <a:latin typeface="HiraMaruPro-W4"/>
                <a:ea typeface="HiraMaruPro-W4"/>
                <a:cs typeface="HiraMaruPro-W4"/>
                <a:sym typeface="HiraMaruPro-W4"/>
              </a:rPr>
              <a:t>上でアクセストークン等のプロパティを設定</a:t>
            </a:r>
            <a:endParaRPr sz="1600">
              <a:solidFill>
                <a:schemeClr val="accent4"/>
              </a:solidFill>
              <a:latin typeface="HiraMaruPro-W4"/>
              <a:ea typeface="HiraMaruPro-W4"/>
              <a:cs typeface="HiraMaruPro-W4"/>
              <a:sym typeface="HiraMaruPro-W4"/>
            </a:endParaRPr>
          </a:p>
          <a:p>
            <a:pPr indent="457200" lvl="0" marL="0" rtl="0" algn="l">
              <a:lnSpc>
                <a:spcPct val="200000"/>
              </a:lnSpc>
              <a:spcBef>
                <a:spcPts val="0"/>
              </a:spcBef>
              <a:spcAft>
                <a:spcPts val="0"/>
              </a:spcAft>
              <a:buClr>
                <a:schemeClr val="dk1"/>
              </a:buClr>
              <a:buSzPts val="1100"/>
              <a:buFont typeface="Arial"/>
              <a:buNone/>
            </a:pPr>
            <a:r>
              <a:rPr lang="ja" sz="1600">
                <a:solidFill>
                  <a:schemeClr val="dk1"/>
                </a:solidFill>
                <a:latin typeface="HiraMaruPro-W4"/>
                <a:ea typeface="HiraMaruPro-W4"/>
                <a:cs typeface="HiraMaruPro-W4"/>
                <a:sym typeface="HiraMaruPro-W4"/>
              </a:rPr>
              <a:t>5. GAS</a:t>
            </a:r>
            <a:r>
              <a:rPr lang="ja" sz="1600">
                <a:solidFill>
                  <a:schemeClr val="dk1"/>
                </a:solidFill>
                <a:latin typeface="HiraMaruPro-W4"/>
                <a:ea typeface="HiraMaruPro-W4"/>
                <a:cs typeface="HiraMaruPro-W4"/>
                <a:sym typeface="HiraMaruPro-W4"/>
              </a:rPr>
              <a:t>上でリッチメニューを新規作成</a:t>
            </a:r>
            <a:endParaRPr b="1" u="sng">
              <a:solidFill>
                <a:schemeClr val="accent4"/>
              </a:solidFill>
              <a:latin typeface="HiraMaruPro-W4"/>
              <a:ea typeface="HiraMaruPro-W4"/>
              <a:cs typeface="HiraMaruPro-W4"/>
              <a:sym typeface="HiraMaruPro-W4"/>
            </a:endParaRPr>
          </a:p>
          <a:p>
            <a:pPr indent="457200" lvl="0" marL="0" rtl="0" algn="l">
              <a:lnSpc>
                <a:spcPct val="200000"/>
              </a:lnSpc>
              <a:spcBef>
                <a:spcPts val="0"/>
              </a:spcBef>
              <a:spcAft>
                <a:spcPts val="0"/>
              </a:spcAft>
              <a:buClr>
                <a:schemeClr val="dk1"/>
              </a:buClr>
              <a:buSzPts val="1100"/>
              <a:buFont typeface="Arial"/>
              <a:buNone/>
            </a:pPr>
            <a:r>
              <a:rPr lang="ja" sz="1600">
                <a:solidFill>
                  <a:schemeClr val="dk1"/>
                </a:solidFill>
                <a:latin typeface="HiraMaruPro-W4"/>
                <a:ea typeface="HiraMaruPro-W4"/>
                <a:cs typeface="HiraMaruPro-W4"/>
                <a:sym typeface="HiraMaruPro-W4"/>
              </a:rPr>
              <a:t>6. </a:t>
            </a:r>
            <a:r>
              <a:rPr lang="ja" sz="1600">
                <a:solidFill>
                  <a:schemeClr val="dk1"/>
                </a:solidFill>
                <a:latin typeface="HiraMaruPro-W4"/>
                <a:ea typeface="HiraMaruPro-W4"/>
                <a:cs typeface="HiraMaruPro-W4"/>
                <a:sym typeface="HiraMaruPro-W4"/>
              </a:rPr>
              <a:t>デプロイ後、作成したLINE BotとWebhookで連携</a:t>
            </a:r>
            <a:endParaRPr sz="1500">
              <a:solidFill>
                <a:schemeClr val="dk1"/>
              </a:solidFill>
              <a:latin typeface="HiraMaruPro-W4"/>
              <a:ea typeface="HiraMaruPro-W4"/>
              <a:cs typeface="HiraMaruPro-W4"/>
              <a:sym typeface="HiraMaruPro-W4"/>
            </a:endParaRPr>
          </a:p>
          <a:p>
            <a:pPr indent="457200" lvl="0" marL="457200" rtl="0" algn="l">
              <a:lnSpc>
                <a:spcPct val="150000"/>
              </a:lnSpc>
              <a:spcBef>
                <a:spcPts val="0"/>
              </a:spcBef>
              <a:spcAft>
                <a:spcPts val="0"/>
              </a:spcAft>
              <a:buClr>
                <a:schemeClr val="dk1"/>
              </a:buClr>
              <a:buSzPts val="1100"/>
              <a:buFont typeface="Arial"/>
              <a:buNone/>
            </a:pPr>
            <a:r>
              <a:rPr lang="ja" sz="1400">
                <a:solidFill>
                  <a:schemeClr val="dk1"/>
                </a:solidFill>
                <a:latin typeface="HiraMaruPro-W4"/>
                <a:ea typeface="HiraMaruPro-W4"/>
                <a:cs typeface="HiraMaruPro-W4"/>
                <a:sym typeface="HiraMaruPro-W4"/>
              </a:rPr>
              <a:t>※これ以降はLINE Botを友だち追加するだけで誰でも利用可能</a:t>
            </a:r>
            <a:endParaRPr sz="1400">
              <a:solidFill>
                <a:schemeClr val="dk1"/>
              </a:solidFill>
              <a:latin typeface="HiraMaruPro-W4"/>
              <a:ea typeface="HiraMaruPro-W4"/>
              <a:cs typeface="HiraMaruPro-W4"/>
              <a:sym typeface="HiraMaruPro-W4"/>
            </a:endParaRPr>
          </a:p>
        </p:txBody>
      </p:sp>
      <p:pic>
        <p:nvPicPr>
          <p:cNvPr id="152" name="Google Shape;152;p22"/>
          <p:cNvPicPr preferRelativeResize="0"/>
          <p:nvPr/>
        </p:nvPicPr>
        <p:blipFill>
          <a:blip r:embed="rId3">
            <a:alphaModFix/>
          </a:blip>
          <a:stretch>
            <a:fillRect/>
          </a:stretch>
        </p:blipFill>
        <p:spPr>
          <a:xfrm>
            <a:off x="5877703" y="2341450"/>
            <a:ext cx="2972646" cy="1539625"/>
          </a:xfrm>
          <a:prstGeom prst="rect">
            <a:avLst/>
          </a:prstGeom>
          <a:noFill/>
          <a:ln>
            <a:noFill/>
          </a:ln>
        </p:spPr>
      </p:pic>
      <p:sp>
        <p:nvSpPr>
          <p:cNvPr id="153" name="Google Shape;153;p22"/>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p:nvPr/>
        </p:nvSpPr>
        <p:spPr>
          <a:xfrm>
            <a:off x="302275" y="1005075"/>
            <a:ext cx="8539500" cy="3461700"/>
          </a:xfrm>
          <a:prstGeom prst="rect">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LINE UI（リッチメニュー）</a:t>
            </a:r>
            <a:endParaRPr>
              <a:latin typeface="HiraMaruPro-W4"/>
              <a:ea typeface="HiraMaruPro-W4"/>
              <a:cs typeface="HiraMaruPro-W4"/>
              <a:sym typeface="HiraMaruPro-W4"/>
            </a:endParaRPr>
          </a:p>
        </p:txBody>
      </p:sp>
      <p:pic>
        <p:nvPicPr>
          <p:cNvPr id="160" name="Google Shape;160;p23"/>
          <p:cNvPicPr preferRelativeResize="0"/>
          <p:nvPr/>
        </p:nvPicPr>
        <p:blipFill>
          <a:blip r:embed="rId3">
            <a:alphaModFix/>
          </a:blip>
          <a:stretch>
            <a:fillRect/>
          </a:stretch>
        </p:blipFill>
        <p:spPr>
          <a:xfrm>
            <a:off x="4707887" y="1220075"/>
            <a:ext cx="3829827" cy="2582511"/>
          </a:xfrm>
          <a:prstGeom prst="rect">
            <a:avLst/>
          </a:prstGeom>
          <a:noFill/>
          <a:ln>
            <a:noFill/>
          </a:ln>
        </p:spPr>
      </p:pic>
      <p:pic>
        <p:nvPicPr>
          <p:cNvPr id="161" name="Google Shape;161;p23"/>
          <p:cNvPicPr preferRelativeResize="0"/>
          <p:nvPr/>
        </p:nvPicPr>
        <p:blipFill>
          <a:blip r:embed="rId4">
            <a:alphaModFix/>
          </a:blip>
          <a:stretch>
            <a:fillRect/>
          </a:stretch>
        </p:blipFill>
        <p:spPr>
          <a:xfrm>
            <a:off x="606288" y="1220063"/>
            <a:ext cx="3829827" cy="2582522"/>
          </a:xfrm>
          <a:prstGeom prst="rect">
            <a:avLst/>
          </a:prstGeom>
          <a:noFill/>
          <a:ln>
            <a:noFill/>
          </a:ln>
        </p:spPr>
      </p:pic>
      <p:sp>
        <p:nvSpPr>
          <p:cNvPr id="162" name="Google Shape;162;p23"/>
          <p:cNvSpPr txBox="1"/>
          <p:nvPr/>
        </p:nvSpPr>
        <p:spPr>
          <a:xfrm>
            <a:off x="120925" y="479100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sp>
        <p:nvSpPr>
          <p:cNvPr id="163" name="Google Shape;163;p23"/>
          <p:cNvSpPr txBox="1"/>
          <p:nvPr/>
        </p:nvSpPr>
        <p:spPr>
          <a:xfrm>
            <a:off x="1527913" y="38815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オン・オフ・温度調節</a:t>
            </a:r>
            <a:endParaRPr>
              <a:latin typeface="HiraMaruPro-W4"/>
              <a:ea typeface="HiraMaruPro-W4"/>
              <a:cs typeface="HiraMaruPro-W4"/>
              <a:sym typeface="HiraMaruPro-W4"/>
            </a:endParaRPr>
          </a:p>
        </p:txBody>
      </p:sp>
      <p:sp>
        <p:nvSpPr>
          <p:cNvPr id="164" name="Google Shape;164;p23"/>
          <p:cNvSpPr txBox="1"/>
          <p:nvPr/>
        </p:nvSpPr>
        <p:spPr>
          <a:xfrm>
            <a:off x="5629488" y="38815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その他の機能</a:t>
            </a:r>
            <a:endParaRPr>
              <a:latin typeface="HiraMaruPro-W4"/>
              <a:ea typeface="HiraMaruPro-W4"/>
              <a:cs typeface="HiraMaruPro-W4"/>
              <a:sym typeface="HiraMaruPro-W4"/>
            </a:endParaRPr>
          </a:p>
        </p:txBody>
      </p:sp>
      <p:pic>
        <p:nvPicPr>
          <p:cNvPr id="165" name="Google Shape;165;p23" title="リッチメニュー.mov">
            <a:hlinkClick r:id="rId5"/>
          </p:cNvPr>
          <p:cNvPicPr preferRelativeResize="0"/>
          <p:nvPr/>
        </p:nvPicPr>
        <p:blipFill>
          <a:blip r:embed="rId6">
            <a:alphaModFix/>
          </a:blip>
          <a:stretch>
            <a:fillRect/>
          </a:stretch>
        </p:blipFill>
        <p:spPr>
          <a:xfrm>
            <a:off x="8192175" y="3979575"/>
            <a:ext cx="649600" cy="487204"/>
          </a:xfrm>
          <a:prstGeom prst="rect">
            <a:avLst/>
          </a:prstGeom>
          <a:noFill/>
          <a:ln>
            <a:noFill/>
          </a:ln>
        </p:spPr>
      </p:pic>
      <p:sp>
        <p:nvSpPr>
          <p:cNvPr id="166" name="Google Shape;166;p23"/>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p:nvPr/>
        </p:nvSpPr>
        <p:spPr>
          <a:xfrm>
            <a:off x="6817750" y="981613"/>
            <a:ext cx="1986600" cy="3494100"/>
          </a:xfrm>
          <a:prstGeom prst="rect">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2" name="Google Shape;172;p24"/>
          <p:cNvSpPr/>
          <p:nvPr/>
        </p:nvSpPr>
        <p:spPr>
          <a:xfrm>
            <a:off x="4701575" y="981600"/>
            <a:ext cx="1986600" cy="3494100"/>
          </a:xfrm>
          <a:prstGeom prst="rect">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3" name="Google Shape;173;p24"/>
          <p:cNvSpPr/>
          <p:nvPr/>
        </p:nvSpPr>
        <p:spPr>
          <a:xfrm>
            <a:off x="2585400" y="981600"/>
            <a:ext cx="1986600" cy="3494100"/>
          </a:xfrm>
          <a:prstGeom prst="rect">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4" name="Google Shape;174;p24"/>
          <p:cNvSpPr/>
          <p:nvPr/>
        </p:nvSpPr>
        <p:spPr>
          <a:xfrm>
            <a:off x="469225" y="981600"/>
            <a:ext cx="1986600" cy="3494100"/>
          </a:xfrm>
          <a:prstGeom prst="rect">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5" name="Google Shape;175;p24"/>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デモンストレーション</a:t>
            </a:r>
            <a:endParaRPr>
              <a:latin typeface="HiraMaruPro-W4"/>
              <a:ea typeface="HiraMaruPro-W4"/>
              <a:cs typeface="HiraMaruPro-W4"/>
              <a:sym typeface="HiraMaruPro-W4"/>
            </a:endParaRPr>
          </a:p>
        </p:txBody>
      </p:sp>
      <p:pic>
        <p:nvPicPr>
          <p:cNvPr id="176" name="Google Shape;176;p24" title="動画その1.MOV">
            <a:hlinkClick r:id="rId3"/>
          </p:cNvPr>
          <p:cNvPicPr preferRelativeResize="0"/>
          <p:nvPr/>
        </p:nvPicPr>
        <p:blipFill>
          <a:blip r:embed="rId4">
            <a:alphaModFix/>
          </a:blip>
          <a:stretch>
            <a:fillRect/>
          </a:stretch>
        </p:blipFill>
        <p:spPr>
          <a:xfrm>
            <a:off x="920538" y="1401825"/>
            <a:ext cx="1083976" cy="2339825"/>
          </a:xfrm>
          <a:prstGeom prst="rect">
            <a:avLst/>
          </a:prstGeom>
          <a:noFill/>
          <a:ln>
            <a:noFill/>
          </a:ln>
        </p:spPr>
      </p:pic>
      <p:pic>
        <p:nvPicPr>
          <p:cNvPr id="177" name="Google Shape;177;p24" title="動画その2.MOV">
            <a:hlinkClick r:id="rId5"/>
          </p:cNvPr>
          <p:cNvPicPr preferRelativeResize="0"/>
          <p:nvPr/>
        </p:nvPicPr>
        <p:blipFill>
          <a:blip r:embed="rId4">
            <a:alphaModFix/>
          </a:blip>
          <a:stretch>
            <a:fillRect/>
          </a:stretch>
        </p:blipFill>
        <p:spPr>
          <a:xfrm>
            <a:off x="7269079" y="1401825"/>
            <a:ext cx="1083974" cy="2339825"/>
          </a:xfrm>
          <a:prstGeom prst="rect">
            <a:avLst/>
          </a:prstGeom>
          <a:noFill/>
          <a:ln>
            <a:noFill/>
          </a:ln>
        </p:spPr>
      </p:pic>
      <p:pic>
        <p:nvPicPr>
          <p:cNvPr id="178" name="Google Shape;178;p24" title="動画その3.MOV">
            <a:hlinkClick r:id="rId6"/>
          </p:cNvPr>
          <p:cNvPicPr preferRelativeResize="0"/>
          <p:nvPr/>
        </p:nvPicPr>
        <p:blipFill>
          <a:blip r:embed="rId4">
            <a:alphaModFix/>
          </a:blip>
          <a:stretch>
            <a:fillRect/>
          </a:stretch>
        </p:blipFill>
        <p:spPr>
          <a:xfrm>
            <a:off x="3036701" y="1401825"/>
            <a:ext cx="1083976" cy="2339825"/>
          </a:xfrm>
          <a:prstGeom prst="rect">
            <a:avLst/>
          </a:prstGeom>
          <a:noFill/>
          <a:ln>
            <a:noFill/>
          </a:ln>
        </p:spPr>
      </p:pic>
      <p:sp>
        <p:nvSpPr>
          <p:cNvPr id="179" name="Google Shape;179;p24"/>
          <p:cNvSpPr txBox="1"/>
          <p:nvPr/>
        </p:nvSpPr>
        <p:spPr>
          <a:xfrm>
            <a:off x="469213" y="39344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オン・オフ・温度調節</a:t>
            </a:r>
            <a:endParaRPr>
              <a:latin typeface="HiraMaruPro-W4"/>
              <a:ea typeface="HiraMaruPro-W4"/>
              <a:cs typeface="HiraMaruPro-W4"/>
              <a:sym typeface="HiraMaruPro-W4"/>
            </a:endParaRPr>
          </a:p>
        </p:txBody>
      </p:sp>
      <p:sp>
        <p:nvSpPr>
          <p:cNvPr id="180" name="Google Shape;180;p24"/>
          <p:cNvSpPr txBox="1"/>
          <p:nvPr/>
        </p:nvSpPr>
        <p:spPr>
          <a:xfrm>
            <a:off x="2585400" y="39344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タイマーの設定</a:t>
            </a:r>
            <a:endParaRPr>
              <a:latin typeface="HiraMaruPro-W4"/>
              <a:ea typeface="HiraMaruPro-W4"/>
              <a:cs typeface="HiraMaruPro-W4"/>
              <a:sym typeface="HiraMaruPro-W4"/>
            </a:endParaRPr>
          </a:p>
        </p:txBody>
      </p:sp>
      <p:sp>
        <p:nvSpPr>
          <p:cNvPr id="181" name="Google Shape;181;p24"/>
          <p:cNvSpPr txBox="1"/>
          <p:nvPr/>
        </p:nvSpPr>
        <p:spPr>
          <a:xfrm>
            <a:off x="6817750" y="39344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その他の機能</a:t>
            </a:r>
            <a:endParaRPr>
              <a:latin typeface="HiraMaruPro-W4"/>
              <a:ea typeface="HiraMaruPro-W4"/>
              <a:cs typeface="HiraMaruPro-W4"/>
              <a:sym typeface="HiraMaruPro-W4"/>
            </a:endParaRPr>
          </a:p>
        </p:txBody>
      </p:sp>
      <p:sp>
        <p:nvSpPr>
          <p:cNvPr id="182" name="Google Shape;182;p24"/>
          <p:cNvSpPr txBox="1"/>
          <p:nvPr/>
        </p:nvSpPr>
        <p:spPr>
          <a:xfrm>
            <a:off x="158375" y="47764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pic>
        <p:nvPicPr>
          <p:cNvPr id="183" name="Google Shape;183;p24" title="動画その4.mov">
            <a:hlinkClick r:id="rId7"/>
          </p:cNvPr>
          <p:cNvPicPr preferRelativeResize="0"/>
          <p:nvPr/>
        </p:nvPicPr>
        <p:blipFill>
          <a:blip r:embed="rId4">
            <a:alphaModFix/>
          </a:blip>
          <a:stretch>
            <a:fillRect/>
          </a:stretch>
        </p:blipFill>
        <p:spPr>
          <a:xfrm>
            <a:off x="5152888" y="1401850"/>
            <a:ext cx="1083974" cy="2339825"/>
          </a:xfrm>
          <a:prstGeom prst="rect">
            <a:avLst/>
          </a:prstGeom>
          <a:noFill/>
          <a:ln>
            <a:noFill/>
          </a:ln>
        </p:spPr>
      </p:pic>
      <p:sp>
        <p:nvSpPr>
          <p:cNvPr id="184" name="Google Shape;184;p24"/>
          <p:cNvSpPr txBox="1"/>
          <p:nvPr/>
        </p:nvSpPr>
        <p:spPr>
          <a:xfrm>
            <a:off x="4701575" y="39344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自動オン</a:t>
            </a:r>
            <a:r>
              <a:rPr lang="ja">
                <a:latin typeface="HiraMaruPro-W4"/>
                <a:ea typeface="HiraMaruPro-W4"/>
                <a:cs typeface="HiraMaruPro-W4"/>
                <a:sym typeface="HiraMaruPro-W4"/>
              </a:rPr>
              <a:t>機能</a:t>
            </a:r>
            <a:endParaRPr>
              <a:latin typeface="HiraMaruPro-W4"/>
              <a:ea typeface="HiraMaruPro-W4"/>
              <a:cs typeface="HiraMaruPro-W4"/>
              <a:sym typeface="HiraMaruPro-W4"/>
            </a:endParaRPr>
          </a:p>
        </p:txBody>
      </p:sp>
      <p:sp>
        <p:nvSpPr>
          <p:cNvPr id="185" name="Google Shape;185;p24"/>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計画書・分担</a:t>
            </a:r>
            <a:endParaRPr>
              <a:latin typeface="HiraMaruPro-W4"/>
              <a:ea typeface="HiraMaruPro-W4"/>
              <a:cs typeface="HiraMaruPro-W4"/>
              <a:sym typeface="HiraMaruPro-W4"/>
            </a:endParaRPr>
          </a:p>
        </p:txBody>
      </p:sp>
      <p:pic>
        <p:nvPicPr>
          <p:cNvPr id="191" name="Google Shape;191;p25"/>
          <p:cNvPicPr preferRelativeResize="0"/>
          <p:nvPr/>
        </p:nvPicPr>
        <p:blipFill>
          <a:blip r:embed="rId3">
            <a:alphaModFix/>
          </a:blip>
          <a:stretch>
            <a:fillRect/>
          </a:stretch>
        </p:blipFill>
        <p:spPr>
          <a:xfrm>
            <a:off x="519025" y="1017725"/>
            <a:ext cx="6248175" cy="3694950"/>
          </a:xfrm>
          <a:prstGeom prst="rect">
            <a:avLst/>
          </a:prstGeom>
          <a:noFill/>
          <a:ln>
            <a:noFill/>
          </a:ln>
        </p:spPr>
      </p:pic>
      <p:sp>
        <p:nvSpPr>
          <p:cNvPr id="192" name="Google Shape;192;p25"/>
          <p:cNvSpPr txBox="1"/>
          <p:nvPr/>
        </p:nvSpPr>
        <p:spPr>
          <a:xfrm>
            <a:off x="6875100" y="1480750"/>
            <a:ext cx="2190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左図の通り、</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開発を</a:t>
            </a:r>
            <a:r>
              <a:rPr lang="ja" sz="1200">
                <a:latin typeface="HiraMaruPro-W4"/>
                <a:ea typeface="HiraMaruPro-W4"/>
                <a:cs typeface="HiraMaruPro-W4"/>
                <a:sym typeface="HiraMaruPro-W4"/>
              </a:rPr>
              <a:t>分担して進めた。</a:t>
            </a:r>
            <a:endParaRPr sz="1200">
              <a:latin typeface="HiraMaruPro-W4"/>
              <a:ea typeface="HiraMaruPro-W4"/>
              <a:cs typeface="HiraMaruPro-W4"/>
              <a:sym typeface="HiraMaruPro-W4"/>
            </a:endParaRPr>
          </a:p>
          <a:p>
            <a:pPr indent="0" lvl="0" marL="0" rtl="0" algn="l">
              <a:spcBef>
                <a:spcPts val="0"/>
              </a:spcBef>
              <a:spcAft>
                <a:spcPts val="0"/>
              </a:spcAft>
              <a:buNone/>
            </a:pPr>
            <a:r>
              <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役割（各責任者）</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開発文書　　　：　脇田侑輝</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プログラム開発：　佐藤義忠</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発表資料　　　：　安富友香</a:t>
            </a:r>
            <a:endParaRPr sz="1200">
              <a:latin typeface="HiraMaruPro-W4"/>
              <a:ea typeface="HiraMaruPro-W4"/>
              <a:cs typeface="HiraMaruPro-W4"/>
              <a:sym typeface="HiraMaruPro-W4"/>
            </a:endParaRPr>
          </a:p>
          <a:p>
            <a:pPr indent="0" lvl="0" marL="0" rtl="0" algn="l">
              <a:spcBef>
                <a:spcPts val="0"/>
              </a:spcBef>
              <a:spcAft>
                <a:spcPts val="0"/>
              </a:spcAft>
              <a:buNone/>
            </a:pPr>
            <a:r>
              <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作業自体は皆で分担して行った。また、発表資料作成に際して、</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設計　：　佐藤</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仕様　：　安富</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計画書：　脇田</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の役割分担で管理した。</a:t>
            </a:r>
            <a:endParaRPr sz="1200">
              <a:latin typeface="HiraMaruPro-W4"/>
              <a:ea typeface="HiraMaruPro-W4"/>
              <a:cs typeface="HiraMaruPro-W4"/>
              <a:sym typeface="HiraMaruPro-W4"/>
            </a:endParaRPr>
          </a:p>
        </p:txBody>
      </p:sp>
      <p:sp>
        <p:nvSpPr>
          <p:cNvPr id="193" name="Google Shape;193;p25"/>
          <p:cNvSpPr txBox="1"/>
          <p:nvPr/>
        </p:nvSpPr>
        <p:spPr>
          <a:xfrm>
            <a:off x="187925"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a:t>
            </a:r>
            <a:r>
              <a:rPr lang="ja" sz="900">
                <a:solidFill>
                  <a:schemeClr val="lt1"/>
                </a:solidFill>
                <a:latin typeface="HiraMaruPro-W4"/>
                <a:ea typeface="HiraMaruPro-W4"/>
                <a:cs typeface="HiraMaruPro-W4"/>
                <a:sym typeface="HiraMaruPro-W4"/>
              </a:rPr>
              <a:t>安富友香</a:t>
            </a:r>
            <a:endParaRPr sz="900">
              <a:solidFill>
                <a:schemeClr val="lt1"/>
              </a:solidFill>
              <a:latin typeface="HiraMaruPro-W4"/>
              <a:ea typeface="HiraMaruPro-W4"/>
              <a:cs typeface="HiraMaruPro-W4"/>
              <a:sym typeface="HiraMaruPro-W4"/>
            </a:endParaRPr>
          </a:p>
        </p:txBody>
      </p:sp>
      <p:sp>
        <p:nvSpPr>
          <p:cNvPr id="194" name="Google Shape;194;p25"/>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プロジェクト計画</a:t>
            </a:r>
            <a:r>
              <a:rPr lang="ja">
                <a:latin typeface="HiraMaruPro-W4"/>
                <a:ea typeface="HiraMaruPro-W4"/>
                <a:cs typeface="HiraMaruPro-W4"/>
                <a:sym typeface="HiraMaruPro-W4"/>
              </a:rPr>
              <a:t>実態（中間発表通り）</a:t>
            </a:r>
            <a:endParaRPr>
              <a:latin typeface="HiraMaruPro-W4"/>
              <a:ea typeface="HiraMaruPro-W4"/>
              <a:cs typeface="HiraMaruPro-W4"/>
              <a:sym typeface="HiraMaruPro-W4"/>
            </a:endParaRPr>
          </a:p>
        </p:txBody>
      </p:sp>
      <p:sp>
        <p:nvSpPr>
          <p:cNvPr id="200" name="Google Shape;200;p26"/>
          <p:cNvSpPr txBox="1"/>
          <p:nvPr>
            <p:ph idx="1" type="body"/>
          </p:nvPr>
        </p:nvSpPr>
        <p:spPr>
          <a:xfrm>
            <a:off x="317725" y="890250"/>
            <a:ext cx="8520600" cy="3676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7/6</a:t>
            </a:r>
            <a:endParaRPr sz="1100">
              <a:solidFill>
                <a:schemeClr val="dk1"/>
              </a:solidFill>
              <a:latin typeface="HiraMaruPro-W4"/>
              <a:ea typeface="HiraMaruPro-W4"/>
              <a:cs typeface="HiraMaruPro-W4"/>
              <a:sym typeface="HiraMaruPro-W4"/>
            </a:endParaRPr>
          </a:p>
          <a:p>
            <a:pPr indent="-298450" lvl="0" marL="9144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要求仕様の見直し</a:t>
            </a:r>
            <a:endParaRPr sz="1100">
              <a:solidFill>
                <a:schemeClr val="dk1"/>
              </a:solidFill>
              <a:latin typeface="HiraMaruPro-W4"/>
              <a:ea typeface="HiraMaruPro-W4"/>
              <a:cs typeface="HiraMaruPro-W4"/>
              <a:sym typeface="HiraMaruPro-W4"/>
            </a:endParaRPr>
          </a:p>
          <a:p>
            <a:pPr indent="-298450" lvl="0" marL="9144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設計見直し</a:t>
            </a:r>
            <a:endParaRPr sz="1100">
              <a:solidFill>
                <a:schemeClr val="dk1"/>
              </a:solidFill>
              <a:latin typeface="HiraMaruPro-W4"/>
              <a:ea typeface="HiraMaruPro-W4"/>
              <a:cs typeface="HiraMaruPro-W4"/>
              <a:sym typeface="HiraMaruPro-W4"/>
            </a:endParaRPr>
          </a:p>
          <a:p>
            <a:pPr indent="-298450" lvl="0" marL="4572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7/6 〜 7/13</a:t>
            </a:r>
            <a:endParaRPr sz="1100">
              <a:solidFill>
                <a:schemeClr val="dk1"/>
              </a:solidFill>
              <a:latin typeface="HiraMaruPro-W4"/>
              <a:ea typeface="HiraMaruPro-W4"/>
              <a:cs typeface="HiraMaruPro-W4"/>
              <a:sym typeface="HiraMaruPro-W4"/>
            </a:endParaRPr>
          </a:p>
          <a:p>
            <a:pPr indent="-298450" lvl="1" marL="9144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モジュールの開発開始</a:t>
            </a:r>
            <a:r>
              <a:rPr lang="ja" sz="1100">
                <a:solidFill>
                  <a:schemeClr val="dk1"/>
                </a:solidFill>
                <a:latin typeface="HiraMaruPro-W4"/>
                <a:ea typeface="HiraMaruPro-W4"/>
                <a:cs typeface="HiraMaruPro-W4"/>
                <a:sym typeface="HiraMaruPro-W4"/>
              </a:rPr>
              <a:t>（追加機能も実装）</a:t>
            </a:r>
            <a:endParaRPr sz="1100">
              <a:solidFill>
                <a:schemeClr val="dk1"/>
              </a:solidFill>
              <a:latin typeface="HiraMaruPro-W4"/>
              <a:ea typeface="HiraMaruPro-W4"/>
              <a:cs typeface="HiraMaruPro-W4"/>
              <a:sym typeface="HiraMaruPro-W4"/>
            </a:endParaRPr>
          </a:p>
          <a:p>
            <a:pPr indent="-298450" lvl="2" marL="13716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Nature Remoからデータを取得しJSON形式で返す（安富）</a:t>
            </a:r>
            <a:endParaRPr sz="1100">
              <a:solidFill>
                <a:schemeClr val="dk1"/>
              </a:solidFill>
              <a:latin typeface="HiraMaruPro-W4"/>
              <a:ea typeface="HiraMaruPro-W4"/>
              <a:cs typeface="HiraMaruPro-W4"/>
              <a:sym typeface="HiraMaruPro-W4"/>
            </a:endParaRPr>
          </a:p>
          <a:p>
            <a:pPr indent="-298450" lvl="2" marL="13716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エアコンのON/OFFと温度をGSSに記載する（脇田）</a:t>
            </a:r>
            <a:endParaRPr sz="1100">
              <a:solidFill>
                <a:schemeClr val="dk1"/>
              </a:solidFill>
              <a:latin typeface="HiraMaruPro-W4"/>
              <a:ea typeface="HiraMaruPro-W4"/>
              <a:cs typeface="HiraMaruPro-W4"/>
              <a:sym typeface="HiraMaruPro-W4"/>
            </a:endParaRPr>
          </a:p>
          <a:p>
            <a:pPr indent="-298450" lvl="2" marL="13716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部屋の状態とエアコンの運転状態から通知や設定温度の変更を行う（脇田）</a:t>
            </a:r>
            <a:endParaRPr sz="1100">
              <a:solidFill>
                <a:schemeClr val="dk1"/>
              </a:solidFill>
              <a:latin typeface="HiraMaruPro-W4"/>
              <a:ea typeface="HiraMaruPro-W4"/>
              <a:cs typeface="HiraMaruPro-W4"/>
              <a:sym typeface="HiraMaruPro-W4"/>
            </a:endParaRPr>
          </a:p>
          <a:p>
            <a:pPr indent="-298450" lvl="2" marL="13716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Nature Remoのデータから不快指数の計算（脇田）</a:t>
            </a:r>
            <a:endParaRPr sz="1100">
              <a:solidFill>
                <a:schemeClr val="dk1"/>
              </a:solidFill>
              <a:latin typeface="HiraMaruPro-W4"/>
              <a:ea typeface="HiraMaruPro-W4"/>
              <a:cs typeface="HiraMaruPro-W4"/>
              <a:sym typeface="HiraMaruPro-W4"/>
            </a:endParaRPr>
          </a:p>
          <a:p>
            <a:pPr indent="-298450" lvl="2" marL="13716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LINEのメッセージによってエアコンのON/OFFの切り替え（安富）</a:t>
            </a:r>
            <a:endParaRPr sz="1100">
              <a:solidFill>
                <a:schemeClr val="dk1"/>
              </a:solidFill>
              <a:latin typeface="HiraMaruPro-W4"/>
              <a:ea typeface="HiraMaruPro-W4"/>
              <a:cs typeface="HiraMaruPro-W4"/>
              <a:sym typeface="HiraMaruPro-W4"/>
            </a:endParaRPr>
          </a:p>
          <a:p>
            <a:pPr indent="-298450" lvl="2" marL="13716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LINEからON /OFFのメッセージを受け取る（佐藤）</a:t>
            </a:r>
            <a:endParaRPr sz="1100">
              <a:solidFill>
                <a:schemeClr val="dk1"/>
              </a:solidFill>
              <a:latin typeface="HiraMaruPro-W4"/>
              <a:ea typeface="HiraMaruPro-W4"/>
              <a:cs typeface="HiraMaruPro-W4"/>
              <a:sym typeface="HiraMaruPro-W4"/>
            </a:endParaRPr>
          </a:p>
          <a:p>
            <a:pPr indent="-298450" lvl="2" marL="13716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不快指数の値を受け取りGASからLINEへ不快指数の通知（佐藤）</a:t>
            </a:r>
            <a:endParaRPr sz="1100">
              <a:solidFill>
                <a:schemeClr val="dk1"/>
              </a:solidFill>
              <a:latin typeface="HiraMaruPro-W4"/>
              <a:ea typeface="HiraMaruPro-W4"/>
              <a:cs typeface="HiraMaruPro-W4"/>
              <a:sym typeface="HiraMaruPro-W4"/>
            </a:endParaRPr>
          </a:p>
          <a:p>
            <a:pPr indent="-298450" lvl="0" marL="4572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7/13 〜 7/20</a:t>
            </a:r>
            <a:endParaRPr sz="1100">
              <a:solidFill>
                <a:schemeClr val="dk1"/>
              </a:solidFill>
              <a:latin typeface="HiraMaruPro-W4"/>
              <a:ea typeface="HiraMaruPro-W4"/>
              <a:cs typeface="HiraMaruPro-W4"/>
              <a:sym typeface="HiraMaruPro-W4"/>
            </a:endParaRPr>
          </a:p>
          <a:p>
            <a:pPr indent="-298450" lvl="1" marL="9144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機能のテスト・</a:t>
            </a:r>
            <a:r>
              <a:rPr lang="ja" sz="1100">
                <a:solidFill>
                  <a:schemeClr val="dk1"/>
                </a:solidFill>
                <a:latin typeface="HiraMaruPro-W4"/>
                <a:ea typeface="HiraMaruPro-W4"/>
                <a:cs typeface="HiraMaruPro-W4"/>
                <a:sym typeface="HiraMaruPro-W4"/>
              </a:rPr>
              <a:t>不具合修正</a:t>
            </a:r>
            <a:endParaRPr sz="1100">
              <a:solidFill>
                <a:schemeClr val="dk1"/>
              </a:solidFill>
              <a:latin typeface="HiraMaruPro-W4"/>
              <a:ea typeface="HiraMaruPro-W4"/>
              <a:cs typeface="HiraMaruPro-W4"/>
              <a:sym typeface="HiraMaruPro-W4"/>
            </a:endParaRPr>
          </a:p>
          <a:p>
            <a:pPr indent="-298450" lvl="1" marL="9144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機能を追加実装</a:t>
            </a:r>
            <a:endParaRPr sz="1100">
              <a:solidFill>
                <a:schemeClr val="dk1"/>
              </a:solidFill>
              <a:latin typeface="HiraMaruPro-W4"/>
              <a:ea typeface="HiraMaruPro-W4"/>
              <a:cs typeface="HiraMaruPro-W4"/>
              <a:sym typeface="HiraMaruPro-W4"/>
            </a:endParaRPr>
          </a:p>
          <a:p>
            <a:pPr indent="-298450" lvl="0" marL="4572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7/20 〜 7/27</a:t>
            </a:r>
            <a:endParaRPr sz="1100">
              <a:solidFill>
                <a:schemeClr val="dk1"/>
              </a:solidFill>
              <a:latin typeface="HiraMaruPro-W4"/>
              <a:ea typeface="HiraMaruPro-W4"/>
              <a:cs typeface="HiraMaruPro-W4"/>
              <a:sym typeface="HiraMaruPro-W4"/>
            </a:endParaRPr>
          </a:p>
          <a:p>
            <a:pPr indent="-298450" lvl="1" marL="9144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仕様の再確認</a:t>
            </a:r>
            <a:endParaRPr sz="1100">
              <a:solidFill>
                <a:schemeClr val="dk1"/>
              </a:solidFill>
              <a:latin typeface="HiraMaruPro-W4"/>
              <a:ea typeface="HiraMaruPro-W4"/>
              <a:cs typeface="HiraMaruPro-W4"/>
              <a:sym typeface="HiraMaruPro-W4"/>
            </a:endParaRPr>
          </a:p>
          <a:p>
            <a:pPr indent="-298450" lvl="1" marL="914400" rtl="0" algn="l">
              <a:spcBef>
                <a:spcPts val="0"/>
              </a:spcBef>
              <a:spcAft>
                <a:spcPts val="0"/>
              </a:spcAft>
              <a:buClr>
                <a:schemeClr val="dk1"/>
              </a:buClr>
              <a:buSzPts val="1100"/>
              <a:buFont typeface="HiraMaruPro-W4"/>
              <a:buChar char="-"/>
            </a:pPr>
            <a:r>
              <a:rPr lang="ja" sz="1100">
                <a:solidFill>
                  <a:schemeClr val="dk1"/>
                </a:solidFill>
                <a:latin typeface="HiraMaruPro-W4"/>
                <a:ea typeface="HiraMaruPro-W4"/>
                <a:cs typeface="HiraMaruPro-W4"/>
                <a:sym typeface="HiraMaruPro-W4"/>
              </a:rPr>
              <a:t>成果発表資料の作成</a:t>
            </a:r>
            <a:endParaRPr>
              <a:latin typeface="HiraMaruPro-W4"/>
              <a:ea typeface="HiraMaruPro-W4"/>
              <a:cs typeface="HiraMaruPro-W4"/>
              <a:sym typeface="HiraMaruPro-W4"/>
            </a:endParaRPr>
          </a:p>
        </p:txBody>
      </p:sp>
      <p:sp>
        <p:nvSpPr>
          <p:cNvPr id="201" name="Google Shape;201;p26"/>
          <p:cNvSpPr txBox="1"/>
          <p:nvPr/>
        </p:nvSpPr>
        <p:spPr>
          <a:xfrm>
            <a:off x="148525" y="47764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sp>
        <p:nvSpPr>
          <p:cNvPr id="202" name="Google Shape;202;p26"/>
          <p:cNvSpPr txBox="1"/>
          <p:nvPr/>
        </p:nvSpPr>
        <p:spPr>
          <a:xfrm>
            <a:off x="5965400" y="2957025"/>
            <a:ext cx="32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u="sng">
                <a:solidFill>
                  <a:schemeClr val="accent4"/>
                </a:solidFill>
                <a:latin typeface="HiraKakuPro-W3"/>
                <a:ea typeface="HiraKakuPro-W3"/>
                <a:cs typeface="HiraKakuPro-W3"/>
                <a:sym typeface="HiraKakuPro-W3"/>
              </a:rPr>
              <a:t>当初の機能は7/13の時点で概ね完成</a:t>
            </a:r>
            <a:endParaRPr u="sng">
              <a:solidFill>
                <a:schemeClr val="accent4"/>
              </a:solidFill>
              <a:latin typeface="HiraKakuPro-W3"/>
              <a:ea typeface="HiraKakuPro-W3"/>
              <a:cs typeface="HiraKakuPro-W3"/>
              <a:sym typeface="HiraKakuPro-W3"/>
            </a:endParaRPr>
          </a:p>
        </p:txBody>
      </p:sp>
      <p:sp>
        <p:nvSpPr>
          <p:cNvPr id="203" name="Google Shape;203;p26"/>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計画振り返り</a:t>
            </a:r>
            <a:endParaRPr>
              <a:latin typeface="HiraMaruPro-W4"/>
              <a:ea typeface="HiraMaruPro-W4"/>
              <a:cs typeface="HiraMaruPro-W4"/>
              <a:sym typeface="HiraMaruPro-W4"/>
            </a:endParaRPr>
          </a:p>
        </p:txBody>
      </p:sp>
      <p:pic>
        <p:nvPicPr>
          <p:cNvPr id="209" name="Google Shape;209;p27"/>
          <p:cNvPicPr preferRelativeResize="0"/>
          <p:nvPr/>
        </p:nvPicPr>
        <p:blipFill rotWithShape="1">
          <a:blip r:embed="rId3">
            <a:alphaModFix/>
          </a:blip>
          <a:srcRect b="0" l="-910" r="909" t="0"/>
          <a:stretch/>
        </p:blipFill>
        <p:spPr>
          <a:xfrm>
            <a:off x="536550" y="947400"/>
            <a:ext cx="7709625" cy="3684900"/>
          </a:xfrm>
          <a:prstGeom prst="rect">
            <a:avLst/>
          </a:prstGeom>
          <a:noFill/>
          <a:ln>
            <a:noFill/>
          </a:ln>
        </p:spPr>
      </p:pic>
      <p:sp>
        <p:nvSpPr>
          <p:cNvPr id="210" name="Google Shape;210;p27"/>
          <p:cNvSpPr txBox="1"/>
          <p:nvPr/>
        </p:nvSpPr>
        <p:spPr>
          <a:xfrm rot="-1020901">
            <a:off x="1091807" y="2370648"/>
            <a:ext cx="6454736" cy="892802"/>
          </a:xfrm>
          <a:prstGeom prst="rect">
            <a:avLst/>
          </a:prstGeom>
          <a:solidFill>
            <a:srgbClr val="6DD7C5">
              <a:alpha val="3251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4600">
                <a:latin typeface="HiraKakuPro-W3"/>
                <a:ea typeface="HiraKakuPro-W3"/>
                <a:cs typeface="HiraKakuPro-W3"/>
                <a:sym typeface="HiraKakuPro-W3"/>
              </a:rPr>
              <a:t>大過なく履行</a:t>
            </a:r>
            <a:endParaRPr b="1" sz="4900">
              <a:latin typeface="HiraKakuPro-W3"/>
              <a:ea typeface="HiraKakuPro-W3"/>
              <a:cs typeface="HiraKakuPro-W3"/>
              <a:sym typeface="HiraKakuPro-W3"/>
            </a:endParaRPr>
          </a:p>
        </p:txBody>
      </p:sp>
      <p:sp>
        <p:nvSpPr>
          <p:cNvPr id="211" name="Google Shape;211;p27"/>
          <p:cNvSpPr txBox="1"/>
          <p:nvPr/>
        </p:nvSpPr>
        <p:spPr>
          <a:xfrm>
            <a:off x="118950"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安富友香</a:t>
            </a:r>
            <a:endParaRPr sz="900">
              <a:solidFill>
                <a:schemeClr val="lt1"/>
              </a:solidFill>
              <a:latin typeface="HiraMaruPro-W4"/>
              <a:ea typeface="HiraMaruPro-W4"/>
              <a:cs typeface="HiraMaruPro-W4"/>
              <a:sym typeface="HiraMaruPro-W4"/>
            </a:endParaRPr>
          </a:p>
        </p:txBody>
      </p:sp>
      <p:sp>
        <p:nvSpPr>
          <p:cNvPr id="212" name="Google Shape;212;p27"/>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感想</a:t>
            </a:r>
            <a:endParaRPr>
              <a:latin typeface="HiraMaruPro-W4"/>
              <a:ea typeface="HiraMaruPro-W4"/>
              <a:cs typeface="HiraMaruPro-W4"/>
              <a:sym typeface="HiraMaruPro-W4"/>
            </a:endParaRPr>
          </a:p>
        </p:txBody>
      </p:sp>
      <p:sp>
        <p:nvSpPr>
          <p:cNvPr id="218" name="Google Shape;218;p28"/>
          <p:cNvSpPr txBox="1"/>
          <p:nvPr/>
        </p:nvSpPr>
        <p:spPr>
          <a:xfrm>
            <a:off x="2247893" y="1057800"/>
            <a:ext cx="5905200" cy="831300"/>
          </a:xfrm>
          <a:prstGeom prst="rect">
            <a:avLst/>
          </a:prstGeom>
          <a:noFill/>
          <a:ln cap="flat" cmpd="sng" w="9525">
            <a:solidFill>
              <a:srgbClr val="999999"/>
            </a:solidFill>
            <a:prstDash val="solid"/>
            <a:round/>
            <a:headEnd len="sm" w="sm" type="none"/>
            <a:tailEnd len="sm" w="sm" type="none"/>
          </a:ln>
        </p:spPr>
        <p:txBody>
          <a:bodyPr anchorCtr="0" anchor="t" bIns="126000" lIns="162000" spcFirstLastPara="1" rIns="126000" wrap="square" tIns="126000">
            <a:noAutofit/>
          </a:bodyPr>
          <a:lstStyle/>
          <a:p>
            <a:pPr indent="0" lvl="0" marL="0" rtl="0" algn="l">
              <a:spcBef>
                <a:spcPts val="0"/>
              </a:spcBef>
              <a:spcAft>
                <a:spcPts val="0"/>
              </a:spcAft>
              <a:buNone/>
            </a:pPr>
            <a:r>
              <a:rPr lang="ja" sz="1300">
                <a:latin typeface="HiraMaruPro-W4"/>
                <a:ea typeface="HiraMaruPro-W4"/>
                <a:cs typeface="HiraMaruPro-W4"/>
                <a:sym typeface="HiraMaruPro-W4"/>
              </a:rPr>
              <a:t>一人で進めていくのとはまた違った難しさがあった。</a:t>
            </a:r>
            <a:endParaRPr sz="1300">
              <a:latin typeface="HiraMaruPro-W4"/>
              <a:ea typeface="HiraMaruPro-W4"/>
              <a:cs typeface="HiraMaruPro-W4"/>
              <a:sym typeface="HiraMaruPro-W4"/>
            </a:endParaRPr>
          </a:p>
          <a:p>
            <a:pPr indent="0" lvl="0" marL="0" rtl="0" algn="l">
              <a:spcBef>
                <a:spcPts val="0"/>
              </a:spcBef>
              <a:spcAft>
                <a:spcPts val="0"/>
              </a:spcAft>
              <a:buNone/>
            </a:pPr>
            <a:r>
              <a:rPr lang="ja" sz="1300">
                <a:latin typeface="HiraMaruPro-W4"/>
                <a:ea typeface="HiraMaruPro-W4"/>
                <a:cs typeface="HiraMaruPro-W4"/>
                <a:sym typeface="HiraMaruPro-W4"/>
              </a:rPr>
              <a:t>GA</a:t>
            </a:r>
            <a:r>
              <a:rPr lang="ja" sz="1300">
                <a:latin typeface="HiraMaruPro-W4"/>
                <a:ea typeface="HiraMaruPro-W4"/>
                <a:cs typeface="HiraMaruPro-W4"/>
                <a:sym typeface="HiraMaruPro-W4"/>
              </a:rPr>
              <a:t>Sや</a:t>
            </a:r>
            <a:r>
              <a:rPr lang="ja" sz="1300">
                <a:latin typeface="HiraMaruPro-W4"/>
                <a:ea typeface="HiraMaruPro-W4"/>
                <a:cs typeface="HiraMaruPro-W4"/>
                <a:sym typeface="HiraMaruPro-W4"/>
              </a:rPr>
              <a:t>APIについての知識がほとんど0の状態からスタートしたのもあり、初めの計画が特に難しかった。</a:t>
            </a:r>
            <a:endParaRPr sz="1300">
              <a:latin typeface="HiraMaruPro-W4"/>
              <a:ea typeface="HiraMaruPro-W4"/>
              <a:cs typeface="HiraMaruPro-W4"/>
              <a:sym typeface="HiraMaruPro-W4"/>
            </a:endParaRPr>
          </a:p>
        </p:txBody>
      </p:sp>
      <p:sp>
        <p:nvSpPr>
          <p:cNvPr id="219" name="Google Shape;219;p28"/>
          <p:cNvSpPr txBox="1"/>
          <p:nvPr/>
        </p:nvSpPr>
        <p:spPr>
          <a:xfrm>
            <a:off x="729650" y="1057800"/>
            <a:ext cx="1518600" cy="400200"/>
          </a:xfrm>
          <a:prstGeom prst="rect">
            <a:avLst/>
          </a:prstGeom>
          <a:solidFill>
            <a:srgbClr val="00707C"/>
          </a:solid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ja">
                <a:solidFill>
                  <a:schemeClr val="lt1"/>
                </a:solidFill>
                <a:latin typeface="HiraMaruPro-W4"/>
                <a:ea typeface="HiraMaruPro-W4"/>
                <a:cs typeface="HiraMaruPro-W4"/>
                <a:sym typeface="HiraMaruPro-W4"/>
              </a:rPr>
              <a:t>安富友香</a:t>
            </a:r>
            <a:endParaRPr>
              <a:solidFill>
                <a:schemeClr val="lt1"/>
              </a:solidFill>
              <a:latin typeface="HiraMaruPro-W4"/>
              <a:ea typeface="HiraMaruPro-W4"/>
              <a:cs typeface="HiraMaruPro-W4"/>
              <a:sym typeface="HiraMaruPro-W4"/>
            </a:endParaRPr>
          </a:p>
        </p:txBody>
      </p:sp>
      <p:sp>
        <p:nvSpPr>
          <p:cNvPr id="220" name="Google Shape;220;p28"/>
          <p:cNvSpPr txBox="1"/>
          <p:nvPr/>
        </p:nvSpPr>
        <p:spPr>
          <a:xfrm>
            <a:off x="2247893" y="2371650"/>
            <a:ext cx="5905200" cy="831300"/>
          </a:xfrm>
          <a:prstGeom prst="rect">
            <a:avLst/>
          </a:prstGeom>
          <a:noFill/>
          <a:ln cap="flat" cmpd="sng" w="9525">
            <a:solidFill>
              <a:srgbClr val="999999"/>
            </a:solidFill>
            <a:prstDash val="solid"/>
            <a:round/>
            <a:headEnd len="sm" w="sm" type="none"/>
            <a:tailEnd len="sm" w="sm" type="none"/>
          </a:ln>
        </p:spPr>
        <p:txBody>
          <a:bodyPr anchorCtr="0" anchor="t" bIns="126000" lIns="162000" spcFirstLastPara="1" rIns="126000" wrap="square" tIns="126000">
            <a:noAutofit/>
          </a:bodyPr>
          <a:lstStyle/>
          <a:p>
            <a:pPr indent="0" lvl="0" marL="0" rtl="0" algn="l">
              <a:spcBef>
                <a:spcPts val="0"/>
              </a:spcBef>
              <a:spcAft>
                <a:spcPts val="0"/>
              </a:spcAft>
              <a:buNone/>
            </a:pPr>
            <a:r>
              <a:rPr lang="ja" sz="1300">
                <a:latin typeface="HiraMaruPro-W4"/>
                <a:ea typeface="HiraMaruPro-W4"/>
                <a:cs typeface="HiraMaruPro-W4"/>
                <a:sym typeface="HiraMaruPro-W4"/>
              </a:rPr>
              <a:t>予定していたものよりもよいものができてよかったと思う。</a:t>
            </a:r>
            <a:endParaRPr sz="1300">
              <a:latin typeface="HiraMaruPro-W4"/>
              <a:ea typeface="HiraMaruPro-W4"/>
              <a:cs typeface="HiraMaruPro-W4"/>
              <a:sym typeface="HiraMaruPro-W4"/>
            </a:endParaRPr>
          </a:p>
          <a:p>
            <a:pPr indent="0" lvl="0" marL="0" rtl="0" algn="l">
              <a:spcBef>
                <a:spcPts val="0"/>
              </a:spcBef>
              <a:spcAft>
                <a:spcPts val="0"/>
              </a:spcAft>
              <a:buNone/>
            </a:pPr>
            <a:r>
              <a:rPr lang="ja" sz="1300">
                <a:latin typeface="HiraMaruPro-W4"/>
                <a:ea typeface="HiraMaruPro-W4"/>
                <a:cs typeface="HiraMaruPro-W4"/>
                <a:sym typeface="HiraMaruPro-W4"/>
              </a:rPr>
              <a:t>また、作業分担や進捗報告などの複数人で協力して作業する難しさがわかった。</a:t>
            </a:r>
            <a:endParaRPr sz="1300">
              <a:latin typeface="HiraMaruPro-W4"/>
              <a:ea typeface="HiraMaruPro-W4"/>
              <a:cs typeface="HiraMaruPro-W4"/>
              <a:sym typeface="HiraMaruPro-W4"/>
            </a:endParaRPr>
          </a:p>
        </p:txBody>
      </p:sp>
      <p:sp>
        <p:nvSpPr>
          <p:cNvPr id="221" name="Google Shape;221;p28"/>
          <p:cNvSpPr txBox="1"/>
          <p:nvPr/>
        </p:nvSpPr>
        <p:spPr>
          <a:xfrm>
            <a:off x="729650" y="2371650"/>
            <a:ext cx="1518600" cy="400200"/>
          </a:xfrm>
          <a:prstGeom prst="rect">
            <a:avLst/>
          </a:prstGeom>
          <a:solidFill>
            <a:srgbClr val="00707C"/>
          </a:solid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ja">
                <a:solidFill>
                  <a:schemeClr val="lt1"/>
                </a:solidFill>
                <a:latin typeface="HiraMaruPro-W4"/>
                <a:ea typeface="HiraMaruPro-W4"/>
                <a:cs typeface="HiraMaruPro-W4"/>
                <a:sym typeface="HiraMaruPro-W4"/>
              </a:rPr>
              <a:t>佐藤義忠</a:t>
            </a:r>
            <a:endParaRPr>
              <a:solidFill>
                <a:schemeClr val="lt1"/>
              </a:solidFill>
              <a:latin typeface="HiraMaruPro-W4"/>
              <a:ea typeface="HiraMaruPro-W4"/>
              <a:cs typeface="HiraMaruPro-W4"/>
              <a:sym typeface="HiraMaruPro-W4"/>
            </a:endParaRPr>
          </a:p>
        </p:txBody>
      </p:sp>
      <p:sp>
        <p:nvSpPr>
          <p:cNvPr id="222" name="Google Shape;222;p28"/>
          <p:cNvSpPr txBox="1"/>
          <p:nvPr/>
        </p:nvSpPr>
        <p:spPr>
          <a:xfrm>
            <a:off x="2247893" y="3685500"/>
            <a:ext cx="5905200" cy="831300"/>
          </a:xfrm>
          <a:prstGeom prst="rect">
            <a:avLst/>
          </a:prstGeom>
          <a:noFill/>
          <a:ln cap="flat" cmpd="sng" w="9525">
            <a:solidFill>
              <a:srgbClr val="999999"/>
            </a:solidFill>
            <a:prstDash val="solid"/>
            <a:round/>
            <a:headEnd len="sm" w="sm" type="none"/>
            <a:tailEnd len="sm" w="sm" type="none"/>
          </a:ln>
        </p:spPr>
        <p:txBody>
          <a:bodyPr anchorCtr="0" anchor="t" bIns="126000" lIns="162000" spcFirstLastPara="1" rIns="126000" wrap="square" tIns="126000">
            <a:noAutofit/>
          </a:bodyPr>
          <a:lstStyle/>
          <a:p>
            <a:pPr indent="0" lvl="0" marL="0" rtl="0" algn="l">
              <a:spcBef>
                <a:spcPts val="0"/>
              </a:spcBef>
              <a:spcAft>
                <a:spcPts val="0"/>
              </a:spcAft>
              <a:buNone/>
            </a:pPr>
            <a:r>
              <a:rPr lang="ja" sz="1300">
                <a:latin typeface="HiraMaruPro-W4"/>
                <a:ea typeface="HiraMaruPro-W4"/>
                <a:cs typeface="HiraMaruPro-W4"/>
                <a:sym typeface="HiraMaruPro-W4"/>
              </a:rPr>
              <a:t>LINEのリッチメニューや、プログラムの開発で2人にとても助けられた。</a:t>
            </a:r>
            <a:endParaRPr sz="1300">
              <a:latin typeface="HiraMaruPro-W4"/>
              <a:ea typeface="HiraMaruPro-W4"/>
              <a:cs typeface="HiraMaruPro-W4"/>
              <a:sym typeface="HiraMaruPro-W4"/>
            </a:endParaRPr>
          </a:p>
          <a:p>
            <a:pPr indent="0" lvl="0" marL="0" rtl="0" algn="l">
              <a:spcBef>
                <a:spcPts val="0"/>
              </a:spcBef>
              <a:spcAft>
                <a:spcPts val="0"/>
              </a:spcAft>
              <a:buNone/>
            </a:pPr>
            <a:r>
              <a:rPr lang="ja" sz="1300">
                <a:latin typeface="HiraMaruPro-W4"/>
                <a:ea typeface="HiraMaruPro-W4"/>
                <a:cs typeface="HiraMaruPro-W4"/>
                <a:sym typeface="HiraMaruPro-W4"/>
              </a:rPr>
              <a:t>想定していたもの以上のシステムが作成でき良かったと思うと同時に、</a:t>
            </a:r>
            <a:r>
              <a:rPr lang="ja" sz="1300">
                <a:solidFill>
                  <a:schemeClr val="dk1"/>
                </a:solidFill>
                <a:latin typeface="HiraMaruPro-W4"/>
                <a:ea typeface="HiraMaruPro-W4"/>
                <a:cs typeface="HiraMaruPro-W4"/>
                <a:sym typeface="HiraMaruPro-W4"/>
              </a:rPr>
              <a:t>自分でもNature Remoを購入してみてもいいかなと感じた。</a:t>
            </a:r>
            <a:endParaRPr sz="1300">
              <a:latin typeface="HiraMaruPro-W4"/>
              <a:ea typeface="HiraMaruPro-W4"/>
              <a:cs typeface="HiraMaruPro-W4"/>
              <a:sym typeface="HiraMaruPro-W4"/>
            </a:endParaRPr>
          </a:p>
        </p:txBody>
      </p:sp>
      <p:sp>
        <p:nvSpPr>
          <p:cNvPr id="223" name="Google Shape;223;p28"/>
          <p:cNvSpPr txBox="1"/>
          <p:nvPr/>
        </p:nvSpPr>
        <p:spPr>
          <a:xfrm>
            <a:off x="729650" y="3685500"/>
            <a:ext cx="1518600" cy="400200"/>
          </a:xfrm>
          <a:prstGeom prst="rect">
            <a:avLst/>
          </a:prstGeom>
          <a:solidFill>
            <a:srgbClr val="00707C"/>
          </a:solid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ja">
                <a:solidFill>
                  <a:schemeClr val="lt1"/>
                </a:solidFill>
                <a:latin typeface="HiraMaruPro-W4"/>
                <a:ea typeface="HiraMaruPro-W4"/>
                <a:cs typeface="HiraMaruPro-W4"/>
                <a:sym typeface="HiraMaruPro-W4"/>
              </a:rPr>
              <a:t>脇田侑輝</a:t>
            </a:r>
            <a:endParaRPr>
              <a:solidFill>
                <a:schemeClr val="lt1"/>
              </a:solidFill>
              <a:latin typeface="HiraMaruPro-W4"/>
              <a:ea typeface="HiraMaruPro-W4"/>
              <a:cs typeface="HiraMaruPro-W4"/>
              <a:sym typeface="HiraMaruPro-W4"/>
            </a:endParaRPr>
          </a:p>
        </p:txBody>
      </p:sp>
      <p:sp>
        <p:nvSpPr>
          <p:cNvPr id="224" name="Google Shape;224;p28"/>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プロジェクト振り返り</a:t>
            </a:r>
            <a:endParaRPr>
              <a:latin typeface="HiraMaruPro-W4"/>
              <a:ea typeface="HiraMaruPro-W4"/>
              <a:cs typeface="HiraMaruPro-W4"/>
              <a:sym typeface="HiraMaruPro-W4"/>
            </a:endParaRPr>
          </a:p>
        </p:txBody>
      </p:sp>
      <p:sp>
        <p:nvSpPr>
          <p:cNvPr id="230" name="Google Shape;230;p29"/>
          <p:cNvSpPr/>
          <p:nvPr/>
        </p:nvSpPr>
        <p:spPr>
          <a:xfrm>
            <a:off x="6093825" y="1378675"/>
            <a:ext cx="2869800" cy="3052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HiraMaruPro-W4"/>
              <a:ea typeface="HiraMaruPro-W4"/>
              <a:cs typeface="HiraMaruPro-W4"/>
              <a:sym typeface="HiraMaruPro-W4"/>
            </a:endParaRPr>
          </a:p>
        </p:txBody>
      </p:sp>
      <p:sp>
        <p:nvSpPr>
          <p:cNvPr id="231" name="Google Shape;231;p29"/>
          <p:cNvSpPr/>
          <p:nvPr/>
        </p:nvSpPr>
        <p:spPr>
          <a:xfrm>
            <a:off x="3097400" y="1378675"/>
            <a:ext cx="2806200" cy="3052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HiraMaruPro-W4"/>
              <a:ea typeface="HiraMaruPro-W4"/>
              <a:cs typeface="HiraMaruPro-W4"/>
              <a:sym typeface="HiraMaruPro-W4"/>
            </a:endParaRPr>
          </a:p>
        </p:txBody>
      </p:sp>
      <p:sp>
        <p:nvSpPr>
          <p:cNvPr id="232" name="Google Shape;232;p29"/>
          <p:cNvSpPr/>
          <p:nvPr/>
        </p:nvSpPr>
        <p:spPr>
          <a:xfrm>
            <a:off x="311700" y="1378675"/>
            <a:ext cx="2623500" cy="3052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HiraMaruPro-W4"/>
              <a:ea typeface="HiraMaruPro-W4"/>
              <a:cs typeface="HiraMaruPro-W4"/>
              <a:sym typeface="HiraMaruPro-W4"/>
            </a:endParaRPr>
          </a:p>
        </p:txBody>
      </p:sp>
      <p:sp>
        <p:nvSpPr>
          <p:cNvPr id="233" name="Google Shape;233;p29"/>
          <p:cNvSpPr txBox="1"/>
          <p:nvPr/>
        </p:nvSpPr>
        <p:spPr>
          <a:xfrm>
            <a:off x="700950" y="952500"/>
            <a:ext cx="18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KEEP</a:t>
            </a:r>
            <a:endParaRPr>
              <a:latin typeface="HiraMaruPro-W4"/>
              <a:ea typeface="HiraMaruPro-W4"/>
              <a:cs typeface="HiraMaruPro-W4"/>
              <a:sym typeface="HiraMaruPro-W4"/>
            </a:endParaRPr>
          </a:p>
        </p:txBody>
      </p:sp>
      <p:sp>
        <p:nvSpPr>
          <p:cNvPr id="234" name="Google Shape;234;p29"/>
          <p:cNvSpPr txBox="1"/>
          <p:nvPr/>
        </p:nvSpPr>
        <p:spPr>
          <a:xfrm>
            <a:off x="3649500" y="952500"/>
            <a:ext cx="18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PROBLEM</a:t>
            </a:r>
            <a:endParaRPr>
              <a:latin typeface="HiraMaruPro-W4"/>
              <a:ea typeface="HiraMaruPro-W4"/>
              <a:cs typeface="HiraMaruPro-W4"/>
              <a:sym typeface="HiraMaruPro-W4"/>
            </a:endParaRPr>
          </a:p>
        </p:txBody>
      </p:sp>
      <p:sp>
        <p:nvSpPr>
          <p:cNvPr id="235" name="Google Shape;235;p29"/>
          <p:cNvSpPr txBox="1"/>
          <p:nvPr/>
        </p:nvSpPr>
        <p:spPr>
          <a:xfrm>
            <a:off x="6606225" y="952500"/>
            <a:ext cx="18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HiraMaruPro-W4"/>
                <a:ea typeface="HiraMaruPro-W4"/>
                <a:cs typeface="HiraMaruPro-W4"/>
                <a:sym typeface="HiraMaruPro-W4"/>
              </a:rPr>
              <a:t>TRY</a:t>
            </a:r>
            <a:endParaRPr>
              <a:latin typeface="HiraMaruPro-W4"/>
              <a:ea typeface="HiraMaruPro-W4"/>
              <a:cs typeface="HiraMaruPro-W4"/>
              <a:sym typeface="HiraMaruPro-W4"/>
            </a:endParaRPr>
          </a:p>
        </p:txBody>
      </p:sp>
      <p:sp>
        <p:nvSpPr>
          <p:cNvPr id="236" name="Google Shape;236;p29"/>
          <p:cNvSpPr txBox="1"/>
          <p:nvPr/>
        </p:nvSpPr>
        <p:spPr>
          <a:xfrm>
            <a:off x="435300" y="1534025"/>
            <a:ext cx="23763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Google </a:t>
            </a:r>
            <a:r>
              <a:rPr lang="ja" sz="1200">
                <a:latin typeface="HiraMaruPro-W4"/>
                <a:ea typeface="HiraMaruPro-W4"/>
                <a:cs typeface="HiraMaruPro-W4"/>
                <a:sym typeface="HiraMaruPro-W4"/>
              </a:rPr>
              <a:t>ドライブで全部を管理すること</a:t>
            </a:r>
            <a:endParaRPr sz="1200">
              <a:latin typeface="HiraMaruPro-W4"/>
              <a:ea typeface="HiraMaruPro-W4"/>
              <a:cs typeface="HiraMaruPro-W4"/>
              <a:sym typeface="HiraMaruPro-W4"/>
            </a:endParaRPr>
          </a:p>
        </p:txBody>
      </p:sp>
      <p:sp>
        <p:nvSpPr>
          <p:cNvPr id="237" name="Google Shape;237;p29"/>
          <p:cNvSpPr txBox="1"/>
          <p:nvPr/>
        </p:nvSpPr>
        <p:spPr>
          <a:xfrm>
            <a:off x="435300" y="2177700"/>
            <a:ext cx="23763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自分の仕事じゃなくてもどんどん興味をもって進められたこと</a:t>
            </a:r>
            <a:endParaRPr sz="1200">
              <a:latin typeface="HiraMaruPro-W4"/>
              <a:ea typeface="HiraMaruPro-W4"/>
              <a:cs typeface="HiraMaruPro-W4"/>
              <a:sym typeface="HiraMaruPro-W4"/>
            </a:endParaRPr>
          </a:p>
        </p:txBody>
      </p:sp>
      <p:sp>
        <p:nvSpPr>
          <p:cNvPr id="238" name="Google Shape;238;p29"/>
          <p:cNvSpPr txBox="1"/>
          <p:nvPr/>
        </p:nvSpPr>
        <p:spPr>
          <a:xfrm>
            <a:off x="435300" y="2821375"/>
            <a:ext cx="23763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進捗を守った開発を行えたこと・無理のないスケジュールに設定したこと</a:t>
            </a:r>
            <a:endParaRPr sz="1200">
              <a:latin typeface="HiraMaruPro-W4"/>
              <a:ea typeface="HiraMaruPro-W4"/>
              <a:cs typeface="HiraMaruPro-W4"/>
              <a:sym typeface="HiraMaruPro-W4"/>
            </a:endParaRPr>
          </a:p>
        </p:txBody>
      </p:sp>
      <p:sp>
        <p:nvSpPr>
          <p:cNvPr id="239" name="Google Shape;239;p29"/>
          <p:cNvSpPr txBox="1"/>
          <p:nvPr/>
        </p:nvSpPr>
        <p:spPr>
          <a:xfrm>
            <a:off x="3264550" y="2917800"/>
            <a:ext cx="2482500" cy="129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関数を増やしすぎた</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→一度しか使わないやつはまとめてもよかった。</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→→最初の設計部分で分割しすぎた・JavaScriptでどうしていくかの想像がついていなかった</a:t>
            </a:r>
            <a:endParaRPr sz="1200">
              <a:latin typeface="HiraMaruPro-W4"/>
              <a:ea typeface="HiraMaruPro-W4"/>
              <a:cs typeface="HiraMaruPro-W4"/>
              <a:sym typeface="HiraMaruPro-W4"/>
            </a:endParaRPr>
          </a:p>
        </p:txBody>
      </p:sp>
      <p:sp>
        <p:nvSpPr>
          <p:cNvPr id="240" name="Google Shape;240;p29"/>
          <p:cNvSpPr txBox="1"/>
          <p:nvPr/>
        </p:nvSpPr>
        <p:spPr>
          <a:xfrm>
            <a:off x="3264575" y="1534025"/>
            <a:ext cx="2482500" cy="129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ホウ・レン・ソウがうまく行かない</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→授業内で細かく説明する形になった。</a:t>
            </a:r>
            <a:endParaRPr sz="1200">
              <a:latin typeface="HiraMaruPro-W4"/>
              <a:ea typeface="HiraMaruPro-W4"/>
              <a:cs typeface="HiraMaruPro-W4"/>
              <a:sym typeface="HiraMaruPro-W4"/>
            </a:endParaRPr>
          </a:p>
          <a:p>
            <a:pPr indent="0" lvl="0" marL="0" rtl="0" algn="l">
              <a:spcBef>
                <a:spcPts val="0"/>
              </a:spcBef>
              <a:spcAft>
                <a:spcPts val="0"/>
              </a:spcAft>
              <a:buNone/>
            </a:pPr>
            <a:r>
              <a:rPr lang="ja" sz="1200">
                <a:latin typeface="HiraMaruPro-W4"/>
                <a:ea typeface="HiraMaruPro-W4"/>
                <a:cs typeface="HiraMaruPro-W4"/>
                <a:sym typeface="HiraMaruPro-W4"/>
              </a:rPr>
              <a:t>→→進捗共有のシステムが未整備（Slackの使い方）</a:t>
            </a:r>
            <a:endParaRPr sz="1200">
              <a:latin typeface="HiraMaruPro-W4"/>
              <a:ea typeface="HiraMaruPro-W4"/>
              <a:cs typeface="HiraMaruPro-W4"/>
              <a:sym typeface="HiraMaruPro-W4"/>
            </a:endParaRPr>
          </a:p>
        </p:txBody>
      </p:sp>
      <p:sp>
        <p:nvSpPr>
          <p:cNvPr id="241" name="Google Shape;241;p29"/>
          <p:cNvSpPr txBox="1"/>
          <p:nvPr/>
        </p:nvSpPr>
        <p:spPr>
          <a:xfrm>
            <a:off x="6278450" y="1534025"/>
            <a:ext cx="25539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進捗報告の雛型を作り、進捗を生んだ時は報告する。</a:t>
            </a:r>
            <a:endParaRPr sz="1200">
              <a:latin typeface="HiraMaruPro-W4"/>
              <a:ea typeface="HiraMaruPro-W4"/>
              <a:cs typeface="HiraMaruPro-W4"/>
              <a:sym typeface="HiraMaruPro-W4"/>
            </a:endParaRPr>
          </a:p>
        </p:txBody>
      </p:sp>
      <p:sp>
        <p:nvSpPr>
          <p:cNvPr id="242" name="Google Shape;242;p29"/>
          <p:cNvSpPr txBox="1"/>
          <p:nvPr/>
        </p:nvSpPr>
        <p:spPr>
          <a:xfrm>
            <a:off x="6278450" y="2177700"/>
            <a:ext cx="25539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授業時間外で作業を行える時間を設けて確認作業だけでも実施する。</a:t>
            </a:r>
            <a:endParaRPr sz="1200">
              <a:latin typeface="HiraMaruPro-W4"/>
              <a:ea typeface="HiraMaruPro-W4"/>
              <a:cs typeface="HiraMaruPro-W4"/>
              <a:sym typeface="HiraMaruPro-W4"/>
            </a:endParaRPr>
          </a:p>
        </p:txBody>
      </p:sp>
      <p:sp>
        <p:nvSpPr>
          <p:cNvPr id="243" name="Google Shape;243;p29"/>
          <p:cNvSpPr txBox="1"/>
          <p:nvPr/>
        </p:nvSpPr>
        <p:spPr>
          <a:xfrm>
            <a:off x="6278450" y="3006175"/>
            <a:ext cx="25539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latin typeface="HiraMaruPro-W4"/>
                <a:ea typeface="HiraMaruPro-W4"/>
                <a:cs typeface="HiraMaruPro-W4"/>
                <a:sym typeface="HiraMaruPro-W4"/>
              </a:rPr>
              <a:t>次回は今回の経験を生かして、設計段階でどういう関数を作るかまで決め切るために、初期段階で機能のアイデアを出し切り、それを作り切る体制を整える</a:t>
            </a:r>
            <a:endParaRPr sz="1200">
              <a:latin typeface="HiraMaruPro-W4"/>
              <a:ea typeface="HiraMaruPro-W4"/>
              <a:cs typeface="HiraMaruPro-W4"/>
              <a:sym typeface="HiraMaruPro-W4"/>
            </a:endParaRPr>
          </a:p>
        </p:txBody>
      </p:sp>
      <p:sp>
        <p:nvSpPr>
          <p:cNvPr id="244" name="Google Shape;244;p29"/>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概要</a:t>
            </a:r>
            <a:endParaRPr>
              <a:latin typeface="HiraMaruPro-W4"/>
              <a:ea typeface="HiraMaruPro-W4"/>
              <a:cs typeface="HiraMaruPro-W4"/>
              <a:sym typeface="HiraMaruPro-W4"/>
            </a:endParaRPr>
          </a:p>
        </p:txBody>
      </p:sp>
      <p:sp>
        <p:nvSpPr>
          <p:cNvPr id="65" name="Google Shape;65;p14"/>
          <p:cNvSpPr txBox="1"/>
          <p:nvPr/>
        </p:nvSpPr>
        <p:spPr>
          <a:xfrm>
            <a:off x="151100"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脇田侑輝</a:t>
            </a:r>
            <a:endParaRPr sz="900">
              <a:solidFill>
                <a:schemeClr val="lt1"/>
              </a:solidFill>
              <a:latin typeface="HiraMaruPro-W4"/>
              <a:ea typeface="HiraMaruPro-W4"/>
              <a:cs typeface="HiraMaruPro-W4"/>
              <a:sym typeface="HiraMaruPro-W4"/>
            </a:endParaRPr>
          </a:p>
        </p:txBody>
      </p:sp>
      <p:sp>
        <p:nvSpPr>
          <p:cNvPr id="66" name="Google Shape;66;p14"/>
          <p:cNvSpPr txBox="1"/>
          <p:nvPr/>
        </p:nvSpPr>
        <p:spPr>
          <a:xfrm>
            <a:off x="817950" y="3484350"/>
            <a:ext cx="7508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1"/>
                </a:solidFill>
                <a:latin typeface="HiraMaruPro-W4"/>
                <a:ea typeface="HiraMaruPro-W4"/>
                <a:cs typeface="HiraMaruPro-W4"/>
                <a:sym typeface="HiraMaruPro-W4"/>
              </a:rPr>
              <a:t>Nature Remo 3に内蔵されたセンサの情報に基づき</a:t>
            </a:r>
            <a:endParaRPr sz="1200">
              <a:solidFill>
                <a:schemeClr val="dk1"/>
              </a:solidFill>
              <a:latin typeface="HiraMaruPro-W4"/>
              <a:ea typeface="HiraMaruPro-W4"/>
              <a:cs typeface="HiraMaruPro-W4"/>
              <a:sym typeface="HiraMaruPro-W4"/>
            </a:endParaRPr>
          </a:p>
          <a:p>
            <a:pPr indent="457200" lvl="0" marL="0" rtl="0" algn="l">
              <a:spcBef>
                <a:spcPts val="0"/>
              </a:spcBef>
              <a:spcAft>
                <a:spcPts val="0"/>
              </a:spcAft>
              <a:buNone/>
            </a:pPr>
            <a:r>
              <a:rPr lang="ja" sz="1200">
                <a:solidFill>
                  <a:schemeClr val="dk1"/>
                </a:solidFill>
                <a:latin typeface="HiraMaruPro-W4"/>
                <a:ea typeface="HiraMaruPro-W4"/>
                <a:cs typeface="HiraMaruPro-W4"/>
                <a:sym typeface="HiraMaruPro-W4"/>
              </a:rPr>
              <a:t>①　ユーザに対して熱中症の予防を促す</a:t>
            </a:r>
            <a:endParaRPr sz="1200">
              <a:solidFill>
                <a:schemeClr val="dk1"/>
              </a:solidFill>
              <a:latin typeface="HiraMaruPro-W4"/>
              <a:ea typeface="HiraMaruPro-W4"/>
              <a:cs typeface="HiraMaruPro-W4"/>
              <a:sym typeface="HiraMaruPro-W4"/>
            </a:endParaRPr>
          </a:p>
          <a:p>
            <a:pPr indent="457200" lvl="0" marL="0" rtl="0" algn="l">
              <a:spcBef>
                <a:spcPts val="0"/>
              </a:spcBef>
              <a:spcAft>
                <a:spcPts val="0"/>
              </a:spcAft>
              <a:buNone/>
            </a:pPr>
            <a:r>
              <a:rPr lang="ja" sz="1200">
                <a:solidFill>
                  <a:schemeClr val="dk1"/>
                </a:solidFill>
                <a:latin typeface="HiraMaruPro-W4"/>
                <a:ea typeface="HiraMaruPro-W4"/>
                <a:cs typeface="HiraMaruPro-W4"/>
                <a:sym typeface="HiraMaruPro-W4"/>
              </a:rPr>
              <a:t>②　任意のタイミングにおいてユーザがLINEを通じてエアコンを操作することを可能にする</a:t>
            </a:r>
            <a:endParaRPr sz="1200">
              <a:solidFill>
                <a:schemeClr val="dk1"/>
              </a:solidFill>
              <a:latin typeface="HiraMaruPro-W4"/>
              <a:ea typeface="HiraMaruPro-W4"/>
              <a:cs typeface="HiraMaruPro-W4"/>
              <a:sym typeface="HiraMaruPro-W4"/>
            </a:endParaRPr>
          </a:p>
          <a:p>
            <a:pPr indent="0" lvl="0" marL="0" rtl="0" algn="l">
              <a:spcBef>
                <a:spcPts val="0"/>
              </a:spcBef>
              <a:spcAft>
                <a:spcPts val="0"/>
              </a:spcAft>
              <a:buNone/>
            </a:pPr>
            <a:r>
              <a:t/>
            </a:r>
            <a:endParaRPr sz="1200">
              <a:solidFill>
                <a:schemeClr val="dk1"/>
              </a:solidFill>
              <a:latin typeface="HiraMaruPro-W4"/>
              <a:ea typeface="HiraMaruPro-W4"/>
              <a:cs typeface="HiraMaruPro-W4"/>
              <a:sym typeface="HiraMaruPro-W4"/>
            </a:endParaRPr>
          </a:p>
          <a:p>
            <a:pPr indent="0" lvl="0" marL="0" rtl="0" algn="l">
              <a:spcBef>
                <a:spcPts val="0"/>
              </a:spcBef>
              <a:spcAft>
                <a:spcPts val="0"/>
              </a:spcAft>
              <a:buNone/>
            </a:pPr>
            <a:r>
              <a:rPr lang="ja" sz="1200">
                <a:solidFill>
                  <a:schemeClr val="dk1"/>
                </a:solidFill>
                <a:latin typeface="HiraMaruPro-W4"/>
                <a:ea typeface="HiraMaruPro-W4"/>
                <a:cs typeface="HiraMaruPro-W4"/>
                <a:sym typeface="HiraMaruPro-W4"/>
              </a:rPr>
              <a:t>※熱中症の危険性を判断する指標として不快指数を利用</a:t>
            </a:r>
            <a:endParaRPr sz="1200">
              <a:solidFill>
                <a:schemeClr val="dk1"/>
              </a:solidFill>
              <a:latin typeface="HiraMaruPro-W4"/>
              <a:ea typeface="HiraMaruPro-W4"/>
              <a:cs typeface="HiraMaruPro-W4"/>
              <a:sym typeface="HiraMaruPro-W4"/>
            </a:endParaRPr>
          </a:p>
          <a:p>
            <a:pPr indent="457200" lvl="0" marL="914400" rtl="0" algn="l">
              <a:spcBef>
                <a:spcPts val="0"/>
              </a:spcBef>
              <a:spcAft>
                <a:spcPts val="0"/>
              </a:spcAft>
              <a:buNone/>
            </a:pPr>
            <a:r>
              <a:rPr lang="ja" sz="1200">
                <a:solidFill>
                  <a:schemeClr val="dk1"/>
                </a:solidFill>
                <a:latin typeface="HiraMaruPro-W4"/>
                <a:ea typeface="HiraMaruPro-W4"/>
                <a:cs typeface="HiraMaruPro-W4"/>
                <a:sym typeface="HiraMaruPro-W4"/>
              </a:rPr>
              <a:t>（</a:t>
            </a:r>
            <a:r>
              <a:rPr lang="ja" sz="1100">
                <a:solidFill>
                  <a:srgbClr val="202124"/>
                </a:solidFill>
                <a:highlight>
                  <a:srgbClr val="FFFFFF"/>
                </a:highlight>
                <a:latin typeface="HiraMaruPro-W4"/>
                <a:ea typeface="HiraMaruPro-W4"/>
                <a:cs typeface="HiraMaruPro-W4"/>
                <a:sym typeface="HiraMaruPro-W4"/>
              </a:rPr>
              <a:t>0.81 × 気温 + 0.01 × 相対湿度 </a:t>
            </a:r>
            <a:r>
              <a:rPr lang="ja" sz="1100">
                <a:solidFill>
                  <a:srgbClr val="202124"/>
                </a:solidFill>
                <a:highlight>
                  <a:schemeClr val="lt1"/>
                </a:highlight>
                <a:latin typeface="HiraMaruPro-W4"/>
                <a:ea typeface="HiraMaruPro-W4"/>
                <a:cs typeface="HiraMaruPro-W4"/>
                <a:sym typeface="HiraMaruPro-W4"/>
              </a:rPr>
              <a:t>× </a:t>
            </a:r>
            <a:r>
              <a:rPr lang="ja" sz="1100">
                <a:solidFill>
                  <a:srgbClr val="202124"/>
                </a:solidFill>
                <a:highlight>
                  <a:srgbClr val="FFFFFF"/>
                </a:highlight>
                <a:latin typeface="HiraMaruPro-W4"/>
                <a:ea typeface="HiraMaruPro-W4"/>
                <a:cs typeface="HiraMaruPro-W4"/>
                <a:sym typeface="HiraMaruPro-W4"/>
              </a:rPr>
              <a:t>(0.99 × 気温 - 14.3) + 46.3</a:t>
            </a:r>
            <a:r>
              <a:rPr lang="ja" sz="1200">
                <a:solidFill>
                  <a:schemeClr val="dk1"/>
                </a:solidFill>
                <a:latin typeface="HiraMaruPro-W4"/>
                <a:ea typeface="HiraMaruPro-W4"/>
                <a:cs typeface="HiraMaruPro-W4"/>
                <a:sym typeface="HiraMaruPro-W4"/>
              </a:rPr>
              <a:t>）</a:t>
            </a:r>
            <a:endParaRPr sz="1200">
              <a:solidFill>
                <a:schemeClr val="dk1"/>
              </a:solidFill>
              <a:latin typeface="HiraMaruPro-W4"/>
              <a:ea typeface="HiraMaruPro-W4"/>
              <a:cs typeface="HiraMaruPro-W4"/>
              <a:sym typeface="HiraMaruPro-W4"/>
            </a:endParaRPr>
          </a:p>
        </p:txBody>
      </p:sp>
      <p:grpSp>
        <p:nvGrpSpPr>
          <p:cNvPr id="67" name="Google Shape;67;p14"/>
          <p:cNvGrpSpPr/>
          <p:nvPr/>
        </p:nvGrpSpPr>
        <p:grpSpPr>
          <a:xfrm>
            <a:off x="1558100" y="753274"/>
            <a:ext cx="6027775" cy="2776426"/>
            <a:chOff x="1558100" y="753274"/>
            <a:chExt cx="6027775" cy="2776426"/>
          </a:xfrm>
        </p:grpSpPr>
        <p:pic>
          <p:nvPicPr>
            <p:cNvPr id="68" name="Google Shape;68;p14"/>
            <p:cNvPicPr preferRelativeResize="0"/>
            <p:nvPr/>
          </p:nvPicPr>
          <p:blipFill>
            <a:blip r:embed="rId3">
              <a:alphaModFix/>
            </a:blip>
            <a:stretch>
              <a:fillRect/>
            </a:stretch>
          </p:blipFill>
          <p:spPr>
            <a:xfrm>
              <a:off x="1558100" y="753274"/>
              <a:ext cx="6027775" cy="2731075"/>
            </a:xfrm>
            <a:prstGeom prst="rect">
              <a:avLst/>
            </a:prstGeom>
            <a:noFill/>
            <a:ln>
              <a:noFill/>
            </a:ln>
          </p:spPr>
        </p:pic>
        <p:pic>
          <p:nvPicPr>
            <p:cNvPr id="69" name="Google Shape;69;p14"/>
            <p:cNvPicPr preferRelativeResize="0"/>
            <p:nvPr/>
          </p:nvPicPr>
          <p:blipFill>
            <a:blip r:embed="rId4">
              <a:alphaModFix/>
            </a:blip>
            <a:stretch>
              <a:fillRect/>
            </a:stretch>
          </p:blipFill>
          <p:spPr>
            <a:xfrm>
              <a:off x="4027850" y="2365925"/>
              <a:ext cx="1195725" cy="1163775"/>
            </a:xfrm>
            <a:prstGeom prst="rect">
              <a:avLst/>
            </a:prstGeom>
            <a:noFill/>
            <a:ln>
              <a:noFill/>
            </a:ln>
          </p:spPr>
        </p:pic>
      </p:grpSp>
      <p:sp>
        <p:nvSpPr>
          <p:cNvPr id="70" name="Google Shape;70;p14"/>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4581400" y="945613"/>
            <a:ext cx="3728700" cy="1707000"/>
          </a:xfrm>
          <a:prstGeom prst="rect">
            <a:avLst/>
          </a:prstGeom>
          <a:solidFill>
            <a:schemeClr val="lt1"/>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HiraMaruPro-W4"/>
              <a:ea typeface="HiraMaruPro-W4"/>
              <a:cs typeface="HiraMaruPro-W4"/>
              <a:sym typeface="HiraMaruPro-W4"/>
            </a:endParaRPr>
          </a:p>
        </p:txBody>
      </p:sp>
      <p:sp>
        <p:nvSpPr>
          <p:cNvPr id="76" name="Google Shape;76;p15"/>
          <p:cNvSpPr/>
          <p:nvPr/>
        </p:nvSpPr>
        <p:spPr>
          <a:xfrm>
            <a:off x="4581400" y="2804700"/>
            <a:ext cx="3728700" cy="1707000"/>
          </a:xfrm>
          <a:prstGeom prst="rect">
            <a:avLst/>
          </a:prstGeom>
          <a:solidFill>
            <a:schemeClr val="lt1"/>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HiraMaruPro-W4"/>
              <a:ea typeface="HiraMaruPro-W4"/>
              <a:cs typeface="HiraMaruPro-W4"/>
              <a:sym typeface="HiraMaruPro-W4"/>
            </a:endParaRPr>
          </a:p>
        </p:txBody>
      </p:sp>
      <p:sp>
        <p:nvSpPr>
          <p:cNvPr id="77" name="Google Shape;77;p15"/>
          <p:cNvSpPr/>
          <p:nvPr/>
        </p:nvSpPr>
        <p:spPr>
          <a:xfrm>
            <a:off x="690550" y="2804513"/>
            <a:ext cx="3728700" cy="1707000"/>
          </a:xfrm>
          <a:prstGeom prst="rect">
            <a:avLst/>
          </a:prstGeom>
          <a:solidFill>
            <a:schemeClr val="lt1"/>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HiraMaruPro-W4"/>
              <a:ea typeface="HiraMaruPro-W4"/>
              <a:cs typeface="HiraMaruPro-W4"/>
              <a:sym typeface="HiraMaruPro-W4"/>
            </a:endParaRPr>
          </a:p>
        </p:txBody>
      </p:sp>
      <p:sp>
        <p:nvSpPr>
          <p:cNvPr id="78" name="Google Shape;78;p15"/>
          <p:cNvSpPr/>
          <p:nvPr/>
        </p:nvSpPr>
        <p:spPr>
          <a:xfrm>
            <a:off x="690550" y="945613"/>
            <a:ext cx="3728700" cy="1707000"/>
          </a:xfrm>
          <a:prstGeom prst="rect">
            <a:avLst/>
          </a:prstGeom>
          <a:solidFill>
            <a:schemeClr val="lt1"/>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HiraMaruPro-W4"/>
              <a:ea typeface="HiraMaruPro-W4"/>
              <a:cs typeface="HiraMaruPro-W4"/>
              <a:sym typeface="HiraMaruPro-W4"/>
            </a:endParaRPr>
          </a:p>
        </p:txBody>
      </p:sp>
      <p:sp>
        <p:nvSpPr>
          <p:cNvPr id="79" name="Google Shape;79;p15"/>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製品の機能</a:t>
            </a:r>
            <a:endParaRPr>
              <a:latin typeface="HiraMaruPro-W4"/>
              <a:ea typeface="HiraMaruPro-W4"/>
              <a:cs typeface="HiraMaruPro-W4"/>
              <a:sym typeface="HiraMaruPro-W4"/>
            </a:endParaRPr>
          </a:p>
        </p:txBody>
      </p:sp>
      <p:sp>
        <p:nvSpPr>
          <p:cNvPr id="80" name="Google Shape;80;p15"/>
          <p:cNvSpPr txBox="1"/>
          <p:nvPr/>
        </p:nvSpPr>
        <p:spPr>
          <a:xfrm>
            <a:off x="842963" y="1104963"/>
            <a:ext cx="35718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ja">
                <a:latin typeface="HiraMaruPro-W4"/>
                <a:ea typeface="HiraMaruPro-W4"/>
                <a:cs typeface="HiraMaruPro-W4"/>
                <a:sym typeface="HiraMaruPro-W4"/>
              </a:rPr>
              <a:t>① </a:t>
            </a:r>
            <a:r>
              <a:rPr lang="ja">
                <a:latin typeface="HiraMaruPro-W4"/>
                <a:ea typeface="HiraMaruPro-W4"/>
                <a:cs typeface="HiraMaruPro-W4"/>
                <a:sym typeface="HiraMaruPro-W4"/>
              </a:rPr>
              <a:t>センサ情報の管理機能</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・温度/湿度の取得</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・不快指数の計算</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・スプレッドシートへの記録</a:t>
            </a:r>
            <a:endParaRPr>
              <a:latin typeface="HiraMaruPro-W4"/>
              <a:ea typeface="HiraMaruPro-W4"/>
              <a:cs typeface="HiraMaruPro-W4"/>
              <a:sym typeface="HiraMaruPro-W4"/>
            </a:endParaRPr>
          </a:p>
        </p:txBody>
      </p:sp>
      <p:sp>
        <p:nvSpPr>
          <p:cNvPr id="81" name="Google Shape;81;p15"/>
          <p:cNvSpPr txBox="1"/>
          <p:nvPr/>
        </p:nvSpPr>
        <p:spPr>
          <a:xfrm>
            <a:off x="845212" y="2973113"/>
            <a:ext cx="35718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ja">
                <a:latin typeface="HiraMaruPro-W4"/>
                <a:ea typeface="HiraMaruPro-W4"/>
                <a:cs typeface="HiraMaruPro-W4"/>
                <a:sym typeface="HiraMaruPro-W4"/>
              </a:rPr>
              <a:t>③ </a:t>
            </a:r>
            <a:r>
              <a:rPr lang="ja">
                <a:latin typeface="HiraMaruPro-W4"/>
                <a:ea typeface="HiraMaruPro-W4"/>
                <a:cs typeface="HiraMaruPro-W4"/>
                <a:sym typeface="HiraMaruPro-W4"/>
              </a:rPr>
              <a:t>エアコンの操作 / 設定機能</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a:t>
            </a:r>
            <a:r>
              <a:rPr lang="ja">
                <a:latin typeface="HiraMaruPro-W4"/>
                <a:ea typeface="HiraMaruPro-W4"/>
                <a:cs typeface="HiraMaruPro-W4"/>
                <a:sym typeface="HiraMaruPro-W4"/>
              </a:rPr>
              <a:t>運転 / 停止</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a:t>
            </a:r>
            <a:r>
              <a:rPr lang="ja">
                <a:latin typeface="HiraMaruPro-W4"/>
                <a:ea typeface="HiraMaruPro-W4"/>
                <a:cs typeface="HiraMaruPro-W4"/>
                <a:sym typeface="HiraMaruPro-W4"/>
              </a:rPr>
              <a:t>温度調節</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a:t>
            </a:r>
            <a:r>
              <a:rPr lang="ja">
                <a:latin typeface="HiraMaruPro-W4"/>
                <a:ea typeface="HiraMaruPro-W4"/>
                <a:cs typeface="HiraMaruPro-W4"/>
                <a:sym typeface="HiraMaruPro-W4"/>
              </a:rPr>
              <a:t>運転モード切替</a:t>
            </a:r>
            <a:endParaRPr>
              <a:latin typeface="HiraMaruPro-W4"/>
              <a:ea typeface="HiraMaruPro-W4"/>
              <a:cs typeface="HiraMaruPro-W4"/>
              <a:sym typeface="HiraMaruPro-W4"/>
            </a:endParaRPr>
          </a:p>
        </p:txBody>
      </p:sp>
      <p:sp>
        <p:nvSpPr>
          <p:cNvPr id="82" name="Google Shape;82;p15"/>
          <p:cNvSpPr txBox="1"/>
          <p:nvPr/>
        </p:nvSpPr>
        <p:spPr>
          <a:xfrm>
            <a:off x="4700788" y="2993388"/>
            <a:ext cx="36093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ja">
                <a:latin typeface="HiraMaruPro-W4"/>
                <a:ea typeface="HiraMaruPro-W4"/>
                <a:cs typeface="HiraMaruPro-W4"/>
                <a:sym typeface="HiraMaruPro-W4"/>
              </a:rPr>
              <a:t>④ </a:t>
            </a:r>
            <a:r>
              <a:rPr lang="ja">
                <a:latin typeface="HiraMaruPro-W4"/>
                <a:ea typeface="HiraMaruPro-W4"/>
                <a:cs typeface="HiraMaruPro-W4"/>
                <a:sym typeface="HiraMaruPro-W4"/>
              </a:rPr>
              <a:t>その他利便性を向上させるための機能</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a:t>
            </a:r>
            <a:r>
              <a:rPr lang="ja">
                <a:latin typeface="HiraMaruPro-W4"/>
                <a:ea typeface="HiraMaruPro-W4"/>
                <a:cs typeface="HiraMaruPro-W4"/>
                <a:sym typeface="HiraMaruPro-W4"/>
              </a:rPr>
              <a:t>自動通知機能</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a:t>
            </a:r>
            <a:r>
              <a:rPr lang="ja">
                <a:latin typeface="HiraMaruPro-W4"/>
                <a:ea typeface="HiraMaruPro-W4"/>
                <a:cs typeface="HiraMaruPro-W4"/>
                <a:sym typeface="HiraMaruPro-W4"/>
              </a:rPr>
              <a:t>自動操作機能</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a:t>
            </a:r>
            <a:r>
              <a:rPr lang="ja">
                <a:latin typeface="HiraMaruPro-W4"/>
                <a:ea typeface="HiraMaruPro-W4"/>
                <a:cs typeface="HiraMaruPro-W4"/>
                <a:sym typeface="HiraMaruPro-W4"/>
              </a:rPr>
              <a:t>エラー処理機能</a:t>
            </a:r>
            <a:endParaRPr>
              <a:latin typeface="HiraMaruPro-W4"/>
              <a:ea typeface="HiraMaruPro-W4"/>
              <a:cs typeface="HiraMaruPro-W4"/>
              <a:sym typeface="HiraMaruPro-W4"/>
            </a:endParaRPr>
          </a:p>
        </p:txBody>
      </p:sp>
      <p:sp>
        <p:nvSpPr>
          <p:cNvPr id="83" name="Google Shape;83;p15"/>
          <p:cNvSpPr txBox="1"/>
          <p:nvPr/>
        </p:nvSpPr>
        <p:spPr>
          <a:xfrm>
            <a:off x="138650"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脇田侑輝</a:t>
            </a:r>
            <a:endParaRPr sz="900">
              <a:solidFill>
                <a:schemeClr val="lt1"/>
              </a:solidFill>
              <a:latin typeface="HiraMaruPro-W4"/>
              <a:ea typeface="HiraMaruPro-W4"/>
              <a:cs typeface="HiraMaruPro-W4"/>
              <a:sym typeface="HiraMaruPro-W4"/>
            </a:endParaRPr>
          </a:p>
        </p:txBody>
      </p:sp>
      <p:sp>
        <p:nvSpPr>
          <p:cNvPr id="84" name="Google Shape;84;p15"/>
          <p:cNvSpPr txBox="1"/>
          <p:nvPr/>
        </p:nvSpPr>
        <p:spPr>
          <a:xfrm>
            <a:off x="4700812" y="1115963"/>
            <a:ext cx="37287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ja">
                <a:latin typeface="HiraMaruPro-W4"/>
                <a:ea typeface="HiraMaruPro-W4"/>
                <a:cs typeface="HiraMaruPro-W4"/>
                <a:sym typeface="HiraMaruPro-W4"/>
              </a:rPr>
              <a:t>② 室内環境の自動通知機能</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・温度</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・湿度</a:t>
            </a:r>
            <a:endParaRPr>
              <a:latin typeface="HiraMaruPro-W4"/>
              <a:ea typeface="HiraMaruPro-W4"/>
              <a:cs typeface="HiraMaruPro-W4"/>
              <a:sym typeface="HiraMaruPro-W4"/>
            </a:endParaRPr>
          </a:p>
          <a:p>
            <a:pPr indent="0" lvl="0" marL="0" rtl="0" algn="l">
              <a:lnSpc>
                <a:spcPct val="150000"/>
              </a:lnSpc>
              <a:spcBef>
                <a:spcPts val="0"/>
              </a:spcBef>
              <a:spcAft>
                <a:spcPts val="0"/>
              </a:spcAft>
              <a:buNone/>
            </a:pPr>
            <a:r>
              <a:rPr lang="ja">
                <a:latin typeface="HiraMaruPro-W4"/>
                <a:ea typeface="HiraMaruPro-W4"/>
                <a:cs typeface="HiraMaruPro-W4"/>
                <a:sym typeface="HiraMaruPro-W4"/>
              </a:rPr>
              <a:t>	・不快指数</a:t>
            </a:r>
            <a:endParaRPr>
              <a:latin typeface="HiraMaruPro-W4"/>
              <a:ea typeface="HiraMaruPro-W4"/>
              <a:cs typeface="HiraMaruPro-W4"/>
              <a:sym typeface="HiraMaruPro-W4"/>
            </a:endParaRPr>
          </a:p>
        </p:txBody>
      </p:sp>
      <p:sp>
        <p:nvSpPr>
          <p:cNvPr id="85" name="Google Shape;85;p15"/>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想定する利用者の特性</a:t>
            </a:r>
            <a:endParaRPr>
              <a:latin typeface="HiraMaruPro-W4"/>
              <a:ea typeface="HiraMaruPro-W4"/>
              <a:cs typeface="HiraMaruPro-W4"/>
              <a:sym typeface="HiraMaruPro-W4"/>
            </a:endParaRPr>
          </a:p>
        </p:txBody>
      </p:sp>
      <p:pic>
        <p:nvPicPr>
          <p:cNvPr id="91" name="Google Shape;91;p16"/>
          <p:cNvPicPr preferRelativeResize="0"/>
          <p:nvPr/>
        </p:nvPicPr>
        <p:blipFill>
          <a:blip r:embed="rId3">
            <a:alphaModFix/>
          </a:blip>
          <a:stretch>
            <a:fillRect/>
          </a:stretch>
        </p:blipFill>
        <p:spPr>
          <a:xfrm>
            <a:off x="304619" y="2889325"/>
            <a:ext cx="2040318" cy="1531800"/>
          </a:xfrm>
          <a:prstGeom prst="rect">
            <a:avLst/>
          </a:prstGeom>
          <a:noFill/>
          <a:ln>
            <a:noFill/>
          </a:ln>
        </p:spPr>
      </p:pic>
      <p:sp>
        <p:nvSpPr>
          <p:cNvPr id="92" name="Google Shape;92;p16"/>
          <p:cNvSpPr txBox="1"/>
          <p:nvPr/>
        </p:nvSpPr>
        <p:spPr>
          <a:xfrm>
            <a:off x="1689900" y="1017725"/>
            <a:ext cx="57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1"/>
                </a:solidFill>
                <a:latin typeface="HiraMaruPro-W4"/>
                <a:ea typeface="HiraMaruPro-W4"/>
                <a:cs typeface="HiraMaruPro-W4"/>
                <a:sym typeface="HiraMaruPro-W4"/>
              </a:rPr>
              <a:t>リモコンによってエアコンを操作するのが面倒であると感じている</a:t>
            </a:r>
            <a:endParaRPr sz="1800">
              <a:latin typeface="HiraMaruPro-W4"/>
              <a:ea typeface="HiraMaruPro-W4"/>
              <a:cs typeface="HiraMaruPro-W4"/>
              <a:sym typeface="HiraMaruPro-W4"/>
            </a:endParaRPr>
          </a:p>
        </p:txBody>
      </p:sp>
      <p:sp>
        <p:nvSpPr>
          <p:cNvPr id="93" name="Google Shape;93;p16"/>
          <p:cNvSpPr txBox="1"/>
          <p:nvPr/>
        </p:nvSpPr>
        <p:spPr>
          <a:xfrm>
            <a:off x="1689900" y="1443500"/>
            <a:ext cx="57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1"/>
                </a:solidFill>
                <a:latin typeface="HiraMaruPro-W4"/>
                <a:ea typeface="HiraMaruPro-W4"/>
                <a:cs typeface="HiraMaruPro-W4"/>
                <a:sym typeface="HiraMaruPro-W4"/>
              </a:rPr>
              <a:t>リモコンをすぐに無くしてしまう</a:t>
            </a:r>
            <a:endParaRPr sz="2100">
              <a:latin typeface="HiraMaruPro-W4"/>
              <a:ea typeface="HiraMaruPro-W4"/>
              <a:cs typeface="HiraMaruPro-W4"/>
              <a:sym typeface="HiraMaruPro-W4"/>
            </a:endParaRPr>
          </a:p>
        </p:txBody>
      </p:sp>
      <p:sp>
        <p:nvSpPr>
          <p:cNvPr id="94" name="Google Shape;94;p16"/>
          <p:cNvSpPr txBox="1"/>
          <p:nvPr/>
        </p:nvSpPr>
        <p:spPr>
          <a:xfrm>
            <a:off x="1689900" y="1869275"/>
            <a:ext cx="57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1"/>
                </a:solidFill>
                <a:latin typeface="HiraMaruPro-W4"/>
                <a:ea typeface="HiraMaruPro-W4"/>
                <a:cs typeface="HiraMaruPro-W4"/>
                <a:sym typeface="HiraMaruPro-W4"/>
              </a:rPr>
              <a:t>小さな子どもがおり，子どもと同じ部屋にいない時間が多い</a:t>
            </a:r>
            <a:endParaRPr sz="1600">
              <a:latin typeface="HiraMaruPro-W4"/>
              <a:ea typeface="HiraMaruPro-W4"/>
              <a:cs typeface="HiraMaruPro-W4"/>
              <a:sym typeface="HiraMaruPro-W4"/>
            </a:endParaRPr>
          </a:p>
        </p:txBody>
      </p:sp>
      <p:sp>
        <p:nvSpPr>
          <p:cNvPr id="95" name="Google Shape;95;p16"/>
          <p:cNvSpPr txBox="1"/>
          <p:nvPr/>
        </p:nvSpPr>
        <p:spPr>
          <a:xfrm>
            <a:off x="1689900" y="2295050"/>
            <a:ext cx="57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1"/>
                </a:solidFill>
                <a:latin typeface="HiraMaruPro-W4"/>
                <a:ea typeface="HiraMaruPro-W4"/>
                <a:cs typeface="HiraMaruPro-W4"/>
                <a:sym typeface="HiraMaruPro-W4"/>
              </a:rPr>
              <a:t>介護が必要な高齢の親がいる</a:t>
            </a:r>
            <a:endParaRPr>
              <a:latin typeface="HiraMaruPro-W4"/>
              <a:ea typeface="HiraMaruPro-W4"/>
              <a:cs typeface="HiraMaruPro-W4"/>
              <a:sym typeface="HiraMaruPro-W4"/>
            </a:endParaRPr>
          </a:p>
        </p:txBody>
      </p:sp>
      <p:sp>
        <p:nvSpPr>
          <p:cNvPr id="96" name="Google Shape;96;p16"/>
          <p:cNvSpPr/>
          <p:nvPr/>
        </p:nvSpPr>
        <p:spPr>
          <a:xfrm>
            <a:off x="5443475" y="2430900"/>
            <a:ext cx="3469200" cy="2021700"/>
          </a:xfrm>
          <a:prstGeom prst="cloudCallout">
            <a:avLst>
              <a:gd fmla="val -62977" name="adj1"/>
              <a:gd fmla="val 21951" name="adj2"/>
            </a:avLst>
          </a:prstGeom>
          <a:solidFill>
            <a:schemeClr val="lt1"/>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6"/>
          <p:cNvPicPr preferRelativeResize="0"/>
          <p:nvPr/>
        </p:nvPicPr>
        <p:blipFill>
          <a:blip r:embed="rId4">
            <a:alphaModFix/>
          </a:blip>
          <a:stretch>
            <a:fillRect/>
          </a:stretch>
        </p:blipFill>
        <p:spPr>
          <a:xfrm>
            <a:off x="5954730" y="2804465"/>
            <a:ext cx="2351093" cy="1274563"/>
          </a:xfrm>
          <a:prstGeom prst="rect">
            <a:avLst/>
          </a:prstGeom>
          <a:noFill/>
          <a:ln>
            <a:noFill/>
          </a:ln>
        </p:spPr>
      </p:pic>
      <p:pic>
        <p:nvPicPr>
          <p:cNvPr id="98" name="Google Shape;98;p16"/>
          <p:cNvPicPr preferRelativeResize="0"/>
          <p:nvPr/>
        </p:nvPicPr>
        <p:blipFill>
          <a:blip r:embed="rId5">
            <a:alphaModFix/>
          </a:blip>
          <a:stretch>
            <a:fillRect/>
          </a:stretch>
        </p:blipFill>
        <p:spPr>
          <a:xfrm>
            <a:off x="2929850" y="3394703"/>
            <a:ext cx="1928700" cy="1318597"/>
          </a:xfrm>
          <a:prstGeom prst="rect">
            <a:avLst/>
          </a:prstGeom>
          <a:noFill/>
          <a:ln>
            <a:noFill/>
          </a:ln>
        </p:spPr>
      </p:pic>
      <p:pic>
        <p:nvPicPr>
          <p:cNvPr id="99" name="Google Shape;99;p16"/>
          <p:cNvPicPr preferRelativeResize="0"/>
          <p:nvPr/>
        </p:nvPicPr>
        <p:blipFill>
          <a:blip r:embed="rId6">
            <a:alphaModFix/>
          </a:blip>
          <a:stretch>
            <a:fillRect/>
          </a:stretch>
        </p:blipFill>
        <p:spPr>
          <a:xfrm>
            <a:off x="1112606" y="1017715"/>
            <a:ext cx="438497" cy="400200"/>
          </a:xfrm>
          <a:prstGeom prst="rect">
            <a:avLst/>
          </a:prstGeom>
          <a:noFill/>
          <a:ln>
            <a:noFill/>
          </a:ln>
        </p:spPr>
      </p:pic>
      <p:pic>
        <p:nvPicPr>
          <p:cNvPr id="100" name="Google Shape;100;p16"/>
          <p:cNvPicPr preferRelativeResize="0"/>
          <p:nvPr/>
        </p:nvPicPr>
        <p:blipFill>
          <a:blip r:embed="rId6">
            <a:alphaModFix/>
          </a:blip>
          <a:stretch>
            <a:fillRect/>
          </a:stretch>
        </p:blipFill>
        <p:spPr>
          <a:xfrm>
            <a:off x="1112606" y="1443503"/>
            <a:ext cx="438497" cy="400200"/>
          </a:xfrm>
          <a:prstGeom prst="rect">
            <a:avLst/>
          </a:prstGeom>
          <a:noFill/>
          <a:ln>
            <a:noFill/>
          </a:ln>
        </p:spPr>
      </p:pic>
      <p:pic>
        <p:nvPicPr>
          <p:cNvPr id="101" name="Google Shape;101;p16"/>
          <p:cNvPicPr preferRelativeResize="0"/>
          <p:nvPr/>
        </p:nvPicPr>
        <p:blipFill>
          <a:blip r:embed="rId6">
            <a:alphaModFix/>
          </a:blip>
          <a:stretch>
            <a:fillRect/>
          </a:stretch>
        </p:blipFill>
        <p:spPr>
          <a:xfrm>
            <a:off x="1112618" y="1869265"/>
            <a:ext cx="438497" cy="400200"/>
          </a:xfrm>
          <a:prstGeom prst="rect">
            <a:avLst/>
          </a:prstGeom>
          <a:noFill/>
          <a:ln>
            <a:noFill/>
          </a:ln>
        </p:spPr>
      </p:pic>
      <p:pic>
        <p:nvPicPr>
          <p:cNvPr id="102" name="Google Shape;102;p16"/>
          <p:cNvPicPr preferRelativeResize="0"/>
          <p:nvPr/>
        </p:nvPicPr>
        <p:blipFill>
          <a:blip r:embed="rId6">
            <a:alphaModFix/>
          </a:blip>
          <a:stretch>
            <a:fillRect/>
          </a:stretch>
        </p:blipFill>
        <p:spPr>
          <a:xfrm>
            <a:off x="1112606" y="2295040"/>
            <a:ext cx="438497" cy="400200"/>
          </a:xfrm>
          <a:prstGeom prst="rect">
            <a:avLst/>
          </a:prstGeom>
          <a:noFill/>
          <a:ln>
            <a:noFill/>
          </a:ln>
        </p:spPr>
      </p:pic>
      <p:sp>
        <p:nvSpPr>
          <p:cNvPr id="103" name="Google Shape;103;p16"/>
          <p:cNvSpPr txBox="1"/>
          <p:nvPr/>
        </p:nvSpPr>
        <p:spPr>
          <a:xfrm>
            <a:off x="144100"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脇田侑輝</a:t>
            </a:r>
            <a:endParaRPr sz="900">
              <a:solidFill>
                <a:schemeClr val="lt1"/>
              </a:solidFill>
              <a:latin typeface="HiraMaruPro-W4"/>
              <a:ea typeface="HiraMaruPro-W4"/>
              <a:cs typeface="HiraMaruPro-W4"/>
              <a:sym typeface="HiraMaruPro-W4"/>
            </a:endParaRPr>
          </a:p>
        </p:txBody>
      </p:sp>
      <p:sp>
        <p:nvSpPr>
          <p:cNvPr id="104" name="Google Shape;104;p16"/>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設計</a:t>
            </a:r>
            <a:endParaRPr>
              <a:latin typeface="HiraMaruPro-W4"/>
              <a:ea typeface="HiraMaruPro-W4"/>
              <a:cs typeface="HiraMaruPro-W4"/>
              <a:sym typeface="HiraMaruPro-W4"/>
            </a:endParaRPr>
          </a:p>
        </p:txBody>
      </p:sp>
      <p:sp>
        <p:nvSpPr>
          <p:cNvPr id="110" name="Google Shape;110;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ja">
                <a:solidFill>
                  <a:schemeClr val="dk1"/>
                </a:solidFill>
                <a:latin typeface="HiraMaruPro-W4"/>
                <a:ea typeface="HiraMaruPro-W4"/>
                <a:cs typeface="HiraMaruPro-W4"/>
                <a:sym typeface="HiraMaruPro-W4"/>
              </a:rPr>
              <a:t>以下の機能をリッチメニューから操作可能 </a:t>
            </a:r>
            <a:r>
              <a:rPr lang="ja" sz="1300">
                <a:solidFill>
                  <a:schemeClr val="accent4"/>
                </a:solidFill>
                <a:latin typeface="HiraMaruPro-W4"/>
                <a:ea typeface="HiraMaruPro-W4"/>
                <a:cs typeface="HiraMaruPro-W4"/>
                <a:sym typeface="HiraMaruPro-W4"/>
              </a:rPr>
              <a:t>(</a:t>
            </a:r>
            <a:r>
              <a:rPr lang="ja" sz="1300">
                <a:solidFill>
                  <a:schemeClr val="accent4"/>
                </a:solidFill>
                <a:latin typeface="HiraMaruPro-W4"/>
                <a:ea typeface="HiraMaruPro-W4"/>
                <a:cs typeface="HiraMaruPro-W4"/>
                <a:sym typeface="HiraMaruPro-W4"/>
              </a:rPr>
              <a:t>中間発表からの追加箇所は色付きの部分</a:t>
            </a:r>
            <a:r>
              <a:rPr lang="ja" sz="1300">
                <a:solidFill>
                  <a:schemeClr val="accent4"/>
                </a:solidFill>
                <a:latin typeface="HiraMaruPro-W4"/>
                <a:ea typeface="HiraMaruPro-W4"/>
                <a:cs typeface="HiraMaruPro-W4"/>
                <a:sym typeface="HiraMaruPro-W4"/>
              </a:rPr>
              <a:t>)</a:t>
            </a:r>
            <a:endParaRPr sz="1300">
              <a:solidFill>
                <a:schemeClr val="accent4"/>
              </a:solidFill>
              <a:latin typeface="HiraMaruPro-W4"/>
              <a:ea typeface="HiraMaruPro-W4"/>
              <a:cs typeface="HiraMaruPro-W4"/>
              <a:sym typeface="HiraMaruPro-W4"/>
            </a:endParaRPr>
          </a:p>
          <a:p>
            <a:pPr indent="457200" lvl="0" marL="0" rtl="0" algn="l">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1. 1</a:t>
            </a:r>
            <a:r>
              <a:rPr lang="ja" sz="1500">
                <a:solidFill>
                  <a:schemeClr val="dk1"/>
                </a:solidFill>
                <a:latin typeface="HiraMaruPro-W4"/>
                <a:ea typeface="HiraMaruPro-W4"/>
                <a:cs typeface="HiraMaruPro-W4"/>
                <a:sym typeface="HiraMaruPro-W4"/>
              </a:rPr>
              <a:t>時間毎に室内の不快指数を計測し、</a:t>
            </a:r>
            <a:r>
              <a:rPr b="1" lang="ja" sz="1700" u="sng">
                <a:solidFill>
                  <a:schemeClr val="dk1"/>
                </a:solidFill>
                <a:latin typeface="HiraMaruPro-W4"/>
                <a:ea typeface="HiraMaruPro-W4"/>
                <a:cs typeface="HiraMaruPro-W4"/>
                <a:sym typeface="HiraMaruPro-W4"/>
              </a:rPr>
              <a:t>不快指数80以上</a:t>
            </a:r>
            <a:r>
              <a:rPr lang="ja" sz="1500">
                <a:solidFill>
                  <a:schemeClr val="dk1"/>
                </a:solidFill>
                <a:latin typeface="HiraMaruPro-W4"/>
                <a:ea typeface="HiraMaruPro-W4"/>
                <a:cs typeface="HiraMaruPro-W4"/>
                <a:sym typeface="HiraMaruPro-W4"/>
              </a:rPr>
              <a:t>なら不快指数をLINEに通知</a:t>
            </a:r>
            <a:endParaRPr sz="1500">
              <a:solidFill>
                <a:schemeClr val="dk1"/>
              </a:solidFill>
              <a:latin typeface="HiraMaruPro-W4"/>
              <a:ea typeface="HiraMaruPro-W4"/>
              <a:cs typeface="HiraMaruPro-W4"/>
              <a:sym typeface="HiraMaruPro-W4"/>
            </a:endParaRPr>
          </a:p>
          <a:p>
            <a:pPr indent="457200" lvl="0" marL="0" rtl="0" algn="l">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2. リッチメニューからエアコンの</a:t>
            </a:r>
            <a:r>
              <a:rPr b="1" lang="ja" sz="1700" u="sng">
                <a:solidFill>
                  <a:schemeClr val="dk1"/>
                </a:solidFill>
                <a:latin typeface="HiraMaruPro-W4"/>
                <a:ea typeface="HiraMaruPro-W4"/>
                <a:cs typeface="HiraMaruPro-W4"/>
                <a:sym typeface="HiraMaruPro-W4"/>
              </a:rPr>
              <a:t>ON・OFF、温度、</a:t>
            </a:r>
            <a:r>
              <a:rPr b="1" lang="ja" sz="1700" u="sng">
                <a:solidFill>
                  <a:schemeClr val="accent4"/>
                </a:solidFill>
                <a:latin typeface="HiraMaruPro-W4"/>
                <a:ea typeface="HiraMaruPro-W4"/>
                <a:cs typeface="HiraMaruPro-W4"/>
                <a:sym typeface="HiraMaruPro-W4"/>
              </a:rPr>
              <a:t>運転モードの変更</a:t>
            </a:r>
            <a:r>
              <a:rPr lang="ja" sz="1500">
                <a:solidFill>
                  <a:schemeClr val="dk1"/>
                </a:solidFill>
                <a:latin typeface="HiraMaruPro-W4"/>
                <a:ea typeface="HiraMaruPro-W4"/>
                <a:cs typeface="HiraMaruPro-W4"/>
                <a:sym typeface="HiraMaruPro-W4"/>
              </a:rPr>
              <a:t>を操作</a:t>
            </a:r>
            <a:endParaRPr sz="1500">
              <a:solidFill>
                <a:schemeClr val="dk1"/>
              </a:solidFill>
              <a:latin typeface="HiraMaruPro-W4"/>
              <a:ea typeface="HiraMaruPro-W4"/>
              <a:cs typeface="HiraMaruPro-W4"/>
              <a:sym typeface="HiraMaruPro-W4"/>
            </a:endParaRPr>
          </a:p>
          <a:p>
            <a:pPr indent="457200" lvl="0" marL="0" rtl="0" algn="l">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3. </a:t>
            </a:r>
            <a:r>
              <a:rPr lang="ja" sz="1500">
                <a:solidFill>
                  <a:srgbClr val="000000"/>
                </a:solidFill>
                <a:latin typeface="HiraMaruPro-W4"/>
                <a:ea typeface="HiraMaruPro-W4"/>
                <a:cs typeface="HiraMaruPro-W4"/>
                <a:sym typeface="HiraMaruPro-W4"/>
              </a:rPr>
              <a:t>リッチメニューから</a:t>
            </a:r>
            <a:r>
              <a:rPr b="1" lang="ja" sz="1700" u="sng">
                <a:solidFill>
                  <a:schemeClr val="accent4"/>
                </a:solidFill>
                <a:latin typeface="HiraMaruPro-W4"/>
                <a:ea typeface="HiraMaruPro-W4"/>
                <a:cs typeface="HiraMaruPro-W4"/>
                <a:sym typeface="HiraMaruPro-W4"/>
              </a:rPr>
              <a:t>温度、湿度、不快指数を確認</a:t>
            </a:r>
            <a:endParaRPr b="1" sz="1700" u="sng">
              <a:solidFill>
                <a:schemeClr val="accent4"/>
              </a:solidFill>
              <a:latin typeface="HiraMaruPro-W4"/>
              <a:ea typeface="HiraMaruPro-W4"/>
              <a:cs typeface="HiraMaruPro-W4"/>
              <a:sym typeface="HiraMaruPro-W4"/>
            </a:endParaRPr>
          </a:p>
          <a:p>
            <a:pPr indent="457200" lvl="0" marL="0" rtl="0" algn="l">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4. リッチメニューから</a:t>
            </a:r>
            <a:r>
              <a:rPr b="1" lang="ja" sz="1700" u="sng">
                <a:solidFill>
                  <a:schemeClr val="accent4"/>
                </a:solidFill>
                <a:latin typeface="HiraMaruPro-W4"/>
                <a:ea typeface="HiraMaruPro-W4"/>
                <a:cs typeface="HiraMaruPro-W4"/>
                <a:sym typeface="HiraMaruPro-W4"/>
              </a:rPr>
              <a:t>エアコンの設定</a:t>
            </a:r>
            <a:r>
              <a:rPr lang="ja" sz="1500">
                <a:solidFill>
                  <a:schemeClr val="accent4"/>
                </a:solidFill>
                <a:latin typeface="HiraMaruPro-W4"/>
                <a:ea typeface="HiraMaruPro-W4"/>
                <a:cs typeface="HiraMaruPro-W4"/>
                <a:sym typeface="HiraMaruPro-W4"/>
              </a:rPr>
              <a:t>を確認</a:t>
            </a:r>
            <a:endParaRPr sz="1500">
              <a:solidFill>
                <a:schemeClr val="accent4"/>
              </a:solidFill>
              <a:latin typeface="HiraMaruPro-W4"/>
              <a:ea typeface="HiraMaruPro-W4"/>
              <a:cs typeface="HiraMaruPro-W4"/>
              <a:sym typeface="HiraMaruPro-W4"/>
            </a:endParaRPr>
          </a:p>
          <a:p>
            <a:pPr indent="457200" lvl="0" marL="0" rtl="0" algn="l">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5. リッチメニューから</a:t>
            </a:r>
            <a:r>
              <a:rPr lang="ja" sz="1500">
                <a:solidFill>
                  <a:schemeClr val="accent4"/>
                </a:solidFill>
                <a:latin typeface="HiraMaruPro-W4"/>
                <a:ea typeface="HiraMaruPro-W4"/>
                <a:cs typeface="HiraMaruPro-W4"/>
                <a:sym typeface="HiraMaruPro-W4"/>
              </a:rPr>
              <a:t>エアコンのON・OFFの</a:t>
            </a:r>
            <a:r>
              <a:rPr b="1" lang="ja" sz="1700" u="sng">
                <a:solidFill>
                  <a:schemeClr val="accent4"/>
                </a:solidFill>
                <a:latin typeface="HiraMaruPro-W4"/>
                <a:ea typeface="HiraMaruPro-W4"/>
                <a:cs typeface="HiraMaruPro-W4"/>
                <a:sym typeface="HiraMaruPro-W4"/>
              </a:rPr>
              <a:t>タイマーを設定</a:t>
            </a:r>
            <a:endParaRPr b="1" sz="1700" u="sng">
              <a:solidFill>
                <a:schemeClr val="accent4"/>
              </a:solidFill>
              <a:latin typeface="HiraMaruPro-W4"/>
              <a:ea typeface="HiraMaruPro-W4"/>
              <a:cs typeface="HiraMaruPro-W4"/>
              <a:sym typeface="HiraMaruPro-W4"/>
            </a:endParaRPr>
          </a:p>
          <a:p>
            <a:pPr indent="457200" lvl="0" marL="0" rtl="0" algn="l">
              <a:lnSpc>
                <a:spcPct val="150000"/>
              </a:lnSpc>
              <a:spcBef>
                <a:spcPts val="0"/>
              </a:spcBef>
              <a:spcAft>
                <a:spcPts val="0"/>
              </a:spcAft>
              <a:buClr>
                <a:schemeClr val="dk1"/>
              </a:buClr>
              <a:buSzPts val="1100"/>
              <a:buFont typeface="Arial"/>
              <a:buNone/>
            </a:pPr>
            <a:r>
              <a:rPr lang="ja" sz="1500">
                <a:solidFill>
                  <a:schemeClr val="dk1"/>
                </a:solidFill>
                <a:latin typeface="HiraMaruPro-W4"/>
                <a:ea typeface="HiraMaruPro-W4"/>
                <a:cs typeface="HiraMaruPro-W4"/>
                <a:sym typeface="HiraMaruPro-W4"/>
              </a:rPr>
              <a:t>6. リッチメニューから</a:t>
            </a:r>
            <a:r>
              <a:rPr lang="ja" sz="1500">
                <a:solidFill>
                  <a:schemeClr val="accent4"/>
                </a:solidFill>
                <a:latin typeface="HiraMaruPro-W4"/>
                <a:ea typeface="HiraMaruPro-W4"/>
                <a:cs typeface="HiraMaruPro-W4"/>
                <a:sym typeface="HiraMaruPro-W4"/>
              </a:rPr>
              <a:t>不快指数によって</a:t>
            </a:r>
            <a:r>
              <a:rPr b="1" lang="ja" sz="1700" u="sng">
                <a:solidFill>
                  <a:schemeClr val="accent4"/>
                </a:solidFill>
                <a:latin typeface="HiraMaruPro-W4"/>
                <a:ea typeface="HiraMaruPro-W4"/>
                <a:cs typeface="HiraMaruPro-W4"/>
                <a:sym typeface="HiraMaruPro-W4"/>
              </a:rPr>
              <a:t>自動でエアコンを付けるモード</a:t>
            </a:r>
            <a:r>
              <a:rPr lang="ja" sz="1500">
                <a:solidFill>
                  <a:schemeClr val="accent4"/>
                </a:solidFill>
                <a:latin typeface="HiraMaruPro-W4"/>
                <a:ea typeface="HiraMaruPro-W4"/>
                <a:cs typeface="HiraMaruPro-W4"/>
                <a:sym typeface="HiraMaruPro-W4"/>
              </a:rPr>
              <a:t>に変</a:t>
            </a:r>
            <a:r>
              <a:rPr lang="ja" sz="1700">
                <a:solidFill>
                  <a:schemeClr val="accent4"/>
                </a:solidFill>
                <a:latin typeface="HiraMaruPro-W4"/>
                <a:ea typeface="HiraMaruPro-W4"/>
                <a:cs typeface="HiraMaruPro-W4"/>
                <a:sym typeface="HiraMaruPro-W4"/>
              </a:rPr>
              <a:t>更</a:t>
            </a:r>
            <a:endParaRPr sz="1700">
              <a:solidFill>
                <a:schemeClr val="accent4"/>
              </a:solidFill>
              <a:latin typeface="HiraMaruPro-W4"/>
              <a:ea typeface="HiraMaruPro-W4"/>
              <a:cs typeface="HiraMaruPro-W4"/>
              <a:sym typeface="HiraMaruPro-W4"/>
            </a:endParaRPr>
          </a:p>
          <a:p>
            <a:pPr indent="0" lvl="0" marL="0" rtl="0" algn="l">
              <a:lnSpc>
                <a:spcPct val="150000"/>
              </a:lnSpc>
              <a:spcBef>
                <a:spcPts val="0"/>
              </a:spcBef>
              <a:spcAft>
                <a:spcPts val="1200"/>
              </a:spcAft>
              <a:buNone/>
            </a:pPr>
            <a:r>
              <a:t/>
            </a:r>
            <a:endParaRPr sz="2500">
              <a:latin typeface="HiraMaruPro-W4"/>
              <a:ea typeface="HiraMaruPro-W4"/>
              <a:cs typeface="HiraMaruPro-W4"/>
              <a:sym typeface="HiraMaruPro-W4"/>
            </a:endParaRPr>
          </a:p>
        </p:txBody>
      </p:sp>
      <p:sp>
        <p:nvSpPr>
          <p:cNvPr id="111" name="Google Shape;111;p17"/>
          <p:cNvSpPr txBox="1"/>
          <p:nvPr/>
        </p:nvSpPr>
        <p:spPr>
          <a:xfrm>
            <a:off x="128825"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a:t>
            </a:r>
            <a:r>
              <a:rPr lang="ja" sz="900">
                <a:solidFill>
                  <a:schemeClr val="lt1"/>
                </a:solidFill>
                <a:latin typeface="HiraMaruPro-W4"/>
                <a:ea typeface="HiraMaruPro-W4"/>
                <a:cs typeface="HiraMaruPro-W4"/>
                <a:sym typeface="HiraMaruPro-W4"/>
              </a:rPr>
              <a:t>佐藤義忠</a:t>
            </a:r>
            <a:endParaRPr sz="900">
              <a:solidFill>
                <a:schemeClr val="lt1"/>
              </a:solidFill>
              <a:latin typeface="HiraMaruPro-W4"/>
              <a:ea typeface="HiraMaruPro-W4"/>
              <a:cs typeface="HiraMaruPro-W4"/>
              <a:sym typeface="HiraMaruPro-W4"/>
            </a:endParaRPr>
          </a:p>
        </p:txBody>
      </p:sp>
      <p:sp>
        <p:nvSpPr>
          <p:cNvPr id="112" name="Google Shape;112;p17"/>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機能1のシーケンス図</a:t>
            </a:r>
            <a:endParaRPr>
              <a:latin typeface="HiraMaruPro-W4"/>
              <a:ea typeface="HiraMaruPro-W4"/>
              <a:cs typeface="HiraMaruPro-W4"/>
              <a:sym typeface="HiraMaruPro-W4"/>
            </a:endParaRPr>
          </a:p>
        </p:txBody>
      </p:sp>
      <p:pic>
        <p:nvPicPr>
          <p:cNvPr id="118" name="Google Shape;118;p18"/>
          <p:cNvPicPr preferRelativeResize="0"/>
          <p:nvPr/>
        </p:nvPicPr>
        <p:blipFill>
          <a:blip r:embed="rId3">
            <a:alphaModFix/>
          </a:blip>
          <a:stretch>
            <a:fillRect/>
          </a:stretch>
        </p:blipFill>
        <p:spPr>
          <a:xfrm>
            <a:off x="543250" y="941525"/>
            <a:ext cx="8329452" cy="3630774"/>
          </a:xfrm>
          <a:prstGeom prst="rect">
            <a:avLst/>
          </a:prstGeom>
          <a:noFill/>
          <a:ln>
            <a:noFill/>
          </a:ln>
        </p:spPr>
      </p:pic>
      <p:sp>
        <p:nvSpPr>
          <p:cNvPr id="119" name="Google Shape;119;p18"/>
          <p:cNvSpPr txBox="1"/>
          <p:nvPr/>
        </p:nvSpPr>
        <p:spPr>
          <a:xfrm>
            <a:off x="118975"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sp>
        <p:nvSpPr>
          <p:cNvPr id="120" name="Google Shape;120;p18"/>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機能2のシーケンス図</a:t>
            </a:r>
            <a:endParaRPr>
              <a:latin typeface="HiraMaruPro-W4"/>
              <a:ea typeface="HiraMaruPro-W4"/>
              <a:cs typeface="HiraMaruPro-W4"/>
              <a:sym typeface="HiraMaruPro-W4"/>
            </a:endParaRPr>
          </a:p>
        </p:txBody>
      </p:sp>
      <p:pic>
        <p:nvPicPr>
          <p:cNvPr id="126" name="Google Shape;126;p19"/>
          <p:cNvPicPr preferRelativeResize="0"/>
          <p:nvPr/>
        </p:nvPicPr>
        <p:blipFill rotWithShape="1">
          <a:blip r:embed="rId3">
            <a:alphaModFix/>
          </a:blip>
          <a:srcRect b="6829" l="0" r="0" t="0"/>
          <a:stretch/>
        </p:blipFill>
        <p:spPr>
          <a:xfrm>
            <a:off x="512650" y="891299"/>
            <a:ext cx="7448099" cy="3718574"/>
          </a:xfrm>
          <a:prstGeom prst="rect">
            <a:avLst/>
          </a:prstGeom>
          <a:noFill/>
          <a:ln>
            <a:noFill/>
          </a:ln>
        </p:spPr>
      </p:pic>
      <p:sp>
        <p:nvSpPr>
          <p:cNvPr id="127" name="Google Shape;127;p19"/>
          <p:cNvSpPr txBox="1"/>
          <p:nvPr/>
        </p:nvSpPr>
        <p:spPr>
          <a:xfrm>
            <a:off x="158375"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sp>
        <p:nvSpPr>
          <p:cNvPr id="128" name="Google Shape;128;p19"/>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機能3,4のシーケンス図</a:t>
            </a:r>
            <a:endParaRPr>
              <a:latin typeface="HiraMaruPro-W4"/>
              <a:ea typeface="HiraMaruPro-W4"/>
              <a:cs typeface="HiraMaruPro-W4"/>
              <a:sym typeface="HiraMaruPro-W4"/>
            </a:endParaRPr>
          </a:p>
        </p:txBody>
      </p:sp>
      <p:pic>
        <p:nvPicPr>
          <p:cNvPr id="134" name="Google Shape;134;p20"/>
          <p:cNvPicPr preferRelativeResize="0"/>
          <p:nvPr/>
        </p:nvPicPr>
        <p:blipFill>
          <a:blip r:embed="rId3">
            <a:alphaModFix/>
          </a:blip>
          <a:stretch>
            <a:fillRect/>
          </a:stretch>
        </p:blipFill>
        <p:spPr>
          <a:xfrm>
            <a:off x="510675" y="810900"/>
            <a:ext cx="7516526" cy="3715050"/>
          </a:xfrm>
          <a:prstGeom prst="rect">
            <a:avLst/>
          </a:prstGeom>
          <a:noFill/>
          <a:ln>
            <a:noFill/>
          </a:ln>
        </p:spPr>
      </p:pic>
      <p:sp>
        <p:nvSpPr>
          <p:cNvPr id="135" name="Google Shape;135;p20"/>
          <p:cNvSpPr txBox="1"/>
          <p:nvPr/>
        </p:nvSpPr>
        <p:spPr>
          <a:xfrm>
            <a:off x="138675"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sp>
        <p:nvSpPr>
          <p:cNvPr id="136" name="Google Shape;136;p20"/>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69225" y="108150"/>
            <a:ext cx="821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HiraMaruPro-W4"/>
                <a:ea typeface="HiraMaruPro-W4"/>
                <a:cs typeface="HiraMaruPro-W4"/>
                <a:sym typeface="HiraMaruPro-W4"/>
              </a:rPr>
              <a:t>機能5,6のシーケンス図</a:t>
            </a:r>
            <a:endParaRPr>
              <a:latin typeface="HiraMaruPro-W4"/>
              <a:ea typeface="HiraMaruPro-W4"/>
              <a:cs typeface="HiraMaruPro-W4"/>
              <a:sym typeface="HiraMaruPro-W4"/>
            </a:endParaRPr>
          </a:p>
        </p:txBody>
      </p:sp>
      <p:sp>
        <p:nvSpPr>
          <p:cNvPr id="142" name="Google Shape;142;p21"/>
          <p:cNvSpPr txBox="1"/>
          <p:nvPr/>
        </p:nvSpPr>
        <p:spPr>
          <a:xfrm>
            <a:off x="158375" y="4785150"/>
            <a:ext cx="140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900">
                <a:solidFill>
                  <a:schemeClr val="lt1"/>
                </a:solidFill>
                <a:latin typeface="HiraMaruPro-W4"/>
                <a:ea typeface="HiraMaruPro-W4"/>
                <a:cs typeface="HiraMaruPro-W4"/>
                <a:sym typeface="HiraMaruPro-W4"/>
              </a:rPr>
              <a:t>発表者名　:　佐藤義忠</a:t>
            </a:r>
            <a:endParaRPr sz="900">
              <a:solidFill>
                <a:schemeClr val="lt1"/>
              </a:solidFill>
              <a:latin typeface="HiraMaruPro-W4"/>
              <a:ea typeface="HiraMaruPro-W4"/>
              <a:cs typeface="HiraMaruPro-W4"/>
              <a:sym typeface="HiraMaruPro-W4"/>
            </a:endParaRPr>
          </a:p>
        </p:txBody>
      </p:sp>
      <p:pic>
        <p:nvPicPr>
          <p:cNvPr id="143" name="Google Shape;143;p21"/>
          <p:cNvPicPr preferRelativeResize="0"/>
          <p:nvPr/>
        </p:nvPicPr>
        <p:blipFill>
          <a:blip r:embed="rId3">
            <a:alphaModFix/>
          </a:blip>
          <a:stretch>
            <a:fillRect/>
          </a:stretch>
        </p:blipFill>
        <p:spPr>
          <a:xfrm>
            <a:off x="602836" y="806288"/>
            <a:ext cx="8644188" cy="3824063"/>
          </a:xfrm>
          <a:prstGeom prst="rect">
            <a:avLst/>
          </a:prstGeom>
          <a:noFill/>
          <a:ln>
            <a:noFill/>
          </a:ln>
        </p:spPr>
      </p:pic>
      <p:sp>
        <p:nvSpPr>
          <p:cNvPr id="144" name="Google Shape;144;p21"/>
          <p:cNvSpPr txBox="1"/>
          <p:nvPr>
            <p:ph idx="12" type="sldNum"/>
          </p:nvPr>
        </p:nvSpPr>
        <p:spPr>
          <a:xfrm>
            <a:off x="82836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