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56" d="100"/>
          <a:sy n="156" d="100"/>
        </p:scale>
        <p:origin x="36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e653b65dec_1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e653b65dec_1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e653b65dec_1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e653b65dec_1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e653b65dec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e653b65dec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e653b65dec_1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e653b65dec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e653b65dec_1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e653b65dec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e653b65dec_1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e653b65dec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e653b65dec_1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e653b65dec_1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e653b65dec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e653b65de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sz="1200">
                <a:solidFill>
                  <a:schemeClr val="dk1"/>
                </a:solidFill>
              </a:rPr>
              <a:t>本システムは，Nature Remo 3に内蔵されたセンサの情報に基づきユーザに対して熱中症の予防を促すとともに，任意のタイミングにおいてユーザがLINEを通じてエアコンを操作することを可能にする．熱中症の危険性を判断する指標として，室内の温度・湿度から計算される不快指数を用いる．</a:t>
            </a:r>
            <a:endParaRPr sz="16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e653b65dec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e653b65dec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540000" lvl="0" indent="0" algn="l" rtl="0">
              <a:lnSpc>
                <a:spcPct val="115000"/>
              </a:lnSpc>
              <a:spcBef>
                <a:spcPts val="0"/>
              </a:spcBef>
              <a:spcAft>
                <a:spcPts val="0"/>
              </a:spcAft>
              <a:buClr>
                <a:schemeClr val="dk1"/>
              </a:buClr>
              <a:buSzPts val="1100"/>
              <a:buFont typeface="Arial"/>
              <a:buNone/>
            </a:pPr>
            <a:r>
              <a:rPr lang="ja" sz="1000">
                <a:solidFill>
                  <a:schemeClr val="dk1"/>
                </a:solidFill>
                <a:latin typeface="HiraKakuPro-W3"/>
                <a:ea typeface="HiraKakuPro-W3"/>
                <a:cs typeface="HiraKakuPro-W3"/>
                <a:sym typeface="HiraKakuPro-W3"/>
              </a:rPr>
              <a:t>本システムで実現する主な機能を以下に示す．</a:t>
            </a:r>
            <a:endParaRPr sz="1000">
              <a:solidFill>
                <a:schemeClr val="dk1"/>
              </a:solidFill>
              <a:latin typeface="HiraKakuPro-W3"/>
              <a:ea typeface="HiraKakuPro-W3"/>
              <a:cs typeface="HiraKakuPro-W3"/>
              <a:sym typeface="HiraKakuPro-W3"/>
            </a:endParaRPr>
          </a:p>
          <a:p>
            <a:pPr marL="899999" lvl="0" indent="-292099" algn="l" rtl="0">
              <a:lnSpc>
                <a:spcPct val="115000"/>
              </a:lnSpc>
              <a:spcBef>
                <a:spcPts val="0"/>
              </a:spcBef>
              <a:spcAft>
                <a:spcPts val="0"/>
              </a:spcAft>
              <a:buClr>
                <a:schemeClr val="dk1"/>
              </a:buClr>
              <a:buSzPts val="1000"/>
              <a:buFont typeface="HiraKakuPro-W3"/>
              <a:buAutoNum type="arabicParenBoth"/>
            </a:pPr>
            <a:r>
              <a:rPr lang="ja" sz="1000">
                <a:solidFill>
                  <a:schemeClr val="dk1"/>
                </a:solidFill>
                <a:latin typeface="HiraKakuPro-W3"/>
                <a:ea typeface="HiraKakuPro-W3"/>
                <a:cs typeface="HiraKakuPro-W3"/>
                <a:sym typeface="HiraKakuPro-W3"/>
              </a:rPr>
              <a:t>センサ情報の管理機能</a:t>
            </a:r>
            <a:endParaRPr sz="1000">
              <a:solidFill>
                <a:schemeClr val="dk1"/>
              </a:solidFill>
              <a:latin typeface="HiraKakuPro-W3"/>
              <a:ea typeface="HiraKakuPro-W3"/>
              <a:cs typeface="HiraKakuPro-W3"/>
              <a:sym typeface="HiraKakuPro-W3"/>
            </a:endParaRPr>
          </a:p>
          <a:p>
            <a:pPr marL="990000" lvl="0" indent="-230800" algn="l" rtl="0">
              <a:lnSpc>
                <a:spcPct val="115000"/>
              </a:lnSpc>
              <a:spcBef>
                <a:spcPts val="0"/>
              </a:spcBef>
              <a:spcAft>
                <a:spcPts val="0"/>
              </a:spcAft>
              <a:buClr>
                <a:schemeClr val="dk1"/>
              </a:buClr>
              <a:buSzPts val="800"/>
              <a:buFont typeface="HiraKakuPro-W3"/>
              <a:buChar char="●"/>
            </a:pPr>
            <a:r>
              <a:rPr lang="ja" sz="1000">
                <a:solidFill>
                  <a:schemeClr val="dk1"/>
                </a:solidFill>
                <a:latin typeface="HiraKakuPro-W3"/>
                <a:ea typeface="HiraKakuPro-W3"/>
                <a:cs typeface="HiraKakuPro-W3"/>
                <a:sym typeface="HiraKakuPro-W3"/>
              </a:rPr>
              <a:t>温度・湿度の取得</a:t>
            </a:r>
            <a:endParaRPr sz="1000">
              <a:solidFill>
                <a:schemeClr val="dk1"/>
              </a:solidFill>
              <a:latin typeface="HiraKakuPro-W3"/>
              <a:ea typeface="HiraKakuPro-W3"/>
              <a:cs typeface="HiraKakuPro-W3"/>
              <a:sym typeface="HiraKakuPro-W3"/>
            </a:endParaRPr>
          </a:p>
          <a:p>
            <a:pPr marL="990000" lvl="0" indent="-230800" algn="l" rtl="0">
              <a:lnSpc>
                <a:spcPct val="115000"/>
              </a:lnSpc>
              <a:spcBef>
                <a:spcPts val="0"/>
              </a:spcBef>
              <a:spcAft>
                <a:spcPts val="0"/>
              </a:spcAft>
              <a:buClr>
                <a:schemeClr val="dk1"/>
              </a:buClr>
              <a:buSzPts val="800"/>
              <a:buFont typeface="HiraKakuPro-W3"/>
              <a:buChar char="●"/>
            </a:pPr>
            <a:r>
              <a:rPr lang="ja" sz="1000">
                <a:solidFill>
                  <a:schemeClr val="dk1"/>
                </a:solidFill>
                <a:latin typeface="HiraKakuPro-W3"/>
                <a:ea typeface="HiraKakuPro-W3"/>
                <a:cs typeface="HiraKakuPro-W3"/>
                <a:sym typeface="HiraKakuPro-W3"/>
              </a:rPr>
              <a:t>不快指数の計算</a:t>
            </a:r>
            <a:endParaRPr sz="1000">
              <a:solidFill>
                <a:schemeClr val="dk1"/>
              </a:solidFill>
              <a:latin typeface="HiraKakuPro-W3"/>
              <a:ea typeface="HiraKakuPro-W3"/>
              <a:cs typeface="HiraKakuPro-W3"/>
              <a:sym typeface="HiraKakuPro-W3"/>
            </a:endParaRPr>
          </a:p>
          <a:p>
            <a:pPr marL="990000" lvl="0" indent="-230800" algn="l" rtl="0">
              <a:lnSpc>
                <a:spcPct val="115000"/>
              </a:lnSpc>
              <a:spcBef>
                <a:spcPts val="0"/>
              </a:spcBef>
              <a:spcAft>
                <a:spcPts val="0"/>
              </a:spcAft>
              <a:buClr>
                <a:schemeClr val="dk1"/>
              </a:buClr>
              <a:buSzPts val="800"/>
              <a:buFont typeface="HiraKakuPro-W3"/>
              <a:buChar char="●"/>
            </a:pPr>
            <a:r>
              <a:rPr lang="ja" sz="1000">
                <a:solidFill>
                  <a:schemeClr val="dk1"/>
                </a:solidFill>
                <a:latin typeface="HiraKakuPro-W3"/>
                <a:ea typeface="HiraKakuPro-W3"/>
                <a:cs typeface="HiraKakuPro-W3"/>
                <a:sym typeface="HiraKakuPro-W3"/>
              </a:rPr>
              <a:t>スプレッドシートへの記録</a:t>
            </a:r>
            <a:endParaRPr sz="1000">
              <a:solidFill>
                <a:schemeClr val="dk1"/>
              </a:solidFill>
              <a:latin typeface="HiraKakuPro-W3"/>
              <a:ea typeface="HiraKakuPro-W3"/>
              <a:cs typeface="HiraKakuPro-W3"/>
              <a:sym typeface="HiraKakuPro-W3"/>
            </a:endParaRPr>
          </a:p>
          <a:p>
            <a:pPr marL="899999" lvl="0" indent="-292099" algn="l" rtl="0">
              <a:lnSpc>
                <a:spcPct val="115000"/>
              </a:lnSpc>
              <a:spcBef>
                <a:spcPts val="0"/>
              </a:spcBef>
              <a:spcAft>
                <a:spcPts val="0"/>
              </a:spcAft>
              <a:buClr>
                <a:schemeClr val="dk1"/>
              </a:buClr>
              <a:buSzPts val="1000"/>
              <a:buFont typeface="HiraKakuPro-W3"/>
              <a:buAutoNum type="arabicParenBoth"/>
            </a:pPr>
            <a:r>
              <a:rPr lang="ja" sz="1000">
                <a:solidFill>
                  <a:schemeClr val="dk1"/>
                </a:solidFill>
                <a:latin typeface="HiraKakuPro-W3"/>
                <a:ea typeface="HiraKakuPro-W3"/>
                <a:cs typeface="HiraKakuPro-W3"/>
                <a:sym typeface="HiraKakuPro-W3"/>
              </a:rPr>
              <a:t>室内環境の自動通知機能</a:t>
            </a:r>
            <a:endParaRPr sz="1000">
              <a:solidFill>
                <a:schemeClr val="dk1"/>
              </a:solidFill>
              <a:latin typeface="HiraKakuPro-W3"/>
              <a:ea typeface="HiraKakuPro-W3"/>
              <a:cs typeface="HiraKakuPro-W3"/>
              <a:sym typeface="HiraKakuPro-W3"/>
            </a:endParaRPr>
          </a:p>
          <a:p>
            <a:pPr marL="990000" lvl="0" indent="-230800" algn="l" rtl="0">
              <a:lnSpc>
                <a:spcPct val="115000"/>
              </a:lnSpc>
              <a:spcBef>
                <a:spcPts val="0"/>
              </a:spcBef>
              <a:spcAft>
                <a:spcPts val="0"/>
              </a:spcAft>
              <a:buClr>
                <a:schemeClr val="dk1"/>
              </a:buClr>
              <a:buSzPts val="800"/>
              <a:buFont typeface="HiraKakuPro-W3"/>
              <a:buChar char="●"/>
            </a:pPr>
            <a:r>
              <a:rPr lang="ja" sz="1000">
                <a:solidFill>
                  <a:schemeClr val="dk1"/>
                </a:solidFill>
                <a:latin typeface="HiraKakuPro-W3"/>
                <a:ea typeface="HiraKakuPro-W3"/>
                <a:cs typeface="HiraKakuPro-W3"/>
                <a:sym typeface="HiraKakuPro-W3"/>
              </a:rPr>
              <a:t>温度</a:t>
            </a:r>
            <a:endParaRPr sz="1000">
              <a:solidFill>
                <a:schemeClr val="dk1"/>
              </a:solidFill>
              <a:latin typeface="HiraKakuPro-W3"/>
              <a:ea typeface="HiraKakuPro-W3"/>
              <a:cs typeface="HiraKakuPro-W3"/>
              <a:sym typeface="HiraKakuPro-W3"/>
            </a:endParaRPr>
          </a:p>
          <a:p>
            <a:pPr marL="990000" lvl="0" indent="-230800" algn="l" rtl="0">
              <a:lnSpc>
                <a:spcPct val="115000"/>
              </a:lnSpc>
              <a:spcBef>
                <a:spcPts val="0"/>
              </a:spcBef>
              <a:spcAft>
                <a:spcPts val="0"/>
              </a:spcAft>
              <a:buClr>
                <a:schemeClr val="dk1"/>
              </a:buClr>
              <a:buSzPts val="800"/>
              <a:buFont typeface="HiraKakuPro-W3"/>
              <a:buChar char="●"/>
            </a:pPr>
            <a:r>
              <a:rPr lang="ja" sz="1000">
                <a:solidFill>
                  <a:schemeClr val="dk1"/>
                </a:solidFill>
                <a:latin typeface="HiraKakuPro-W3"/>
                <a:ea typeface="HiraKakuPro-W3"/>
                <a:cs typeface="HiraKakuPro-W3"/>
                <a:sym typeface="HiraKakuPro-W3"/>
              </a:rPr>
              <a:t>湿度</a:t>
            </a:r>
            <a:endParaRPr sz="1000">
              <a:solidFill>
                <a:schemeClr val="dk1"/>
              </a:solidFill>
              <a:latin typeface="HiraKakuPro-W3"/>
              <a:ea typeface="HiraKakuPro-W3"/>
              <a:cs typeface="HiraKakuPro-W3"/>
              <a:sym typeface="HiraKakuPro-W3"/>
            </a:endParaRPr>
          </a:p>
          <a:p>
            <a:pPr marL="990000" lvl="0" indent="-230800" algn="l" rtl="0">
              <a:lnSpc>
                <a:spcPct val="115000"/>
              </a:lnSpc>
              <a:spcBef>
                <a:spcPts val="0"/>
              </a:spcBef>
              <a:spcAft>
                <a:spcPts val="0"/>
              </a:spcAft>
              <a:buClr>
                <a:schemeClr val="dk1"/>
              </a:buClr>
              <a:buSzPts val="800"/>
              <a:buFont typeface="HiraKakuPro-W3"/>
              <a:buChar char="●"/>
            </a:pPr>
            <a:r>
              <a:rPr lang="ja" sz="1000">
                <a:solidFill>
                  <a:schemeClr val="dk1"/>
                </a:solidFill>
                <a:latin typeface="HiraKakuPro-W3"/>
                <a:ea typeface="HiraKakuPro-W3"/>
                <a:cs typeface="HiraKakuPro-W3"/>
                <a:sym typeface="HiraKakuPro-W3"/>
              </a:rPr>
              <a:t>不快指数</a:t>
            </a:r>
            <a:endParaRPr sz="1000">
              <a:solidFill>
                <a:schemeClr val="dk1"/>
              </a:solidFill>
              <a:latin typeface="HiraKakuPro-W3"/>
              <a:ea typeface="HiraKakuPro-W3"/>
              <a:cs typeface="HiraKakuPro-W3"/>
              <a:sym typeface="HiraKakuPro-W3"/>
            </a:endParaRPr>
          </a:p>
          <a:p>
            <a:pPr marL="899999" lvl="0" indent="-292099" algn="l" rtl="0">
              <a:lnSpc>
                <a:spcPct val="115000"/>
              </a:lnSpc>
              <a:spcBef>
                <a:spcPts val="0"/>
              </a:spcBef>
              <a:spcAft>
                <a:spcPts val="0"/>
              </a:spcAft>
              <a:buClr>
                <a:schemeClr val="dk1"/>
              </a:buClr>
              <a:buSzPts val="1000"/>
              <a:buFont typeface="HiraKakuPro-W3"/>
              <a:buAutoNum type="arabicParenBoth"/>
            </a:pPr>
            <a:r>
              <a:rPr lang="ja" sz="1000">
                <a:solidFill>
                  <a:schemeClr val="dk1"/>
                </a:solidFill>
                <a:latin typeface="HiraKakuPro-W3"/>
                <a:ea typeface="HiraKakuPro-W3"/>
                <a:cs typeface="HiraKakuPro-W3"/>
                <a:sym typeface="HiraKakuPro-W3"/>
              </a:rPr>
              <a:t>エアコンの操作・設定機能</a:t>
            </a:r>
            <a:endParaRPr sz="1000">
              <a:solidFill>
                <a:schemeClr val="dk1"/>
              </a:solidFill>
              <a:latin typeface="HiraKakuPro-W3"/>
              <a:ea typeface="HiraKakuPro-W3"/>
              <a:cs typeface="HiraKakuPro-W3"/>
              <a:sym typeface="HiraKakuPro-W3"/>
            </a:endParaRPr>
          </a:p>
          <a:p>
            <a:pPr marL="990000" lvl="0" indent="-230800" algn="l" rtl="0">
              <a:lnSpc>
                <a:spcPct val="115000"/>
              </a:lnSpc>
              <a:spcBef>
                <a:spcPts val="0"/>
              </a:spcBef>
              <a:spcAft>
                <a:spcPts val="0"/>
              </a:spcAft>
              <a:buClr>
                <a:schemeClr val="dk1"/>
              </a:buClr>
              <a:buSzPts val="800"/>
              <a:buFont typeface="HiraKakuPro-W3"/>
              <a:buChar char="●"/>
            </a:pPr>
            <a:r>
              <a:rPr lang="ja" sz="1000">
                <a:solidFill>
                  <a:schemeClr val="dk1"/>
                </a:solidFill>
                <a:latin typeface="HiraKakuPro-W3"/>
                <a:ea typeface="HiraKakuPro-W3"/>
                <a:cs typeface="HiraKakuPro-W3"/>
                <a:sym typeface="HiraKakuPro-W3"/>
              </a:rPr>
              <a:t>運転・停止</a:t>
            </a:r>
            <a:endParaRPr sz="1000">
              <a:solidFill>
                <a:schemeClr val="dk1"/>
              </a:solidFill>
              <a:latin typeface="HiraKakuPro-W3"/>
              <a:ea typeface="HiraKakuPro-W3"/>
              <a:cs typeface="HiraKakuPro-W3"/>
              <a:sym typeface="HiraKakuPro-W3"/>
            </a:endParaRPr>
          </a:p>
          <a:p>
            <a:pPr marL="990000" lvl="0" indent="-230800" algn="l" rtl="0">
              <a:lnSpc>
                <a:spcPct val="115000"/>
              </a:lnSpc>
              <a:spcBef>
                <a:spcPts val="0"/>
              </a:spcBef>
              <a:spcAft>
                <a:spcPts val="0"/>
              </a:spcAft>
              <a:buClr>
                <a:schemeClr val="dk1"/>
              </a:buClr>
              <a:buSzPts val="800"/>
              <a:buFont typeface="HiraKakuPro-W3"/>
              <a:buChar char="●"/>
            </a:pPr>
            <a:r>
              <a:rPr lang="ja" sz="1000">
                <a:solidFill>
                  <a:schemeClr val="dk1"/>
                </a:solidFill>
                <a:latin typeface="HiraKakuPro-W3"/>
                <a:ea typeface="HiraKakuPro-W3"/>
                <a:cs typeface="HiraKakuPro-W3"/>
                <a:sym typeface="HiraKakuPro-W3"/>
              </a:rPr>
              <a:t>温度調節</a:t>
            </a:r>
            <a:endParaRPr sz="1000">
              <a:solidFill>
                <a:schemeClr val="dk1"/>
              </a:solidFill>
              <a:latin typeface="HiraKakuPro-W3"/>
              <a:ea typeface="HiraKakuPro-W3"/>
              <a:cs typeface="HiraKakuPro-W3"/>
              <a:sym typeface="HiraKakuPro-W3"/>
            </a:endParaRPr>
          </a:p>
          <a:p>
            <a:pPr marL="990000" lvl="0" indent="-230800" algn="l" rtl="0">
              <a:lnSpc>
                <a:spcPct val="115000"/>
              </a:lnSpc>
              <a:spcBef>
                <a:spcPts val="0"/>
              </a:spcBef>
              <a:spcAft>
                <a:spcPts val="0"/>
              </a:spcAft>
              <a:buClr>
                <a:schemeClr val="dk1"/>
              </a:buClr>
              <a:buSzPts val="800"/>
              <a:buFont typeface="HiraKakuPro-W3"/>
              <a:buChar char="●"/>
            </a:pPr>
            <a:r>
              <a:rPr lang="ja" sz="1000">
                <a:solidFill>
                  <a:schemeClr val="dk1"/>
                </a:solidFill>
                <a:latin typeface="HiraKakuPro-W3"/>
                <a:ea typeface="HiraKakuPro-W3"/>
                <a:cs typeface="HiraKakuPro-W3"/>
                <a:sym typeface="HiraKakuPro-W3"/>
              </a:rPr>
              <a:t>モード変更</a:t>
            </a:r>
            <a:endParaRPr sz="1000">
              <a:solidFill>
                <a:schemeClr val="dk1"/>
              </a:solidFill>
              <a:latin typeface="HiraKakuPro-W3"/>
              <a:ea typeface="HiraKakuPro-W3"/>
              <a:cs typeface="HiraKakuPro-W3"/>
              <a:sym typeface="HiraKakuPro-W3"/>
            </a:endParaRPr>
          </a:p>
          <a:p>
            <a:pPr marL="899999" lvl="0" indent="-292099" algn="l" rtl="0">
              <a:lnSpc>
                <a:spcPct val="115000"/>
              </a:lnSpc>
              <a:spcBef>
                <a:spcPts val="0"/>
              </a:spcBef>
              <a:spcAft>
                <a:spcPts val="0"/>
              </a:spcAft>
              <a:buClr>
                <a:schemeClr val="dk1"/>
              </a:buClr>
              <a:buSzPts val="1000"/>
              <a:buFont typeface="HiraKakuPro-W3"/>
              <a:buAutoNum type="arabicParenBoth"/>
            </a:pPr>
            <a:r>
              <a:rPr lang="ja" sz="1000">
                <a:solidFill>
                  <a:schemeClr val="dk1"/>
                </a:solidFill>
                <a:latin typeface="HiraKakuPro-W3"/>
                <a:ea typeface="HiraKakuPro-W3"/>
                <a:cs typeface="HiraKakuPro-W3"/>
                <a:sym typeface="HiraKakuPro-W3"/>
              </a:rPr>
              <a:t>その他利便性を向上させるための機能</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e653b65dec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e653b65dec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540000" lvl="0" indent="0" algn="l" rtl="0">
              <a:lnSpc>
                <a:spcPct val="115000"/>
              </a:lnSpc>
              <a:spcBef>
                <a:spcPts val="0"/>
              </a:spcBef>
              <a:spcAft>
                <a:spcPts val="0"/>
              </a:spcAft>
              <a:buClr>
                <a:schemeClr val="dk1"/>
              </a:buClr>
              <a:buSzPts val="1100"/>
              <a:buFont typeface="Arial"/>
              <a:buNone/>
            </a:pPr>
            <a:r>
              <a:rPr lang="ja" sz="1000">
                <a:solidFill>
                  <a:schemeClr val="dk1"/>
                </a:solidFill>
                <a:latin typeface="HiraKakuPro-W3"/>
                <a:ea typeface="HiraKakuPro-W3"/>
                <a:cs typeface="HiraKakuPro-W3"/>
                <a:sym typeface="HiraKakuPro-W3"/>
              </a:rPr>
              <a:t>本システムは，赤外線リモコンにより操作可能なエアコンを設置しており，LINEを使用することができるすべてのユーザが対象である．不快指数が一定の基準よりも高いときにはLINE Botが自動で通知を送るため，熱中症対策として利用することが可能である．</a:t>
            </a:r>
            <a:endParaRPr sz="1000">
              <a:solidFill>
                <a:schemeClr val="dk1"/>
              </a:solidFill>
              <a:latin typeface="HiraKakuPro-W3"/>
              <a:ea typeface="HiraKakuPro-W3"/>
              <a:cs typeface="HiraKakuPro-W3"/>
              <a:sym typeface="HiraKakuPro-W3"/>
            </a:endParaRPr>
          </a:p>
          <a:p>
            <a:pPr marL="540000" lvl="0" indent="0" algn="l" rtl="0">
              <a:lnSpc>
                <a:spcPct val="115000"/>
              </a:lnSpc>
              <a:spcBef>
                <a:spcPts val="0"/>
              </a:spcBef>
              <a:spcAft>
                <a:spcPts val="0"/>
              </a:spcAft>
              <a:buClr>
                <a:schemeClr val="dk1"/>
              </a:buClr>
              <a:buSzPts val="1100"/>
              <a:buFont typeface="Arial"/>
              <a:buNone/>
            </a:pPr>
            <a:r>
              <a:rPr lang="ja" sz="1000">
                <a:solidFill>
                  <a:schemeClr val="dk1"/>
                </a:solidFill>
                <a:latin typeface="HiraKakuPro-W3"/>
                <a:ea typeface="HiraKakuPro-W3"/>
                <a:cs typeface="HiraKakuPro-W3"/>
                <a:sym typeface="HiraKakuPro-W3"/>
              </a:rPr>
              <a:t>さらに，LINE Botを友だち追加したユーザすべてが遠隔でエアコンを操作可能であることから，特に以下のようなユーザに適している．</a:t>
            </a:r>
            <a:endParaRPr sz="1000">
              <a:solidFill>
                <a:schemeClr val="dk1"/>
              </a:solidFill>
              <a:latin typeface="HiraKakuPro-W3"/>
              <a:ea typeface="HiraKakuPro-W3"/>
              <a:cs typeface="HiraKakuPro-W3"/>
              <a:sym typeface="HiraKakuPro-W3"/>
            </a:endParaRPr>
          </a:p>
          <a:p>
            <a:pPr marL="899999" lvl="0" indent="-231774" algn="l" rtl="0">
              <a:lnSpc>
                <a:spcPct val="115000"/>
              </a:lnSpc>
              <a:spcBef>
                <a:spcPts val="0"/>
              </a:spcBef>
              <a:spcAft>
                <a:spcPts val="0"/>
              </a:spcAft>
              <a:buClr>
                <a:schemeClr val="dk1"/>
              </a:buClr>
              <a:buSzPts val="800"/>
              <a:buFont typeface="HiraKakuPro-W3"/>
              <a:buChar char="●"/>
            </a:pPr>
            <a:r>
              <a:rPr lang="ja" sz="1000">
                <a:solidFill>
                  <a:schemeClr val="dk1"/>
                </a:solidFill>
                <a:latin typeface="HiraKakuPro-W3"/>
                <a:ea typeface="HiraKakuPro-W3"/>
                <a:cs typeface="HiraKakuPro-W3"/>
                <a:sym typeface="HiraKakuPro-W3"/>
              </a:rPr>
              <a:t>リモコンによってエアコンを操作するのが面倒であると感じているユーザ</a:t>
            </a:r>
            <a:endParaRPr sz="1000">
              <a:solidFill>
                <a:schemeClr val="dk1"/>
              </a:solidFill>
              <a:latin typeface="HiraKakuPro-W3"/>
              <a:ea typeface="HiraKakuPro-W3"/>
              <a:cs typeface="HiraKakuPro-W3"/>
              <a:sym typeface="HiraKakuPro-W3"/>
            </a:endParaRPr>
          </a:p>
          <a:p>
            <a:pPr marL="899999" lvl="0" indent="-231774" algn="l" rtl="0">
              <a:lnSpc>
                <a:spcPct val="115000"/>
              </a:lnSpc>
              <a:spcBef>
                <a:spcPts val="0"/>
              </a:spcBef>
              <a:spcAft>
                <a:spcPts val="0"/>
              </a:spcAft>
              <a:buClr>
                <a:schemeClr val="dk1"/>
              </a:buClr>
              <a:buSzPts val="800"/>
              <a:buFont typeface="HiraKakuPro-W3"/>
              <a:buChar char="●"/>
            </a:pPr>
            <a:r>
              <a:rPr lang="ja" sz="1000">
                <a:solidFill>
                  <a:schemeClr val="dk1"/>
                </a:solidFill>
                <a:latin typeface="HiraKakuPro-W3"/>
                <a:ea typeface="HiraKakuPro-W3"/>
                <a:cs typeface="HiraKakuPro-W3"/>
                <a:sym typeface="HiraKakuPro-W3"/>
              </a:rPr>
              <a:t>リモコンをすぐに無くしてしまうユーザ</a:t>
            </a:r>
            <a:endParaRPr sz="1000">
              <a:solidFill>
                <a:schemeClr val="dk1"/>
              </a:solidFill>
              <a:latin typeface="HiraKakuPro-W3"/>
              <a:ea typeface="HiraKakuPro-W3"/>
              <a:cs typeface="HiraKakuPro-W3"/>
              <a:sym typeface="HiraKakuPro-W3"/>
            </a:endParaRPr>
          </a:p>
          <a:p>
            <a:pPr marL="899999" lvl="0" indent="-231774" algn="l" rtl="0">
              <a:lnSpc>
                <a:spcPct val="115000"/>
              </a:lnSpc>
              <a:spcBef>
                <a:spcPts val="0"/>
              </a:spcBef>
              <a:spcAft>
                <a:spcPts val="0"/>
              </a:spcAft>
              <a:buClr>
                <a:schemeClr val="dk1"/>
              </a:buClr>
              <a:buSzPts val="800"/>
              <a:buFont typeface="HiraKakuPro-W3"/>
              <a:buChar char="●"/>
            </a:pPr>
            <a:r>
              <a:rPr lang="ja" sz="1000">
                <a:solidFill>
                  <a:schemeClr val="dk1"/>
                </a:solidFill>
                <a:latin typeface="HiraKakuPro-W3"/>
                <a:ea typeface="HiraKakuPro-W3"/>
                <a:cs typeface="HiraKakuPro-W3"/>
                <a:sym typeface="HiraKakuPro-W3"/>
              </a:rPr>
              <a:t>小さな子どもがおり，子どもと同じ部屋にいない時間の多いユーザ</a:t>
            </a:r>
            <a:endParaRPr sz="1000">
              <a:solidFill>
                <a:schemeClr val="dk1"/>
              </a:solidFill>
              <a:latin typeface="HiraKakuPro-W3"/>
              <a:ea typeface="HiraKakuPro-W3"/>
              <a:cs typeface="HiraKakuPro-W3"/>
              <a:sym typeface="HiraKakuPro-W3"/>
            </a:endParaRPr>
          </a:p>
          <a:p>
            <a:pPr marL="899999" lvl="0" indent="-231774" algn="l" rtl="0">
              <a:lnSpc>
                <a:spcPct val="115000"/>
              </a:lnSpc>
              <a:spcBef>
                <a:spcPts val="0"/>
              </a:spcBef>
              <a:spcAft>
                <a:spcPts val="0"/>
              </a:spcAft>
              <a:buClr>
                <a:schemeClr val="dk1"/>
              </a:buClr>
              <a:buSzPts val="800"/>
              <a:buFont typeface="HiraKakuPro-W3"/>
              <a:buChar char="●"/>
            </a:pPr>
            <a:r>
              <a:rPr lang="ja" sz="1000">
                <a:solidFill>
                  <a:schemeClr val="dk1"/>
                </a:solidFill>
                <a:latin typeface="HiraKakuPro-W3"/>
                <a:ea typeface="HiraKakuPro-W3"/>
                <a:cs typeface="HiraKakuPro-W3"/>
                <a:sym typeface="HiraKakuPro-W3"/>
              </a:rPr>
              <a:t>介護が必要な高齢の親がいるユーザ</a:t>
            </a:r>
            <a:endParaRPr sz="1800">
              <a:solidFill>
                <a:srgbClr val="595959"/>
              </a:solidFill>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653b65dec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653b65dec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ja" sz="1800">
                <a:solidFill>
                  <a:schemeClr val="dk1"/>
                </a:solidFill>
              </a:rPr>
              <a:t>以下の機能をリッチメニューから操作可能</a:t>
            </a:r>
            <a:endParaRPr sz="1800">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ja" sz="1700">
                <a:solidFill>
                  <a:schemeClr val="dk1"/>
                </a:solidFill>
              </a:rPr>
              <a:t>      1.1時間毎に室内の不快指数を計測し、不快指数80以上なら不快指数をLINEに通知</a:t>
            </a:r>
            <a:endParaRPr sz="1700">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ja" sz="1700">
                <a:solidFill>
                  <a:schemeClr val="dk1"/>
                </a:solidFill>
              </a:rPr>
              <a:t>      2.リッチメニューからエアコンのON・OFF、温度、運転モードの変更を操作</a:t>
            </a:r>
            <a:endParaRPr sz="1700">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ja" sz="1700">
                <a:solidFill>
                  <a:schemeClr val="dk1"/>
                </a:solidFill>
              </a:rPr>
              <a:t>      3.リッチメニューから温度、湿度、不快指数を確認</a:t>
            </a:r>
            <a:endParaRPr sz="1700">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ja" sz="1700">
                <a:solidFill>
                  <a:schemeClr val="dk1"/>
                </a:solidFill>
              </a:rPr>
              <a:t>      4.リッチメニューからエアコンの設定を確認</a:t>
            </a:r>
            <a:endParaRPr sz="1700">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ja" sz="1700">
                <a:solidFill>
                  <a:schemeClr val="dk1"/>
                </a:solidFill>
              </a:rPr>
              <a:t>      5.リッチメニューからエアコンのON・OFFのタイマーを設定</a:t>
            </a:r>
            <a:endParaRPr sz="1700">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ja" sz="1700">
                <a:solidFill>
                  <a:schemeClr val="dk1"/>
                </a:solidFill>
              </a:rPr>
              <a:t>      6.リッチメニューから不快指数によって自動でエアコンを付けるモードに変更</a:t>
            </a:r>
            <a:endParaRPr sz="1700">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sz="2500">
              <a:solidFill>
                <a:srgbClr val="595959"/>
              </a:solidFill>
            </a:endParaRPr>
          </a:p>
          <a:p>
            <a:pPr marL="0" lvl="0" indent="0" algn="l" rtl="0">
              <a:spcBef>
                <a:spcPts val="120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653b65dec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653b65de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653b65dec_2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653b65dec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e653b65dec_2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e653b65dec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e653b65dec_2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e653b65dec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
        <p:nvSpPr>
          <p:cNvPr id="14" name="Google Shape;14;p2"/>
          <p:cNvSpPr/>
          <p:nvPr/>
        </p:nvSpPr>
        <p:spPr>
          <a:xfrm>
            <a:off x="0" y="-150"/>
            <a:ext cx="91440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Google Shape;15;p2"/>
          <p:cNvPicPr preferRelativeResize="0"/>
          <p:nvPr/>
        </p:nvPicPr>
        <p:blipFill>
          <a:blip r:embed="rId2">
            <a:alphaModFix/>
          </a:blip>
          <a:stretch>
            <a:fillRect/>
          </a:stretch>
        </p:blipFill>
        <p:spPr>
          <a:xfrm>
            <a:off x="345900" y="-412450"/>
            <a:ext cx="8452201" cy="67167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1" name="Google Shape;5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69225" y="108150"/>
            <a:ext cx="8217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283608" y="4749892"/>
            <a:ext cx="548700" cy="393600"/>
          </a:xfrm>
          <a:prstGeom prst="rect">
            <a:avLst/>
          </a:prstGeom>
        </p:spPr>
        <p:txBody>
          <a:bodyPr spcFirstLastPara="1" wrap="square" lIns="91425" tIns="91425" rIns="91425" bIns="91425" anchor="ctr" anchorCtr="0">
            <a:normAutofit/>
          </a:bodyPr>
          <a:lstStyle>
            <a:lvl1pPr lvl="0" rtl="0">
              <a:buNone/>
              <a:defRPr sz="1200"/>
            </a:lvl1pPr>
            <a:lvl2pPr lvl="1" rtl="0">
              <a:buNone/>
              <a:defRPr sz="1200"/>
            </a:lvl2pPr>
            <a:lvl3pPr lvl="2" rtl="0">
              <a:buNone/>
              <a:defRPr sz="1200"/>
            </a:lvl3pPr>
            <a:lvl4pPr lvl="3" rtl="0">
              <a:buNone/>
              <a:defRPr sz="1200"/>
            </a:lvl4pPr>
            <a:lvl5pPr lvl="4" rtl="0">
              <a:buNone/>
              <a:defRPr sz="1200"/>
            </a:lvl5pPr>
            <a:lvl6pPr lvl="5" rtl="0">
              <a:buNone/>
              <a:defRPr sz="1200"/>
            </a:lvl6pPr>
            <a:lvl7pPr lvl="6" rtl="0">
              <a:buNone/>
              <a:defRPr sz="1200"/>
            </a:lvl7pPr>
            <a:lvl8pPr lvl="7" rtl="0">
              <a:buNone/>
              <a:defRPr sz="1200"/>
            </a:lvl8pPr>
            <a:lvl9pPr lvl="8" rtl="0">
              <a:buNone/>
              <a:defRPr sz="1200"/>
            </a:lvl9pPr>
          </a:lstStyle>
          <a:p>
            <a:pPr marL="0" lvl="0" indent="0" algn="r" rtl="0">
              <a:spcBef>
                <a:spcPts val="0"/>
              </a:spcBef>
              <a:spcAft>
                <a:spcPts val="0"/>
              </a:spcAft>
              <a:buNone/>
            </a:pPr>
            <a:fld id="{00000000-1234-1234-1234-123412341234}" type="slidenum">
              <a:rPr lang="ja"/>
              <a:t>‹#›</a:t>
            </a:fld>
            <a:endParaRPr/>
          </a:p>
        </p:txBody>
      </p:sp>
      <p:cxnSp>
        <p:nvCxnSpPr>
          <p:cNvPr id="23" name="Google Shape;23;p4"/>
          <p:cNvCxnSpPr/>
          <p:nvPr/>
        </p:nvCxnSpPr>
        <p:spPr>
          <a:xfrm>
            <a:off x="240600" y="680850"/>
            <a:ext cx="8662800" cy="0"/>
          </a:xfrm>
          <a:prstGeom prst="straightConnector1">
            <a:avLst/>
          </a:prstGeom>
          <a:noFill/>
          <a:ln w="38100" cap="flat" cmpd="sng">
            <a:solidFill>
              <a:srgbClr val="00707C"/>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HiraKakuPro-W3"/>
              <a:buNone/>
              <a:defRPr sz="2800">
                <a:solidFill>
                  <a:schemeClr val="dk1"/>
                </a:solidFill>
                <a:latin typeface="HiraKakuPro-W3"/>
                <a:ea typeface="HiraKakuPro-W3"/>
                <a:cs typeface="HiraKakuPro-W3"/>
                <a:sym typeface="HiraKakuPro-W3"/>
              </a:defRPr>
            </a:lvl1pPr>
            <a:lvl2pPr lvl="1">
              <a:spcBef>
                <a:spcPts val="0"/>
              </a:spcBef>
              <a:spcAft>
                <a:spcPts val="0"/>
              </a:spcAft>
              <a:buClr>
                <a:schemeClr val="dk1"/>
              </a:buClr>
              <a:buSzPts val="2800"/>
              <a:buFont typeface="HiraKakuPro-W3"/>
              <a:buNone/>
              <a:defRPr sz="2800">
                <a:solidFill>
                  <a:schemeClr val="dk1"/>
                </a:solidFill>
                <a:latin typeface="HiraKakuPro-W3"/>
                <a:ea typeface="HiraKakuPro-W3"/>
                <a:cs typeface="HiraKakuPro-W3"/>
                <a:sym typeface="HiraKakuPro-W3"/>
              </a:defRPr>
            </a:lvl2pPr>
            <a:lvl3pPr lvl="2">
              <a:spcBef>
                <a:spcPts val="0"/>
              </a:spcBef>
              <a:spcAft>
                <a:spcPts val="0"/>
              </a:spcAft>
              <a:buClr>
                <a:schemeClr val="dk1"/>
              </a:buClr>
              <a:buSzPts val="2800"/>
              <a:buFont typeface="HiraKakuPro-W3"/>
              <a:buNone/>
              <a:defRPr sz="2800">
                <a:solidFill>
                  <a:schemeClr val="dk1"/>
                </a:solidFill>
                <a:latin typeface="HiraKakuPro-W3"/>
                <a:ea typeface="HiraKakuPro-W3"/>
                <a:cs typeface="HiraKakuPro-W3"/>
                <a:sym typeface="HiraKakuPro-W3"/>
              </a:defRPr>
            </a:lvl3pPr>
            <a:lvl4pPr lvl="3">
              <a:spcBef>
                <a:spcPts val="0"/>
              </a:spcBef>
              <a:spcAft>
                <a:spcPts val="0"/>
              </a:spcAft>
              <a:buClr>
                <a:schemeClr val="dk1"/>
              </a:buClr>
              <a:buSzPts val="2800"/>
              <a:buFont typeface="HiraKakuPro-W3"/>
              <a:buNone/>
              <a:defRPr sz="2800">
                <a:solidFill>
                  <a:schemeClr val="dk1"/>
                </a:solidFill>
                <a:latin typeface="HiraKakuPro-W3"/>
                <a:ea typeface="HiraKakuPro-W3"/>
                <a:cs typeface="HiraKakuPro-W3"/>
                <a:sym typeface="HiraKakuPro-W3"/>
              </a:defRPr>
            </a:lvl4pPr>
            <a:lvl5pPr lvl="4">
              <a:spcBef>
                <a:spcPts val="0"/>
              </a:spcBef>
              <a:spcAft>
                <a:spcPts val="0"/>
              </a:spcAft>
              <a:buClr>
                <a:schemeClr val="dk1"/>
              </a:buClr>
              <a:buSzPts val="2800"/>
              <a:buFont typeface="HiraKakuPro-W3"/>
              <a:buNone/>
              <a:defRPr sz="2800">
                <a:solidFill>
                  <a:schemeClr val="dk1"/>
                </a:solidFill>
                <a:latin typeface="HiraKakuPro-W3"/>
                <a:ea typeface="HiraKakuPro-W3"/>
                <a:cs typeface="HiraKakuPro-W3"/>
                <a:sym typeface="HiraKakuPro-W3"/>
              </a:defRPr>
            </a:lvl5pPr>
            <a:lvl6pPr lvl="5">
              <a:spcBef>
                <a:spcPts val="0"/>
              </a:spcBef>
              <a:spcAft>
                <a:spcPts val="0"/>
              </a:spcAft>
              <a:buClr>
                <a:schemeClr val="dk1"/>
              </a:buClr>
              <a:buSzPts val="2800"/>
              <a:buFont typeface="HiraKakuPro-W3"/>
              <a:buNone/>
              <a:defRPr sz="2800">
                <a:solidFill>
                  <a:schemeClr val="dk1"/>
                </a:solidFill>
                <a:latin typeface="HiraKakuPro-W3"/>
                <a:ea typeface="HiraKakuPro-W3"/>
                <a:cs typeface="HiraKakuPro-W3"/>
                <a:sym typeface="HiraKakuPro-W3"/>
              </a:defRPr>
            </a:lvl6pPr>
            <a:lvl7pPr lvl="6">
              <a:spcBef>
                <a:spcPts val="0"/>
              </a:spcBef>
              <a:spcAft>
                <a:spcPts val="0"/>
              </a:spcAft>
              <a:buClr>
                <a:schemeClr val="dk1"/>
              </a:buClr>
              <a:buSzPts val="2800"/>
              <a:buFont typeface="HiraKakuPro-W3"/>
              <a:buNone/>
              <a:defRPr sz="2800">
                <a:solidFill>
                  <a:schemeClr val="dk1"/>
                </a:solidFill>
                <a:latin typeface="HiraKakuPro-W3"/>
                <a:ea typeface="HiraKakuPro-W3"/>
                <a:cs typeface="HiraKakuPro-W3"/>
                <a:sym typeface="HiraKakuPro-W3"/>
              </a:defRPr>
            </a:lvl7pPr>
            <a:lvl8pPr lvl="7">
              <a:spcBef>
                <a:spcPts val="0"/>
              </a:spcBef>
              <a:spcAft>
                <a:spcPts val="0"/>
              </a:spcAft>
              <a:buClr>
                <a:schemeClr val="dk1"/>
              </a:buClr>
              <a:buSzPts val="2800"/>
              <a:buFont typeface="HiraKakuPro-W3"/>
              <a:buNone/>
              <a:defRPr sz="2800">
                <a:solidFill>
                  <a:schemeClr val="dk1"/>
                </a:solidFill>
                <a:latin typeface="HiraKakuPro-W3"/>
                <a:ea typeface="HiraKakuPro-W3"/>
                <a:cs typeface="HiraKakuPro-W3"/>
                <a:sym typeface="HiraKakuPro-W3"/>
              </a:defRPr>
            </a:lvl8pPr>
            <a:lvl9pPr lvl="8">
              <a:spcBef>
                <a:spcPts val="0"/>
              </a:spcBef>
              <a:spcAft>
                <a:spcPts val="0"/>
              </a:spcAft>
              <a:buClr>
                <a:schemeClr val="dk1"/>
              </a:buClr>
              <a:buSzPts val="2800"/>
              <a:buFont typeface="HiraKakuPro-W3"/>
              <a:buNone/>
              <a:defRPr sz="2800">
                <a:solidFill>
                  <a:schemeClr val="dk1"/>
                </a:solidFill>
                <a:latin typeface="HiraKakuPro-W3"/>
                <a:ea typeface="HiraKakuPro-W3"/>
                <a:cs typeface="HiraKakuPro-W3"/>
                <a:sym typeface="HiraKakuPro-W3"/>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HiraKakuPro-W3"/>
              <a:buChar char="●"/>
              <a:defRPr sz="1800">
                <a:solidFill>
                  <a:schemeClr val="dk2"/>
                </a:solidFill>
                <a:latin typeface="HiraKakuPro-W3"/>
                <a:ea typeface="HiraKakuPro-W3"/>
                <a:cs typeface="HiraKakuPro-W3"/>
                <a:sym typeface="HiraKakuPro-W3"/>
              </a:defRPr>
            </a:lvl1pPr>
            <a:lvl2pPr marL="914400" lvl="1" indent="-317500">
              <a:lnSpc>
                <a:spcPct val="115000"/>
              </a:lnSpc>
              <a:spcBef>
                <a:spcPts val="0"/>
              </a:spcBef>
              <a:spcAft>
                <a:spcPts val="0"/>
              </a:spcAft>
              <a:buClr>
                <a:schemeClr val="dk2"/>
              </a:buClr>
              <a:buSzPts val="1400"/>
              <a:buFont typeface="HiraKakuPro-W3"/>
              <a:buChar char="○"/>
              <a:defRPr>
                <a:solidFill>
                  <a:schemeClr val="dk2"/>
                </a:solidFill>
                <a:latin typeface="HiraKakuPro-W3"/>
                <a:ea typeface="HiraKakuPro-W3"/>
                <a:cs typeface="HiraKakuPro-W3"/>
                <a:sym typeface="HiraKakuPro-W3"/>
              </a:defRPr>
            </a:lvl2pPr>
            <a:lvl3pPr marL="1371600" lvl="2" indent="-317500">
              <a:lnSpc>
                <a:spcPct val="115000"/>
              </a:lnSpc>
              <a:spcBef>
                <a:spcPts val="0"/>
              </a:spcBef>
              <a:spcAft>
                <a:spcPts val="0"/>
              </a:spcAft>
              <a:buClr>
                <a:schemeClr val="dk2"/>
              </a:buClr>
              <a:buSzPts val="1400"/>
              <a:buFont typeface="HiraKakuPro-W3"/>
              <a:buChar char="■"/>
              <a:defRPr>
                <a:solidFill>
                  <a:schemeClr val="dk2"/>
                </a:solidFill>
                <a:latin typeface="HiraKakuPro-W3"/>
                <a:ea typeface="HiraKakuPro-W3"/>
                <a:cs typeface="HiraKakuPro-W3"/>
                <a:sym typeface="HiraKakuPro-W3"/>
              </a:defRPr>
            </a:lvl3pPr>
            <a:lvl4pPr marL="1828800" lvl="3" indent="-317500">
              <a:lnSpc>
                <a:spcPct val="115000"/>
              </a:lnSpc>
              <a:spcBef>
                <a:spcPts val="0"/>
              </a:spcBef>
              <a:spcAft>
                <a:spcPts val="0"/>
              </a:spcAft>
              <a:buClr>
                <a:schemeClr val="dk2"/>
              </a:buClr>
              <a:buSzPts val="1400"/>
              <a:buFont typeface="HiraKakuPro-W3"/>
              <a:buChar char="●"/>
              <a:defRPr>
                <a:solidFill>
                  <a:schemeClr val="dk2"/>
                </a:solidFill>
                <a:latin typeface="HiraKakuPro-W3"/>
                <a:ea typeface="HiraKakuPro-W3"/>
                <a:cs typeface="HiraKakuPro-W3"/>
                <a:sym typeface="HiraKakuPro-W3"/>
              </a:defRPr>
            </a:lvl4pPr>
            <a:lvl5pPr marL="2286000" lvl="4" indent="-317500">
              <a:lnSpc>
                <a:spcPct val="115000"/>
              </a:lnSpc>
              <a:spcBef>
                <a:spcPts val="0"/>
              </a:spcBef>
              <a:spcAft>
                <a:spcPts val="0"/>
              </a:spcAft>
              <a:buClr>
                <a:schemeClr val="dk2"/>
              </a:buClr>
              <a:buSzPts val="1400"/>
              <a:buFont typeface="HiraKakuPro-W3"/>
              <a:buChar char="○"/>
              <a:defRPr>
                <a:solidFill>
                  <a:schemeClr val="dk2"/>
                </a:solidFill>
                <a:latin typeface="HiraKakuPro-W3"/>
                <a:ea typeface="HiraKakuPro-W3"/>
                <a:cs typeface="HiraKakuPro-W3"/>
                <a:sym typeface="HiraKakuPro-W3"/>
              </a:defRPr>
            </a:lvl5pPr>
            <a:lvl6pPr marL="2743200" lvl="5" indent="-317500">
              <a:lnSpc>
                <a:spcPct val="115000"/>
              </a:lnSpc>
              <a:spcBef>
                <a:spcPts val="0"/>
              </a:spcBef>
              <a:spcAft>
                <a:spcPts val="0"/>
              </a:spcAft>
              <a:buClr>
                <a:schemeClr val="dk2"/>
              </a:buClr>
              <a:buSzPts val="1400"/>
              <a:buFont typeface="HiraKakuPro-W3"/>
              <a:buChar char="■"/>
              <a:defRPr>
                <a:solidFill>
                  <a:schemeClr val="dk2"/>
                </a:solidFill>
                <a:latin typeface="HiraKakuPro-W3"/>
                <a:ea typeface="HiraKakuPro-W3"/>
                <a:cs typeface="HiraKakuPro-W3"/>
                <a:sym typeface="HiraKakuPro-W3"/>
              </a:defRPr>
            </a:lvl6pPr>
            <a:lvl7pPr marL="3200400" lvl="6" indent="-317500">
              <a:lnSpc>
                <a:spcPct val="115000"/>
              </a:lnSpc>
              <a:spcBef>
                <a:spcPts val="0"/>
              </a:spcBef>
              <a:spcAft>
                <a:spcPts val="0"/>
              </a:spcAft>
              <a:buClr>
                <a:schemeClr val="dk2"/>
              </a:buClr>
              <a:buSzPts val="1400"/>
              <a:buFont typeface="HiraKakuPro-W3"/>
              <a:buChar char="●"/>
              <a:defRPr>
                <a:solidFill>
                  <a:schemeClr val="dk2"/>
                </a:solidFill>
                <a:latin typeface="HiraKakuPro-W3"/>
                <a:ea typeface="HiraKakuPro-W3"/>
                <a:cs typeface="HiraKakuPro-W3"/>
                <a:sym typeface="HiraKakuPro-W3"/>
              </a:defRPr>
            </a:lvl7pPr>
            <a:lvl8pPr marL="3657600" lvl="7" indent="-317500">
              <a:lnSpc>
                <a:spcPct val="115000"/>
              </a:lnSpc>
              <a:spcBef>
                <a:spcPts val="0"/>
              </a:spcBef>
              <a:spcAft>
                <a:spcPts val="0"/>
              </a:spcAft>
              <a:buClr>
                <a:schemeClr val="dk2"/>
              </a:buClr>
              <a:buSzPts val="1400"/>
              <a:buFont typeface="HiraKakuPro-W3"/>
              <a:buChar char="○"/>
              <a:defRPr>
                <a:solidFill>
                  <a:schemeClr val="dk2"/>
                </a:solidFill>
                <a:latin typeface="HiraKakuPro-W3"/>
                <a:ea typeface="HiraKakuPro-W3"/>
                <a:cs typeface="HiraKakuPro-W3"/>
                <a:sym typeface="HiraKakuPro-W3"/>
              </a:defRPr>
            </a:lvl8pPr>
            <a:lvl9pPr marL="4114800" lvl="8" indent="-317500">
              <a:lnSpc>
                <a:spcPct val="115000"/>
              </a:lnSpc>
              <a:spcBef>
                <a:spcPts val="0"/>
              </a:spcBef>
              <a:spcAft>
                <a:spcPts val="0"/>
              </a:spcAft>
              <a:buClr>
                <a:schemeClr val="dk2"/>
              </a:buClr>
              <a:buSzPts val="1400"/>
              <a:buFont typeface="HiraKakuPro-W3"/>
              <a:buChar char="■"/>
              <a:defRPr>
                <a:solidFill>
                  <a:schemeClr val="dk2"/>
                </a:solidFill>
                <a:latin typeface="HiraKakuPro-W3"/>
                <a:ea typeface="HiraKakuPro-W3"/>
                <a:cs typeface="HiraKakuPro-W3"/>
                <a:sym typeface="HiraKakuPro-W3"/>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
        <p:nvSpPr>
          <p:cNvPr id="9" name="Google Shape;9;p1"/>
          <p:cNvSpPr/>
          <p:nvPr/>
        </p:nvSpPr>
        <p:spPr>
          <a:xfrm>
            <a:off x="0" y="4749900"/>
            <a:ext cx="9144000" cy="39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hyperlink" Target="http://drive.google.com/file/d/1Ag9mwVcF4-dea8BRQQfxcGqSblVRT6HA/view" TargetMode="External"/><Relationship Id="rId7" Type="http://schemas.openxmlformats.org/officeDocument/2006/relationships/hyperlink" Target="http://drive.google.com/file/d/1msj73emwTmDxFhzVF9YWXDT50XgBqIgx/view"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drive.google.com/file/d/1BI3A0PWEUt6Q-UMnEg7t7WGMVblAyp4T/view" TargetMode="External"/><Relationship Id="rId5" Type="http://schemas.openxmlformats.org/officeDocument/2006/relationships/hyperlink" Target="http://drive.google.com/file/d/12zpS-gFL1TgTWMvZlDM2jtDK75_nNLVh/view" TargetMode="Externa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2758200" y="1613250"/>
            <a:ext cx="3627600" cy="1018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ja">
                <a:latin typeface="HiraMaruPro-W4"/>
                <a:ea typeface="HiraMaruPro-W4"/>
                <a:cs typeface="HiraMaruPro-W4"/>
                <a:sym typeface="HiraMaruPro-W4"/>
              </a:rPr>
              <a:t>成果発表</a:t>
            </a:r>
            <a:endParaRPr>
              <a:latin typeface="HiraMaruPro-W4"/>
              <a:ea typeface="HiraMaruPro-W4"/>
              <a:cs typeface="HiraMaruPro-W4"/>
              <a:sym typeface="HiraMaruPro-W4"/>
            </a:endParaRPr>
          </a:p>
        </p:txBody>
      </p:sp>
      <p:sp>
        <p:nvSpPr>
          <p:cNvPr id="59" name="Google Shape;59;p13"/>
          <p:cNvSpPr txBox="1">
            <a:spLocks noGrp="1"/>
          </p:cNvSpPr>
          <p:nvPr>
            <p:ph type="subTitle" idx="1"/>
          </p:nvPr>
        </p:nvSpPr>
        <p:spPr>
          <a:xfrm>
            <a:off x="3077250" y="2571750"/>
            <a:ext cx="2989500" cy="1317000"/>
          </a:xfrm>
          <a:prstGeom prst="rect">
            <a:avLst/>
          </a:prstGeom>
        </p:spPr>
        <p:txBody>
          <a:bodyPr spcFirstLastPara="1" wrap="square" lIns="91425" tIns="91425" rIns="91425" bIns="91425" anchor="t" anchorCtr="0">
            <a:normAutofit/>
          </a:bodyPr>
          <a:lstStyle/>
          <a:p>
            <a:pPr marL="0" lvl="0" indent="0" algn="ctr" rtl="0">
              <a:lnSpc>
                <a:spcPct val="115000"/>
              </a:lnSpc>
              <a:spcBef>
                <a:spcPts val="0"/>
              </a:spcBef>
              <a:spcAft>
                <a:spcPts val="0"/>
              </a:spcAft>
              <a:buNone/>
            </a:pPr>
            <a:r>
              <a:rPr lang="ja" sz="2600">
                <a:solidFill>
                  <a:srgbClr val="999999"/>
                </a:solidFill>
                <a:latin typeface="HiraMaruPro-W4"/>
                <a:ea typeface="HiraMaruPro-W4"/>
                <a:cs typeface="HiraMaruPro-W4"/>
                <a:sym typeface="HiraMaruPro-W4"/>
              </a:rPr>
              <a:t>Group-F</a:t>
            </a:r>
            <a:endParaRPr sz="2600">
              <a:solidFill>
                <a:srgbClr val="999999"/>
              </a:solidFill>
              <a:latin typeface="HiraMaruPro-W4"/>
              <a:ea typeface="HiraMaruPro-W4"/>
              <a:cs typeface="HiraMaruPro-W4"/>
              <a:sym typeface="HiraMaruPro-W4"/>
            </a:endParaRPr>
          </a:p>
          <a:p>
            <a:pPr marL="0" lvl="0" indent="0" algn="ctr" rtl="0">
              <a:lnSpc>
                <a:spcPct val="100000"/>
              </a:lnSpc>
              <a:spcBef>
                <a:spcPts val="0"/>
              </a:spcBef>
              <a:spcAft>
                <a:spcPts val="0"/>
              </a:spcAft>
              <a:buNone/>
            </a:pPr>
            <a:r>
              <a:rPr lang="ja" sz="1435">
                <a:latin typeface="HiraMaruPro-W4"/>
                <a:ea typeface="HiraMaruPro-W4"/>
                <a:cs typeface="HiraMaruPro-W4"/>
                <a:sym typeface="HiraMaruPro-W4"/>
              </a:rPr>
              <a:t>佐藤 義忠　安富 友香</a:t>
            </a:r>
            <a:endParaRPr sz="1435">
              <a:latin typeface="HiraMaruPro-W4"/>
              <a:ea typeface="HiraMaruPro-W4"/>
              <a:cs typeface="HiraMaruPro-W4"/>
              <a:sym typeface="HiraMaruPro-W4"/>
            </a:endParaRPr>
          </a:p>
          <a:p>
            <a:pPr marL="0" lvl="0" indent="0" algn="ctr" rtl="0">
              <a:lnSpc>
                <a:spcPct val="100000"/>
              </a:lnSpc>
              <a:spcBef>
                <a:spcPts val="0"/>
              </a:spcBef>
              <a:spcAft>
                <a:spcPts val="0"/>
              </a:spcAft>
              <a:buNone/>
            </a:pPr>
            <a:r>
              <a:rPr lang="ja" sz="1435">
                <a:latin typeface="HiraMaruPro-W4"/>
                <a:ea typeface="HiraMaruPro-W4"/>
                <a:cs typeface="HiraMaruPro-W4"/>
                <a:sym typeface="HiraMaruPro-W4"/>
              </a:rPr>
              <a:t>脇田 侑輝</a:t>
            </a:r>
            <a:endParaRPr>
              <a:latin typeface="HiraMaruPro-W4"/>
              <a:ea typeface="HiraMaruPro-W4"/>
              <a:cs typeface="HiraMaruPro-W4"/>
              <a:sym typeface="HiraMaruPro-W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p:nvPr/>
        </p:nvSpPr>
        <p:spPr>
          <a:xfrm>
            <a:off x="302275" y="1005075"/>
            <a:ext cx="8539500" cy="3461700"/>
          </a:xfrm>
          <a:prstGeom prst="rect">
            <a:avLst/>
          </a:prstGeom>
          <a:solidFill>
            <a:schemeClr val="lt2"/>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txBox="1">
            <a:spLocks noGrp="1"/>
          </p:cNvSpPr>
          <p:nvPr>
            <p:ph type="title"/>
          </p:nvPr>
        </p:nvSpPr>
        <p:spPr>
          <a:xfrm>
            <a:off x="469225" y="108150"/>
            <a:ext cx="8217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latin typeface="HiraMaruPro-W4"/>
                <a:ea typeface="HiraMaruPro-W4"/>
                <a:cs typeface="HiraMaruPro-W4"/>
                <a:sym typeface="HiraMaruPro-W4"/>
              </a:rPr>
              <a:t>LINE UI（リッチメニュー）</a:t>
            </a:r>
            <a:endParaRPr>
              <a:latin typeface="HiraMaruPro-W4"/>
              <a:ea typeface="HiraMaruPro-W4"/>
              <a:cs typeface="HiraMaruPro-W4"/>
              <a:sym typeface="HiraMaruPro-W4"/>
            </a:endParaRPr>
          </a:p>
        </p:txBody>
      </p:sp>
      <p:pic>
        <p:nvPicPr>
          <p:cNvPr id="143" name="Google Shape;143;p22"/>
          <p:cNvPicPr preferRelativeResize="0"/>
          <p:nvPr/>
        </p:nvPicPr>
        <p:blipFill>
          <a:blip r:embed="rId3">
            <a:alphaModFix/>
          </a:blip>
          <a:stretch>
            <a:fillRect/>
          </a:stretch>
        </p:blipFill>
        <p:spPr>
          <a:xfrm>
            <a:off x="4707887" y="1220075"/>
            <a:ext cx="3829827" cy="2582511"/>
          </a:xfrm>
          <a:prstGeom prst="rect">
            <a:avLst/>
          </a:prstGeom>
          <a:noFill/>
          <a:ln>
            <a:noFill/>
          </a:ln>
        </p:spPr>
      </p:pic>
      <p:pic>
        <p:nvPicPr>
          <p:cNvPr id="144" name="Google Shape;144;p22"/>
          <p:cNvPicPr preferRelativeResize="0"/>
          <p:nvPr/>
        </p:nvPicPr>
        <p:blipFill>
          <a:blip r:embed="rId4">
            <a:alphaModFix/>
          </a:blip>
          <a:stretch>
            <a:fillRect/>
          </a:stretch>
        </p:blipFill>
        <p:spPr>
          <a:xfrm>
            <a:off x="606288" y="1220063"/>
            <a:ext cx="3829827" cy="2582522"/>
          </a:xfrm>
          <a:prstGeom prst="rect">
            <a:avLst/>
          </a:prstGeom>
          <a:noFill/>
          <a:ln>
            <a:noFill/>
          </a:ln>
        </p:spPr>
      </p:pic>
      <p:sp>
        <p:nvSpPr>
          <p:cNvPr id="145" name="Google Shape;145;p22"/>
          <p:cNvSpPr txBox="1"/>
          <p:nvPr/>
        </p:nvSpPr>
        <p:spPr>
          <a:xfrm>
            <a:off x="7656850" y="4776475"/>
            <a:ext cx="1407000" cy="3231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ja" sz="900">
                <a:solidFill>
                  <a:schemeClr val="lt1"/>
                </a:solidFill>
                <a:latin typeface="HiraMaruPro-W4"/>
                <a:ea typeface="HiraMaruPro-W4"/>
                <a:cs typeface="HiraMaruPro-W4"/>
                <a:sym typeface="HiraMaruPro-W4"/>
              </a:rPr>
              <a:t>発表者名　:　安富友香</a:t>
            </a:r>
            <a:endParaRPr sz="900">
              <a:solidFill>
                <a:schemeClr val="lt1"/>
              </a:solidFill>
              <a:latin typeface="HiraMaruPro-W4"/>
              <a:ea typeface="HiraMaruPro-W4"/>
              <a:cs typeface="HiraMaruPro-W4"/>
              <a:sym typeface="HiraMaruPro-W4"/>
            </a:endParaRPr>
          </a:p>
        </p:txBody>
      </p:sp>
      <p:sp>
        <p:nvSpPr>
          <p:cNvPr id="146" name="Google Shape;146;p22"/>
          <p:cNvSpPr txBox="1"/>
          <p:nvPr/>
        </p:nvSpPr>
        <p:spPr>
          <a:xfrm>
            <a:off x="1527913" y="3881500"/>
            <a:ext cx="1986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a:latin typeface="HiraMaruPro-W4"/>
                <a:ea typeface="HiraMaruPro-W4"/>
                <a:cs typeface="HiraMaruPro-W4"/>
                <a:sym typeface="HiraMaruPro-W4"/>
              </a:rPr>
              <a:t>オン・オフ・温度調節</a:t>
            </a:r>
            <a:endParaRPr>
              <a:latin typeface="HiraMaruPro-W4"/>
              <a:ea typeface="HiraMaruPro-W4"/>
              <a:cs typeface="HiraMaruPro-W4"/>
              <a:sym typeface="HiraMaruPro-W4"/>
            </a:endParaRPr>
          </a:p>
        </p:txBody>
      </p:sp>
      <p:sp>
        <p:nvSpPr>
          <p:cNvPr id="147" name="Google Shape;147;p22"/>
          <p:cNvSpPr txBox="1"/>
          <p:nvPr/>
        </p:nvSpPr>
        <p:spPr>
          <a:xfrm>
            <a:off x="5629488" y="3881500"/>
            <a:ext cx="1986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a:latin typeface="HiraMaruPro-W4"/>
                <a:ea typeface="HiraMaruPro-W4"/>
                <a:cs typeface="HiraMaruPro-W4"/>
                <a:sym typeface="HiraMaruPro-W4"/>
              </a:rPr>
              <a:t>その他の機能</a:t>
            </a:r>
            <a:endParaRPr>
              <a:latin typeface="HiraMaruPro-W4"/>
              <a:ea typeface="HiraMaruPro-W4"/>
              <a:cs typeface="HiraMaruPro-W4"/>
              <a:sym typeface="HiraMaruPro-W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p:nvPr/>
        </p:nvSpPr>
        <p:spPr>
          <a:xfrm>
            <a:off x="6817750" y="981613"/>
            <a:ext cx="1986600" cy="3494100"/>
          </a:xfrm>
          <a:prstGeom prst="rect">
            <a:avLst/>
          </a:prstGeom>
          <a:solidFill>
            <a:schemeClr val="lt2"/>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3" name="Google Shape;153;p23"/>
          <p:cNvSpPr/>
          <p:nvPr/>
        </p:nvSpPr>
        <p:spPr>
          <a:xfrm>
            <a:off x="4701575" y="981600"/>
            <a:ext cx="1986600" cy="3494100"/>
          </a:xfrm>
          <a:prstGeom prst="rect">
            <a:avLst/>
          </a:prstGeom>
          <a:solidFill>
            <a:schemeClr val="lt2"/>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4" name="Google Shape;154;p23"/>
          <p:cNvSpPr/>
          <p:nvPr/>
        </p:nvSpPr>
        <p:spPr>
          <a:xfrm>
            <a:off x="2585400" y="981600"/>
            <a:ext cx="1986600" cy="3494100"/>
          </a:xfrm>
          <a:prstGeom prst="rect">
            <a:avLst/>
          </a:prstGeom>
          <a:solidFill>
            <a:schemeClr val="lt2"/>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5" name="Google Shape;155;p23"/>
          <p:cNvSpPr/>
          <p:nvPr/>
        </p:nvSpPr>
        <p:spPr>
          <a:xfrm>
            <a:off x="469225" y="981600"/>
            <a:ext cx="1986600" cy="3494100"/>
          </a:xfrm>
          <a:prstGeom prst="rect">
            <a:avLst/>
          </a:prstGeom>
          <a:solidFill>
            <a:schemeClr val="lt2"/>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6" name="Google Shape;156;p23"/>
          <p:cNvSpPr txBox="1">
            <a:spLocks noGrp="1"/>
          </p:cNvSpPr>
          <p:nvPr>
            <p:ph type="title"/>
          </p:nvPr>
        </p:nvSpPr>
        <p:spPr>
          <a:xfrm>
            <a:off x="469225" y="108150"/>
            <a:ext cx="8217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latin typeface="HiraMaruPro-W4"/>
                <a:ea typeface="HiraMaruPro-W4"/>
                <a:cs typeface="HiraMaruPro-W4"/>
                <a:sym typeface="HiraMaruPro-W4"/>
              </a:rPr>
              <a:t>デモンストレーション</a:t>
            </a:r>
            <a:endParaRPr>
              <a:latin typeface="HiraMaruPro-W4"/>
              <a:ea typeface="HiraMaruPro-W4"/>
              <a:cs typeface="HiraMaruPro-W4"/>
              <a:sym typeface="HiraMaruPro-W4"/>
            </a:endParaRPr>
          </a:p>
        </p:txBody>
      </p:sp>
      <p:pic>
        <p:nvPicPr>
          <p:cNvPr id="157" name="Google Shape;157;p23" title="動画その1.MOV">
            <a:hlinkClick r:id="rId3"/>
          </p:cNvPr>
          <p:cNvPicPr preferRelativeResize="0"/>
          <p:nvPr/>
        </p:nvPicPr>
        <p:blipFill>
          <a:blip r:embed="rId4">
            <a:alphaModFix/>
          </a:blip>
          <a:stretch>
            <a:fillRect/>
          </a:stretch>
        </p:blipFill>
        <p:spPr>
          <a:xfrm>
            <a:off x="920538" y="1401825"/>
            <a:ext cx="1083976" cy="2339825"/>
          </a:xfrm>
          <a:prstGeom prst="rect">
            <a:avLst/>
          </a:prstGeom>
          <a:noFill/>
          <a:ln>
            <a:noFill/>
          </a:ln>
        </p:spPr>
      </p:pic>
      <p:pic>
        <p:nvPicPr>
          <p:cNvPr id="158" name="Google Shape;158;p23" title="動画その2.MOV">
            <a:hlinkClick r:id="rId5"/>
          </p:cNvPr>
          <p:cNvPicPr preferRelativeResize="0"/>
          <p:nvPr/>
        </p:nvPicPr>
        <p:blipFill>
          <a:blip r:embed="rId4">
            <a:alphaModFix/>
          </a:blip>
          <a:stretch>
            <a:fillRect/>
          </a:stretch>
        </p:blipFill>
        <p:spPr>
          <a:xfrm>
            <a:off x="7269079" y="1401825"/>
            <a:ext cx="1083974" cy="2339825"/>
          </a:xfrm>
          <a:prstGeom prst="rect">
            <a:avLst/>
          </a:prstGeom>
          <a:noFill/>
          <a:ln>
            <a:noFill/>
          </a:ln>
        </p:spPr>
      </p:pic>
      <p:pic>
        <p:nvPicPr>
          <p:cNvPr id="159" name="Google Shape;159;p23" title="動画その3.MOV">
            <a:hlinkClick r:id="rId6"/>
          </p:cNvPr>
          <p:cNvPicPr preferRelativeResize="0"/>
          <p:nvPr/>
        </p:nvPicPr>
        <p:blipFill>
          <a:blip r:embed="rId4">
            <a:alphaModFix/>
          </a:blip>
          <a:stretch>
            <a:fillRect/>
          </a:stretch>
        </p:blipFill>
        <p:spPr>
          <a:xfrm>
            <a:off x="3036701" y="1401825"/>
            <a:ext cx="1083976" cy="2339825"/>
          </a:xfrm>
          <a:prstGeom prst="rect">
            <a:avLst/>
          </a:prstGeom>
          <a:noFill/>
          <a:ln>
            <a:noFill/>
          </a:ln>
        </p:spPr>
      </p:pic>
      <p:sp>
        <p:nvSpPr>
          <p:cNvPr id="160" name="Google Shape;160;p23"/>
          <p:cNvSpPr txBox="1"/>
          <p:nvPr/>
        </p:nvSpPr>
        <p:spPr>
          <a:xfrm>
            <a:off x="469213" y="3934400"/>
            <a:ext cx="1986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a:latin typeface="HiraMaruPro-W4"/>
                <a:ea typeface="HiraMaruPro-W4"/>
                <a:cs typeface="HiraMaruPro-W4"/>
                <a:sym typeface="HiraMaruPro-W4"/>
              </a:rPr>
              <a:t>オン・オフ・温度調節</a:t>
            </a:r>
            <a:endParaRPr>
              <a:latin typeface="HiraMaruPro-W4"/>
              <a:ea typeface="HiraMaruPro-W4"/>
              <a:cs typeface="HiraMaruPro-W4"/>
              <a:sym typeface="HiraMaruPro-W4"/>
            </a:endParaRPr>
          </a:p>
        </p:txBody>
      </p:sp>
      <p:sp>
        <p:nvSpPr>
          <p:cNvPr id="161" name="Google Shape;161;p23"/>
          <p:cNvSpPr txBox="1"/>
          <p:nvPr/>
        </p:nvSpPr>
        <p:spPr>
          <a:xfrm>
            <a:off x="2585400" y="3934400"/>
            <a:ext cx="1986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a:latin typeface="HiraMaruPro-W4"/>
                <a:ea typeface="HiraMaruPro-W4"/>
                <a:cs typeface="HiraMaruPro-W4"/>
                <a:sym typeface="HiraMaruPro-W4"/>
              </a:rPr>
              <a:t>タイマーの設定</a:t>
            </a:r>
            <a:endParaRPr>
              <a:latin typeface="HiraMaruPro-W4"/>
              <a:ea typeface="HiraMaruPro-W4"/>
              <a:cs typeface="HiraMaruPro-W4"/>
              <a:sym typeface="HiraMaruPro-W4"/>
            </a:endParaRPr>
          </a:p>
        </p:txBody>
      </p:sp>
      <p:sp>
        <p:nvSpPr>
          <p:cNvPr id="162" name="Google Shape;162;p23"/>
          <p:cNvSpPr txBox="1"/>
          <p:nvPr/>
        </p:nvSpPr>
        <p:spPr>
          <a:xfrm>
            <a:off x="6817750" y="3934400"/>
            <a:ext cx="1986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a:latin typeface="HiraMaruPro-W4"/>
                <a:ea typeface="HiraMaruPro-W4"/>
                <a:cs typeface="HiraMaruPro-W4"/>
                <a:sym typeface="HiraMaruPro-W4"/>
              </a:rPr>
              <a:t>その他の機能</a:t>
            </a:r>
            <a:endParaRPr>
              <a:latin typeface="HiraMaruPro-W4"/>
              <a:ea typeface="HiraMaruPro-W4"/>
              <a:cs typeface="HiraMaruPro-W4"/>
              <a:sym typeface="HiraMaruPro-W4"/>
            </a:endParaRPr>
          </a:p>
        </p:txBody>
      </p:sp>
      <p:sp>
        <p:nvSpPr>
          <p:cNvPr id="163" name="Google Shape;163;p23"/>
          <p:cNvSpPr txBox="1"/>
          <p:nvPr/>
        </p:nvSpPr>
        <p:spPr>
          <a:xfrm>
            <a:off x="7656850" y="4776475"/>
            <a:ext cx="1407000" cy="3231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ja" sz="900">
                <a:solidFill>
                  <a:schemeClr val="lt1"/>
                </a:solidFill>
                <a:latin typeface="HiraMaruPro-W4"/>
                <a:ea typeface="HiraMaruPro-W4"/>
                <a:cs typeface="HiraMaruPro-W4"/>
                <a:sym typeface="HiraMaruPro-W4"/>
              </a:rPr>
              <a:t>発表者名　:　安富友香</a:t>
            </a:r>
            <a:endParaRPr sz="900">
              <a:solidFill>
                <a:schemeClr val="lt1"/>
              </a:solidFill>
              <a:latin typeface="HiraMaruPro-W4"/>
              <a:ea typeface="HiraMaruPro-W4"/>
              <a:cs typeface="HiraMaruPro-W4"/>
              <a:sym typeface="HiraMaruPro-W4"/>
            </a:endParaRPr>
          </a:p>
        </p:txBody>
      </p:sp>
      <p:pic>
        <p:nvPicPr>
          <p:cNvPr id="164" name="Google Shape;164;p23" title="動画その4.mov">
            <a:hlinkClick r:id="rId7"/>
          </p:cNvPr>
          <p:cNvPicPr preferRelativeResize="0"/>
          <p:nvPr/>
        </p:nvPicPr>
        <p:blipFill>
          <a:blip r:embed="rId4">
            <a:alphaModFix/>
          </a:blip>
          <a:stretch>
            <a:fillRect/>
          </a:stretch>
        </p:blipFill>
        <p:spPr>
          <a:xfrm>
            <a:off x="5152888" y="1401850"/>
            <a:ext cx="1083974" cy="2339825"/>
          </a:xfrm>
          <a:prstGeom prst="rect">
            <a:avLst/>
          </a:prstGeom>
          <a:noFill/>
          <a:ln>
            <a:noFill/>
          </a:ln>
        </p:spPr>
      </p:pic>
      <p:sp>
        <p:nvSpPr>
          <p:cNvPr id="165" name="Google Shape;165;p23"/>
          <p:cNvSpPr txBox="1"/>
          <p:nvPr/>
        </p:nvSpPr>
        <p:spPr>
          <a:xfrm>
            <a:off x="4701575" y="3934400"/>
            <a:ext cx="1986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a:latin typeface="HiraMaruPro-W4"/>
                <a:ea typeface="HiraMaruPro-W4"/>
                <a:cs typeface="HiraMaruPro-W4"/>
                <a:sym typeface="HiraMaruPro-W4"/>
              </a:rPr>
              <a:t>自動オン機能</a:t>
            </a:r>
            <a:endParaRPr>
              <a:latin typeface="HiraMaruPro-W4"/>
              <a:ea typeface="HiraMaruPro-W4"/>
              <a:cs typeface="HiraMaruPro-W4"/>
              <a:sym typeface="HiraMaruPro-W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fade">
                                      <p:cBhvr>
                                        <p:cTn id="7" dur="1000"/>
                                        <p:tgtEl>
                                          <p:spTgt spid="1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8"/>
                                        </p:tgtEl>
                                        <p:attrNameLst>
                                          <p:attrName>style.visibility</p:attrName>
                                        </p:attrNameLst>
                                      </p:cBhvr>
                                      <p:to>
                                        <p:strVal val="visible"/>
                                      </p:to>
                                    </p:set>
                                    <p:animEffect transition="in" filter="fade">
                                      <p:cBhvr>
                                        <p:cTn id="12" dur="1000"/>
                                        <p:tgtEl>
                                          <p:spTgt spid="15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9"/>
                                        </p:tgtEl>
                                        <p:attrNameLst>
                                          <p:attrName>style.visibility</p:attrName>
                                        </p:attrNameLst>
                                      </p:cBhvr>
                                      <p:to>
                                        <p:strVal val="visible"/>
                                      </p:to>
                                    </p:set>
                                    <p:animEffect transition="in" filter="fade">
                                      <p:cBhvr>
                                        <p:cTn id="17" dur="1000"/>
                                        <p:tgtEl>
                                          <p:spTgt spid="15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4"/>
                                        </p:tgtEl>
                                        <p:attrNameLst>
                                          <p:attrName>style.visibility</p:attrName>
                                        </p:attrNameLst>
                                      </p:cBhvr>
                                      <p:to>
                                        <p:strVal val="visible"/>
                                      </p:to>
                                    </p:set>
                                    <p:animEffect transition="in" filter="fade">
                                      <p:cBhvr>
                                        <p:cTn id="22" dur="10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4"/>
          <p:cNvSpPr txBox="1">
            <a:spLocks noGrp="1"/>
          </p:cNvSpPr>
          <p:nvPr>
            <p:ph type="title"/>
          </p:nvPr>
        </p:nvSpPr>
        <p:spPr>
          <a:xfrm>
            <a:off x="469225" y="108150"/>
            <a:ext cx="8217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latin typeface="HiraMaruPro-W4"/>
                <a:ea typeface="HiraMaruPro-W4"/>
                <a:cs typeface="HiraMaruPro-W4"/>
                <a:sym typeface="HiraMaruPro-W4"/>
              </a:rPr>
              <a:t>計画書・分担</a:t>
            </a:r>
            <a:endParaRPr>
              <a:latin typeface="HiraMaruPro-W4"/>
              <a:ea typeface="HiraMaruPro-W4"/>
              <a:cs typeface="HiraMaruPro-W4"/>
              <a:sym typeface="HiraMaruPro-W4"/>
            </a:endParaRPr>
          </a:p>
        </p:txBody>
      </p:sp>
      <p:pic>
        <p:nvPicPr>
          <p:cNvPr id="171" name="Google Shape;171;p24"/>
          <p:cNvPicPr preferRelativeResize="0"/>
          <p:nvPr/>
        </p:nvPicPr>
        <p:blipFill>
          <a:blip r:embed="rId3">
            <a:alphaModFix/>
          </a:blip>
          <a:stretch>
            <a:fillRect/>
          </a:stretch>
        </p:blipFill>
        <p:spPr>
          <a:xfrm>
            <a:off x="519025" y="1017725"/>
            <a:ext cx="6248175" cy="3694950"/>
          </a:xfrm>
          <a:prstGeom prst="rect">
            <a:avLst/>
          </a:prstGeom>
          <a:noFill/>
          <a:ln>
            <a:noFill/>
          </a:ln>
        </p:spPr>
      </p:pic>
      <p:sp>
        <p:nvSpPr>
          <p:cNvPr id="172" name="Google Shape;172;p24"/>
          <p:cNvSpPr txBox="1"/>
          <p:nvPr/>
        </p:nvSpPr>
        <p:spPr>
          <a:xfrm>
            <a:off x="6875100" y="1480750"/>
            <a:ext cx="21903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200">
                <a:latin typeface="HiraMaruPro-W4"/>
                <a:ea typeface="HiraMaruPro-W4"/>
                <a:cs typeface="HiraMaruPro-W4"/>
                <a:sym typeface="HiraMaruPro-W4"/>
              </a:rPr>
              <a:t>左図の通り、</a:t>
            </a:r>
            <a:endParaRPr sz="1200">
              <a:latin typeface="HiraMaruPro-W4"/>
              <a:ea typeface="HiraMaruPro-W4"/>
              <a:cs typeface="HiraMaruPro-W4"/>
              <a:sym typeface="HiraMaruPro-W4"/>
            </a:endParaRPr>
          </a:p>
          <a:p>
            <a:pPr marL="0" lvl="0" indent="0" algn="l" rtl="0">
              <a:spcBef>
                <a:spcPts val="0"/>
              </a:spcBef>
              <a:spcAft>
                <a:spcPts val="0"/>
              </a:spcAft>
              <a:buNone/>
            </a:pPr>
            <a:r>
              <a:rPr lang="ja" sz="1200">
                <a:latin typeface="HiraMaruPro-W4"/>
                <a:ea typeface="HiraMaruPro-W4"/>
                <a:cs typeface="HiraMaruPro-W4"/>
                <a:sym typeface="HiraMaruPro-W4"/>
              </a:rPr>
              <a:t>開発を分担して進めた。</a:t>
            </a:r>
            <a:endParaRPr sz="1200">
              <a:latin typeface="HiraMaruPro-W4"/>
              <a:ea typeface="HiraMaruPro-W4"/>
              <a:cs typeface="HiraMaruPro-W4"/>
              <a:sym typeface="HiraMaruPro-W4"/>
            </a:endParaRPr>
          </a:p>
          <a:p>
            <a:pPr marL="0" lvl="0" indent="0" algn="l" rtl="0">
              <a:spcBef>
                <a:spcPts val="0"/>
              </a:spcBef>
              <a:spcAft>
                <a:spcPts val="0"/>
              </a:spcAft>
              <a:buNone/>
            </a:pPr>
            <a:endParaRPr sz="1200">
              <a:latin typeface="HiraMaruPro-W4"/>
              <a:ea typeface="HiraMaruPro-W4"/>
              <a:cs typeface="HiraMaruPro-W4"/>
              <a:sym typeface="HiraMaruPro-W4"/>
            </a:endParaRPr>
          </a:p>
          <a:p>
            <a:pPr marL="0" lvl="0" indent="0" algn="l" rtl="0">
              <a:spcBef>
                <a:spcPts val="0"/>
              </a:spcBef>
              <a:spcAft>
                <a:spcPts val="0"/>
              </a:spcAft>
              <a:buNone/>
            </a:pPr>
            <a:r>
              <a:rPr lang="ja" sz="1200">
                <a:latin typeface="HiraMaruPro-W4"/>
                <a:ea typeface="HiraMaruPro-W4"/>
                <a:cs typeface="HiraMaruPro-W4"/>
                <a:sym typeface="HiraMaruPro-W4"/>
              </a:rPr>
              <a:t>役割（各責任者）</a:t>
            </a:r>
            <a:endParaRPr sz="1200">
              <a:latin typeface="HiraMaruPro-W4"/>
              <a:ea typeface="HiraMaruPro-W4"/>
              <a:cs typeface="HiraMaruPro-W4"/>
              <a:sym typeface="HiraMaruPro-W4"/>
            </a:endParaRPr>
          </a:p>
          <a:p>
            <a:pPr marL="0" lvl="0" indent="0" algn="l" rtl="0">
              <a:spcBef>
                <a:spcPts val="0"/>
              </a:spcBef>
              <a:spcAft>
                <a:spcPts val="0"/>
              </a:spcAft>
              <a:buNone/>
            </a:pPr>
            <a:r>
              <a:rPr lang="ja" sz="1200">
                <a:latin typeface="HiraMaruPro-W4"/>
                <a:ea typeface="HiraMaruPro-W4"/>
                <a:cs typeface="HiraMaruPro-W4"/>
                <a:sym typeface="HiraMaruPro-W4"/>
              </a:rPr>
              <a:t>開発文書　　　：　脇田侑輝</a:t>
            </a:r>
            <a:endParaRPr sz="1200">
              <a:latin typeface="HiraMaruPro-W4"/>
              <a:ea typeface="HiraMaruPro-W4"/>
              <a:cs typeface="HiraMaruPro-W4"/>
              <a:sym typeface="HiraMaruPro-W4"/>
            </a:endParaRPr>
          </a:p>
          <a:p>
            <a:pPr marL="0" lvl="0" indent="0" algn="l" rtl="0">
              <a:spcBef>
                <a:spcPts val="0"/>
              </a:spcBef>
              <a:spcAft>
                <a:spcPts val="0"/>
              </a:spcAft>
              <a:buNone/>
            </a:pPr>
            <a:r>
              <a:rPr lang="ja" sz="1200">
                <a:latin typeface="HiraMaruPro-W4"/>
                <a:ea typeface="HiraMaruPro-W4"/>
                <a:cs typeface="HiraMaruPro-W4"/>
                <a:sym typeface="HiraMaruPro-W4"/>
              </a:rPr>
              <a:t>プログラム開発：　佐藤義忠</a:t>
            </a:r>
            <a:endParaRPr sz="1200">
              <a:latin typeface="HiraMaruPro-W4"/>
              <a:ea typeface="HiraMaruPro-W4"/>
              <a:cs typeface="HiraMaruPro-W4"/>
              <a:sym typeface="HiraMaruPro-W4"/>
            </a:endParaRPr>
          </a:p>
          <a:p>
            <a:pPr marL="0" lvl="0" indent="0" algn="l" rtl="0">
              <a:spcBef>
                <a:spcPts val="0"/>
              </a:spcBef>
              <a:spcAft>
                <a:spcPts val="0"/>
              </a:spcAft>
              <a:buNone/>
            </a:pPr>
            <a:r>
              <a:rPr lang="ja" sz="1200">
                <a:latin typeface="HiraMaruPro-W4"/>
                <a:ea typeface="HiraMaruPro-W4"/>
                <a:cs typeface="HiraMaruPro-W4"/>
                <a:sym typeface="HiraMaruPro-W4"/>
              </a:rPr>
              <a:t>発表資料　　　：　安富友香</a:t>
            </a:r>
            <a:endParaRPr sz="1200">
              <a:latin typeface="HiraMaruPro-W4"/>
              <a:ea typeface="HiraMaruPro-W4"/>
              <a:cs typeface="HiraMaruPro-W4"/>
              <a:sym typeface="HiraMaruPro-W4"/>
            </a:endParaRPr>
          </a:p>
          <a:p>
            <a:pPr marL="0" lvl="0" indent="0" algn="l" rtl="0">
              <a:spcBef>
                <a:spcPts val="0"/>
              </a:spcBef>
              <a:spcAft>
                <a:spcPts val="0"/>
              </a:spcAft>
              <a:buNone/>
            </a:pPr>
            <a:endParaRPr sz="1200">
              <a:latin typeface="HiraMaruPro-W4"/>
              <a:ea typeface="HiraMaruPro-W4"/>
              <a:cs typeface="HiraMaruPro-W4"/>
              <a:sym typeface="HiraMaruPro-W4"/>
            </a:endParaRPr>
          </a:p>
          <a:p>
            <a:pPr marL="0" lvl="0" indent="0" algn="l" rtl="0">
              <a:spcBef>
                <a:spcPts val="0"/>
              </a:spcBef>
              <a:spcAft>
                <a:spcPts val="0"/>
              </a:spcAft>
              <a:buNone/>
            </a:pPr>
            <a:r>
              <a:rPr lang="ja" sz="1200">
                <a:latin typeface="HiraMaruPro-W4"/>
                <a:ea typeface="HiraMaruPro-W4"/>
                <a:cs typeface="HiraMaruPro-W4"/>
                <a:sym typeface="HiraMaruPro-W4"/>
              </a:rPr>
              <a:t>作業自体は皆で分担して行った。また、発表資料作成に際して、</a:t>
            </a:r>
            <a:endParaRPr sz="1200">
              <a:latin typeface="HiraMaruPro-W4"/>
              <a:ea typeface="HiraMaruPro-W4"/>
              <a:cs typeface="HiraMaruPro-W4"/>
              <a:sym typeface="HiraMaruPro-W4"/>
            </a:endParaRPr>
          </a:p>
          <a:p>
            <a:pPr marL="0" lvl="0" indent="0" algn="l" rtl="0">
              <a:spcBef>
                <a:spcPts val="0"/>
              </a:spcBef>
              <a:spcAft>
                <a:spcPts val="0"/>
              </a:spcAft>
              <a:buNone/>
            </a:pPr>
            <a:r>
              <a:rPr lang="ja" sz="1200">
                <a:latin typeface="HiraMaruPro-W4"/>
                <a:ea typeface="HiraMaruPro-W4"/>
                <a:cs typeface="HiraMaruPro-W4"/>
                <a:sym typeface="HiraMaruPro-W4"/>
              </a:rPr>
              <a:t>設計　：　佐藤</a:t>
            </a:r>
            <a:endParaRPr sz="1200">
              <a:latin typeface="HiraMaruPro-W4"/>
              <a:ea typeface="HiraMaruPro-W4"/>
              <a:cs typeface="HiraMaruPro-W4"/>
              <a:sym typeface="HiraMaruPro-W4"/>
            </a:endParaRPr>
          </a:p>
          <a:p>
            <a:pPr marL="0" lvl="0" indent="0" algn="l" rtl="0">
              <a:spcBef>
                <a:spcPts val="0"/>
              </a:spcBef>
              <a:spcAft>
                <a:spcPts val="0"/>
              </a:spcAft>
              <a:buNone/>
            </a:pPr>
            <a:r>
              <a:rPr lang="ja" sz="1200">
                <a:latin typeface="HiraMaruPro-W4"/>
                <a:ea typeface="HiraMaruPro-W4"/>
                <a:cs typeface="HiraMaruPro-W4"/>
                <a:sym typeface="HiraMaruPro-W4"/>
              </a:rPr>
              <a:t>仕様　：　安富</a:t>
            </a:r>
            <a:endParaRPr sz="1200">
              <a:latin typeface="HiraMaruPro-W4"/>
              <a:ea typeface="HiraMaruPro-W4"/>
              <a:cs typeface="HiraMaruPro-W4"/>
              <a:sym typeface="HiraMaruPro-W4"/>
            </a:endParaRPr>
          </a:p>
          <a:p>
            <a:pPr marL="0" lvl="0" indent="0" algn="l" rtl="0">
              <a:spcBef>
                <a:spcPts val="0"/>
              </a:spcBef>
              <a:spcAft>
                <a:spcPts val="0"/>
              </a:spcAft>
              <a:buNone/>
            </a:pPr>
            <a:r>
              <a:rPr lang="ja" sz="1200">
                <a:latin typeface="HiraMaruPro-W4"/>
                <a:ea typeface="HiraMaruPro-W4"/>
                <a:cs typeface="HiraMaruPro-W4"/>
                <a:sym typeface="HiraMaruPro-W4"/>
              </a:rPr>
              <a:t>計画書：　脇田</a:t>
            </a:r>
            <a:endParaRPr sz="1200">
              <a:latin typeface="HiraMaruPro-W4"/>
              <a:ea typeface="HiraMaruPro-W4"/>
              <a:cs typeface="HiraMaruPro-W4"/>
              <a:sym typeface="HiraMaruPro-W4"/>
            </a:endParaRPr>
          </a:p>
          <a:p>
            <a:pPr marL="0" lvl="0" indent="0" algn="l" rtl="0">
              <a:spcBef>
                <a:spcPts val="0"/>
              </a:spcBef>
              <a:spcAft>
                <a:spcPts val="0"/>
              </a:spcAft>
              <a:buNone/>
            </a:pPr>
            <a:r>
              <a:rPr lang="ja" sz="1200">
                <a:latin typeface="HiraMaruPro-W4"/>
                <a:ea typeface="HiraMaruPro-W4"/>
                <a:cs typeface="HiraMaruPro-W4"/>
                <a:sym typeface="HiraMaruPro-W4"/>
              </a:rPr>
              <a:t>の役割分担で管理した。</a:t>
            </a:r>
            <a:endParaRPr sz="1200">
              <a:latin typeface="HiraMaruPro-W4"/>
              <a:ea typeface="HiraMaruPro-W4"/>
              <a:cs typeface="HiraMaruPro-W4"/>
              <a:sym typeface="HiraMaruPro-W4"/>
            </a:endParaRPr>
          </a:p>
        </p:txBody>
      </p:sp>
      <p:sp>
        <p:nvSpPr>
          <p:cNvPr id="173" name="Google Shape;173;p24"/>
          <p:cNvSpPr txBox="1"/>
          <p:nvPr/>
        </p:nvSpPr>
        <p:spPr>
          <a:xfrm>
            <a:off x="7656850" y="4776475"/>
            <a:ext cx="1407000" cy="3231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ja" sz="900">
                <a:solidFill>
                  <a:schemeClr val="lt1"/>
                </a:solidFill>
                <a:latin typeface="HiraMaruPro-W4"/>
                <a:ea typeface="HiraMaruPro-W4"/>
                <a:cs typeface="HiraMaruPro-W4"/>
                <a:sym typeface="HiraMaruPro-W4"/>
              </a:rPr>
              <a:t>発表者名　:　安富友香</a:t>
            </a:r>
            <a:endParaRPr sz="900">
              <a:solidFill>
                <a:schemeClr val="lt1"/>
              </a:solidFill>
              <a:latin typeface="HiraMaruPro-W4"/>
              <a:ea typeface="HiraMaruPro-W4"/>
              <a:cs typeface="HiraMaruPro-W4"/>
              <a:sym typeface="HiraMaruPro-W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a:spLocks noGrp="1"/>
          </p:cNvSpPr>
          <p:nvPr>
            <p:ph type="title"/>
          </p:nvPr>
        </p:nvSpPr>
        <p:spPr>
          <a:xfrm>
            <a:off x="469225" y="108150"/>
            <a:ext cx="8217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latin typeface="HiraMaruPro-W4"/>
                <a:ea typeface="HiraMaruPro-W4"/>
                <a:cs typeface="HiraMaruPro-W4"/>
                <a:sym typeface="HiraMaruPro-W4"/>
              </a:rPr>
              <a:t>プロジェクト計画実態（中間発表通り）</a:t>
            </a:r>
            <a:endParaRPr>
              <a:latin typeface="HiraMaruPro-W4"/>
              <a:ea typeface="HiraMaruPro-W4"/>
              <a:cs typeface="HiraMaruPro-W4"/>
              <a:sym typeface="HiraMaruPro-W4"/>
            </a:endParaRPr>
          </a:p>
        </p:txBody>
      </p:sp>
      <p:sp>
        <p:nvSpPr>
          <p:cNvPr id="179" name="Google Shape;179;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298450" algn="l" rtl="0">
              <a:spcBef>
                <a:spcPts val="0"/>
              </a:spcBef>
              <a:spcAft>
                <a:spcPts val="0"/>
              </a:spcAft>
              <a:buClr>
                <a:schemeClr val="dk1"/>
              </a:buClr>
              <a:buSzPts val="1100"/>
              <a:buFont typeface="HiraMaruPro-W4"/>
              <a:buChar char="-"/>
            </a:pPr>
            <a:r>
              <a:rPr lang="ja" sz="1100">
                <a:solidFill>
                  <a:schemeClr val="dk1"/>
                </a:solidFill>
                <a:latin typeface="HiraMaruPro-W4"/>
                <a:ea typeface="HiraMaruPro-W4"/>
                <a:cs typeface="HiraMaruPro-W4"/>
                <a:sym typeface="HiraMaruPro-W4"/>
              </a:rPr>
              <a:t>7/6</a:t>
            </a:r>
            <a:endParaRPr sz="1100">
              <a:solidFill>
                <a:schemeClr val="dk1"/>
              </a:solidFill>
              <a:latin typeface="HiraMaruPro-W4"/>
              <a:ea typeface="HiraMaruPro-W4"/>
              <a:cs typeface="HiraMaruPro-W4"/>
              <a:sym typeface="HiraMaruPro-W4"/>
            </a:endParaRPr>
          </a:p>
          <a:p>
            <a:pPr marL="914400" lvl="0" indent="-298450" algn="l" rtl="0">
              <a:spcBef>
                <a:spcPts val="0"/>
              </a:spcBef>
              <a:spcAft>
                <a:spcPts val="0"/>
              </a:spcAft>
              <a:buClr>
                <a:schemeClr val="dk1"/>
              </a:buClr>
              <a:buSzPts val="1100"/>
              <a:buFont typeface="HiraMaruPro-W4"/>
              <a:buChar char="-"/>
            </a:pPr>
            <a:r>
              <a:rPr lang="ja" sz="1100">
                <a:solidFill>
                  <a:schemeClr val="dk1"/>
                </a:solidFill>
                <a:latin typeface="HiraMaruPro-W4"/>
                <a:ea typeface="HiraMaruPro-W4"/>
                <a:cs typeface="HiraMaruPro-W4"/>
                <a:sym typeface="HiraMaruPro-W4"/>
              </a:rPr>
              <a:t>要求仕様の見直し</a:t>
            </a:r>
            <a:endParaRPr sz="1100">
              <a:solidFill>
                <a:schemeClr val="dk1"/>
              </a:solidFill>
              <a:latin typeface="HiraMaruPro-W4"/>
              <a:ea typeface="HiraMaruPro-W4"/>
              <a:cs typeface="HiraMaruPro-W4"/>
              <a:sym typeface="HiraMaruPro-W4"/>
            </a:endParaRPr>
          </a:p>
          <a:p>
            <a:pPr marL="914400" lvl="0" indent="-298450" algn="l" rtl="0">
              <a:spcBef>
                <a:spcPts val="0"/>
              </a:spcBef>
              <a:spcAft>
                <a:spcPts val="0"/>
              </a:spcAft>
              <a:buClr>
                <a:schemeClr val="dk1"/>
              </a:buClr>
              <a:buSzPts val="1100"/>
              <a:buFont typeface="HiraMaruPro-W4"/>
              <a:buChar char="-"/>
            </a:pPr>
            <a:r>
              <a:rPr lang="ja" sz="1100">
                <a:solidFill>
                  <a:schemeClr val="dk1"/>
                </a:solidFill>
                <a:latin typeface="HiraMaruPro-W4"/>
                <a:ea typeface="HiraMaruPro-W4"/>
                <a:cs typeface="HiraMaruPro-W4"/>
                <a:sym typeface="HiraMaruPro-W4"/>
              </a:rPr>
              <a:t>設計見直し</a:t>
            </a:r>
            <a:endParaRPr sz="1100">
              <a:solidFill>
                <a:schemeClr val="dk1"/>
              </a:solidFill>
              <a:latin typeface="HiraMaruPro-W4"/>
              <a:ea typeface="HiraMaruPro-W4"/>
              <a:cs typeface="HiraMaruPro-W4"/>
              <a:sym typeface="HiraMaruPro-W4"/>
            </a:endParaRPr>
          </a:p>
          <a:p>
            <a:pPr marL="457200" lvl="0" indent="-298450" algn="l" rtl="0">
              <a:spcBef>
                <a:spcPts val="0"/>
              </a:spcBef>
              <a:spcAft>
                <a:spcPts val="0"/>
              </a:spcAft>
              <a:buClr>
                <a:schemeClr val="dk1"/>
              </a:buClr>
              <a:buSzPts val="1100"/>
              <a:buFont typeface="HiraMaruPro-W4"/>
              <a:buChar char="-"/>
            </a:pPr>
            <a:r>
              <a:rPr lang="ja" sz="1100">
                <a:solidFill>
                  <a:schemeClr val="dk1"/>
                </a:solidFill>
                <a:latin typeface="HiraMaruPro-W4"/>
                <a:ea typeface="HiraMaruPro-W4"/>
                <a:cs typeface="HiraMaruPro-W4"/>
                <a:sym typeface="HiraMaruPro-W4"/>
              </a:rPr>
              <a:t>7/13</a:t>
            </a:r>
            <a:endParaRPr sz="1100">
              <a:solidFill>
                <a:schemeClr val="dk1"/>
              </a:solidFill>
              <a:latin typeface="HiraMaruPro-W4"/>
              <a:ea typeface="HiraMaruPro-W4"/>
              <a:cs typeface="HiraMaruPro-W4"/>
              <a:sym typeface="HiraMaruPro-W4"/>
            </a:endParaRPr>
          </a:p>
          <a:p>
            <a:pPr marL="914400" lvl="1" indent="-298450" algn="l" rtl="0">
              <a:spcBef>
                <a:spcPts val="0"/>
              </a:spcBef>
              <a:spcAft>
                <a:spcPts val="0"/>
              </a:spcAft>
              <a:buClr>
                <a:schemeClr val="dk1"/>
              </a:buClr>
              <a:buSzPts val="1100"/>
              <a:buFont typeface="HiraMaruPro-W4"/>
              <a:buChar char="-"/>
            </a:pPr>
            <a:r>
              <a:rPr lang="ja" sz="1100">
                <a:solidFill>
                  <a:schemeClr val="dk1"/>
                </a:solidFill>
                <a:latin typeface="HiraMaruPro-W4"/>
                <a:ea typeface="HiraMaruPro-W4"/>
                <a:cs typeface="HiraMaruPro-W4"/>
                <a:sym typeface="HiraMaruPro-W4"/>
              </a:rPr>
              <a:t>モジュールの開発開始</a:t>
            </a:r>
            <a:endParaRPr sz="1100">
              <a:solidFill>
                <a:schemeClr val="dk1"/>
              </a:solidFill>
              <a:latin typeface="HiraMaruPro-W4"/>
              <a:ea typeface="HiraMaruPro-W4"/>
              <a:cs typeface="HiraMaruPro-W4"/>
              <a:sym typeface="HiraMaruPro-W4"/>
            </a:endParaRPr>
          </a:p>
          <a:p>
            <a:pPr marL="1371600" lvl="2" indent="-298450" algn="l" rtl="0">
              <a:spcBef>
                <a:spcPts val="0"/>
              </a:spcBef>
              <a:spcAft>
                <a:spcPts val="0"/>
              </a:spcAft>
              <a:buClr>
                <a:schemeClr val="dk1"/>
              </a:buClr>
              <a:buSzPts val="1100"/>
              <a:buFont typeface="HiraMaruPro-W4"/>
              <a:buChar char="-"/>
            </a:pPr>
            <a:r>
              <a:rPr lang="ja" sz="1100">
                <a:solidFill>
                  <a:schemeClr val="dk1"/>
                </a:solidFill>
                <a:latin typeface="HiraMaruPro-W4"/>
                <a:ea typeface="HiraMaruPro-W4"/>
                <a:cs typeface="HiraMaruPro-W4"/>
                <a:sym typeface="HiraMaruPro-W4"/>
              </a:rPr>
              <a:t>Nature Remoからデータを取得しJSON形式で返す（安富）</a:t>
            </a:r>
            <a:endParaRPr sz="1100">
              <a:solidFill>
                <a:schemeClr val="dk1"/>
              </a:solidFill>
              <a:latin typeface="HiraMaruPro-W4"/>
              <a:ea typeface="HiraMaruPro-W4"/>
              <a:cs typeface="HiraMaruPro-W4"/>
              <a:sym typeface="HiraMaruPro-W4"/>
            </a:endParaRPr>
          </a:p>
          <a:p>
            <a:pPr marL="1371600" lvl="2" indent="-298450" algn="l" rtl="0">
              <a:spcBef>
                <a:spcPts val="0"/>
              </a:spcBef>
              <a:spcAft>
                <a:spcPts val="0"/>
              </a:spcAft>
              <a:buClr>
                <a:schemeClr val="dk1"/>
              </a:buClr>
              <a:buSzPts val="1100"/>
              <a:buFont typeface="HiraMaruPro-W4"/>
              <a:buChar char="-"/>
            </a:pPr>
            <a:r>
              <a:rPr lang="ja" sz="1100">
                <a:solidFill>
                  <a:schemeClr val="dk1"/>
                </a:solidFill>
                <a:latin typeface="HiraMaruPro-W4"/>
                <a:ea typeface="HiraMaruPro-W4"/>
                <a:cs typeface="HiraMaruPro-W4"/>
                <a:sym typeface="HiraMaruPro-W4"/>
              </a:rPr>
              <a:t>エアコンのON/OFFと温度をGSSに記載する（脇田）</a:t>
            </a:r>
            <a:endParaRPr sz="1100">
              <a:solidFill>
                <a:schemeClr val="dk1"/>
              </a:solidFill>
              <a:latin typeface="HiraMaruPro-W4"/>
              <a:ea typeface="HiraMaruPro-W4"/>
              <a:cs typeface="HiraMaruPro-W4"/>
              <a:sym typeface="HiraMaruPro-W4"/>
            </a:endParaRPr>
          </a:p>
          <a:p>
            <a:pPr marL="1371600" lvl="2" indent="-298450" algn="l" rtl="0">
              <a:spcBef>
                <a:spcPts val="0"/>
              </a:spcBef>
              <a:spcAft>
                <a:spcPts val="0"/>
              </a:spcAft>
              <a:buClr>
                <a:schemeClr val="dk1"/>
              </a:buClr>
              <a:buSzPts val="1100"/>
              <a:buFont typeface="HiraMaruPro-W4"/>
              <a:buChar char="-"/>
            </a:pPr>
            <a:r>
              <a:rPr lang="ja" sz="1100">
                <a:solidFill>
                  <a:schemeClr val="dk1"/>
                </a:solidFill>
                <a:latin typeface="HiraMaruPro-W4"/>
                <a:ea typeface="HiraMaruPro-W4"/>
                <a:cs typeface="HiraMaruPro-W4"/>
                <a:sym typeface="HiraMaruPro-W4"/>
              </a:rPr>
              <a:t>部屋の状態とエアコンの運転状態から通知や設定温度の変更を行う（脇田）</a:t>
            </a:r>
            <a:endParaRPr sz="1100">
              <a:solidFill>
                <a:schemeClr val="dk1"/>
              </a:solidFill>
              <a:latin typeface="HiraMaruPro-W4"/>
              <a:ea typeface="HiraMaruPro-W4"/>
              <a:cs typeface="HiraMaruPro-W4"/>
              <a:sym typeface="HiraMaruPro-W4"/>
            </a:endParaRPr>
          </a:p>
          <a:p>
            <a:pPr marL="1371600" lvl="2" indent="-298450" algn="l" rtl="0">
              <a:spcBef>
                <a:spcPts val="0"/>
              </a:spcBef>
              <a:spcAft>
                <a:spcPts val="0"/>
              </a:spcAft>
              <a:buClr>
                <a:schemeClr val="dk1"/>
              </a:buClr>
              <a:buSzPts val="1100"/>
              <a:buFont typeface="HiraMaruPro-W4"/>
              <a:buChar char="-"/>
            </a:pPr>
            <a:r>
              <a:rPr lang="ja" sz="1100">
                <a:solidFill>
                  <a:schemeClr val="dk1"/>
                </a:solidFill>
                <a:latin typeface="HiraMaruPro-W4"/>
                <a:ea typeface="HiraMaruPro-W4"/>
                <a:cs typeface="HiraMaruPro-W4"/>
                <a:sym typeface="HiraMaruPro-W4"/>
              </a:rPr>
              <a:t>Nature Remoのデータから不快指数の計算（脇田）</a:t>
            </a:r>
            <a:endParaRPr sz="1100">
              <a:solidFill>
                <a:schemeClr val="dk1"/>
              </a:solidFill>
              <a:latin typeface="HiraMaruPro-W4"/>
              <a:ea typeface="HiraMaruPro-W4"/>
              <a:cs typeface="HiraMaruPro-W4"/>
              <a:sym typeface="HiraMaruPro-W4"/>
            </a:endParaRPr>
          </a:p>
          <a:p>
            <a:pPr marL="1371600" lvl="2" indent="-298450" algn="l" rtl="0">
              <a:spcBef>
                <a:spcPts val="0"/>
              </a:spcBef>
              <a:spcAft>
                <a:spcPts val="0"/>
              </a:spcAft>
              <a:buClr>
                <a:schemeClr val="dk1"/>
              </a:buClr>
              <a:buSzPts val="1100"/>
              <a:buFont typeface="HiraMaruPro-W4"/>
              <a:buChar char="-"/>
            </a:pPr>
            <a:r>
              <a:rPr lang="ja" sz="1100">
                <a:solidFill>
                  <a:schemeClr val="dk1"/>
                </a:solidFill>
                <a:latin typeface="HiraMaruPro-W4"/>
                <a:ea typeface="HiraMaruPro-W4"/>
                <a:cs typeface="HiraMaruPro-W4"/>
                <a:sym typeface="HiraMaruPro-W4"/>
              </a:rPr>
              <a:t>LINEのメッセージによってエアコンのON/OFFの切り替え（安富）</a:t>
            </a:r>
            <a:endParaRPr sz="1100">
              <a:solidFill>
                <a:schemeClr val="dk1"/>
              </a:solidFill>
              <a:latin typeface="HiraMaruPro-W4"/>
              <a:ea typeface="HiraMaruPro-W4"/>
              <a:cs typeface="HiraMaruPro-W4"/>
              <a:sym typeface="HiraMaruPro-W4"/>
            </a:endParaRPr>
          </a:p>
          <a:p>
            <a:pPr marL="1371600" lvl="2" indent="-298450" algn="l" rtl="0">
              <a:spcBef>
                <a:spcPts val="0"/>
              </a:spcBef>
              <a:spcAft>
                <a:spcPts val="0"/>
              </a:spcAft>
              <a:buClr>
                <a:schemeClr val="dk1"/>
              </a:buClr>
              <a:buSzPts val="1100"/>
              <a:buFont typeface="HiraMaruPro-W4"/>
              <a:buChar char="-"/>
            </a:pPr>
            <a:r>
              <a:rPr lang="ja" sz="1100">
                <a:solidFill>
                  <a:schemeClr val="dk1"/>
                </a:solidFill>
                <a:latin typeface="HiraMaruPro-W4"/>
                <a:ea typeface="HiraMaruPro-W4"/>
                <a:cs typeface="HiraMaruPro-W4"/>
                <a:sym typeface="HiraMaruPro-W4"/>
              </a:rPr>
              <a:t>LINEからON /OFFのメッセージを受け取る（佐藤）</a:t>
            </a:r>
            <a:endParaRPr sz="1100">
              <a:solidFill>
                <a:schemeClr val="dk1"/>
              </a:solidFill>
              <a:latin typeface="HiraMaruPro-W4"/>
              <a:ea typeface="HiraMaruPro-W4"/>
              <a:cs typeface="HiraMaruPro-W4"/>
              <a:sym typeface="HiraMaruPro-W4"/>
            </a:endParaRPr>
          </a:p>
          <a:p>
            <a:pPr marL="1371600" lvl="2" indent="-298450" algn="l" rtl="0">
              <a:spcBef>
                <a:spcPts val="0"/>
              </a:spcBef>
              <a:spcAft>
                <a:spcPts val="0"/>
              </a:spcAft>
              <a:buClr>
                <a:schemeClr val="dk1"/>
              </a:buClr>
              <a:buSzPts val="1100"/>
              <a:buFont typeface="HiraMaruPro-W4"/>
              <a:buChar char="-"/>
            </a:pPr>
            <a:r>
              <a:rPr lang="ja" sz="1100">
                <a:solidFill>
                  <a:schemeClr val="dk1"/>
                </a:solidFill>
                <a:latin typeface="HiraMaruPro-W4"/>
                <a:ea typeface="HiraMaruPro-W4"/>
                <a:cs typeface="HiraMaruPro-W4"/>
                <a:sym typeface="HiraMaruPro-W4"/>
              </a:rPr>
              <a:t>不快指数の値を受け取りGASからLINEへ不快指数の通知（佐藤）</a:t>
            </a:r>
            <a:endParaRPr sz="1100">
              <a:solidFill>
                <a:schemeClr val="dk1"/>
              </a:solidFill>
              <a:latin typeface="HiraMaruPro-W4"/>
              <a:ea typeface="HiraMaruPro-W4"/>
              <a:cs typeface="HiraMaruPro-W4"/>
              <a:sym typeface="HiraMaruPro-W4"/>
            </a:endParaRPr>
          </a:p>
          <a:p>
            <a:pPr marL="457200" lvl="0" indent="-298450" algn="l" rtl="0">
              <a:spcBef>
                <a:spcPts val="0"/>
              </a:spcBef>
              <a:spcAft>
                <a:spcPts val="0"/>
              </a:spcAft>
              <a:buClr>
                <a:schemeClr val="dk1"/>
              </a:buClr>
              <a:buSzPts val="1100"/>
              <a:buFont typeface="HiraMaruPro-W4"/>
              <a:buChar char="-"/>
            </a:pPr>
            <a:r>
              <a:rPr lang="ja" sz="1100">
                <a:solidFill>
                  <a:schemeClr val="dk1"/>
                </a:solidFill>
                <a:latin typeface="HiraMaruPro-W4"/>
                <a:ea typeface="HiraMaruPro-W4"/>
                <a:cs typeface="HiraMaruPro-W4"/>
                <a:sym typeface="HiraMaruPro-W4"/>
              </a:rPr>
              <a:t>7/20</a:t>
            </a:r>
            <a:endParaRPr sz="1100">
              <a:solidFill>
                <a:schemeClr val="dk1"/>
              </a:solidFill>
              <a:latin typeface="HiraMaruPro-W4"/>
              <a:ea typeface="HiraMaruPro-W4"/>
              <a:cs typeface="HiraMaruPro-W4"/>
              <a:sym typeface="HiraMaruPro-W4"/>
            </a:endParaRPr>
          </a:p>
          <a:p>
            <a:pPr marL="914400" lvl="1" indent="-298450" algn="l" rtl="0">
              <a:spcBef>
                <a:spcPts val="0"/>
              </a:spcBef>
              <a:spcAft>
                <a:spcPts val="0"/>
              </a:spcAft>
              <a:buClr>
                <a:schemeClr val="dk1"/>
              </a:buClr>
              <a:buSzPts val="1100"/>
              <a:buFont typeface="HiraMaruPro-W4"/>
              <a:buChar char="-"/>
            </a:pPr>
            <a:r>
              <a:rPr lang="ja" sz="1100">
                <a:solidFill>
                  <a:schemeClr val="dk1"/>
                </a:solidFill>
                <a:latin typeface="HiraMaruPro-W4"/>
                <a:ea typeface="HiraMaruPro-W4"/>
                <a:cs typeface="HiraMaruPro-W4"/>
                <a:sym typeface="HiraMaruPro-W4"/>
              </a:rPr>
              <a:t>機能のテスト</a:t>
            </a:r>
            <a:endParaRPr sz="1100">
              <a:solidFill>
                <a:schemeClr val="dk1"/>
              </a:solidFill>
              <a:latin typeface="HiraMaruPro-W4"/>
              <a:ea typeface="HiraMaruPro-W4"/>
              <a:cs typeface="HiraMaruPro-W4"/>
              <a:sym typeface="HiraMaruPro-W4"/>
            </a:endParaRPr>
          </a:p>
          <a:p>
            <a:pPr marL="914400" lvl="1" indent="-298450" algn="l" rtl="0">
              <a:spcBef>
                <a:spcPts val="0"/>
              </a:spcBef>
              <a:spcAft>
                <a:spcPts val="0"/>
              </a:spcAft>
              <a:buClr>
                <a:schemeClr val="dk1"/>
              </a:buClr>
              <a:buSzPts val="1100"/>
              <a:buFont typeface="HiraMaruPro-W4"/>
              <a:buChar char="-"/>
            </a:pPr>
            <a:r>
              <a:rPr lang="ja" sz="1100">
                <a:solidFill>
                  <a:schemeClr val="dk1"/>
                </a:solidFill>
                <a:latin typeface="HiraMaruPro-W4"/>
                <a:ea typeface="HiraMaruPro-W4"/>
                <a:cs typeface="HiraMaruPro-W4"/>
                <a:sym typeface="HiraMaruPro-W4"/>
              </a:rPr>
              <a:t>修正の実行</a:t>
            </a:r>
            <a:endParaRPr sz="1100">
              <a:solidFill>
                <a:schemeClr val="dk1"/>
              </a:solidFill>
              <a:latin typeface="HiraMaruPro-W4"/>
              <a:ea typeface="HiraMaruPro-W4"/>
              <a:cs typeface="HiraMaruPro-W4"/>
              <a:sym typeface="HiraMaruPro-W4"/>
            </a:endParaRPr>
          </a:p>
          <a:p>
            <a:pPr marL="457200" lvl="0" indent="-298450" algn="l" rtl="0">
              <a:spcBef>
                <a:spcPts val="0"/>
              </a:spcBef>
              <a:spcAft>
                <a:spcPts val="0"/>
              </a:spcAft>
              <a:buClr>
                <a:schemeClr val="dk1"/>
              </a:buClr>
              <a:buSzPts val="1100"/>
              <a:buFont typeface="HiraMaruPro-W4"/>
              <a:buChar char="-"/>
            </a:pPr>
            <a:r>
              <a:rPr lang="ja" sz="1100">
                <a:solidFill>
                  <a:schemeClr val="dk1"/>
                </a:solidFill>
                <a:latin typeface="HiraMaruPro-W4"/>
                <a:ea typeface="HiraMaruPro-W4"/>
                <a:cs typeface="HiraMaruPro-W4"/>
                <a:sym typeface="HiraMaruPro-W4"/>
              </a:rPr>
              <a:t>7/27</a:t>
            </a:r>
            <a:endParaRPr sz="1100">
              <a:solidFill>
                <a:schemeClr val="dk1"/>
              </a:solidFill>
              <a:latin typeface="HiraMaruPro-W4"/>
              <a:ea typeface="HiraMaruPro-W4"/>
              <a:cs typeface="HiraMaruPro-W4"/>
              <a:sym typeface="HiraMaruPro-W4"/>
            </a:endParaRPr>
          </a:p>
          <a:p>
            <a:pPr marL="914400" lvl="1" indent="-298450" algn="l" rtl="0">
              <a:spcBef>
                <a:spcPts val="0"/>
              </a:spcBef>
              <a:spcAft>
                <a:spcPts val="0"/>
              </a:spcAft>
              <a:buClr>
                <a:schemeClr val="dk1"/>
              </a:buClr>
              <a:buSzPts val="1100"/>
              <a:buFont typeface="HiraMaruPro-W4"/>
              <a:buChar char="-"/>
            </a:pPr>
            <a:r>
              <a:rPr lang="ja" sz="1100">
                <a:solidFill>
                  <a:schemeClr val="dk1"/>
                </a:solidFill>
                <a:latin typeface="HiraMaruPro-W4"/>
                <a:ea typeface="HiraMaruPro-W4"/>
                <a:cs typeface="HiraMaruPro-W4"/>
                <a:sym typeface="HiraMaruPro-W4"/>
              </a:rPr>
              <a:t>仕様の再確認</a:t>
            </a:r>
            <a:endParaRPr sz="1100">
              <a:solidFill>
                <a:schemeClr val="dk1"/>
              </a:solidFill>
              <a:latin typeface="HiraMaruPro-W4"/>
              <a:ea typeface="HiraMaruPro-W4"/>
              <a:cs typeface="HiraMaruPro-W4"/>
              <a:sym typeface="HiraMaruPro-W4"/>
            </a:endParaRPr>
          </a:p>
          <a:p>
            <a:pPr marL="914400" lvl="1" indent="-298450" algn="l" rtl="0">
              <a:spcBef>
                <a:spcPts val="0"/>
              </a:spcBef>
              <a:spcAft>
                <a:spcPts val="0"/>
              </a:spcAft>
              <a:buClr>
                <a:schemeClr val="dk1"/>
              </a:buClr>
              <a:buSzPts val="1100"/>
              <a:buFont typeface="HiraMaruPro-W4"/>
              <a:buChar char="-"/>
            </a:pPr>
            <a:r>
              <a:rPr lang="ja" sz="1100">
                <a:solidFill>
                  <a:schemeClr val="dk1"/>
                </a:solidFill>
                <a:latin typeface="HiraMaruPro-W4"/>
                <a:ea typeface="HiraMaruPro-W4"/>
                <a:cs typeface="HiraMaruPro-W4"/>
                <a:sym typeface="HiraMaruPro-W4"/>
              </a:rPr>
              <a:t>成果発表資料の作成</a:t>
            </a:r>
            <a:endParaRPr>
              <a:latin typeface="HiraMaruPro-W4"/>
              <a:ea typeface="HiraMaruPro-W4"/>
              <a:cs typeface="HiraMaruPro-W4"/>
              <a:sym typeface="HiraMaruPro-W4"/>
            </a:endParaRPr>
          </a:p>
        </p:txBody>
      </p:sp>
      <p:sp>
        <p:nvSpPr>
          <p:cNvPr id="180" name="Google Shape;180;p25"/>
          <p:cNvSpPr txBox="1"/>
          <p:nvPr/>
        </p:nvSpPr>
        <p:spPr>
          <a:xfrm>
            <a:off x="7656850" y="4776475"/>
            <a:ext cx="1407000" cy="3231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ja" sz="900">
                <a:solidFill>
                  <a:schemeClr val="lt1"/>
                </a:solidFill>
                <a:latin typeface="HiraMaruPro-W4"/>
                <a:ea typeface="HiraMaruPro-W4"/>
                <a:cs typeface="HiraMaruPro-W4"/>
                <a:sym typeface="HiraMaruPro-W4"/>
              </a:rPr>
              <a:t>発表者名　:　安富友香</a:t>
            </a:r>
            <a:endParaRPr sz="900">
              <a:solidFill>
                <a:schemeClr val="lt1"/>
              </a:solidFill>
              <a:latin typeface="HiraMaruPro-W4"/>
              <a:ea typeface="HiraMaruPro-W4"/>
              <a:cs typeface="HiraMaruPro-W4"/>
              <a:sym typeface="HiraMaruPro-W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469225" y="108150"/>
            <a:ext cx="8217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latin typeface="HiraMaruPro-W4"/>
                <a:ea typeface="HiraMaruPro-W4"/>
                <a:cs typeface="HiraMaruPro-W4"/>
                <a:sym typeface="HiraMaruPro-W4"/>
              </a:rPr>
              <a:t>計画振り返り</a:t>
            </a:r>
            <a:endParaRPr>
              <a:latin typeface="HiraMaruPro-W4"/>
              <a:ea typeface="HiraMaruPro-W4"/>
              <a:cs typeface="HiraMaruPro-W4"/>
              <a:sym typeface="HiraMaruPro-W4"/>
            </a:endParaRPr>
          </a:p>
        </p:txBody>
      </p:sp>
      <p:pic>
        <p:nvPicPr>
          <p:cNvPr id="186" name="Google Shape;186;p26"/>
          <p:cNvPicPr preferRelativeResize="0"/>
          <p:nvPr/>
        </p:nvPicPr>
        <p:blipFill rotWithShape="1">
          <a:blip r:embed="rId3">
            <a:alphaModFix/>
          </a:blip>
          <a:srcRect l="-910" r="909"/>
          <a:stretch/>
        </p:blipFill>
        <p:spPr>
          <a:xfrm>
            <a:off x="536550" y="947400"/>
            <a:ext cx="7709625" cy="3684900"/>
          </a:xfrm>
          <a:prstGeom prst="rect">
            <a:avLst/>
          </a:prstGeom>
          <a:noFill/>
          <a:ln>
            <a:noFill/>
          </a:ln>
        </p:spPr>
      </p:pic>
      <p:sp>
        <p:nvSpPr>
          <p:cNvPr id="187" name="Google Shape;187;p26"/>
          <p:cNvSpPr txBox="1"/>
          <p:nvPr/>
        </p:nvSpPr>
        <p:spPr>
          <a:xfrm rot="-1020901">
            <a:off x="1091807" y="2370648"/>
            <a:ext cx="6454736" cy="892802"/>
          </a:xfrm>
          <a:prstGeom prst="rect">
            <a:avLst/>
          </a:prstGeom>
          <a:solidFill>
            <a:srgbClr val="6DD7C5">
              <a:alpha val="32510"/>
            </a:srgbClr>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sz="4600" b="1">
                <a:latin typeface="HiraKakuPro-W3"/>
                <a:ea typeface="HiraKakuPro-W3"/>
                <a:cs typeface="HiraKakuPro-W3"/>
                <a:sym typeface="HiraKakuPro-W3"/>
              </a:rPr>
              <a:t>大過なく履行</a:t>
            </a:r>
            <a:endParaRPr sz="4900" b="1">
              <a:latin typeface="HiraKakuPro-W3"/>
              <a:ea typeface="HiraKakuPro-W3"/>
              <a:cs typeface="HiraKakuPro-W3"/>
              <a:sym typeface="HiraKakuPro-W3"/>
            </a:endParaRPr>
          </a:p>
        </p:txBody>
      </p:sp>
      <p:sp>
        <p:nvSpPr>
          <p:cNvPr id="188" name="Google Shape;188;p26"/>
          <p:cNvSpPr txBox="1"/>
          <p:nvPr/>
        </p:nvSpPr>
        <p:spPr>
          <a:xfrm>
            <a:off x="7656850" y="4776475"/>
            <a:ext cx="1407000" cy="3231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ja" sz="900">
                <a:solidFill>
                  <a:schemeClr val="lt1"/>
                </a:solidFill>
                <a:latin typeface="HiraMaruPro-W4"/>
                <a:ea typeface="HiraMaruPro-W4"/>
                <a:cs typeface="HiraMaruPro-W4"/>
                <a:sym typeface="HiraMaruPro-W4"/>
              </a:rPr>
              <a:t>発表者名　:　安富友香</a:t>
            </a:r>
            <a:endParaRPr sz="900">
              <a:solidFill>
                <a:schemeClr val="lt1"/>
              </a:solidFill>
              <a:latin typeface="HiraMaruPro-W4"/>
              <a:ea typeface="HiraMaruPro-W4"/>
              <a:cs typeface="HiraMaruPro-W4"/>
              <a:sym typeface="HiraMaruPro-W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7"/>
          <p:cNvSpPr txBox="1">
            <a:spLocks noGrp="1"/>
          </p:cNvSpPr>
          <p:nvPr>
            <p:ph type="title"/>
          </p:nvPr>
        </p:nvSpPr>
        <p:spPr>
          <a:xfrm>
            <a:off x="469225" y="108150"/>
            <a:ext cx="8217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latin typeface="HiraMaruPro-W4"/>
                <a:ea typeface="HiraMaruPro-W4"/>
                <a:cs typeface="HiraMaruPro-W4"/>
                <a:sym typeface="HiraMaruPro-W4"/>
              </a:rPr>
              <a:t>感想</a:t>
            </a:r>
            <a:endParaRPr>
              <a:latin typeface="HiraMaruPro-W4"/>
              <a:ea typeface="HiraMaruPro-W4"/>
              <a:cs typeface="HiraMaruPro-W4"/>
              <a:sym typeface="HiraMaruPro-W4"/>
            </a:endParaRPr>
          </a:p>
        </p:txBody>
      </p:sp>
      <p:sp>
        <p:nvSpPr>
          <p:cNvPr id="194" name="Google Shape;194;p27"/>
          <p:cNvSpPr txBox="1"/>
          <p:nvPr/>
        </p:nvSpPr>
        <p:spPr>
          <a:xfrm>
            <a:off x="2247893" y="1057800"/>
            <a:ext cx="5905200" cy="831300"/>
          </a:xfrm>
          <a:prstGeom prst="rect">
            <a:avLst/>
          </a:prstGeom>
          <a:noFill/>
          <a:ln w="9525" cap="flat" cmpd="sng">
            <a:solidFill>
              <a:srgbClr val="999999"/>
            </a:solidFill>
            <a:prstDash val="solid"/>
            <a:round/>
            <a:headEnd type="none" w="sm" len="sm"/>
            <a:tailEnd type="none" w="sm" len="sm"/>
          </a:ln>
        </p:spPr>
        <p:txBody>
          <a:bodyPr spcFirstLastPara="1" wrap="square" lIns="162000" tIns="126000" rIns="126000" bIns="126000" anchor="t" anchorCtr="0">
            <a:noAutofit/>
          </a:bodyPr>
          <a:lstStyle/>
          <a:p>
            <a:pPr marL="0" lvl="0" indent="0" algn="l" rtl="0">
              <a:spcBef>
                <a:spcPts val="0"/>
              </a:spcBef>
              <a:spcAft>
                <a:spcPts val="0"/>
              </a:spcAft>
              <a:buNone/>
            </a:pPr>
            <a:r>
              <a:rPr lang="ja" sz="1300">
                <a:latin typeface="HiraMaruPro-W4"/>
                <a:ea typeface="HiraMaruPro-W4"/>
                <a:cs typeface="HiraMaruPro-W4"/>
                <a:sym typeface="HiraMaruPro-W4"/>
              </a:rPr>
              <a:t>一人で進めていくのとはまた違った難しさがあった。</a:t>
            </a:r>
            <a:endParaRPr sz="1300">
              <a:latin typeface="HiraMaruPro-W4"/>
              <a:ea typeface="HiraMaruPro-W4"/>
              <a:cs typeface="HiraMaruPro-W4"/>
              <a:sym typeface="HiraMaruPro-W4"/>
            </a:endParaRPr>
          </a:p>
          <a:p>
            <a:pPr marL="0" lvl="0" indent="0" algn="l" rtl="0">
              <a:spcBef>
                <a:spcPts val="0"/>
              </a:spcBef>
              <a:spcAft>
                <a:spcPts val="0"/>
              </a:spcAft>
              <a:buNone/>
            </a:pPr>
            <a:r>
              <a:rPr lang="ja" sz="1300">
                <a:latin typeface="HiraMaruPro-W4"/>
                <a:ea typeface="HiraMaruPro-W4"/>
                <a:cs typeface="HiraMaruPro-W4"/>
                <a:sym typeface="HiraMaruPro-W4"/>
              </a:rPr>
              <a:t>GASやAPIについての知識がほとんど0の状態からスタートしたのもあり、初めの計画が特に難しかった。</a:t>
            </a:r>
            <a:endParaRPr sz="1300">
              <a:latin typeface="HiraMaruPro-W4"/>
              <a:ea typeface="HiraMaruPro-W4"/>
              <a:cs typeface="HiraMaruPro-W4"/>
              <a:sym typeface="HiraMaruPro-W4"/>
            </a:endParaRPr>
          </a:p>
        </p:txBody>
      </p:sp>
      <p:sp>
        <p:nvSpPr>
          <p:cNvPr id="195" name="Google Shape;195;p27"/>
          <p:cNvSpPr txBox="1"/>
          <p:nvPr/>
        </p:nvSpPr>
        <p:spPr>
          <a:xfrm>
            <a:off x="729650" y="1057800"/>
            <a:ext cx="1518600" cy="400200"/>
          </a:xfrm>
          <a:prstGeom prst="rect">
            <a:avLst/>
          </a:prstGeom>
          <a:solidFill>
            <a:srgbClr val="00707C"/>
          </a:solidFill>
          <a:ln w="9525" cap="flat" cmpd="sng">
            <a:solidFill>
              <a:srgbClr val="999999"/>
            </a:solidFill>
            <a:prstDash val="solid"/>
            <a:round/>
            <a:headEnd type="none" w="sm" len="sm"/>
            <a:tailEnd type="none" w="sm" len="sm"/>
          </a:ln>
        </p:spPr>
        <p:txBody>
          <a:bodyPr spcFirstLastPara="1" wrap="square" lIns="91425" tIns="91425" rIns="91425" bIns="91425" anchor="t" anchorCtr="0">
            <a:spAutoFit/>
          </a:bodyPr>
          <a:lstStyle/>
          <a:p>
            <a:pPr marL="0" lvl="0" indent="0" algn="r" rtl="0">
              <a:spcBef>
                <a:spcPts val="0"/>
              </a:spcBef>
              <a:spcAft>
                <a:spcPts val="0"/>
              </a:spcAft>
              <a:buNone/>
            </a:pPr>
            <a:r>
              <a:rPr lang="ja">
                <a:solidFill>
                  <a:schemeClr val="lt1"/>
                </a:solidFill>
                <a:latin typeface="HiraMaruPro-W4"/>
                <a:ea typeface="HiraMaruPro-W4"/>
                <a:cs typeface="HiraMaruPro-W4"/>
                <a:sym typeface="HiraMaruPro-W4"/>
              </a:rPr>
              <a:t>安富友香</a:t>
            </a:r>
            <a:endParaRPr>
              <a:solidFill>
                <a:schemeClr val="lt1"/>
              </a:solidFill>
              <a:latin typeface="HiraMaruPro-W4"/>
              <a:ea typeface="HiraMaruPro-W4"/>
              <a:cs typeface="HiraMaruPro-W4"/>
              <a:sym typeface="HiraMaruPro-W4"/>
            </a:endParaRPr>
          </a:p>
        </p:txBody>
      </p:sp>
      <p:sp>
        <p:nvSpPr>
          <p:cNvPr id="196" name="Google Shape;196;p27"/>
          <p:cNvSpPr txBox="1"/>
          <p:nvPr/>
        </p:nvSpPr>
        <p:spPr>
          <a:xfrm>
            <a:off x="2247893" y="2371650"/>
            <a:ext cx="5905200" cy="831300"/>
          </a:xfrm>
          <a:prstGeom prst="rect">
            <a:avLst/>
          </a:prstGeom>
          <a:noFill/>
          <a:ln w="9525" cap="flat" cmpd="sng">
            <a:solidFill>
              <a:srgbClr val="999999"/>
            </a:solidFill>
            <a:prstDash val="solid"/>
            <a:round/>
            <a:headEnd type="none" w="sm" len="sm"/>
            <a:tailEnd type="none" w="sm" len="sm"/>
          </a:ln>
        </p:spPr>
        <p:txBody>
          <a:bodyPr spcFirstLastPara="1" wrap="square" lIns="162000" tIns="126000" rIns="126000" bIns="126000" anchor="t" anchorCtr="0">
            <a:noAutofit/>
          </a:bodyPr>
          <a:lstStyle/>
          <a:p>
            <a:pPr marL="0" lvl="0" indent="0" algn="l" rtl="0">
              <a:spcBef>
                <a:spcPts val="0"/>
              </a:spcBef>
              <a:spcAft>
                <a:spcPts val="0"/>
              </a:spcAft>
              <a:buNone/>
            </a:pPr>
            <a:r>
              <a:rPr lang="ja" sz="1300">
                <a:latin typeface="HiraMaruPro-W4"/>
                <a:ea typeface="HiraMaruPro-W4"/>
                <a:cs typeface="HiraMaruPro-W4"/>
                <a:sym typeface="HiraMaruPro-W4"/>
              </a:rPr>
              <a:t>予定していたものよりもよいものができてよかったと思う。</a:t>
            </a:r>
            <a:endParaRPr sz="1300">
              <a:latin typeface="HiraMaruPro-W4"/>
              <a:ea typeface="HiraMaruPro-W4"/>
              <a:cs typeface="HiraMaruPro-W4"/>
              <a:sym typeface="HiraMaruPro-W4"/>
            </a:endParaRPr>
          </a:p>
          <a:p>
            <a:pPr marL="0" lvl="0" indent="0" algn="l" rtl="0">
              <a:spcBef>
                <a:spcPts val="0"/>
              </a:spcBef>
              <a:spcAft>
                <a:spcPts val="0"/>
              </a:spcAft>
              <a:buNone/>
            </a:pPr>
            <a:r>
              <a:rPr lang="ja" sz="1300">
                <a:latin typeface="HiraMaruPro-W4"/>
                <a:ea typeface="HiraMaruPro-W4"/>
                <a:cs typeface="HiraMaruPro-W4"/>
                <a:sym typeface="HiraMaruPro-W4"/>
              </a:rPr>
              <a:t>また、作業分担や進捗報告などの複数人で協力して作業する難しさがわかった。</a:t>
            </a:r>
            <a:endParaRPr sz="1300">
              <a:latin typeface="HiraMaruPro-W4"/>
              <a:ea typeface="HiraMaruPro-W4"/>
              <a:cs typeface="HiraMaruPro-W4"/>
              <a:sym typeface="HiraMaruPro-W4"/>
            </a:endParaRPr>
          </a:p>
        </p:txBody>
      </p:sp>
      <p:sp>
        <p:nvSpPr>
          <p:cNvPr id="197" name="Google Shape;197;p27"/>
          <p:cNvSpPr txBox="1"/>
          <p:nvPr/>
        </p:nvSpPr>
        <p:spPr>
          <a:xfrm>
            <a:off x="729650" y="2371650"/>
            <a:ext cx="1518600" cy="400200"/>
          </a:xfrm>
          <a:prstGeom prst="rect">
            <a:avLst/>
          </a:prstGeom>
          <a:solidFill>
            <a:srgbClr val="00707C"/>
          </a:solidFill>
          <a:ln w="9525" cap="flat" cmpd="sng">
            <a:solidFill>
              <a:srgbClr val="999999"/>
            </a:solidFill>
            <a:prstDash val="solid"/>
            <a:round/>
            <a:headEnd type="none" w="sm" len="sm"/>
            <a:tailEnd type="none" w="sm" len="sm"/>
          </a:ln>
        </p:spPr>
        <p:txBody>
          <a:bodyPr spcFirstLastPara="1" wrap="square" lIns="91425" tIns="91425" rIns="91425" bIns="91425" anchor="t" anchorCtr="0">
            <a:spAutoFit/>
          </a:bodyPr>
          <a:lstStyle/>
          <a:p>
            <a:pPr marL="0" lvl="0" indent="0" algn="r" rtl="0">
              <a:spcBef>
                <a:spcPts val="0"/>
              </a:spcBef>
              <a:spcAft>
                <a:spcPts val="0"/>
              </a:spcAft>
              <a:buNone/>
            </a:pPr>
            <a:r>
              <a:rPr lang="ja">
                <a:solidFill>
                  <a:schemeClr val="lt1"/>
                </a:solidFill>
                <a:latin typeface="HiraMaruPro-W4"/>
                <a:ea typeface="HiraMaruPro-W4"/>
                <a:cs typeface="HiraMaruPro-W4"/>
                <a:sym typeface="HiraMaruPro-W4"/>
              </a:rPr>
              <a:t>佐藤義忠</a:t>
            </a:r>
            <a:endParaRPr>
              <a:solidFill>
                <a:schemeClr val="lt1"/>
              </a:solidFill>
              <a:latin typeface="HiraMaruPro-W4"/>
              <a:ea typeface="HiraMaruPro-W4"/>
              <a:cs typeface="HiraMaruPro-W4"/>
              <a:sym typeface="HiraMaruPro-W4"/>
            </a:endParaRPr>
          </a:p>
        </p:txBody>
      </p:sp>
      <p:sp>
        <p:nvSpPr>
          <p:cNvPr id="198" name="Google Shape;198;p27"/>
          <p:cNvSpPr txBox="1"/>
          <p:nvPr/>
        </p:nvSpPr>
        <p:spPr>
          <a:xfrm>
            <a:off x="2247893" y="3685500"/>
            <a:ext cx="5905200" cy="831300"/>
          </a:xfrm>
          <a:prstGeom prst="rect">
            <a:avLst/>
          </a:prstGeom>
          <a:noFill/>
          <a:ln w="9525" cap="flat" cmpd="sng">
            <a:solidFill>
              <a:srgbClr val="999999"/>
            </a:solidFill>
            <a:prstDash val="solid"/>
            <a:round/>
            <a:headEnd type="none" w="sm" len="sm"/>
            <a:tailEnd type="none" w="sm" len="sm"/>
          </a:ln>
        </p:spPr>
        <p:txBody>
          <a:bodyPr spcFirstLastPara="1" wrap="square" lIns="162000" tIns="126000" rIns="126000" bIns="126000" anchor="t" anchorCtr="0">
            <a:noAutofit/>
          </a:bodyPr>
          <a:lstStyle/>
          <a:p>
            <a:pPr marL="0" lvl="0" indent="0" algn="l" rtl="0">
              <a:spcBef>
                <a:spcPts val="0"/>
              </a:spcBef>
              <a:spcAft>
                <a:spcPts val="0"/>
              </a:spcAft>
              <a:buNone/>
            </a:pPr>
            <a:r>
              <a:rPr lang="ja" sz="1300">
                <a:latin typeface="HiraMaruPro-W4"/>
                <a:ea typeface="HiraMaruPro-W4"/>
                <a:cs typeface="HiraMaruPro-W4"/>
                <a:sym typeface="HiraMaruPro-W4"/>
              </a:rPr>
              <a:t>LINEのリッチメニューや、プログラムの開発で2人にとても助けられた。</a:t>
            </a:r>
            <a:endParaRPr sz="1300">
              <a:latin typeface="HiraMaruPro-W4"/>
              <a:ea typeface="HiraMaruPro-W4"/>
              <a:cs typeface="HiraMaruPro-W4"/>
              <a:sym typeface="HiraMaruPro-W4"/>
            </a:endParaRPr>
          </a:p>
          <a:p>
            <a:pPr marL="0" lvl="0" indent="0" algn="l" rtl="0">
              <a:spcBef>
                <a:spcPts val="0"/>
              </a:spcBef>
              <a:spcAft>
                <a:spcPts val="0"/>
              </a:spcAft>
              <a:buNone/>
            </a:pPr>
            <a:r>
              <a:rPr lang="ja" sz="1300">
                <a:latin typeface="HiraMaruPro-W4"/>
                <a:ea typeface="HiraMaruPro-W4"/>
                <a:cs typeface="HiraMaruPro-W4"/>
                <a:sym typeface="HiraMaruPro-W4"/>
              </a:rPr>
              <a:t>想定していたもの以上のシステムが作成でき良かったと思うと同時に、</a:t>
            </a:r>
            <a:r>
              <a:rPr lang="ja" sz="1300">
                <a:solidFill>
                  <a:schemeClr val="dk1"/>
                </a:solidFill>
                <a:latin typeface="HiraMaruPro-W4"/>
                <a:ea typeface="HiraMaruPro-W4"/>
                <a:cs typeface="HiraMaruPro-W4"/>
                <a:sym typeface="HiraMaruPro-W4"/>
              </a:rPr>
              <a:t>自分でもNature Remoを購入してみてもいいかなと感じた。</a:t>
            </a:r>
            <a:endParaRPr sz="1300">
              <a:latin typeface="HiraMaruPro-W4"/>
              <a:ea typeface="HiraMaruPro-W4"/>
              <a:cs typeface="HiraMaruPro-W4"/>
              <a:sym typeface="HiraMaruPro-W4"/>
            </a:endParaRPr>
          </a:p>
        </p:txBody>
      </p:sp>
      <p:sp>
        <p:nvSpPr>
          <p:cNvPr id="199" name="Google Shape;199;p27"/>
          <p:cNvSpPr txBox="1"/>
          <p:nvPr/>
        </p:nvSpPr>
        <p:spPr>
          <a:xfrm>
            <a:off x="729650" y="3685500"/>
            <a:ext cx="1518600" cy="400200"/>
          </a:xfrm>
          <a:prstGeom prst="rect">
            <a:avLst/>
          </a:prstGeom>
          <a:solidFill>
            <a:srgbClr val="00707C"/>
          </a:solidFill>
          <a:ln w="9525" cap="flat" cmpd="sng">
            <a:solidFill>
              <a:srgbClr val="999999"/>
            </a:solidFill>
            <a:prstDash val="solid"/>
            <a:round/>
            <a:headEnd type="none" w="sm" len="sm"/>
            <a:tailEnd type="none" w="sm" len="sm"/>
          </a:ln>
        </p:spPr>
        <p:txBody>
          <a:bodyPr spcFirstLastPara="1" wrap="square" lIns="91425" tIns="91425" rIns="91425" bIns="91425" anchor="t" anchorCtr="0">
            <a:spAutoFit/>
          </a:bodyPr>
          <a:lstStyle/>
          <a:p>
            <a:pPr marL="0" lvl="0" indent="0" algn="r" rtl="0">
              <a:spcBef>
                <a:spcPts val="0"/>
              </a:spcBef>
              <a:spcAft>
                <a:spcPts val="0"/>
              </a:spcAft>
              <a:buNone/>
            </a:pPr>
            <a:r>
              <a:rPr lang="ja">
                <a:solidFill>
                  <a:schemeClr val="lt1"/>
                </a:solidFill>
                <a:latin typeface="HiraMaruPro-W4"/>
                <a:ea typeface="HiraMaruPro-W4"/>
                <a:cs typeface="HiraMaruPro-W4"/>
                <a:sym typeface="HiraMaruPro-W4"/>
              </a:rPr>
              <a:t>脇田侑輝</a:t>
            </a:r>
            <a:endParaRPr>
              <a:solidFill>
                <a:schemeClr val="lt1"/>
              </a:solidFill>
              <a:latin typeface="HiraMaruPro-W4"/>
              <a:ea typeface="HiraMaruPro-W4"/>
              <a:cs typeface="HiraMaruPro-W4"/>
              <a:sym typeface="HiraMaruPro-W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8"/>
          <p:cNvSpPr txBox="1">
            <a:spLocks noGrp="1"/>
          </p:cNvSpPr>
          <p:nvPr>
            <p:ph type="title"/>
          </p:nvPr>
        </p:nvSpPr>
        <p:spPr>
          <a:xfrm>
            <a:off x="469225" y="108150"/>
            <a:ext cx="8217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latin typeface="HiraMaruPro-W4"/>
                <a:ea typeface="HiraMaruPro-W4"/>
                <a:cs typeface="HiraMaruPro-W4"/>
                <a:sym typeface="HiraMaruPro-W4"/>
              </a:rPr>
              <a:t>プロジェクト振り返り</a:t>
            </a:r>
            <a:endParaRPr>
              <a:latin typeface="HiraMaruPro-W4"/>
              <a:ea typeface="HiraMaruPro-W4"/>
              <a:cs typeface="HiraMaruPro-W4"/>
              <a:sym typeface="HiraMaruPro-W4"/>
            </a:endParaRPr>
          </a:p>
        </p:txBody>
      </p:sp>
      <p:sp>
        <p:nvSpPr>
          <p:cNvPr id="205" name="Google Shape;205;p28"/>
          <p:cNvSpPr/>
          <p:nvPr/>
        </p:nvSpPr>
        <p:spPr>
          <a:xfrm>
            <a:off x="6093825" y="1378675"/>
            <a:ext cx="2869800" cy="3052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HiraMaruPro-W4"/>
              <a:ea typeface="HiraMaruPro-W4"/>
              <a:cs typeface="HiraMaruPro-W4"/>
              <a:sym typeface="HiraMaruPro-W4"/>
            </a:endParaRPr>
          </a:p>
        </p:txBody>
      </p:sp>
      <p:sp>
        <p:nvSpPr>
          <p:cNvPr id="206" name="Google Shape;206;p28"/>
          <p:cNvSpPr/>
          <p:nvPr/>
        </p:nvSpPr>
        <p:spPr>
          <a:xfrm>
            <a:off x="3097400" y="1378675"/>
            <a:ext cx="2806200" cy="3052800"/>
          </a:xfrm>
          <a:prstGeom prst="rect">
            <a:avLst/>
          </a:prstGeom>
          <a:solidFill>
            <a:srgbClr val="D0E0E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HiraMaruPro-W4"/>
              <a:ea typeface="HiraMaruPro-W4"/>
              <a:cs typeface="HiraMaruPro-W4"/>
              <a:sym typeface="HiraMaruPro-W4"/>
            </a:endParaRPr>
          </a:p>
        </p:txBody>
      </p:sp>
      <p:sp>
        <p:nvSpPr>
          <p:cNvPr id="207" name="Google Shape;207;p28"/>
          <p:cNvSpPr/>
          <p:nvPr/>
        </p:nvSpPr>
        <p:spPr>
          <a:xfrm>
            <a:off x="311700" y="1378675"/>
            <a:ext cx="2623500" cy="3052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HiraMaruPro-W4"/>
              <a:ea typeface="HiraMaruPro-W4"/>
              <a:cs typeface="HiraMaruPro-W4"/>
              <a:sym typeface="HiraMaruPro-W4"/>
            </a:endParaRPr>
          </a:p>
        </p:txBody>
      </p:sp>
      <p:sp>
        <p:nvSpPr>
          <p:cNvPr id="208" name="Google Shape;208;p28"/>
          <p:cNvSpPr txBox="1"/>
          <p:nvPr/>
        </p:nvSpPr>
        <p:spPr>
          <a:xfrm>
            <a:off x="700950" y="952500"/>
            <a:ext cx="1845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a:latin typeface="HiraMaruPro-W4"/>
                <a:ea typeface="HiraMaruPro-W4"/>
                <a:cs typeface="HiraMaruPro-W4"/>
                <a:sym typeface="HiraMaruPro-W4"/>
              </a:rPr>
              <a:t>KEEP</a:t>
            </a:r>
            <a:endParaRPr>
              <a:latin typeface="HiraMaruPro-W4"/>
              <a:ea typeface="HiraMaruPro-W4"/>
              <a:cs typeface="HiraMaruPro-W4"/>
              <a:sym typeface="HiraMaruPro-W4"/>
            </a:endParaRPr>
          </a:p>
        </p:txBody>
      </p:sp>
      <p:sp>
        <p:nvSpPr>
          <p:cNvPr id="209" name="Google Shape;209;p28"/>
          <p:cNvSpPr txBox="1"/>
          <p:nvPr/>
        </p:nvSpPr>
        <p:spPr>
          <a:xfrm>
            <a:off x="3649500" y="952500"/>
            <a:ext cx="1845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a:latin typeface="HiraMaruPro-W4"/>
                <a:ea typeface="HiraMaruPro-W4"/>
                <a:cs typeface="HiraMaruPro-W4"/>
                <a:sym typeface="HiraMaruPro-W4"/>
              </a:rPr>
              <a:t>PROBLEM</a:t>
            </a:r>
            <a:endParaRPr>
              <a:latin typeface="HiraMaruPro-W4"/>
              <a:ea typeface="HiraMaruPro-W4"/>
              <a:cs typeface="HiraMaruPro-W4"/>
              <a:sym typeface="HiraMaruPro-W4"/>
            </a:endParaRPr>
          </a:p>
        </p:txBody>
      </p:sp>
      <p:sp>
        <p:nvSpPr>
          <p:cNvPr id="210" name="Google Shape;210;p28"/>
          <p:cNvSpPr txBox="1"/>
          <p:nvPr/>
        </p:nvSpPr>
        <p:spPr>
          <a:xfrm>
            <a:off x="6606225" y="952500"/>
            <a:ext cx="1845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a:latin typeface="HiraMaruPro-W4"/>
                <a:ea typeface="HiraMaruPro-W4"/>
                <a:cs typeface="HiraMaruPro-W4"/>
                <a:sym typeface="HiraMaruPro-W4"/>
              </a:rPr>
              <a:t>TRY</a:t>
            </a:r>
            <a:endParaRPr>
              <a:latin typeface="HiraMaruPro-W4"/>
              <a:ea typeface="HiraMaruPro-W4"/>
              <a:cs typeface="HiraMaruPro-W4"/>
              <a:sym typeface="HiraMaruPro-W4"/>
            </a:endParaRPr>
          </a:p>
        </p:txBody>
      </p:sp>
      <p:sp>
        <p:nvSpPr>
          <p:cNvPr id="211" name="Google Shape;211;p28"/>
          <p:cNvSpPr txBox="1"/>
          <p:nvPr/>
        </p:nvSpPr>
        <p:spPr>
          <a:xfrm>
            <a:off x="435300" y="1534025"/>
            <a:ext cx="2376300" cy="554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ja" sz="1200">
                <a:latin typeface="HiraMaruPro-W4"/>
                <a:ea typeface="HiraMaruPro-W4"/>
                <a:cs typeface="HiraMaruPro-W4"/>
                <a:sym typeface="HiraMaruPro-W4"/>
              </a:rPr>
              <a:t>Google ドライブで全部を管理すること</a:t>
            </a:r>
            <a:endParaRPr sz="1200">
              <a:latin typeface="HiraMaruPro-W4"/>
              <a:ea typeface="HiraMaruPro-W4"/>
              <a:cs typeface="HiraMaruPro-W4"/>
              <a:sym typeface="HiraMaruPro-W4"/>
            </a:endParaRPr>
          </a:p>
        </p:txBody>
      </p:sp>
      <p:sp>
        <p:nvSpPr>
          <p:cNvPr id="212" name="Google Shape;212;p28"/>
          <p:cNvSpPr txBox="1"/>
          <p:nvPr/>
        </p:nvSpPr>
        <p:spPr>
          <a:xfrm>
            <a:off x="435300" y="2177700"/>
            <a:ext cx="2376300" cy="554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ja" sz="1200">
                <a:latin typeface="HiraMaruPro-W4"/>
                <a:ea typeface="HiraMaruPro-W4"/>
                <a:cs typeface="HiraMaruPro-W4"/>
                <a:sym typeface="HiraMaruPro-W4"/>
              </a:rPr>
              <a:t>自分の仕事じゃなくてもどんどん興味をもって進められたこと</a:t>
            </a:r>
            <a:endParaRPr sz="1200">
              <a:latin typeface="HiraMaruPro-W4"/>
              <a:ea typeface="HiraMaruPro-W4"/>
              <a:cs typeface="HiraMaruPro-W4"/>
              <a:sym typeface="HiraMaruPro-W4"/>
            </a:endParaRPr>
          </a:p>
        </p:txBody>
      </p:sp>
      <p:sp>
        <p:nvSpPr>
          <p:cNvPr id="213" name="Google Shape;213;p28"/>
          <p:cNvSpPr txBox="1"/>
          <p:nvPr/>
        </p:nvSpPr>
        <p:spPr>
          <a:xfrm>
            <a:off x="435300" y="2821375"/>
            <a:ext cx="2376300" cy="738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ja" sz="1200">
                <a:latin typeface="HiraMaruPro-W4"/>
                <a:ea typeface="HiraMaruPro-W4"/>
                <a:cs typeface="HiraMaruPro-W4"/>
                <a:sym typeface="HiraMaruPro-W4"/>
              </a:rPr>
              <a:t>進捗を守った開発を行えたこと・無理のないスケジュールに設定したこと</a:t>
            </a:r>
            <a:endParaRPr sz="1200">
              <a:latin typeface="HiraMaruPro-W4"/>
              <a:ea typeface="HiraMaruPro-W4"/>
              <a:cs typeface="HiraMaruPro-W4"/>
              <a:sym typeface="HiraMaruPro-W4"/>
            </a:endParaRPr>
          </a:p>
        </p:txBody>
      </p:sp>
      <p:sp>
        <p:nvSpPr>
          <p:cNvPr id="214" name="Google Shape;214;p28"/>
          <p:cNvSpPr txBox="1"/>
          <p:nvPr/>
        </p:nvSpPr>
        <p:spPr>
          <a:xfrm>
            <a:off x="3264550" y="2917800"/>
            <a:ext cx="2482500" cy="1293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ja" sz="1200">
                <a:latin typeface="HiraMaruPro-W4"/>
                <a:ea typeface="HiraMaruPro-W4"/>
                <a:cs typeface="HiraMaruPro-W4"/>
                <a:sym typeface="HiraMaruPro-W4"/>
              </a:rPr>
              <a:t>関数を増やしすぎた</a:t>
            </a:r>
            <a:endParaRPr sz="1200">
              <a:latin typeface="HiraMaruPro-W4"/>
              <a:ea typeface="HiraMaruPro-W4"/>
              <a:cs typeface="HiraMaruPro-W4"/>
              <a:sym typeface="HiraMaruPro-W4"/>
            </a:endParaRPr>
          </a:p>
          <a:p>
            <a:pPr marL="0" lvl="0" indent="0" algn="l" rtl="0">
              <a:spcBef>
                <a:spcPts val="0"/>
              </a:spcBef>
              <a:spcAft>
                <a:spcPts val="0"/>
              </a:spcAft>
              <a:buNone/>
            </a:pPr>
            <a:r>
              <a:rPr lang="ja" sz="1200">
                <a:latin typeface="HiraMaruPro-W4"/>
                <a:ea typeface="HiraMaruPro-W4"/>
                <a:cs typeface="HiraMaruPro-W4"/>
                <a:sym typeface="HiraMaruPro-W4"/>
              </a:rPr>
              <a:t>→一度しか使わないやつはまとめてもよかった。</a:t>
            </a:r>
            <a:endParaRPr sz="1200">
              <a:latin typeface="HiraMaruPro-W4"/>
              <a:ea typeface="HiraMaruPro-W4"/>
              <a:cs typeface="HiraMaruPro-W4"/>
              <a:sym typeface="HiraMaruPro-W4"/>
            </a:endParaRPr>
          </a:p>
          <a:p>
            <a:pPr marL="0" lvl="0" indent="0" algn="l" rtl="0">
              <a:spcBef>
                <a:spcPts val="0"/>
              </a:spcBef>
              <a:spcAft>
                <a:spcPts val="0"/>
              </a:spcAft>
              <a:buNone/>
            </a:pPr>
            <a:r>
              <a:rPr lang="ja" sz="1200">
                <a:latin typeface="HiraMaruPro-W4"/>
                <a:ea typeface="HiraMaruPro-W4"/>
                <a:cs typeface="HiraMaruPro-W4"/>
                <a:sym typeface="HiraMaruPro-W4"/>
              </a:rPr>
              <a:t>→→最初の設計部分で分割しすぎた・JavaScriptでどうしていくかの想像がついていなかった</a:t>
            </a:r>
            <a:endParaRPr sz="1200">
              <a:latin typeface="HiraMaruPro-W4"/>
              <a:ea typeface="HiraMaruPro-W4"/>
              <a:cs typeface="HiraMaruPro-W4"/>
              <a:sym typeface="HiraMaruPro-W4"/>
            </a:endParaRPr>
          </a:p>
        </p:txBody>
      </p:sp>
      <p:sp>
        <p:nvSpPr>
          <p:cNvPr id="215" name="Google Shape;215;p28"/>
          <p:cNvSpPr txBox="1"/>
          <p:nvPr/>
        </p:nvSpPr>
        <p:spPr>
          <a:xfrm>
            <a:off x="3264575" y="1534025"/>
            <a:ext cx="2482500" cy="1293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ja" sz="1200">
                <a:latin typeface="HiraMaruPro-W4"/>
                <a:ea typeface="HiraMaruPro-W4"/>
                <a:cs typeface="HiraMaruPro-W4"/>
                <a:sym typeface="HiraMaruPro-W4"/>
              </a:rPr>
              <a:t>ホウ・レン・ソウがうまく行かない</a:t>
            </a:r>
            <a:endParaRPr sz="1200">
              <a:latin typeface="HiraMaruPro-W4"/>
              <a:ea typeface="HiraMaruPro-W4"/>
              <a:cs typeface="HiraMaruPro-W4"/>
              <a:sym typeface="HiraMaruPro-W4"/>
            </a:endParaRPr>
          </a:p>
          <a:p>
            <a:pPr marL="0" lvl="0" indent="0" algn="l" rtl="0">
              <a:spcBef>
                <a:spcPts val="0"/>
              </a:spcBef>
              <a:spcAft>
                <a:spcPts val="0"/>
              </a:spcAft>
              <a:buNone/>
            </a:pPr>
            <a:r>
              <a:rPr lang="ja" sz="1200">
                <a:latin typeface="HiraMaruPro-W4"/>
                <a:ea typeface="HiraMaruPro-W4"/>
                <a:cs typeface="HiraMaruPro-W4"/>
                <a:sym typeface="HiraMaruPro-W4"/>
              </a:rPr>
              <a:t>→授業内で細かく説明する形になった。</a:t>
            </a:r>
            <a:endParaRPr sz="1200">
              <a:latin typeface="HiraMaruPro-W4"/>
              <a:ea typeface="HiraMaruPro-W4"/>
              <a:cs typeface="HiraMaruPro-W4"/>
              <a:sym typeface="HiraMaruPro-W4"/>
            </a:endParaRPr>
          </a:p>
          <a:p>
            <a:pPr marL="0" lvl="0" indent="0" algn="l" rtl="0">
              <a:spcBef>
                <a:spcPts val="0"/>
              </a:spcBef>
              <a:spcAft>
                <a:spcPts val="0"/>
              </a:spcAft>
              <a:buNone/>
            </a:pPr>
            <a:r>
              <a:rPr lang="ja" sz="1200">
                <a:latin typeface="HiraMaruPro-W4"/>
                <a:ea typeface="HiraMaruPro-W4"/>
                <a:cs typeface="HiraMaruPro-W4"/>
                <a:sym typeface="HiraMaruPro-W4"/>
              </a:rPr>
              <a:t>→→進捗共有のシステムが未整備（Slackの使い方）</a:t>
            </a:r>
            <a:endParaRPr sz="1200">
              <a:latin typeface="HiraMaruPro-W4"/>
              <a:ea typeface="HiraMaruPro-W4"/>
              <a:cs typeface="HiraMaruPro-W4"/>
              <a:sym typeface="HiraMaruPro-W4"/>
            </a:endParaRPr>
          </a:p>
        </p:txBody>
      </p:sp>
      <p:sp>
        <p:nvSpPr>
          <p:cNvPr id="216" name="Google Shape;216;p28"/>
          <p:cNvSpPr txBox="1"/>
          <p:nvPr/>
        </p:nvSpPr>
        <p:spPr>
          <a:xfrm>
            <a:off x="6278450" y="1534025"/>
            <a:ext cx="2553900" cy="554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ja" sz="1200">
                <a:latin typeface="HiraMaruPro-W4"/>
                <a:ea typeface="HiraMaruPro-W4"/>
                <a:cs typeface="HiraMaruPro-W4"/>
                <a:sym typeface="HiraMaruPro-W4"/>
              </a:rPr>
              <a:t>進捗報告の雛型を作り、進捗を生んだ時は報告する。</a:t>
            </a:r>
            <a:endParaRPr sz="1200">
              <a:latin typeface="HiraMaruPro-W4"/>
              <a:ea typeface="HiraMaruPro-W4"/>
              <a:cs typeface="HiraMaruPro-W4"/>
              <a:sym typeface="HiraMaruPro-W4"/>
            </a:endParaRPr>
          </a:p>
        </p:txBody>
      </p:sp>
      <p:sp>
        <p:nvSpPr>
          <p:cNvPr id="217" name="Google Shape;217;p28"/>
          <p:cNvSpPr txBox="1"/>
          <p:nvPr/>
        </p:nvSpPr>
        <p:spPr>
          <a:xfrm>
            <a:off x="6278450" y="2177700"/>
            <a:ext cx="2553900" cy="738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ja" sz="1200">
                <a:latin typeface="HiraMaruPro-W4"/>
                <a:ea typeface="HiraMaruPro-W4"/>
                <a:cs typeface="HiraMaruPro-W4"/>
                <a:sym typeface="HiraMaruPro-W4"/>
              </a:rPr>
              <a:t>授業時間外で作業を行える時間を設けて確認作業だけでも実施する。</a:t>
            </a:r>
            <a:endParaRPr sz="1200">
              <a:latin typeface="HiraMaruPro-W4"/>
              <a:ea typeface="HiraMaruPro-W4"/>
              <a:cs typeface="HiraMaruPro-W4"/>
              <a:sym typeface="HiraMaruPro-W4"/>
            </a:endParaRPr>
          </a:p>
        </p:txBody>
      </p:sp>
      <p:sp>
        <p:nvSpPr>
          <p:cNvPr id="218" name="Google Shape;218;p28"/>
          <p:cNvSpPr txBox="1"/>
          <p:nvPr/>
        </p:nvSpPr>
        <p:spPr>
          <a:xfrm>
            <a:off x="6278450" y="3006175"/>
            <a:ext cx="2553900" cy="1108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ja" sz="1200">
                <a:latin typeface="HiraMaruPro-W4"/>
                <a:ea typeface="HiraMaruPro-W4"/>
                <a:cs typeface="HiraMaruPro-W4"/>
                <a:sym typeface="HiraMaruPro-W4"/>
              </a:rPr>
              <a:t>次回は今回の経験を生かして、設計段階でどういう関数を作るかまで決め切るために、初期段階で機能のアイデアを出し切り、それを作り切る体制を整える</a:t>
            </a:r>
            <a:endParaRPr sz="1200">
              <a:latin typeface="HiraMaruPro-W4"/>
              <a:ea typeface="HiraMaruPro-W4"/>
              <a:cs typeface="HiraMaruPro-W4"/>
              <a:sym typeface="HiraMaruPro-W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469225" y="108150"/>
            <a:ext cx="8217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latin typeface="HiraMaruPro-W4"/>
                <a:ea typeface="HiraMaruPro-W4"/>
                <a:cs typeface="HiraMaruPro-W4"/>
                <a:sym typeface="HiraMaruPro-W4"/>
              </a:rPr>
              <a:t>概要</a:t>
            </a:r>
            <a:endParaRPr>
              <a:latin typeface="HiraMaruPro-W4"/>
              <a:ea typeface="HiraMaruPro-W4"/>
              <a:cs typeface="HiraMaruPro-W4"/>
              <a:sym typeface="HiraMaruPro-W4"/>
            </a:endParaRPr>
          </a:p>
        </p:txBody>
      </p:sp>
      <p:sp>
        <p:nvSpPr>
          <p:cNvPr id="65" name="Google Shape;65;p14"/>
          <p:cNvSpPr txBox="1"/>
          <p:nvPr/>
        </p:nvSpPr>
        <p:spPr>
          <a:xfrm>
            <a:off x="7656850" y="4776475"/>
            <a:ext cx="1407000" cy="3231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ja" sz="900">
                <a:solidFill>
                  <a:schemeClr val="lt1"/>
                </a:solidFill>
                <a:latin typeface="HiraMaruPro-W4"/>
                <a:ea typeface="HiraMaruPro-W4"/>
                <a:cs typeface="HiraMaruPro-W4"/>
                <a:sym typeface="HiraMaruPro-W4"/>
              </a:rPr>
              <a:t>発表者名　:　脇田侑輝</a:t>
            </a:r>
            <a:endParaRPr sz="900">
              <a:solidFill>
                <a:schemeClr val="lt1"/>
              </a:solidFill>
              <a:latin typeface="HiraMaruPro-W4"/>
              <a:ea typeface="HiraMaruPro-W4"/>
              <a:cs typeface="HiraMaruPro-W4"/>
              <a:sym typeface="HiraMaruPro-W4"/>
            </a:endParaRPr>
          </a:p>
        </p:txBody>
      </p:sp>
      <p:sp>
        <p:nvSpPr>
          <p:cNvPr id="66" name="Google Shape;66;p14"/>
          <p:cNvSpPr txBox="1"/>
          <p:nvPr/>
        </p:nvSpPr>
        <p:spPr>
          <a:xfrm>
            <a:off x="817950" y="3484350"/>
            <a:ext cx="75081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200">
                <a:solidFill>
                  <a:schemeClr val="dk1"/>
                </a:solidFill>
                <a:latin typeface="HiraMaruPro-W4"/>
                <a:ea typeface="HiraMaruPro-W4"/>
                <a:cs typeface="HiraMaruPro-W4"/>
                <a:sym typeface="HiraMaruPro-W4"/>
              </a:rPr>
              <a:t>Nature Remo 3に内蔵されたセンサの情報に基づき</a:t>
            </a:r>
            <a:endParaRPr sz="1200">
              <a:solidFill>
                <a:schemeClr val="dk1"/>
              </a:solidFill>
              <a:latin typeface="HiraMaruPro-W4"/>
              <a:ea typeface="HiraMaruPro-W4"/>
              <a:cs typeface="HiraMaruPro-W4"/>
              <a:sym typeface="HiraMaruPro-W4"/>
            </a:endParaRPr>
          </a:p>
          <a:p>
            <a:pPr marL="0" lvl="0" indent="457200" algn="l" rtl="0">
              <a:spcBef>
                <a:spcPts val="0"/>
              </a:spcBef>
              <a:spcAft>
                <a:spcPts val="0"/>
              </a:spcAft>
              <a:buNone/>
            </a:pPr>
            <a:r>
              <a:rPr lang="ja" sz="1200">
                <a:solidFill>
                  <a:schemeClr val="dk1"/>
                </a:solidFill>
                <a:latin typeface="HiraMaruPro-W4"/>
                <a:ea typeface="HiraMaruPro-W4"/>
                <a:cs typeface="HiraMaruPro-W4"/>
                <a:sym typeface="HiraMaruPro-W4"/>
              </a:rPr>
              <a:t>①　ユーザに対して熱中症の予防を促す</a:t>
            </a:r>
            <a:endParaRPr sz="1200">
              <a:solidFill>
                <a:schemeClr val="dk1"/>
              </a:solidFill>
              <a:latin typeface="HiraMaruPro-W4"/>
              <a:ea typeface="HiraMaruPro-W4"/>
              <a:cs typeface="HiraMaruPro-W4"/>
              <a:sym typeface="HiraMaruPro-W4"/>
            </a:endParaRPr>
          </a:p>
          <a:p>
            <a:pPr marL="0" lvl="0" indent="457200" algn="l" rtl="0">
              <a:spcBef>
                <a:spcPts val="0"/>
              </a:spcBef>
              <a:spcAft>
                <a:spcPts val="0"/>
              </a:spcAft>
              <a:buNone/>
            </a:pPr>
            <a:r>
              <a:rPr lang="ja" sz="1200">
                <a:solidFill>
                  <a:schemeClr val="dk1"/>
                </a:solidFill>
                <a:latin typeface="HiraMaruPro-W4"/>
                <a:ea typeface="HiraMaruPro-W4"/>
                <a:cs typeface="HiraMaruPro-W4"/>
                <a:sym typeface="HiraMaruPro-W4"/>
              </a:rPr>
              <a:t>②　任意のタイミングにおいてユーザがLINEを通じてエアコンを操作することを可能にする</a:t>
            </a:r>
            <a:endParaRPr sz="1200">
              <a:solidFill>
                <a:schemeClr val="dk1"/>
              </a:solidFill>
              <a:latin typeface="HiraMaruPro-W4"/>
              <a:ea typeface="HiraMaruPro-W4"/>
              <a:cs typeface="HiraMaruPro-W4"/>
              <a:sym typeface="HiraMaruPro-W4"/>
            </a:endParaRPr>
          </a:p>
          <a:p>
            <a:pPr marL="0" lvl="0" indent="0" algn="l" rtl="0">
              <a:spcBef>
                <a:spcPts val="0"/>
              </a:spcBef>
              <a:spcAft>
                <a:spcPts val="0"/>
              </a:spcAft>
              <a:buNone/>
            </a:pPr>
            <a:endParaRPr sz="1200">
              <a:solidFill>
                <a:schemeClr val="dk1"/>
              </a:solidFill>
              <a:latin typeface="HiraMaruPro-W4"/>
              <a:ea typeface="HiraMaruPro-W4"/>
              <a:cs typeface="HiraMaruPro-W4"/>
              <a:sym typeface="HiraMaruPro-W4"/>
            </a:endParaRPr>
          </a:p>
          <a:p>
            <a:pPr marL="0" lvl="0" indent="0" algn="l" rtl="0">
              <a:spcBef>
                <a:spcPts val="0"/>
              </a:spcBef>
              <a:spcAft>
                <a:spcPts val="0"/>
              </a:spcAft>
              <a:buNone/>
            </a:pPr>
            <a:r>
              <a:rPr lang="ja" sz="1200">
                <a:solidFill>
                  <a:schemeClr val="dk1"/>
                </a:solidFill>
                <a:latin typeface="HiraMaruPro-W4"/>
                <a:ea typeface="HiraMaruPro-W4"/>
                <a:cs typeface="HiraMaruPro-W4"/>
                <a:sym typeface="HiraMaruPro-W4"/>
              </a:rPr>
              <a:t>※熱中症の危険性を判断する指標として不快指数を利用</a:t>
            </a:r>
            <a:endParaRPr sz="1200">
              <a:solidFill>
                <a:schemeClr val="dk1"/>
              </a:solidFill>
              <a:latin typeface="HiraMaruPro-W4"/>
              <a:ea typeface="HiraMaruPro-W4"/>
              <a:cs typeface="HiraMaruPro-W4"/>
              <a:sym typeface="HiraMaruPro-W4"/>
            </a:endParaRPr>
          </a:p>
          <a:p>
            <a:pPr marL="914400" lvl="0" indent="457200" algn="l" rtl="0">
              <a:spcBef>
                <a:spcPts val="0"/>
              </a:spcBef>
              <a:spcAft>
                <a:spcPts val="0"/>
              </a:spcAft>
              <a:buNone/>
            </a:pPr>
            <a:r>
              <a:rPr lang="ja" sz="1200">
                <a:solidFill>
                  <a:schemeClr val="dk1"/>
                </a:solidFill>
                <a:latin typeface="HiraMaruPro-W4"/>
                <a:ea typeface="HiraMaruPro-W4"/>
                <a:cs typeface="HiraMaruPro-W4"/>
                <a:sym typeface="HiraMaruPro-W4"/>
              </a:rPr>
              <a:t>（</a:t>
            </a:r>
            <a:r>
              <a:rPr lang="ja" sz="1100">
                <a:solidFill>
                  <a:srgbClr val="202124"/>
                </a:solidFill>
                <a:highlight>
                  <a:srgbClr val="FFFFFF"/>
                </a:highlight>
                <a:latin typeface="HiraMaruPro-W4"/>
                <a:ea typeface="HiraMaruPro-W4"/>
                <a:cs typeface="HiraMaruPro-W4"/>
                <a:sym typeface="HiraMaruPro-W4"/>
              </a:rPr>
              <a:t>0.81 × 気温 + 0.01 × 相対湿度 </a:t>
            </a:r>
            <a:r>
              <a:rPr lang="ja" sz="1100">
                <a:solidFill>
                  <a:srgbClr val="202124"/>
                </a:solidFill>
                <a:highlight>
                  <a:schemeClr val="lt1"/>
                </a:highlight>
                <a:latin typeface="HiraMaruPro-W4"/>
                <a:ea typeface="HiraMaruPro-W4"/>
                <a:cs typeface="HiraMaruPro-W4"/>
                <a:sym typeface="HiraMaruPro-W4"/>
              </a:rPr>
              <a:t>× </a:t>
            </a:r>
            <a:r>
              <a:rPr lang="ja" sz="1100">
                <a:solidFill>
                  <a:srgbClr val="202124"/>
                </a:solidFill>
                <a:highlight>
                  <a:srgbClr val="FFFFFF"/>
                </a:highlight>
                <a:latin typeface="HiraMaruPro-W4"/>
                <a:ea typeface="HiraMaruPro-W4"/>
                <a:cs typeface="HiraMaruPro-W4"/>
                <a:sym typeface="HiraMaruPro-W4"/>
              </a:rPr>
              <a:t>(0.99 × 気温 - 14.3) + 46.3</a:t>
            </a:r>
            <a:r>
              <a:rPr lang="ja" sz="1200">
                <a:solidFill>
                  <a:schemeClr val="dk1"/>
                </a:solidFill>
                <a:latin typeface="HiraMaruPro-W4"/>
                <a:ea typeface="HiraMaruPro-W4"/>
                <a:cs typeface="HiraMaruPro-W4"/>
                <a:sym typeface="HiraMaruPro-W4"/>
              </a:rPr>
              <a:t>）</a:t>
            </a:r>
            <a:endParaRPr sz="1200">
              <a:solidFill>
                <a:schemeClr val="dk1"/>
              </a:solidFill>
              <a:latin typeface="HiraMaruPro-W4"/>
              <a:ea typeface="HiraMaruPro-W4"/>
              <a:cs typeface="HiraMaruPro-W4"/>
              <a:sym typeface="HiraMaruPro-W4"/>
            </a:endParaRPr>
          </a:p>
        </p:txBody>
      </p:sp>
      <p:grpSp>
        <p:nvGrpSpPr>
          <p:cNvPr id="67" name="Google Shape;67;p14"/>
          <p:cNvGrpSpPr/>
          <p:nvPr/>
        </p:nvGrpSpPr>
        <p:grpSpPr>
          <a:xfrm>
            <a:off x="1558100" y="753274"/>
            <a:ext cx="6027775" cy="2776426"/>
            <a:chOff x="1558100" y="753274"/>
            <a:chExt cx="6027775" cy="2776426"/>
          </a:xfrm>
        </p:grpSpPr>
        <p:pic>
          <p:nvPicPr>
            <p:cNvPr id="68" name="Google Shape;68;p14"/>
            <p:cNvPicPr preferRelativeResize="0"/>
            <p:nvPr/>
          </p:nvPicPr>
          <p:blipFill>
            <a:blip r:embed="rId3">
              <a:alphaModFix/>
            </a:blip>
            <a:stretch>
              <a:fillRect/>
            </a:stretch>
          </p:blipFill>
          <p:spPr>
            <a:xfrm>
              <a:off x="1558100" y="753274"/>
              <a:ext cx="6027775" cy="2731075"/>
            </a:xfrm>
            <a:prstGeom prst="rect">
              <a:avLst/>
            </a:prstGeom>
            <a:noFill/>
            <a:ln>
              <a:noFill/>
            </a:ln>
          </p:spPr>
        </p:pic>
        <p:pic>
          <p:nvPicPr>
            <p:cNvPr id="69" name="Google Shape;69;p14"/>
            <p:cNvPicPr preferRelativeResize="0"/>
            <p:nvPr/>
          </p:nvPicPr>
          <p:blipFill>
            <a:blip r:embed="rId4">
              <a:alphaModFix/>
            </a:blip>
            <a:stretch>
              <a:fillRect/>
            </a:stretch>
          </p:blipFill>
          <p:spPr>
            <a:xfrm>
              <a:off x="4027850" y="2365925"/>
              <a:ext cx="1195725" cy="1163775"/>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p:nvPr/>
        </p:nvSpPr>
        <p:spPr>
          <a:xfrm>
            <a:off x="4581400" y="945613"/>
            <a:ext cx="3728700" cy="1707000"/>
          </a:xfrm>
          <a:prstGeom prst="rect">
            <a:avLst/>
          </a:prstGeom>
          <a:solidFill>
            <a:schemeClr val="lt1"/>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HiraMaruPro-W4"/>
              <a:ea typeface="HiraMaruPro-W4"/>
              <a:cs typeface="HiraMaruPro-W4"/>
              <a:sym typeface="HiraMaruPro-W4"/>
            </a:endParaRPr>
          </a:p>
        </p:txBody>
      </p:sp>
      <p:sp>
        <p:nvSpPr>
          <p:cNvPr id="75" name="Google Shape;75;p15"/>
          <p:cNvSpPr/>
          <p:nvPr/>
        </p:nvSpPr>
        <p:spPr>
          <a:xfrm>
            <a:off x="4581400" y="2804700"/>
            <a:ext cx="3728700" cy="1707000"/>
          </a:xfrm>
          <a:prstGeom prst="rect">
            <a:avLst/>
          </a:prstGeom>
          <a:solidFill>
            <a:schemeClr val="lt1"/>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HiraMaruPro-W4"/>
              <a:ea typeface="HiraMaruPro-W4"/>
              <a:cs typeface="HiraMaruPro-W4"/>
              <a:sym typeface="HiraMaruPro-W4"/>
            </a:endParaRPr>
          </a:p>
        </p:txBody>
      </p:sp>
      <p:sp>
        <p:nvSpPr>
          <p:cNvPr id="76" name="Google Shape;76;p15"/>
          <p:cNvSpPr/>
          <p:nvPr/>
        </p:nvSpPr>
        <p:spPr>
          <a:xfrm>
            <a:off x="690550" y="2804513"/>
            <a:ext cx="3728700" cy="1707000"/>
          </a:xfrm>
          <a:prstGeom prst="rect">
            <a:avLst/>
          </a:prstGeom>
          <a:solidFill>
            <a:schemeClr val="lt1"/>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HiraMaruPro-W4"/>
              <a:ea typeface="HiraMaruPro-W4"/>
              <a:cs typeface="HiraMaruPro-W4"/>
              <a:sym typeface="HiraMaruPro-W4"/>
            </a:endParaRPr>
          </a:p>
        </p:txBody>
      </p:sp>
      <p:sp>
        <p:nvSpPr>
          <p:cNvPr id="77" name="Google Shape;77;p15"/>
          <p:cNvSpPr/>
          <p:nvPr/>
        </p:nvSpPr>
        <p:spPr>
          <a:xfrm>
            <a:off x="690550" y="945613"/>
            <a:ext cx="3728700" cy="1707000"/>
          </a:xfrm>
          <a:prstGeom prst="rect">
            <a:avLst/>
          </a:prstGeom>
          <a:solidFill>
            <a:schemeClr val="lt1"/>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HiraMaruPro-W4"/>
              <a:ea typeface="HiraMaruPro-W4"/>
              <a:cs typeface="HiraMaruPro-W4"/>
              <a:sym typeface="HiraMaruPro-W4"/>
            </a:endParaRPr>
          </a:p>
        </p:txBody>
      </p:sp>
      <p:sp>
        <p:nvSpPr>
          <p:cNvPr id="78" name="Google Shape;78;p15"/>
          <p:cNvSpPr txBox="1">
            <a:spLocks noGrp="1"/>
          </p:cNvSpPr>
          <p:nvPr>
            <p:ph type="title"/>
          </p:nvPr>
        </p:nvSpPr>
        <p:spPr>
          <a:xfrm>
            <a:off x="469225" y="108150"/>
            <a:ext cx="8217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latin typeface="HiraMaruPro-W4"/>
                <a:ea typeface="HiraMaruPro-W4"/>
                <a:cs typeface="HiraMaruPro-W4"/>
                <a:sym typeface="HiraMaruPro-W4"/>
              </a:rPr>
              <a:t>製品の機能</a:t>
            </a:r>
            <a:endParaRPr>
              <a:latin typeface="HiraMaruPro-W4"/>
              <a:ea typeface="HiraMaruPro-W4"/>
              <a:cs typeface="HiraMaruPro-W4"/>
              <a:sym typeface="HiraMaruPro-W4"/>
            </a:endParaRPr>
          </a:p>
        </p:txBody>
      </p:sp>
      <p:sp>
        <p:nvSpPr>
          <p:cNvPr id="79" name="Google Shape;79;p15"/>
          <p:cNvSpPr txBox="1"/>
          <p:nvPr/>
        </p:nvSpPr>
        <p:spPr>
          <a:xfrm>
            <a:off x="842963" y="1104963"/>
            <a:ext cx="3571800" cy="1369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ja">
                <a:latin typeface="HiraMaruPro-W4"/>
                <a:ea typeface="HiraMaruPro-W4"/>
                <a:cs typeface="HiraMaruPro-W4"/>
                <a:sym typeface="HiraMaruPro-W4"/>
              </a:rPr>
              <a:t>① センサ情報の管理機能</a:t>
            </a:r>
            <a:endParaRPr>
              <a:latin typeface="HiraMaruPro-W4"/>
              <a:ea typeface="HiraMaruPro-W4"/>
              <a:cs typeface="HiraMaruPro-W4"/>
              <a:sym typeface="HiraMaruPro-W4"/>
            </a:endParaRPr>
          </a:p>
          <a:p>
            <a:pPr marL="0" lvl="0" indent="0" algn="l" rtl="0">
              <a:lnSpc>
                <a:spcPct val="150000"/>
              </a:lnSpc>
              <a:spcBef>
                <a:spcPts val="0"/>
              </a:spcBef>
              <a:spcAft>
                <a:spcPts val="0"/>
              </a:spcAft>
              <a:buNone/>
            </a:pPr>
            <a:r>
              <a:rPr lang="ja">
                <a:latin typeface="HiraMaruPro-W4"/>
                <a:ea typeface="HiraMaruPro-W4"/>
                <a:cs typeface="HiraMaruPro-W4"/>
                <a:sym typeface="HiraMaruPro-W4"/>
              </a:rPr>
              <a:t>	・温度/湿度の取得</a:t>
            </a:r>
            <a:endParaRPr>
              <a:latin typeface="HiraMaruPro-W4"/>
              <a:ea typeface="HiraMaruPro-W4"/>
              <a:cs typeface="HiraMaruPro-W4"/>
              <a:sym typeface="HiraMaruPro-W4"/>
            </a:endParaRPr>
          </a:p>
          <a:p>
            <a:pPr marL="0" lvl="0" indent="0" algn="l" rtl="0">
              <a:lnSpc>
                <a:spcPct val="150000"/>
              </a:lnSpc>
              <a:spcBef>
                <a:spcPts val="0"/>
              </a:spcBef>
              <a:spcAft>
                <a:spcPts val="0"/>
              </a:spcAft>
              <a:buNone/>
            </a:pPr>
            <a:r>
              <a:rPr lang="ja">
                <a:latin typeface="HiraMaruPro-W4"/>
                <a:ea typeface="HiraMaruPro-W4"/>
                <a:cs typeface="HiraMaruPro-W4"/>
                <a:sym typeface="HiraMaruPro-W4"/>
              </a:rPr>
              <a:t>	・不快指数の計算</a:t>
            </a:r>
            <a:endParaRPr>
              <a:latin typeface="HiraMaruPro-W4"/>
              <a:ea typeface="HiraMaruPro-W4"/>
              <a:cs typeface="HiraMaruPro-W4"/>
              <a:sym typeface="HiraMaruPro-W4"/>
            </a:endParaRPr>
          </a:p>
          <a:p>
            <a:pPr marL="0" lvl="0" indent="0" algn="l" rtl="0">
              <a:lnSpc>
                <a:spcPct val="150000"/>
              </a:lnSpc>
              <a:spcBef>
                <a:spcPts val="0"/>
              </a:spcBef>
              <a:spcAft>
                <a:spcPts val="0"/>
              </a:spcAft>
              <a:buNone/>
            </a:pPr>
            <a:r>
              <a:rPr lang="ja">
                <a:latin typeface="HiraMaruPro-W4"/>
                <a:ea typeface="HiraMaruPro-W4"/>
                <a:cs typeface="HiraMaruPro-W4"/>
                <a:sym typeface="HiraMaruPro-W4"/>
              </a:rPr>
              <a:t>	・スプレッドシートへの記録</a:t>
            </a:r>
            <a:endParaRPr>
              <a:latin typeface="HiraMaruPro-W4"/>
              <a:ea typeface="HiraMaruPro-W4"/>
              <a:cs typeface="HiraMaruPro-W4"/>
              <a:sym typeface="HiraMaruPro-W4"/>
            </a:endParaRPr>
          </a:p>
        </p:txBody>
      </p:sp>
      <p:sp>
        <p:nvSpPr>
          <p:cNvPr id="80" name="Google Shape;80;p15"/>
          <p:cNvSpPr txBox="1"/>
          <p:nvPr/>
        </p:nvSpPr>
        <p:spPr>
          <a:xfrm>
            <a:off x="4631650" y="1057781"/>
            <a:ext cx="3728700" cy="1369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ja" dirty="0">
                <a:latin typeface="HiraMaruPro-W4"/>
                <a:ea typeface="HiraMaruPro-W4"/>
                <a:cs typeface="HiraMaruPro-W4"/>
                <a:sym typeface="HiraMaruPro-W4"/>
              </a:rPr>
              <a:t>② 室内環境の自動通知機能</a:t>
            </a:r>
            <a:endParaRPr dirty="0">
              <a:latin typeface="HiraMaruPro-W4"/>
              <a:ea typeface="HiraMaruPro-W4"/>
              <a:cs typeface="HiraMaruPro-W4"/>
              <a:sym typeface="HiraMaruPro-W4"/>
            </a:endParaRPr>
          </a:p>
          <a:p>
            <a:pPr marL="0" lvl="0" indent="0" algn="l" rtl="0">
              <a:lnSpc>
                <a:spcPct val="150000"/>
              </a:lnSpc>
              <a:spcBef>
                <a:spcPts val="0"/>
              </a:spcBef>
              <a:spcAft>
                <a:spcPts val="0"/>
              </a:spcAft>
              <a:buNone/>
            </a:pPr>
            <a:r>
              <a:rPr lang="ja" dirty="0">
                <a:latin typeface="HiraMaruPro-W4"/>
                <a:ea typeface="HiraMaruPro-W4"/>
                <a:cs typeface="HiraMaruPro-W4"/>
                <a:sym typeface="HiraMaruPro-W4"/>
              </a:rPr>
              <a:t>	・温度</a:t>
            </a:r>
            <a:endParaRPr dirty="0">
              <a:latin typeface="HiraMaruPro-W4"/>
              <a:ea typeface="HiraMaruPro-W4"/>
              <a:cs typeface="HiraMaruPro-W4"/>
              <a:sym typeface="HiraMaruPro-W4"/>
            </a:endParaRPr>
          </a:p>
          <a:p>
            <a:pPr marL="0" lvl="0" indent="0" algn="l" rtl="0">
              <a:lnSpc>
                <a:spcPct val="150000"/>
              </a:lnSpc>
              <a:spcBef>
                <a:spcPts val="0"/>
              </a:spcBef>
              <a:spcAft>
                <a:spcPts val="0"/>
              </a:spcAft>
              <a:buNone/>
            </a:pPr>
            <a:r>
              <a:rPr lang="ja" dirty="0">
                <a:latin typeface="HiraMaruPro-W4"/>
                <a:ea typeface="HiraMaruPro-W4"/>
                <a:cs typeface="HiraMaruPro-W4"/>
                <a:sym typeface="HiraMaruPro-W4"/>
              </a:rPr>
              <a:t>	・湿度</a:t>
            </a:r>
            <a:endParaRPr dirty="0">
              <a:latin typeface="HiraMaruPro-W4"/>
              <a:ea typeface="HiraMaruPro-W4"/>
              <a:cs typeface="HiraMaruPro-W4"/>
              <a:sym typeface="HiraMaruPro-W4"/>
            </a:endParaRPr>
          </a:p>
          <a:p>
            <a:pPr marL="0" lvl="0" indent="0" algn="l" rtl="0">
              <a:lnSpc>
                <a:spcPct val="150000"/>
              </a:lnSpc>
              <a:spcBef>
                <a:spcPts val="0"/>
              </a:spcBef>
              <a:spcAft>
                <a:spcPts val="0"/>
              </a:spcAft>
              <a:buNone/>
            </a:pPr>
            <a:r>
              <a:rPr lang="ja" dirty="0">
                <a:latin typeface="HiraMaruPro-W4"/>
                <a:ea typeface="HiraMaruPro-W4"/>
                <a:cs typeface="HiraMaruPro-W4"/>
                <a:sym typeface="HiraMaruPro-W4"/>
              </a:rPr>
              <a:t>	・不快指数</a:t>
            </a:r>
            <a:endParaRPr dirty="0">
              <a:latin typeface="HiraMaruPro-W4"/>
              <a:ea typeface="HiraMaruPro-W4"/>
              <a:cs typeface="HiraMaruPro-W4"/>
              <a:sym typeface="HiraMaruPro-W4"/>
            </a:endParaRPr>
          </a:p>
        </p:txBody>
      </p:sp>
      <p:sp>
        <p:nvSpPr>
          <p:cNvPr id="81" name="Google Shape;81;p15"/>
          <p:cNvSpPr txBox="1"/>
          <p:nvPr/>
        </p:nvSpPr>
        <p:spPr>
          <a:xfrm>
            <a:off x="845212" y="2973113"/>
            <a:ext cx="3571800" cy="1369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ja">
                <a:latin typeface="HiraMaruPro-W4"/>
                <a:ea typeface="HiraMaruPro-W4"/>
                <a:cs typeface="HiraMaruPro-W4"/>
                <a:sym typeface="HiraMaruPro-W4"/>
              </a:rPr>
              <a:t>③ エアコンの操作 / 設定機能</a:t>
            </a:r>
            <a:endParaRPr>
              <a:latin typeface="HiraMaruPro-W4"/>
              <a:ea typeface="HiraMaruPro-W4"/>
              <a:cs typeface="HiraMaruPro-W4"/>
              <a:sym typeface="HiraMaruPro-W4"/>
            </a:endParaRPr>
          </a:p>
          <a:p>
            <a:pPr marL="0" lvl="0" indent="0" algn="l" rtl="0">
              <a:lnSpc>
                <a:spcPct val="150000"/>
              </a:lnSpc>
              <a:spcBef>
                <a:spcPts val="0"/>
              </a:spcBef>
              <a:spcAft>
                <a:spcPts val="0"/>
              </a:spcAft>
              <a:buNone/>
            </a:pPr>
            <a:r>
              <a:rPr lang="ja">
                <a:latin typeface="HiraMaruPro-W4"/>
                <a:ea typeface="HiraMaruPro-W4"/>
                <a:cs typeface="HiraMaruPro-W4"/>
                <a:sym typeface="HiraMaruPro-W4"/>
              </a:rPr>
              <a:t>	・運転 / 停止</a:t>
            </a:r>
            <a:endParaRPr>
              <a:latin typeface="HiraMaruPro-W4"/>
              <a:ea typeface="HiraMaruPro-W4"/>
              <a:cs typeface="HiraMaruPro-W4"/>
              <a:sym typeface="HiraMaruPro-W4"/>
            </a:endParaRPr>
          </a:p>
          <a:p>
            <a:pPr marL="0" lvl="0" indent="0" algn="l" rtl="0">
              <a:lnSpc>
                <a:spcPct val="150000"/>
              </a:lnSpc>
              <a:spcBef>
                <a:spcPts val="0"/>
              </a:spcBef>
              <a:spcAft>
                <a:spcPts val="0"/>
              </a:spcAft>
              <a:buNone/>
            </a:pPr>
            <a:r>
              <a:rPr lang="ja">
                <a:latin typeface="HiraMaruPro-W4"/>
                <a:ea typeface="HiraMaruPro-W4"/>
                <a:cs typeface="HiraMaruPro-W4"/>
                <a:sym typeface="HiraMaruPro-W4"/>
              </a:rPr>
              <a:t>	・温度調節</a:t>
            </a:r>
            <a:endParaRPr>
              <a:latin typeface="HiraMaruPro-W4"/>
              <a:ea typeface="HiraMaruPro-W4"/>
              <a:cs typeface="HiraMaruPro-W4"/>
              <a:sym typeface="HiraMaruPro-W4"/>
            </a:endParaRPr>
          </a:p>
          <a:p>
            <a:pPr marL="0" lvl="0" indent="0" algn="l" rtl="0">
              <a:lnSpc>
                <a:spcPct val="150000"/>
              </a:lnSpc>
              <a:spcBef>
                <a:spcPts val="0"/>
              </a:spcBef>
              <a:spcAft>
                <a:spcPts val="0"/>
              </a:spcAft>
              <a:buNone/>
            </a:pPr>
            <a:r>
              <a:rPr lang="ja">
                <a:latin typeface="HiraMaruPro-W4"/>
                <a:ea typeface="HiraMaruPro-W4"/>
                <a:cs typeface="HiraMaruPro-W4"/>
                <a:sym typeface="HiraMaruPro-W4"/>
              </a:rPr>
              <a:t>	・運転モード切替</a:t>
            </a:r>
            <a:endParaRPr>
              <a:latin typeface="HiraMaruPro-W4"/>
              <a:ea typeface="HiraMaruPro-W4"/>
              <a:cs typeface="HiraMaruPro-W4"/>
              <a:sym typeface="HiraMaruPro-W4"/>
            </a:endParaRPr>
          </a:p>
        </p:txBody>
      </p:sp>
      <p:sp>
        <p:nvSpPr>
          <p:cNvPr id="82" name="Google Shape;82;p15"/>
          <p:cNvSpPr txBox="1"/>
          <p:nvPr/>
        </p:nvSpPr>
        <p:spPr>
          <a:xfrm>
            <a:off x="4689488" y="2938992"/>
            <a:ext cx="3609300" cy="1369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ja" dirty="0">
                <a:latin typeface="HiraMaruPro-W4"/>
                <a:ea typeface="HiraMaruPro-W4"/>
                <a:cs typeface="HiraMaruPro-W4"/>
                <a:sym typeface="HiraMaruPro-W4"/>
              </a:rPr>
              <a:t>④ その他利便性を向上させるための機能</a:t>
            </a:r>
            <a:endParaRPr dirty="0">
              <a:latin typeface="HiraMaruPro-W4"/>
              <a:ea typeface="HiraMaruPro-W4"/>
              <a:cs typeface="HiraMaruPro-W4"/>
              <a:sym typeface="HiraMaruPro-W4"/>
            </a:endParaRPr>
          </a:p>
          <a:p>
            <a:pPr marL="0" lvl="0" indent="0" algn="l" rtl="0">
              <a:lnSpc>
                <a:spcPct val="150000"/>
              </a:lnSpc>
              <a:spcBef>
                <a:spcPts val="0"/>
              </a:spcBef>
              <a:spcAft>
                <a:spcPts val="0"/>
              </a:spcAft>
              <a:buNone/>
            </a:pPr>
            <a:r>
              <a:rPr lang="ja" dirty="0">
                <a:latin typeface="HiraMaruPro-W4"/>
                <a:ea typeface="HiraMaruPro-W4"/>
                <a:cs typeface="HiraMaruPro-W4"/>
                <a:sym typeface="HiraMaruPro-W4"/>
              </a:rPr>
              <a:t>	・自動通知機能</a:t>
            </a:r>
            <a:endParaRPr dirty="0">
              <a:latin typeface="HiraMaruPro-W4"/>
              <a:ea typeface="HiraMaruPro-W4"/>
              <a:cs typeface="HiraMaruPro-W4"/>
              <a:sym typeface="HiraMaruPro-W4"/>
            </a:endParaRPr>
          </a:p>
          <a:p>
            <a:pPr marL="0" lvl="0" indent="0" algn="l" rtl="0">
              <a:lnSpc>
                <a:spcPct val="150000"/>
              </a:lnSpc>
              <a:spcBef>
                <a:spcPts val="0"/>
              </a:spcBef>
              <a:spcAft>
                <a:spcPts val="0"/>
              </a:spcAft>
              <a:buNone/>
            </a:pPr>
            <a:r>
              <a:rPr lang="ja" dirty="0">
                <a:latin typeface="HiraMaruPro-W4"/>
                <a:ea typeface="HiraMaruPro-W4"/>
                <a:cs typeface="HiraMaruPro-W4"/>
                <a:sym typeface="HiraMaruPro-W4"/>
              </a:rPr>
              <a:t>	・自動操作機能</a:t>
            </a:r>
            <a:endParaRPr dirty="0">
              <a:latin typeface="HiraMaruPro-W4"/>
              <a:ea typeface="HiraMaruPro-W4"/>
              <a:cs typeface="HiraMaruPro-W4"/>
              <a:sym typeface="HiraMaruPro-W4"/>
            </a:endParaRPr>
          </a:p>
          <a:p>
            <a:pPr marL="0" lvl="0" indent="0" algn="l" rtl="0">
              <a:lnSpc>
                <a:spcPct val="150000"/>
              </a:lnSpc>
              <a:spcBef>
                <a:spcPts val="0"/>
              </a:spcBef>
              <a:spcAft>
                <a:spcPts val="0"/>
              </a:spcAft>
              <a:buNone/>
            </a:pPr>
            <a:r>
              <a:rPr lang="ja" dirty="0">
                <a:latin typeface="HiraMaruPro-W4"/>
                <a:ea typeface="HiraMaruPro-W4"/>
                <a:cs typeface="HiraMaruPro-W4"/>
                <a:sym typeface="HiraMaruPro-W4"/>
              </a:rPr>
              <a:t>	・エラー処理機能</a:t>
            </a:r>
            <a:endParaRPr dirty="0">
              <a:latin typeface="HiraMaruPro-W4"/>
              <a:ea typeface="HiraMaruPro-W4"/>
              <a:cs typeface="HiraMaruPro-W4"/>
              <a:sym typeface="HiraMaruPro-W4"/>
            </a:endParaRPr>
          </a:p>
        </p:txBody>
      </p:sp>
      <p:sp>
        <p:nvSpPr>
          <p:cNvPr id="83" name="Google Shape;83;p15"/>
          <p:cNvSpPr txBox="1"/>
          <p:nvPr/>
        </p:nvSpPr>
        <p:spPr>
          <a:xfrm>
            <a:off x="7656850" y="4776475"/>
            <a:ext cx="1407000" cy="3231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ja" sz="900">
                <a:solidFill>
                  <a:schemeClr val="lt1"/>
                </a:solidFill>
                <a:latin typeface="HiraMaruPro-W4"/>
                <a:ea typeface="HiraMaruPro-W4"/>
                <a:cs typeface="HiraMaruPro-W4"/>
                <a:sym typeface="HiraMaruPro-W4"/>
              </a:rPr>
              <a:t>発表者名　:　脇田侑輝</a:t>
            </a:r>
            <a:endParaRPr sz="900">
              <a:solidFill>
                <a:schemeClr val="lt1"/>
              </a:solidFill>
              <a:latin typeface="HiraMaruPro-W4"/>
              <a:ea typeface="HiraMaruPro-W4"/>
              <a:cs typeface="HiraMaruPro-W4"/>
              <a:sym typeface="HiraMaruPro-W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469225" y="108150"/>
            <a:ext cx="8217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latin typeface="HiraMaruPro-W4"/>
                <a:ea typeface="HiraMaruPro-W4"/>
                <a:cs typeface="HiraMaruPro-W4"/>
                <a:sym typeface="HiraMaruPro-W4"/>
              </a:rPr>
              <a:t>想定する利用者の特性</a:t>
            </a:r>
            <a:endParaRPr>
              <a:latin typeface="HiraMaruPro-W4"/>
              <a:ea typeface="HiraMaruPro-W4"/>
              <a:cs typeface="HiraMaruPro-W4"/>
              <a:sym typeface="HiraMaruPro-W4"/>
            </a:endParaRPr>
          </a:p>
        </p:txBody>
      </p:sp>
      <p:pic>
        <p:nvPicPr>
          <p:cNvPr id="89" name="Google Shape;89;p16"/>
          <p:cNvPicPr preferRelativeResize="0"/>
          <p:nvPr/>
        </p:nvPicPr>
        <p:blipFill>
          <a:blip r:embed="rId3">
            <a:alphaModFix/>
          </a:blip>
          <a:stretch>
            <a:fillRect/>
          </a:stretch>
        </p:blipFill>
        <p:spPr>
          <a:xfrm>
            <a:off x="304619" y="2889325"/>
            <a:ext cx="2040318" cy="1531800"/>
          </a:xfrm>
          <a:prstGeom prst="rect">
            <a:avLst/>
          </a:prstGeom>
          <a:noFill/>
          <a:ln>
            <a:noFill/>
          </a:ln>
        </p:spPr>
      </p:pic>
      <p:sp>
        <p:nvSpPr>
          <p:cNvPr id="90" name="Google Shape;90;p16"/>
          <p:cNvSpPr txBox="1"/>
          <p:nvPr/>
        </p:nvSpPr>
        <p:spPr>
          <a:xfrm>
            <a:off x="1689900" y="1017725"/>
            <a:ext cx="576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solidFill>
                  <a:schemeClr val="dk1"/>
                </a:solidFill>
                <a:latin typeface="HiraMaruPro-W4"/>
                <a:ea typeface="HiraMaruPro-W4"/>
                <a:cs typeface="HiraMaruPro-W4"/>
                <a:sym typeface="HiraMaruPro-W4"/>
              </a:rPr>
              <a:t>リモコンによってエアコンを操作するのが面倒であると感じている</a:t>
            </a:r>
            <a:endParaRPr sz="1800">
              <a:latin typeface="HiraMaruPro-W4"/>
              <a:ea typeface="HiraMaruPro-W4"/>
              <a:cs typeface="HiraMaruPro-W4"/>
              <a:sym typeface="HiraMaruPro-W4"/>
            </a:endParaRPr>
          </a:p>
        </p:txBody>
      </p:sp>
      <p:sp>
        <p:nvSpPr>
          <p:cNvPr id="91" name="Google Shape;91;p16"/>
          <p:cNvSpPr txBox="1"/>
          <p:nvPr/>
        </p:nvSpPr>
        <p:spPr>
          <a:xfrm>
            <a:off x="1689900" y="1443500"/>
            <a:ext cx="576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solidFill>
                  <a:schemeClr val="dk1"/>
                </a:solidFill>
                <a:latin typeface="HiraMaruPro-W4"/>
                <a:ea typeface="HiraMaruPro-W4"/>
                <a:cs typeface="HiraMaruPro-W4"/>
                <a:sym typeface="HiraMaruPro-W4"/>
              </a:rPr>
              <a:t>リモコンをすぐに無くしてしまう</a:t>
            </a:r>
            <a:endParaRPr sz="2100">
              <a:latin typeface="HiraMaruPro-W4"/>
              <a:ea typeface="HiraMaruPro-W4"/>
              <a:cs typeface="HiraMaruPro-W4"/>
              <a:sym typeface="HiraMaruPro-W4"/>
            </a:endParaRPr>
          </a:p>
        </p:txBody>
      </p:sp>
      <p:sp>
        <p:nvSpPr>
          <p:cNvPr id="92" name="Google Shape;92;p16"/>
          <p:cNvSpPr txBox="1"/>
          <p:nvPr/>
        </p:nvSpPr>
        <p:spPr>
          <a:xfrm>
            <a:off x="1689900" y="1869275"/>
            <a:ext cx="576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solidFill>
                  <a:schemeClr val="dk1"/>
                </a:solidFill>
                <a:latin typeface="HiraMaruPro-W4"/>
                <a:ea typeface="HiraMaruPro-W4"/>
                <a:cs typeface="HiraMaruPro-W4"/>
                <a:sym typeface="HiraMaruPro-W4"/>
              </a:rPr>
              <a:t>小さな子どもがおり，子どもと同じ部屋にいない時間が多い</a:t>
            </a:r>
            <a:endParaRPr sz="1600">
              <a:latin typeface="HiraMaruPro-W4"/>
              <a:ea typeface="HiraMaruPro-W4"/>
              <a:cs typeface="HiraMaruPro-W4"/>
              <a:sym typeface="HiraMaruPro-W4"/>
            </a:endParaRPr>
          </a:p>
        </p:txBody>
      </p:sp>
      <p:sp>
        <p:nvSpPr>
          <p:cNvPr id="93" name="Google Shape;93;p16"/>
          <p:cNvSpPr txBox="1"/>
          <p:nvPr/>
        </p:nvSpPr>
        <p:spPr>
          <a:xfrm>
            <a:off x="1689900" y="2295050"/>
            <a:ext cx="576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solidFill>
                  <a:schemeClr val="dk1"/>
                </a:solidFill>
                <a:latin typeface="HiraMaruPro-W4"/>
                <a:ea typeface="HiraMaruPro-W4"/>
                <a:cs typeface="HiraMaruPro-W4"/>
                <a:sym typeface="HiraMaruPro-W4"/>
              </a:rPr>
              <a:t>介護が必要な高齢の親がいる</a:t>
            </a:r>
            <a:endParaRPr>
              <a:latin typeface="HiraMaruPro-W4"/>
              <a:ea typeface="HiraMaruPro-W4"/>
              <a:cs typeface="HiraMaruPro-W4"/>
              <a:sym typeface="HiraMaruPro-W4"/>
            </a:endParaRPr>
          </a:p>
        </p:txBody>
      </p:sp>
      <p:sp>
        <p:nvSpPr>
          <p:cNvPr id="94" name="Google Shape;94;p16"/>
          <p:cNvSpPr/>
          <p:nvPr/>
        </p:nvSpPr>
        <p:spPr>
          <a:xfrm>
            <a:off x="5443475" y="2430900"/>
            <a:ext cx="3469200" cy="2021700"/>
          </a:xfrm>
          <a:prstGeom prst="cloudCallout">
            <a:avLst>
              <a:gd name="adj1" fmla="val -62977"/>
              <a:gd name="adj2" fmla="val 21951"/>
            </a:avLst>
          </a:prstGeom>
          <a:solidFill>
            <a:schemeClr val="lt1"/>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5" name="Google Shape;95;p16"/>
          <p:cNvPicPr preferRelativeResize="0"/>
          <p:nvPr/>
        </p:nvPicPr>
        <p:blipFill>
          <a:blip r:embed="rId4">
            <a:alphaModFix/>
          </a:blip>
          <a:stretch>
            <a:fillRect/>
          </a:stretch>
        </p:blipFill>
        <p:spPr>
          <a:xfrm>
            <a:off x="5954730" y="2804465"/>
            <a:ext cx="2351093" cy="1274563"/>
          </a:xfrm>
          <a:prstGeom prst="rect">
            <a:avLst/>
          </a:prstGeom>
          <a:noFill/>
          <a:ln>
            <a:noFill/>
          </a:ln>
        </p:spPr>
      </p:pic>
      <p:pic>
        <p:nvPicPr>
          <p:cNvPr id="96" name="Google Shape;96;p16"/>
          <p:cNvPicPr preferRelativeResize="0"/>
          <p:nvPr/>
        </p:nvPicPr>
        <p:blipFill>
          <a:blip r:embed="rId5">
            <a:alphaModFix/>
          </a:blip>
          <a:stretch>
            <a:fillRect/>
          </a:stretch>
        </p:blipFill>
        <p:spPr>
          <a:xfrm>
            <a:off x="2929850" y="3394703"/>
            <a:ext cx="1928700" cy="1318597"/>
          </a:xfrm>
          <a:prstGeom prst="rect">
            <a:avLst/>
          </a:prstGeom>
          <a:noFill/>
          <a:ln>
            <a:noFill/>
          </a:ln>
        </p:spPr>
      </p:pic>
      <p:pic>
        <p:nvPicPr>
          <p:cNvPr id="97" name="Google Shape;97;p16"/>
          <p:cNvPicPr preferRelativeResize="0"/>
          <p:nvPr/>
        </p:nvPicPr>
        <p:blipFill>
          <a:blip r:embed="rId6">
            <a:alphaModFix/>
          </a:blip>
          <a:stretch>
            <a:fillRect/>
          </a:stretch>
        </p:blipFill>
        <p:spPr>
          <a:xfrm>
            <a:off x="1112606" y="1017715"/>
            <a:ext cx="438497" cy="400200"/>
          </a:xfrm>
          <a:prstGeom prst="rect">
            <a:avLst/>
          </a:prstGeom>
          <a:noFill/>
          <a:ln>
            <a:noFill/>
          </a:ln>
        </p:spPr>
      </p:pic>
      <p:pic>
        <p:nvPicPr>
          <p:cNvPr id="98" name="Google Shape;98;p16"/>
          <p:cNvPicPr preferRelativeResize="0"/>
          <p:nvPr/>
        </p:nvPicPr>
        <p:blipFill>
          <a:blip r:embed="rId6">
            <a:alphaModFix/>
          </a:blip>
          <a:stretch>
            <a:fillRect/>
          </a:stretch>
        </p:blipFill>
        <p:spPr>
          <a:xfrm>
            <a:off x="1112606" y="1443503"/>
            <a:ext cx="438497" cy="400200"/>
          </a:xfrm>
          <a:prstGeom prst="rect">
            <a:avLst/>
          </a:prstGeom>
          <a:noFill/>
          <a:ln>
            <a:noFill/>
          </a:ln>
        </p:spPr>
      </p:pic>
      <p:pic>
        <p:nvPicPr>
          <p:cNvPr id="99" name="Google Shape;99;p16"/>
          <p:cNvPicPr preferRelativeResize="0"/>
          <p:nvPr/>
        </p:nvPicPr>
        <p:blipFill>
          <a:blip r:embed="rId6">
            <a:alphaModFix/>
          </a:blip>
          <a:stretch>
            <a:fillRect/>
          </a:stretch>
        </p:blipFill>
        <p:spPr>
          <a:xfrm>
            <a:off x="1112618" y="1869265"/>
            <a:ext cx="438497" cy="400200"/>
          </a:xfrm>
          <a:prstGeom prst="rect">
            <a:avLst/>
          </a:prstGeom>
          <a:noFill/>
          <a:ln>
            <a:noFill/>
          </a:ln>
        </p:spPr>
      </p:pic>
      <p:pic>
        <p:nvPicPr>
          <p:cNvPr id="100" name="Google Shape;100;p16"/>
          <p:cNvPicPr preferRelativeResize="0"/>
          <p:nvPr/>
        </p:nvPicPr>
        <p:blipFill>
          <a:blip r:embed="rId6">
            <a:alphaModFix/>
          </a:blip>
          <a:stretch>
            <a:fillRect/>
          </a:stretch>
        </p:blipFill>
        <p:spPr>
          <a:xfrm>
            <a:off x="1112606" y="2295040"/>
            <a:ext cx="438497" cy="400200"/>
          </a:xfrm>
          <a:prstGeom prst="rect">
            <a:avLst/>
          </a:prstGeom>
          <a:noFill/>
          <a:ln>
            <a:noFill/>
          </a:ln>
        </p:spPr>
      </p:pic>
      <p:sp>
        <p:nvSpPr>
          <p:cNvPr id="101" name="Google Shape;101;p16"/>
          <p:cNvSpPr txBox="1"/>
          <p:nvPr/>
        </p:nvSpPr>
        <p:spPr>
          <a:xfrm>
            <a:off x="7656850" y="4776475"/>
            <a:ext cx="1407000" cy="3231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ja" sz="900">
                <a:solidFill>
                  <a:schemeClr val="lt1"/>
                </a:solidFill>
                <a:latin typeface="HiraMaruPro-W4"/>
                <a:ea typeface="HiraMaruPro-W4"/>
                <a:cs typeface="HiraMaruPro-W4"/>
                <a:sym typeface="HiraMaruPro-W4"/>
              </a:rPr>
              <a:t>発表者名　:　脇田侑輝</a:t>
            </a:r>
            <a:endParaRPr sz="900">
              <a:solidFill>
                <a:schemeClr val="lt1"/>
              </a:solidFill>
              <a:latin typeface="HiraMaruPro-W4"/>
              <a:ea typeface="HiraMaruPro-W4"/>
              <a:cs typeface="HiraMaruPro-W4"/>
              <a:sym typeface="HiraMaruPro-W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7"/>
          <p:cNvSpPr txBox="1">
            <a:spLocks noGrp="1"/>
          </p:cNvSpPr>
          <p:nvPr>
            <p:ph type="title"/>
          </p:nvPr>
        </p:nvSpPr>
        <p:spPr>
          <a:xfrm>
            <a:off x="469225" y="108150"/>
            <a:ext cx="8217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latin typeface="HiraMaruPro-W4"/>
                <a:ea typeface="HiraMaruPro-W4"/>
                <a:cs typeface="HiraMaruPro-W4"/>
                <a:sym typeface="HiraMaruPro-W4"/>
              </a:rPr>
              <a:t>設計</a:t>
            </a:r>
            <a:endParaRPr>
              <a:latin typeface="HiraMaruPro-W4"/>
              <a:ea typeface="HiraMaruPro-W4"/>
              <a:cs typeface="HiraMaruPro-W4"/>
              <a:sym typeface="HiraMaruPro-W4"/>
            </a:endParaRPr>
          </a:p>
        </p:txBody>
      </p:sp>
      <p:sp>
        <p:nvSpPr>
          <p:cNvPr id="107" name="Google Shape;107;p17"/>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Clr>
                <a:schemeClr val="dk1"/>
              </a:buClr>
              <a:buSzPts val="1100"/>
              <a:buFont typeface="Arial"/>
              <a:buNone/>
            </a:pPr>
            <a:r>
              <a:rPr lang="ja">
                <a:solidFill>
                  <a:schemeClr val="dk1"/>
                </a:solidFill>
                <a:latin typeface="HiraMaruPro-W4"/>
                <a:ea typeface="HiraMaruPro-W4"/>
                <a:cs typeface="HiraMaruPro-W4"/>
                <a:sym typeface="HiraMaruPro-W4"/>
              </a:rPr>
              <a:t>以下の機能をリッチメニューから操作可能</a:t>
            </a:r>
            <a:endParaRPr>
              <a:solidFill>
                <a:schemeClr val="dk1"/>
              </a:solidFill>
              <a:latin typeface="HiraMaruPro-W4"/>
              <a:ea typeface="HiraMaruPro-W4"/>
              <a:cs typeface="HiraMaruPro-W4"/>
              <a:sym typeface="HiraMaruPro-W4"/>
            </a:endParaRPr>
          </a:p>
          <a:p>
            <a:pPr marL="0" lvl="0" indent="457200" algn="l" rtl="0">
              <a:lnSpc>
                <a:spcPct val="150000"/>
              </a:lnSpc>
              <a:spcBef>
                <a:spcPts val="0"/>
              </a:spcBef>
              <a:spcAft>
                <a:spcPts val="0"/>
              </a:spcAft>
              <a:buClr>
                <a:schemeClr val="dk1"/>
              </a:buClr>
              <a:buSzPts val="1100"/>
              <a:buFont typeface="Arial"/>
              <a:buNone/>
            </a:pPr>
            <a:r>
              <a:rPr lang="ja" sz="1500">
                <a:solidFill>
                  <a:schemeClr val="dk1"/>
                </a:solidFill>
                <a:latin typeface="HiraMaruPro-W4"/>
                <a:ea typeface="HiraMaruPro-W4"/>
                <a:cs typeface="HiraMaruPro-W4"/>
                <a:sym typeface="HiraMaruPro-W4"/>
              </a:rPr>
              <a:t>1. 1時間毎に室内の不快指数を計測し、</a:t>
            </a:r>
            <a:r>
              <a:rPr lang="ja" sz="1700" b="1" u="sng">
                <a:solidFill>
                  <a:schemeClr val="dk1"/>
                </a:solidFill>
                <a:latin typeface="HiraMaruPro-W4"/>
                <a:ea typeface="HiraMaruPro-W4"/>
                <a:cs typeface="HiraMaruPro-W4"/>
                <a:sym typeface="HiraMaruPro-W4"/>
              </a:rPr>
              <a:t>不快指数80以上</a:t>
            </a:r>
            <a:r>
              <a:rPr lang="ja" sz="1500">
                <a:solidFill>
                  <a:schemeClr val="dk1"/>
                </a:solidFill>
                <a:latin typeface="HiraMaruPro-W4"/>
                <a:ea typeface="HiraMaruPro-W4"/>
                <a:cs typeface="HiraMaruPro-W4"/>
                <a:sym typeface="HiraMaruPro-W4"/>
              </a:rPr>
              <a:t>なら不快指数をLINEに通知</a:t>
            </a:r>
            <a:endParaRPr sz="1500">
              <a:solidFill>
                <a:schemeClr val="dk1"/>
              </a:solidFill>
              <a:latin typeface="HiraMaruPro-W4"/>
              <a:ea typeface="HiraMaruPro-W4"/>
              <a:cs typeface="HiraMaruPro-W4"/>
              <a:sym typeface="HiraMaruPro-W4"/>
            </a:endParaRPr>
          </a:p>
          <a:p>
            <a:pPr marL="0" lvl="0" indent="457200" algn="l" rtl="0">
              <a:lnSpc>
                <a:spcPct val="150000"/>
              </a:lnSpc>
              <a:spcBef>
                <a:spcPts val="0"/>
              </a:spcBef>
              <a:spcAft>
                <a:spcPts val="0"/>
              </a:spcAft>
              <a:buClr>
                <a:schemeClr val="dk1"/>
              </a:buClr>
              <a:buSzPts val="1100"/>
              <a:buFont typeface="Arial"/>
              <a:buNone/>
            </a:pPr>
            <a:r>
              <a:rPr lang="ja" sz="1500">
                <a:solidFill>
                  <a:schemeClr val="dk1"/>
                </a:solidFill>
                <a:latin typeface="HiraMaruPro-W4"/>
                <a:ea typeface="HiraMaruPro-W4"/>
                <a:cs typeface="HiraMaruPro-W4"/>
                <a:sym typeface="HiraMaruPro-W4"/>
              </a:rPr>
              <a:t>2. リッチメニューからエアコンの</a:t>
            </a:r>
            <a:r>
              <a:rPr lang="ja" sz="1700" b="1" u="sng">
                <a:solidFill>
                  <a:schemeClr val="dk1"/>
                </a:solidFill>
                <a:latin typeface="HiraMaruPro-W4"/>
                <a:ea typeface="HiraMaruPro-W4"/>
                <a:cs typeface="HiraMaruPro-W4"/>
                <a:sym typeface="HiraMaruPro-W4"/>
              </a:rPr>
              <a:t>ON・OFF、温度、運転モードの変更</a:t>
            </a:r>
            <a:r>
              <a:rPr lang="ja" sz="1500">
                <a:solidFill>
                  <a:schemeClr val="dk1"/>
                </a:solidFill>
                <a:latin typeface="HiraMaruPro-W4"/>
                <a:ea typeface="HiraMaruPro-W4"/>
                <a:cs typeface="HiraMaruPro-W4"/>
                <a:sym typeface="HiraMaruPro-W4"/>
              </a:rPr>
              <a:t>を操作</a:t>
            </a:r>
            <a:endParaRPr sz="1500">
              <a:solidFill>
                <a:schemeClr val="dk1"/>
              </a:solidFill>
              <a:latin typeface="HiraMaruPro-W4"/>
              <a:ea typeface="HiraMaruPro-W4"/>
              <a:cs typeface="HiraMaruPro-W4"/>
              <a:sym typeface="HiraMaruPro-W4"/>
            </a:endParaRPr>
          </a:p>
          <a:p>
            <a:pPr marL="0" lvl="0" indent="457200" algn="l" rtl="0">
              <a:lnSpc>
                <a:spcPct val="150000"/>
              </a:lnSpc>
              <a:spcBef>
                <a:spcPts val="0"/>
              </a:spcBef>
              <a:spcAft>
                <a:spcPts val="0"/>
              </a:spcAft>
              <a:buClr>
                <a:schemeClr val="dk1"/>
              </a:buClr>
              <a:buSzPts val="1100"/>
              <a:buFont typeface="Arial"/>
              <a:buNone/>
            </a:pPr>
            <a:r>
              <a:rPr lang="ja" sz="1500">
                <a:solidFill>
                  <a:schemeClr val="dk1"/>
                </a:solidFill>
                <a:latin typeface="HiraMaruPro-W4"/>
                <a:ea typeface="HiraMaruPro-W4"/>
                <a:cs typeface="HiraMaruPro-W4"/>
                <a:sym typeface="HiraMaruPro-W4"/>
              </a:rPr>
              <a:t>3. リッチメニューから</a:t>
            </a:r>
            <a:r>
              <a:rPr lang="ja" sz="1700" b="1" u="sng">
                <a:solidFill>
                  <a:schemeClr val="dk1"/>
                </a:solidFill>
                <a:latin typeface="HiraMaruPro-W4"/>
                <a:ea typeface="HiraMaruPro-W4"/>
                <a:cs typeface="HiraMaruPro-W4"/>
                <a:sym typeface="HiraMaruPro-W4"/>
              </a:rPr>
              <a:t>温度、湿度、不快指数を確認</a:t>
            </a:r>
            <a:endParaRPr sz="1700" b="1" u="sng">
              <a:solidFill>
                <a:schemeClr val="dk1"/>
              </a:solidFill>
              <a:latin typeface="HiraMaruPro-W4"/>
              <a:ea typeface="HiraMaruPro-W4"/>
              <a:cs typeface="HiraMaruPro-W4"/>
              <a:sym typeface="HiraMaruPro-W4"/>
            </a:endParaRPr>
          </a:p>
          <a:p>
            <a:pPr marL="0" lvl="0" indent="457200" algn="l" rtl="0">
              <a:lnSpc>
                <a:spcPct val="150000"/>
              </a:lnSpc>
              <a:spcBef>
                <a:spcPts val="0"/>
              </a:spcBef>
              <a:spcAft>
                <a:spcPts val="0"/>
              </a:spcAft>
              <a:buClr>
                <a:schemeClr val="dk1"/>
              </a:buClr>
              <a:buSzPts val="1100"/>
              <a:buFont typeface="Arial"/>
              <a:buNone/>
            </a:pPr>
            <a:r>
              <a:rPr lang="ja" sz="1500">
                <a:solidFill>
                  <a:schemeClr val="dk1"/>
                </a:solidFill>
                <a:latin typeface="HiraMaruPro-W4"/>
                <a:ea typeface="HiraMaruPro-W4"/>
                <a:cs typeface="HiraMaruPro-W4"/>
                <a:sym typeface="HiraMaruPro-W4"/>
              </a:rPr>
              <a:t>4. リッチメニューから</a:t>
            </a:r>
            <a:r>
              <a:rPr lang="ja" sz="1700" b="1" u="sng">
                <a:solidFill>
                  <a:schemeClr val="dk1"/>
                </a:solidFill>
                <a:latin typeface="HiraMaruPro-W4"/>
                <a:ea typeface="HiraMaruPro-W4"/>
                <a:cs typeface="HiraMaruPro-W4"/>
                <a:sym typeface="HiraMaruPro-W4"/>
              </a:rPr>
              <a:t>エアコンの設定</a:t>
            </a:r>
            <a:r>
              <a:rPr lang="ja" sz="1500">
                <a:solidFill>
                  <a:schemeClr val="dk1"/>
                </a:solidFill>
                <a:latin typeface="HiraMaruPro-W4"/>
                <a:ea typeface="HiraMaruPro-W4"/>
                <a:cs typeface="HiraMaruPro-W4"/>
                <a:sym typeface="HiraMaruPro-W4"/>
              </a:rPr>
              <a:t>を確認</a:t>
            </a:r>
            <a:endParaRPr sz="1500">
              <a:solidFill>
                <a:schemeClr val="dk1"/>
              </a:solidFill>
              <a:latin typeface="HiraMaruPro-W4"/>
              <a:ea typeface="HiraMaruPro-W4"/>
              <a:cs typeface="HiraMaruPro-W4"/>
              <a:sym typeface="HiraMaruPro-W4"/>
            </a:endParaRPr>
          </a:p>
          <a:p>
            <a:pPr marL="0" lvl="0" indent="457200" algn="l" rtl="0">
              <a:lnSpc>
                <a:spcPct val="150000"/>
              </a:lnSpc>
              <a:spcBef>
                <a:spcPts val="0"/>
              </a:spcBef>
              <a:spcAft>
                <a:spcPts val="0"/>
              </a:spcAft>
              <a:buClr>
                <a:schemeClr val="dk1"/>
              </a:buClr>
              <a:buSzPts val="1100"/>
              <a:buFont typeface="Arial"/>
              <a:buNone/>
            </a:pPr>
            <a:r>
              <a:rPr lang="ja" sz="1500">
                <a:solidFill>
                  <a:schemeClr val="dk1"/>
                </a:solidFill>
                <a:latin typeface="HiraMaruPro-W4"/>
                <a:ea typeface="HiraMaruPro-W4"/>
                <a:cs typeface="HiraMaruPro-W4"/>
                <a:sym typeface="HiraMaruPro-W4"/>
              </a:rPr>
              <a:t>5. リッチメニューからエアコンのON・OFFの</a:t>
            </a:r>
            <a:r>
              <a:rPr lang="ja" sz="1700" b="1" u="sng">
                <a:solidFill>
                  <a:schemeClr val="dk1"/>
                </a:solidFill>
                <a:latin typeface="HiraMaruPro-W4"/>
                <a:ea typeface="HiraMaruPro-W4"/>
                <a:cs typeface="HiraMaruPro-W4"/>
                <a:sym typeface="HiraMaruPro-W4"/>
              </a:rPr>
              <a:t>タイマーを設定</a:t>
            </a:r>
            <a:endParaRPr sz="1700" b="1" u="sng">
              <a:solidFill>
                <a:schemeClr val="dk1"/>
              </a:solidFill>
              <a:latin typeface="HiraMaruPro-W4"/>
              <a:ea typeface="HiraMaruPro-W4"/>
              <a:cs typeface="HiraMaruPro-W4"/>
              <a:sym typeface="HiraMaruPro-W4"/>
            </a:endParaRPr>
          </a:p>
          <a:p>
            <a:pPr marL="0" lvl="0" indent="457200" algn="l" rtl="0">
              <a:lnSpc>
                <a:spcPct val="150000"/>
              </a:lnSpc>
              <a:spcBef>
                <a:spcPts val="0"/>
              </a:spcBef>
              <a:spcAft>
                <a:spcPts val="0"/>
              </a:spcAft>
              <a:buClr>
                <a:schemeClr val="dk1"/>
              </a:buClr>
              <a:buSzPts val="1100"/>
              <a:buFont typeface="Arial"/>
              <a:buNone/>
            </a:pPr>
            <a:r>
              <a:rPr lang="ja" sz="1500">
                <a:solidFill>
                  <a:schemeClr val="dk1"/>
                </a:solidFill>
                <a:latin typeface="HiraMaruPro-W4"/>
                <a:ea typeface="HiraMaruPro-W4"/>
                <a:cs typeface="HiraMaruPro-W4"/>
                <a:sym typeface="HiraMaruPro-W4"/>
              </a:rPr>
              <a:t>6. リッチメニューから不快指数によって</a:t>
            </a:r>
            <a:r>
              <a:rPr lang="ja" sz="1700" b="1" u="sng">
                <a:solidFill>
                  <a:schemeClr val="dk1"/>
                </a:solidFill>
                <a:latin typeface="HiraMaruPro-W4"/>
                <a:ea typeface="HiraMaruPro-W4"/>
                <a:cs typeface="HiraMaruPro-W4"/>
                <a:sym typeface="HiraMaruPro-W4"/>
              </a:rPr>
              <a:t>自動でエアコンを付けるモード</a:t>
            </a:r>
            <a:r>
              <a:rPr lang="ja" sz="1500">
                <a:solidFill>
                  <a:schemeClr val="dk1"/>
                </a:solidFill>
                <a:latin typeface="HiraMaruPro-W4"/>
                <a:ea typeface="HiraMaruPro-W4"/>
                <a:cs typeface="HiraMaruPro-W4"/>
                <a:sym typeface="HiraMaruPro-W4"/>
              </a:rPr>
              <a:t>に変</a:t>
            </a:r>
            <a:r>
              <a:rPr lang="ja" sz="1700">
                <a:solidFill>
                  <a:schemeClr val="dk1"/>
                </a:solidFill>
                <a:latin typeface="HiraMaruPro-W4"/>
                <a:ea typeface="HiraMaruPro-W4"/>
                <a:cs typeface="HiraMaruPro-W4"/>
                <a:sym typeface="HiraMaruPro-W4"/>
              </a:rPr>
              <a:t>更</a:t>
            </a:r>
            <a:endParaRPr sz="1700">
              <a:solidFill>
                <a:schemeClr val="dk1"/>
              </a:solidFill>
              <a:latin typeface="HiraMaruPro-W4"/>
              <a:ea typeface="HiraMaruPro-W4"/>
              <a:cs typeface="HiraMaruPro-W4"/>
              <a:sym typeface="HiraMaruPro-W4"/>
            </a:endParaRPr>
          </a:p>
          <a:p>
            <a:pPr marL="0" lvl="0" indent="0" algn="l" rtl="0">
              <a:lnSpc>
                <a:spcPct val="150000"/>
              </a:lnSpc>
              <a:spcBef>
                <a:spcPts val="0"/>
              </a:spcBef>
              <a:spcAft>
                <a:spcPts val="1200"/>
              </a:spcAft>
              <a:buNone/>
            </a:pPr>
            <a:endParaRPr sz="2500">
              <a:latin typeface="HiraMaruPro-W4"/>
              <a:ea typeface="HiraMaruPro-W4"/>
              <a:cs typeface="HiraMaruPro-W4"/>
              <a:sym typeface="HiraMaruPro-W4"/>
            </a:endParaRPr>
          </a:p>
        </p:txBody>
      </p:sp>
      <p:sp>
        <p:nvSpPr>
          <p:cNvPr id="108" name="Google Shape;108;p17"/>
          <p:cNvSpPr txBox="1"/>
          <p:nvPr/>
        </p:nvSpPr>
        <p:spPr>
          <a:xfrm>
            <a:off x="7656850" y="4776475"/>
            <a:ext cx="1407000" cy="3231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ja" sz="900">
                <a:solidFill>
                  <a:schemeClr val="lt1"/>
                </a:solidFill>
                <a:latin typeface="HiraMaruPro-W4"/>
                <a:ea typeface="HiraMaruPro-W4"/>
                <a:cs typeface="HiraMaruPro-W4"/>
                <a:sym typeface="HiraMaruPro-W4"/>
              </a:rPr>
              <a:t>発表者名　:　佐藤義忠</a:t>
            </a:r>
            <a:endParaRPr sz="900">
              <a:solidFill>
                <a:schemeClr val="lt1"/>
              </a:solidFill>
              <a:latin typeface="HiraMaruPro-W4"/>
              <a:ea typeface="HiraMaruPro-W4"/>
              <a:cs typeface="HiraMaruPro-W4"/>
              <a:sym typeface="HiraMaruPro-W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469225" y="108150"/>
            <a:ext cx="8217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latin typeface="HiraMaruPro-W4"/>
                <a:ea typeface="HiraMaruPro-W4"/>
                <a:cs typeface="HiraMaruPro-W4"/>
                <a:sym typeface="HiraMaruPro-W4"/>
              </a:rPr>
              <a:t>機能1のシーケンス図</a:t>
            </a:r>
            <a:endParaRPr>
              <a:latin typeface="HiraMaruPro-W4"/>
              <a:ea typeface="HiraMaruPro-W4"/>
              <a:cs typeface="HiraMaruPro-W4"/>
              <a:sym typeface="HiraMaruPro-W4"/>
            </a:endParaRPr>
          </a:p>
        </p:txBody>
      </p:sp>
      <p:pic>
        <p:nvPicPr>
          <p:cNvPr id="114" name="Google Shape;114;p18"/>
          <p:cNvPicPr preferRelativeResize="0"/>
          <p:nvPr/>
        </p:nvPicPr>
        <p:blipFill>
          <a:blip r:embed="rId3">
            <a:alphaModFix/>
          </a:blip>
          <a:stretch>
            <a:fillRect/>
          </a:stretch>
        </p:blipFill>
        <p:spPr>
          <a:xfrm>
            <a:off x="543250" y="941525"/>
            <a:ext cx="8329452" cy="3630774"/>
          </a:xfrm>
          <a:prstGeom prst="rect">
            <a:avLst/>
          </a:prstGeom>
          <a:noFill/>
          <a:ln>
            <a:noFill/>
          </a:ln>
        </p:spPr>
      </p:pic>
      <p:sp>
        <p:nvSpPr>
          <p:cNvPr id="115" name="Google Shape;115;p18"/>
          <p:cNvSpPr txBox="1"/>
          <p:nvPr/>
        </p:nvSpPr>
        <p:spPr>
          <a:xfrm>
            <a:off x="7656850" y="4776475"/>
            <a:ext cx="1407000" cy="3231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ja" sz="900">
                <a:solidFill>
                  <a:schemeClr val="lt1"/>
                </a:solidFill>
                <a:latin typeface="HiraMaruPro-W4"/>
                <a:ea typeface="HiraMaruPro-W4"/>
                <a:cs typeface="HiraMaruPro-W4"/>
                <a:sym typeface="HiraMaruPro-W4"/>
              </a:rPr>
              <a:t>発表者名　:　佐藤義忠</a:t>
            </a:r>
            <a:endParaRPr sz="900">
              <a:solidFill>
                <a:schemeClr val="lt1"/>
              </a:solidFill>
              <a:latin typeface="HiraMaruPro-W4"/>
              <a:ea typeface="HiraMaruPro-W4"/>
              <a:cs typeface="HiraMaruPro-W4"/>
              <a:sym typeface="HiraMaruPro-W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469225" y="108150"/>
            <a:ext cx="8217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latin typeface="HiraMaruPro-W4"/>
                <a:ea typeface="HiraMaruPro-W4"/>
                <a:cs typeface="HiraMaruPro-W4"/>
                <a:sym typeface="HiraMaruPro-W4"/>
              </a:rPr>
              <a:t>機能2のシーケンス図</a:t>
            </a:r>
            <a:endParaRPr>
              <a:latin typeface="HiraMaruPro-W4"/>
              <a:ea typeface="HiraMaruPro-W4"/>
              <a:cs typeface="HiraMaruPro-W4"/>
              <a:sym typeface="HiraMaruPro-W4"/>
            </a:endParaRPr>
          </a:p>
        </p:txBody>
      </p:sp>
      <p:pic>
        <p:nvPicPr>
          <p:cNvPr id="121" name="Google Shape;121;p19"/>
          <p:cNvPicPr preferRelativeResize="0"/>
          <p:nvPr/>
        </p:nvPicPr>
        <p:blipFill rotWithShape="1">
          <a:blip r:embed="rId3">
            <a:alphaModFix/>
          </a:blip>
          <a:srcRect b="6829"/>
          <a:stretch/>
        </p:blipFill>
        <p:spPr>
          <a:xfrm>
            <a:off x="512650" y="891299"/>
            <a:ext cx="7448099" cy="3718574"/>
          </a:xfrm>
          <a:prstGeom prst="rect">
            <a:avLst/>
          </a:prstGeom>
          <a:noFill/>
          <a:ln>
            <a:noFill/>
          </a:ln>
        </p:spPr>
      </p:pic>
      <p:sp>
        <p:nvSpPr>
          <p:cNvPr id="122" name="Google Shape;122;p19"/>
          <p:cNvSpPr txBox="1"/>
          <p:nvPr/>
        </p:nvSpPr>
        <p:spPr>
          <a:xfrm>
            <a:off x="7656850" y="4776475"/>
            <a:ext cx="1407000" cy="3231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ja" sz="900">
                <a:solidFill>
                  <a:schemeClr val="lt1"/>
                </a:solidFill>
                <a:latin typeface="HiraMaruPro-W4"/>
                <a:ea typeface="HiraMaruPro-W4"/>
                <a:cs typeface="HiraMaruPro-W4"/>
                <a:sym typeface="HiraMaruPro-W4"/>
              </a:rPr>
              <a:t>発表者名　:　佐藤義忠</a:t>
            </a:r>
            <a:endParaRPr sz="900">
              <a:solidFill>
                <a:schemeClr val="lt1"/>
              </a:solidFill>
              <a:latin typeface="HiraMaruPro-W4"/>
              <a:ea typeface="HiraMaruPro-W4"/>
              <a:cs typeface="HiraMaruPro-W4"/>
              <a:sym typeface="HiraMaruPro-W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469225" y="108150"/>
            <a:ext cx="8217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latin typeface="HiraMaruPro-W4"/>
                <a:ea typeface="HiraMaruPro-W4"/>
                <a:cs typeface="HiraMaruPro-W4"/>
                <a:sym typeface="HiraMaruPro-W4"/>
              </a:rPr>
              <a:t>機能3,4のシーケンス図</a:t>
            </a:r>
            <a:endParaRPr>
              <a:latin typeface="HiraMaruPro-W4"/>
              <a:ea typeface="HiraMaruPro-W4"/>
              <a:cs typeface="HiraMaruPro-W4"/>
              <a:sym typeface="HiraMaruPro-W4"/>
            </a:endParaRPr>
          </a:p>
        </p:txBody>
      </p:sp>
      <p:pic>
        <p:nvPicPr>
          <p:cNvPr id="128" name="Google Shape;128;p20"/>
          <p:cNvPicPr preferRelativeResize="0"/>
          <p:nvPr/>
        </p:nvPicPr>
        <p:blipFill>
          <a:blip r:embed="rId3">
            <a:alphaModFix/>
          </a:blip>
          <a:stretch>
            <a:fillRect/>
          </a:stretch>
        </p:blipFill>
        <p:spPr>
          <a:xfrm>
            <a:off x="510675" y="810900"/>
            <a:ext cx="7516526" cy="3715050"/>
          </a:xfrm>
          <a:prstGeom prst="rect">
            <a:avLst/>
          </a:prstGeom>
          <a:noFill/>
          <a:ln>
            <a:noFill/>
          </a:ln>
        </p:spPr>
      </p:pic>
      <p:sp>
        <p:nvSpPr>
          <p:cNvPr id="129" name="Google Shape;129;p20"/>
          <p:cNvSpPr txBox="1"/>
          <p:nvPr/>
        </p:nvSpPr>
        <p:spPr>
          <a:xfrm>
            <a:off x="7656850" y="4776475"/>
            <a:ext cx="1407000" cy="3231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ja" sz="900">
                <a:solidFill>
                  <a:schemeClr val="lt1"/>
                </a:solidFill>
                <a:latin typeface="HiraMaruPro-W4"/>
                <a:ea typeface="HiraMaruPro-W4"/>
                <a:cs typeface="HiraMaruPro-W4"/>
                <a:sym typeface="HiraMaruPro-W4"/>
              </a:rPr>
              <a:t>発表者名　:　佐藤義忠</a:t>
            </a:r>
            <a:endParaRPr sz="900">
              <a:solidFill>
                <a:schemeClr val="lt1"/>
              </a:solidFill>
              <a:latin typeface="HiraMaruPro-W4"/>
              <a:ea typeface="HiraMaruPro-W4"/>
              <a:cs typeface="HiraMaruPro-W4"/>
              <a:sym typeface="HiraMaruPro-W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469225" y="108150"/>
            <a:ext cx="8217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latin typeface="HiraMaruPro-W4"/>
                <a:ea typeface="HiraMaruPro-W4"/>
                <a:cs typeface="HiraMaruPro-W4"/>
                <a:sym typeface="HiraMaruPro-W4"/>
              </a:rPr>
              <a:t>機能5,6のシーケンス図</a:t>
            </a:r>
            <a:endParaRPr>
              <a:latin typeface="HiraMaruPro-W4"/>
              <a:ea typeface="HiraMaruPro-W4"/>
              <a:cs typeface="HiraMaruPro-W4"/>
              <a:sym typeface="HiraMaruPro-W4"/>
            </a:endParaRPr>
          </a:p>
        </p:txBody>
      </p:sp>
      <p:sp>
        <p:nvSpPr>
          <p:cNvPr id="135" name="Google Shape;135;p21"/>
          <p:cNvSpPr txBox="1"/>
          <p:nvPr/>
        </p:nvSpPr>
        <p:spPr>
          <a:xfrm>
            <a:off x="7656850" y="4776475"/>
            <a:ext cx="1407000" cy="3231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ja" sz="900">
                <a:solidFill>
                  <a:schemeClr val="lt1"/>
                </a:solidFill>
                <a:latin typeface="HiraMaruPro-W4"/>
                <a:ea typeface="HiraMaruPro-W4"/>
                <a:cs typeface="HiraMaruPro-W4"/>
                <a:sym typeface="HiraMaruPro-W4"/>
              </a:rPr>
              <a:t>発表者名　:　佐藤義忠</a:t>
            </a:r>
            <a:endParaRPr sz="900">
              <a:solidFill>
                <a:schemeClr val="lt1"/>
              </a:solidFill>
              <a:latin typeface="HiraMaruPro-W4"/>
              <a:ea typeface="HiraMaruPro-W4"/>
              <a:cs typeface="HiraMaruPro-W4"/>
              <a:sym typeface="HiraMaruPro-W4"/>
            </a:endParaRPr>
          </a:p>
        </p:txBody>
      </p:sp>
      <p:pic>
        <p:nvPicPr>
          <p:cNvPr id="136" name="Google Shape;136;p21"/>
          <p:cNvPicPr preferRelativeResize="0"/>
          <p:nvPr/>
        </p:nvPicPr>
        <p:blipFill>
          <a:blip r:embed="rId3">
            <a:alphaModFix/>
          </a:blip>
          <a:stretch>
            <a:fillRect/>
          </a:stretch>
        </p:blipFill>
        <p:spPr>
          <a:xfrm>
            <a:off x="602836" y="806288"/>
            <a:ext cx="8644188" cy="3824063"/>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1344</Words>
  <Application>Microsoft Macintosh PowerPoint</Application>
  <PresentationFormat>画面に合わせる (16:9)</PresentationFormat>
  <Paragraphs>155</Paragraphs>
  <Slides>16</Slides>
  <Notes>16</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16</vt:i4>
      </vt:variant>
    </vt:vector>
  </HeadingPairs>
  <TitlesOfParts>
    <vt:vector size="20" baseType="lpstr">
      <vt:lpstr>HiraKakuPro-W3</vt:lpstr>
      <vt:lpstr>HiraMaruPro-W4</vt:lpstr>
      <vt:lpstr>Arial</vt:lpstr>
      <vt:lpstr>Simple Light</vt:lpstr>
      <vt:lpstr>成果発表</vt:lpstr>
      <vt:lpstr>概要</vt:lpstr>
      <vt:lpstr>製品の機能</vt:lpstr>
      <vt:lpstr>想定する利用者の特性</vt:lpstr>
      <vt:lpstr>設計</vt:lpstr>
      <vt:lpstr>機能1のシーケンス図</vt:lpstr>
      <vt:lpstr>機能2のシーケンス図</vt:lpstr>
      <vt:lpstr>機能3,4のシーケンス図</vt:lpstr>
      <vt:lpstr>機能5,6のシーケンス図</vt:lpstr>
      <vt:lpstr>LINE UI（リッチメニュー）</vt:lpstr>
      <vt:lpstr>デモンストレーション</vt:lpstr>
      <vt:lpstr>計画書・分担</vt:lpstr>
      <vt:lpstr>プロジェクト計画実態（中間発表通り）</vt:lpstr>
      <vt:lpstr>計画振り返り</vt:lpstr>
      <vt:lpstr>感想</vt:lpstr>
      <vt:lpstr>プロジェクト振り返り</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成果発表</dc:title>
  <cp:lastModifiedBy>WAKITA Yuki</cp:lastModifiedBy>
  <cp:revision>1</cp:revision>
  <dcterms:modified xsi:type="dcterms:W3CDTF">2021-08-02T22:13:22Z</dcterms:modified>
</cp:coreProperties>
</file>