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35c6958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35c6958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8bc645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38bc645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8bc645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8bc645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38efabc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38efabc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38efabc1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38efabc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38efabc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38efabc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38efabc17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38efabc17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38efabc17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38efabc17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38efabc17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38efabc17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59e2ba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159e2b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35c6958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35c6958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668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中間発表</a:t>
            </a:r>
            <a:endParaRPr/>
          </a:p>
        </p:txBody>
      </p:sp>
      <p:sp>
        <p:nvSpPr>
          <p:cNvPr id="63" name="Google Shape;63;p13"/>
          <p:cNvSpPr txBox="1"/>
          <p:nvPr>
            <p:ph idx="1" type="subTitle"/>
          </p:nvPr>
        </p:nvSpPr>
        <p:spPr>
          <a:xfrm>
            <a:off x="311700" y="2910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Group F</a:t>
            </a:r>
            <a:endParaRPr/>
          </a:p>
        </p:txBody>
      </p:sp>
      <p:sp>
        <p:nvSpPr>
          <p:cNvPr id="64" name="Google Shape;64;p13"/>
          <p:cNvSpPr txBox="1"/>
          <p:nvPr>
            <p:ph idx="1" type="subTitle"/>
          </p:nvPr>
        </p:nvSpPr>
        <p:spPr>
          <a:xfrm>
            <a:off x="2413125" y="3443725"/>
            <a:ext cx="4143600" cy="54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1018"/>
              <a:buNone/>
            </a:pPr>
            <a:r>
              <a:rPr lang="ja" sz="1435">
                <a:solidFill>
                  <a:srgbClr val="000000"/>
                </a:solidFill>
              </a:rPr>
              <a:t>佐藤 義忠　安富 友香　脇田 侑</a:t>
            </a:r>
            <a:r>
              <a:rPr lang="ja" sz="1435">
                <a:solidFill>
                  <a:srgbClr val="000000"/>
                </a:solidFill>
              </a:rPr>
              <a:t>輝</a:t>
            </a:r>
            <a:endParaRPr sz="1435">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620349" y="1013475"/>
            <a:ext cx="7774628" cy="3910099"/>
          </a:xfrm>
          <a:prstGeom prst="rect">
            <a:avLst/>
          </a:prstGeom>
          <a:noFill/>
          <a:ln>
            <a:noFill/>
          </a:ln>
        </p:spPr>
      </p:pic>
      <p:sp>
        <p:nvSpPr>
          <p:cNvPr id="126" name="Google Shape;126;p22"/>
          <p:cNvSpPr txBox="1"/>
          <p:nvPr/>
        </p:nvSpPr>
        <p:spPr>
          <a:xfrm>
            <a:off x="5584250" y="294157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line2gas.gs</a:t>
            </a:r>
            <a:endParaRPr/>
          </a:p>
        </p:txBody>
      </p:sp>
      <p:sp>
        <p:nvSpPr>
          <p:cNvPr id="127" name="Google Shape;127;p22"/>
          <p:cNvSpPr txBox="1"/>
          <p:nvPr/>
        </p:nvSpPr>
        <p:spPr>
          <a:xfrm>
            <a:off x="4087375" y="306772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aircon</a:t>
            </a:r>
            <a:r>
              <a:rPr lang="ja"/>
              <a:t>.gs</a:t>
            </a:r>
            <a:endParaRPr/>
          </a:p>
        </p:txBody>
      </p:sp>
      <p:sp>
        <p:nvSpPr>
          <p:cNvPr id="128" name="Google Shape;128;p22"/>
          <p:cNvSpPr txBox="1"/>
          <p:nvPr/>
        </p:nvSpPr>
        <p:spPr>
          <a:xfrm>
            <a:off x="4087375" y="3623450"/>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sheet</a:t>
            </a:r>
            <a:r>
              <a:rPr lang="ja"/>
              <a:t>.gs</a:t>
            </a:r>
            <a:endParaRPr/>
          </a:p>
        </p:txBody>
      </p:sp>
      <p:sp>
        <p:nvSpPr>
          <p:cNvPr id="129" name="Google Shape;129;p22"/>
          <p:cNvSpPr txBox="1"/>
          <p:nvPr/>
        </p:nvSpPr>
        <p:spPr>
          <a:xfrm>
            <a:off x="350350" y="182175"/>
            <a:ext cx="384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4200"/>
              <a:t>機能3,4の設計</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プロジェクト計画書</a:t>
            </a:r>
            <a:endParaRPr/>
          </a:p>
        </p:txBody>
      </p:sp>
      <p:sp>
        <p:nvSpPr>
          <p:cNvPr id="135" name="Google Shape;135;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Char char="-"/>
            </a:pPr>
            <a:r>
              <a:rPr lang="ja" sz="1100">
                <a:solidFill>
                  <a:schemeClr val="dk1"/>
                </a:solidFill>
              </a:rPr>
              <a:t>7/6</a:t>
            </a:r>
            <a:endParaRPr sz="1100">
              <a:solidFill>
                <a:schemeClr val="dk1"/>
              </a:solidFill>
            </a:endParaRPr>
          </a:p>
          <a:p>
            <a:pPr indent="-298450" lvl="0" marL="914400" rtl="0" algn="l">
              <a:spcBef>
                <a:spcPts val="0"/>
              </a:spcBef>
              <a:spcAft>
                <a:spcPts val="0"/>
              </a:spcAft>
              <a:buClr>
                <a:schemeClr val="dk1"/>
              </a:buClr>
              <a:buSzPts val="1100"/>
              <a:buChar char="-"/>
            </a:pPr>
            <a:r>
              <a:rPr lang="ja" sz="1100">
                <a:solidFill>
                  <a:schemeClr val="dk1"/>
                </a:solidFill>
              </a:rPr>
              <a:t>要求仕様の見直し</a:t>
            </a:r>
            <a:endParaRPr sz="1100">
              <a:solidFill>
                <a:schemeClr val="dk1"/>
              </a:solidFill>
            </a:endParaRPr>
          </a:p>
          <a:p>
            <a:pPr indent="-298450" lvl="0" marL="914400" rtl="0" algn="l">
              <a:spcBef>
                <a:spcPts val="0"/>
              </a:spcBef>
              <a:spcAft>
                <a:spcPts val="0"/>
              </a:spcAft>
              <a:buClr>
                <a:schemeClr val="dk1"/>
              </a:buClr>
              <a:buSzPts val="1100"/>
              <a:buChar char="-"/>
            </a:pPr>
            <a:r>
              <a:rPr lang="ja" sz="1100">
                <a:solidFill>
                  <a:schemeClr val="dk1"/>
                </a:solidFill>
              </a:rPr>
              <a:t>設計見直し</a:t>
            </a:r>
            <a:endParaRPr sz="1100">
              <a:solidFill>
                <a:schemeClr val="dk1"/>
              </a:solidFill>
            </a:endParaRPr>
          </a:p>
          <a:p>
            <a:pPr indent="-298450" lvl="0" marL="457200" rtl="0" algn="l">
              <a:spcBef>
                <a:spcPts val="0"/>
              </a:spcBef>
              <a:spcAft>
                <a:spcPts val="0"/>
              </a:spcAft>
              <a:buClr>
                <a:schemeClr val="dk1"/>
              </a:buClr>
              <a:buSzPts val="1100"/>
              <a:buChar char="-"/>
            </a:pPr>
            <a:r>
              <a:rPr lang="ja" sz="1100">
                <a:solidFill>
                  <a:schemeClr val="dk1"/>
                </a:solidFill>
              </a:rPr>
              <a:t>7/13</a:t>
            </a: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モジュールの開発開始</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Nature Remoからデータを取得しJSON形式で返す（安富）</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エアコンのON/OFFと温度をGSSに記載する（脇田）</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部屋の状態とエアコンの運転状態から通知や設定温度の変更を行う（脇田）</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Nature Remoのデータから不快指数の計算（脇田）</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LINEのメッセージによってエアコンのON/OFFの切り替え（安富）</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LINEからON /OFFのメッセージを受け取る（佐藤）</a:t>
            </a:r>
            <a:endParaRPr sz="1100">
              <a:solidFill>
                <a:schemeClr val="dk1"/>
              </a:solidFill>
            </a:endParaRPr>
          </a:p>
          <a:p>
            <a:pPr indent="-298450" lvl="2" marL="1371600" rtl="0" algn="l">
              <a:spcBef>
                <a:spcPts val="0"/>
              </a:spcBef>
              <a:spcAft>
                <a:spcPts val="0"/>
              </a:spcAft>
              <a:buClr>
                <a:schemeClr val="dk1"/>
              </a:buClr>
              <a:buSzPts val="1100"/>
              <a:buChar char="-"/>
            </a:pPr>
            <a:r>
              <a:rPr lang="ja" sz="1100">
                <a:solidFill>
                  <a:schemeClr val="dk1"/>
                </a:solidFill>
              </a:rPr>
              <a:t>不快指数の値を受け取りGASからLINEへ不快指数の通知（佐藤）</a:t>
            </a:r>
            <a:endParaRPr sz="1100">
              <a:solidFill>
                <a:schemeClr val="dk1"/>
              </a:solidFill>
            </a:endParaRPr>
          </a:p>
          <a:p>
            <a:pPr indent="-298450" lvl="0" marL="457200" rtl="0" algn="l">
              <a:spcBef>
                <a:spcPts val="0"/>
              </a:spcBef>
              <a:spcAft>
                <a:spcPts val="0"/>
              </a:spcAft>
              <a:buClr>
                <a:schemeClr val="dk1"/>
              </a:buClr>
              <a:buSzPts val="1100"/>
              <a:buChar char="-"/>
            </a:pPr>
            <a:r>
              <a:rPr lang="ja" sz="1100">
                <a:solidFill>
                  <a:schemeClr val="dk1"/>
                </a:solidFill>
              </a:rPr>
              <a:t>7/20</a:t>
            </a: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機能のテスト</a:t>
            </a: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修正の実行</a:t>
            </a:r>
            <a:endParaRPr sz="1100">
              <a:solidFill>
                <a:schemeClr val="dk1"/>
              </a:solidFill>
            </a:endParaRPr>
          </a:p>
          <a:p>
            <a:pPr indent="-298450" lvl="0" marL="457200" rtl="0" algn="l">
              <a:spcBef>
                <a:spcPts val="0"/>
              </a:spcBef>
              <a:spcAft>
                <a:spcPts val="0"/>
              </a:spcAft>
              <a:buClr>
                <a:schemeClr val="dk1"/>
              </a:buClr>
              <a:buSzPts val="1100"/>
              <a:buChar char="-"/>
            </a:pPr>
            <a:r>
              <a:rPr lang="ja" sz="1100">
                <a:solidFill>
                  <a:schemeClr val="dk1"/>
                </a:solidFill>
              </a:rPr>
              <a:t>7/27</a:t>
            </a: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開発バッファ</a:t>
            </a: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成果発表資料の作成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41" name="Google Shape;141;p24"/>
          <p:cNvPicPr preferRelativeResize="0"/>
          <p:nvPr/>
        </p:nvPicPr>
        <p:blipFill>
          <a:blip r:embed="rId3">
            <a:alphaModFix/>
          </a:blip>
          <a:stretch>
            <a:fillRect/>
          </a:stretch>
        </p:blipFill>
        <p:spPr>
          <a:xfrm>
            <a:off x="223138" y="0"/>
            <a:ext cx="869771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70" name="Google Shape;70;p14"/>
          <p:cNvSpPr txBox="1"/>
          <p:nvPr>
            <p:ph idx="1" type="body"/>
          </p:nvPr>
        </p:nvSpPr>
        <p:spPr>
          <a:xfrm>
            <a:off x="698825" y="1225225"/>
            <a:ext cx="7198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300">
                <a:solidFill>
                  <a:schemeClr val="dk1"/>
                </a:solidFill>
              </a:rPr>
              <a:t>システムの概要</a:t>
            </a:r>
            <a:endParaRPr sz="2300">
              <a:solidFill>
                <a:schemeClr val="dk1"/>
              </a:solidFill>
            </a:endParaRPr>
          </a:p>
          <a:p>
            <a:pPr indent="0" lvl="0" marL="540000" rtl="0" algn="l">
              <a:spcBef>
                <a:spcPts val="1200"/>
              </a:spcBef>
              <a:spcAft>
                <a:spcPts val="0"/>
              </a:spcAft>
              <a:buNone/>
            </a:pPr>
            <a:r>
              <a:rPr lang="ja" sz="1500">
                <a:latin typeface="Arial"/>
                <a:ea typeface="Arial"/>
                <a:cs typeface="Arial"/>
                <a:sym typeface="Arial"/>
              </a:rPr>
              <a:t>Nature Remo 3に内蔵されたセンサの情報を</a:t>
            </a:r>
            <a:r>
              <a:rPr lang="ja" sz="1500">
                <a:latin typeface="Arial"/>
                <a:ea typeface="Arial"/>
                <a:cs typeface="Arial"/>
                <a:sym typeface="Arial"/>
              </a:rPr>
              <a:t>もとに必要に応じて</a:t>
            </a:r>
            <a:r>
              <a:rPr lang="ja" sz="1500">
                <a:latin typeface="Arial"/>
                <a:ea typeface="Arial"/>
                <a:cs typeface="Arial"/>
                <a:sym typeface="Arial"/>
              </a:rPr>
              <a:t>LINEから通知を送り，登録されているエアコン</a:t>
            </a:r>
            <a:r>
              <a:rPr lang="ja" sz="1500">
                <a:latin typeface="Arial"/>
                <a:ea typeface="Arial"/>
                <a:cs typeface="Arial"/>
                <a:sym typeface="Arial"/>
              </a:rPr>
              <a:t>の操作を行うこと</a:t>
            </a:r>
            <a:r>
              <a:rPr lang="ja" sz="1500">
                <a:latin typeface="Arial"/>
                <a:ea typeface="Arial"/>
                <a:cs typeface="Arial"/>
                <a:sym typeface="Arial"/>
              </a:rPr>
              <a:t>によって，快適な室内環境を維持する．</a:t>
            </a:r>
            <a:endParaRPr sz="1500">
              <a:latin typeface="Arial"/>
              <a:ea typeface="Arial"/>
              <a:cs typeface="Arial"/>
              <a:sym typeface="Arial"/>
            </a:endParaRPr>
          </a:p>
          <a:p>
            <a:pPr indent="0" lvl="0" marL="540000" rtl="0" algn="l">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540000" rtl="0" algn="l">
              <a:spcBef>
                <a:spcPts val="0"/>
              </a:spcBef>
              <a:spcAft>
                <a:spcPts val="0"/>
              </a:spcAft>
              <a:buNone/>
            </a:pPr>
            <a:r>
              <a:rPr lang="ja" sz="1500">
                <a:latin typeface="Arial"/>
                <a:ea typeface="Arial"/>
                <a:cs typeface="Arial"/>
                <a:sym typeface="Arial"/>
              </a:rPr>
              <a:t>エアコンを操作する際の基準には，室内の温度・湿度から計算される不快指数を用いる．</a:t>
            </a:r>
            <a:endParaRPr sz="2800"/>
          </a:p>
          <a:p>
            <a:pPr indent="0" lvl="0" marL="540000" rtl="0" algn="l">
              <a:spcBef>
                <a:spcPts val="0"/>
              </a:spcBef>
              <a:spcAft>
                <a:spcPts val="0"/>
              </a:spcAft>
              <a:buNone/>
            </a:pPr>
            <a:r>
              <a:t/>
            </a:r>
            <a:endParaRPr sz="1500">
              <a:latin typeface="Arial"/>
              <a:ea typeface="Arial"/>
              <a:cs typeface="Arial"/>
              <a:sym typeface="Arial"/>
            </a:endParaRPr>
          </a:p>
          <a:p>
            <a:pPr indent="0" lvl="0" marL="719999" rtl="0" algn="l">
              <a:spcBef>
                <a:spcPts val="0"/>
              </a:spcBef>
              <a:spcAft>
                <a:spcPts val="0"/>
              </a:spcAft>
              <a:buNone/>
            </a:pPr>
            <a:r>
              <a:rPr lang="ja" sz="1400">
                <a:latin typeface="Arial"/>
                <a:ea typeface="Arial"/>
                <a:cs typeface="Arial"/>
                <a:sym typeface="Arial"/>
              </a:rPr>
              <a:t>※不快指数</a:t>
            </a:r>
            <a:endParaRPr sz="1400">
              <a:latin typeface="Arial"/>
              <a:ea typeface="Arial"/>
              <a:cs typeface="Arial"/>
              <a:sym typeface="Arial"/>
            </a:endParaRPr>
          </a:p>
          <a:p>
            <a:pPr indent="360000" lvl="0" marL="719999" rtl="0" algn="l">
              <a:spcBef>
                <a:spcPts val="0"/>
              </a:spcBef>
              <a:spcAft>
                <a:spcPts val="0"/>
              </a:spcAft>
              <a:buNone/>
            </a:pPr>
            <a:r>
              <a:rPr lang="ja" sz="1500">
                <a:highlight>
                  <a:schemeClr val="lt1"/>
                </a:highlight>
                <a:latin typeface="Arial"/>
                <a:ea typeface="Arial"/>
                <a:cs typeface="Arial"/>
                <a:sym typeface="Arial"/>
              </a:rPr>
              <a:t>0.81 × 温度 + 0.01 × 湿度 × (0.99 × 温度 - 14.3) + 46.3</a:t>
            </a:r>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76" name="Google Shape;76;p15"/>
          <p:cNvSpPr txBox="1"/>
          <p:nvPr>
            <p:ph idx="1" type="body"/>
          </p:nvPr>
        </p:nvSpPr>
        <p:spPr>
          <a:xfrm>
            <a:off x="734375" y="1225225"/>
            <a:ext cx="80979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2300">
                <a:solidFill>
                  <a:schemeClr val="dk1"/>
                </a:solidFill>
              </a:rPr>
              <a:t>想定する利用者</a:t>
            </a:r>
            <a:r>
              <a:rPr lang="ja" sz="2300"/>
              <a:t>の特性</a:t>
            </a:r>
            <a:endParaRPr sz="2300"/>
          </a:p>
          <a:p>
            <a:pPr indent="-288924" lvl="0" marL="990000" rtl="0" algn="l">
              <a:lnSpc>
                <a:spcPct val="200000"/>
              </a:lnSpc>
              <a:spcBef>
                <a:spcPts val="1200"/>
              </a:spcBef>
              <a:spcAft>
                <a:spcPts val="0"/>
              </a:spcAft>
              <a:buSzPts val="1700"/>
              <a:buFont typeface="Arial"/>
              <a:buChar char="●"/>
            </a:pPr>
            <a:r>
              <a:rPr lang="ja" sz="1700">
                <a:latin typeface="Arial"/>
                <a:ea typeface="Arial"/>
                <a:cs typeface="Arial"/>
                <a:sym typeface="Arial"/>
              </a:rPr>
              <a:t>リモコン操作が面倒</a:t>
            </a:r>
            <a:endParaRPr sz="1700">
              <a:latin typeface="Arial"/>
              <a:ea typeface="Arial"/>
              <a:cs typeface="Arial"/>
              <a:sym typeface="Arial"/>
            </a:endParaRPr>
          </a:p>
          <a:p>
            <a:pPr indent="-288924" lvl="0" marL="990000" rtl="0" algn="l">
              <a:lnSpc>
                <a:spcPct val="200000"/>
              </a:lnSpc>
              <a:spcBef>
                <a:spcPts val="0"/>
              </a:spcBef>
              <a:spcAft>
                <a:spcPts val="0"/>
              </a:spcAft>
              <a:buSzPts val="1700"/>
              <a:buFont typeface="Arial"/>
              <a:buChar char="●"/>
            </a:pPr>
            <a:r>
              <a:rPr lang="ja" sz="1700">
                <a:latin typeface="Arial"/>
                <a:ea typeface="Arial"/>
                <a:cs typeface="Arial"/>
                <a:sym typeface="Arial"/>
              </a:rPr>
              <a:t>リモコンをすぐに無くしてしまう</a:t>
            </a:r>
            <a:endParaRPr sz="1700">
              <a:latin typeface="Arial"/>
              <a:ea typeface="Arial"/>
              <a:cs typeface="Arial"/>
              <a:sym typeface="Arial"/>
            </a:endParaRPr>
          </a:p>
          <a:p>
            <a:pPr indent="-288924" lvl="0" marL="990000" rtl="0" algn="l">
              <a:lnSpc>
                <a:spcPct val="200000"/>
              </a:lnSpc>
              <a:spcBef>
                <a:spcPts val="0"/>
              </a:spcBef>
              <a:spcAft>
                <a:spcPts val="0"/>
              </a:spcAft>
              <a:buSzPts val="1700"/>
              <a:buFont typeface="Arial"/>
              <a:buChar char="●"/>
            </a:pPr>
            <a:r>
              <a:rPr lang="ja" sz="1700">
                <a:latin typeface="Arial"/>
                <a:ea typeface="Arial"/>
                <a:cs typeface="Arial"/>
                <a:sym typeface="Arial"/>
              </a:rPr>
              <a:t>小さな子どもがいる</a:t>
            </a:r>
            <a:endParaRPr sz="1700">
              <a:latin typeface="Arial"/>
              <a:ea typeface="Arial"/>
              <a:cs typeface="Arial"/>
              <a:sym typeface="Arial"/>
            </a:endParaRPr>
          </a:p>
          <a:p>
            <a:pPr indent="-288924" lvl="0" marL="990000" rtl="0" algn="l">
              <a:lnSpc>
                <a:spcPct val="200000"/>
              </a:lnSpc>
              <a:spcBef>
                <a:spcPts val="0"/>
              </a:spcBef>
              <a:spcAft>
                <a:spcPts val="0"/>
              </a:spcAft>
              <a:buSzPts val="1700"/>
              <a:buFont typeface="Arial"/>
              <a:buChar char="●"/>
            </a:pPr>
            <a:r>
              <a:rPr lang="ja" sz="1700">
                <a:latin typeface="Arial"/>
                <a:ea typeface="Arial"/>
                <a:cs typeface="Arial"/>
                <a:sym typeface="Arial"/>
              </a:rPr>
              <a:t>介護が必要な高齢者がいる</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82" name="Google Shape;82;p16"/>
          <p:cNvSpPr txBox="1"/>
          <p:nvPr>
            <p:ph idx="1" type="body"/>
          </p:nvPr>
        </p:nvSpPr>
        <p:spPr>
          <a:xfrm>
            <a:off x="758050" y="1225225"/>
            <a:ext cx="80742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2300">
                <a:solidFill>
                  <a:schemeClr val="dk1"/>
                </a:solidFill>
              </a:rPr>
              <a:t>機能要求</a:t>
            </a:r>
            <a:endParaRPr sz="2300">
              <a:solidFill>
                <a:schemeClr val="dk1"/>
              </a:solidFill>
            </a:endParaRPr>
          </a:p>
          <a:p>
            <a:pPr indent="-387349" lvl="0" marL="990000" rtl="0" algn="l">
              <a:lnSpc>
                <a:spcPct val="200000"/>
              </a:lnSpc>
              <a:spcBef>
                <a:spcPts val="1200"/>
              </a:spcBef>
              <a:spcAft>
                <a:spcPts val="0"/>
              </a:spcAft>
              <a:buSzPts val="1900"/>
              <a:buFont typeface="Arial"/>
              <a:buAutoNum type="arabicPeriod"/>
            </a:pPr>
            <a:r>
              <a:rPr lang="ja" sz="1900">
                <a:latin typeface="Arial"/>
                <a:ea typeface="Arial"/>
                <a:cs typeface="Arial"/>
                <a:sym typeface="Arial"/>
              </a:rPr>
              <a:t>センサ情報の記録</a:t>
            </a:r>
            <a:endParaRPr sz="1900">
              <a:solidFill>
                <a:srgbClr val="E3E3E3"/>
              </a:solidFill>
              <a:highlight>
                <a:srgbClr val="364549"/>
              </a:highlight>
              <a:latin typeface="Arial"/>
              <a:ea typeface="Arial"/>
              <a:cs typeface="Arial"/>
              <a:sym typeface="Arial"/>
            </a:endParaRPr>
          </a:p>
          <a:p>
            <a:pPr indent="-387349" lvl="0" marL="990000" rtl="0" algn="l">
              <a:lnSpc>
                <a:spcPct val="200000"/>
              </a:lnSpc>
              <a:spcBef>
                <a:spcPts val="0"/>
              </a:spcBef>
              <a:spcAft>
                <a:spcPts val="0"/>
              </a:spcAft>
              <a:buSzPts val="1900"/>
              <a:buFont typeface="Arial"/>
              <a:buAutoNum type="arabicPeriod"/>
            </a:pPr>
            <a:r>
              <a:rPr lang="ja" sz="1900">
                <a:latin typeface="Arial"/>
                <a:ea typeface="Arial"/>
                <a:cs typeface="Arial"/>
                <a:sym typeface="Arial"/>
              </a:rPr>
              <a:t>LINEを介したやりとり</a:t>
            </a:r>
            <a:endParaRPr sz="1900">
              <a:latin typeface="Arial"/>
              <a:ea typeface="Arial"/>
              <a:cs typeface="Arial"/>
              <a:sym typeface="Arial"/>
            </a:endParaRPr>
          </a:p>
          <a:p>
            <a:pPr indent="-387349" lvl="0" marL="990000" rtl="0" algn="l">
              <a:lnSpc>
                <a:spcPct val="200000"/>
              </a:lnSpc>
              <a:spcBef>
                <a:spcPts val="0"/>
              </a:spcBef>
              <a:spcAft>
                <a:spcPts val="0"/>
              </a:spcAft>
              <a:buSzPts val="1900"/>
              <a:buFont typeface="Arial"/>
              <a:buAutoNum type="arabicPeriod"/>
            </a:pPr>
            <a:r>
              <a:rPr lang="ja" sz="1900">
                <a:latin typeface="Arial"/>
                <a:ea typeface="Arial"/>
                <a:cs typeface="Arial"/>
                <a:sym typeface="Arial"/>
              </a:rPr>
              <a:t> エアコンの操作</a:t>
            </a:r>
            <a:endParaRPr sz="1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88" name="Google Shape;88;p17"/>
          <p:cNvSpPr txBox="1"/>
          <p:nvPr>
            <p:ph idx="1" type="body"/>
          </p:nvPr>
        </p:nvSpPr>
        <p:spPr>
          <a:xfrm>
            <a:off x="758050" y="1225225"/>
            <a:ext cx="69171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2300">
                <a:solidFill>
                  <a:schemeClr val="dk1"/>
                </a:solidFill>
              </a:rPr>
              <a:t>機能要求</a:t>
            </a:r>
            <a:endParaRPr sz="2300">
              <a:solidFill>
                <a:schemeClr val="dk1"/>
              </a:solidFill>
            </a:endParaRPr>
          </a:p>
          <a:p>
            <a:pPr indent="0" lvl="0" marL="457200" rtl="0" algn="l">
              <a:lnSpc>
                <a:spcPct val="150000"/>
              </a:lnSpc>
              <a:spcBef>
                <a:spcPts val="1200"/>
              </a:spcBef>
              <a:spcAft>
                <a:spcPts val="0"/>
              </a:spcAft>
              <a:buNone/>
            </a:pPr>
            <a:r>
              <a:rPr lang="ja" sz="1900">
                <a:latin typeface="Arial"/>
                <a:ea typeface="Arial"/>
                <a:cs typeface="Arial"/>
                <a:sym typeface="Arial"/>
              </a:rPr>
              <a:t>1.  </a:t>
            </a:r>
            <a:r>
              <a:rPr lang="ja" sz="1900">
                <a:latin typeface="Arial"/>
                <a:ea typeface="Arial"/>
                <a:cs typeface="Arial"/>
                <a:sym typeface="Arial"/>
              </a:rPr>
              <a:t>センサ情報の記録</a:t>
            </a:r>
            <a:endParaRPr sz="1900">
              <a:latin typeface="Arial"/>
              <a:ea typeface="Arial"/>
              <a:cs typeface="Arial"/>
              <a:sym typeface="Arial"/>
            </a:endParaRPr>
          </a:p>
          <a:p>
            <a:pPr indent="-243499" lvl="0" marL="1170000" rtl="0" algn="l">
              <a:spcBef>
                <a:spcPts val="0"/>
              </a:spcBef>
              <a:spcAft>
                <a:spcPts val="0"/>
              </a:spcAft>
              <a:buSzPts val="1000"/>
              <a:buFont typeface="Arial"/>
              <a:buChar char="●"/>
            </a:pPr>
            <a:r>
              <a:rPr lang="ja" sz="1500">
                <a:latin typeface="Arial"/>
                <a:ea typeface="Arial"/>
                <a:cs typeface="Arial"/>
                <a:sym typeface="Arial"/>
              </a:rPr>
              <a:t>ユーザは，Googleスプレッドシート上で1時間おきに記録された室内温度（摂氏），湿度，不快指数，人の動きを確認可能であること</a:t>
            </a:r>
            <a:r>
              <a:rPr lang="ja" sz="1500">
                <a:latin typeface="Arial"/>
                <a:ea typeface="Arial"/>
                <a:cs typeface="Arial"/>
                <a:sym typeface="Arial"/>
              </a:rPr>
              <a:t>．</a:t>
            </a:r>
            <a:endParaRPr sz="2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94" name="Google Shape;94;p18"/>
          <p:cNvSpPr txBox="1"/>
          <p:nvPr>
            <p:ph idx="1" type="body"/>
          </p:nvPr>
        </p:nvSpPr>
        <p:spPr>
          <a:xfrm>
            <a:off x="758050" y="1225225"/>
            <a:ext cx="69171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2300">
                <a:solidFill>
                  <a:schemeClr val="dk1"/>
                </a:solidFill>
              </a:rPr>
              <a:t>機能要求</a:t>
            </a:r>
            <a:endParaRPr sz="2300">
              <a:solidFill>
                <a:schemeClr val="dk1"/>
              </a:solidFill>
            </a:endParaRPr>
          </a:p>
          <a:p>
            <a:pPr indent="0" lvl="0" marL="457200" rtl="0" algn="l">
              <a:lnSpc>
                <a:spcPct val="150000"/>
              </a:lnSpc>
              <a:spcBef>
                <a:spcPts val="1200"/>
              </a:spcBef>
              <a:spcAft>
                <a:spcPts val="0"/>
              </a:spcAft>
              <a:buNone/>
            </a:pPr>
            <a:r>
              <a:rPr lang="ja" sz="1900">
                <a:latin typeface="Arial"/>
                <a:ea typeface="Arial"/>
                <a:cs typeface="Arial"/>
                <a:sym typeface="Arial"/>
              </a:rPr>
              <a:t>2.  LINEを介したやりとり</a:t>
            </a:r>
            <a:endParaRPr sz="2100">
              <a:latin typeface="Arial"/>
              <a:ea typeface="Arial"/>
              <a:cs typeface="Arial"/>
              <a:sym typeface="Arial"/>
            </a:endParaRPr>
          </a:p>
          <a:p>
            <a:pPr indent="-244475" lvl="0" marL="1170000" rtl="0" algn="l">
              <a:spcBef>
                <a:spcPts val="0"/>
              </a:spcBef>
              <a:spcAft>
                <a:spcPts val="0"/>
              </a:spcAft>
              <a:buSzPts val="1000"/>
              <a:buFont typeface="Arial"/>
              <a:buChar char="●"/>
            </a:pPr>
            <a:r>
              <a:rPr lang="ja" sz="1500">
                <a:latin typeface="Arial"/>
                <a:ea typeface="Arial"/>
                <a:cs typeface="Arial"/>
                <a:sym typeface="Arial"/>
              </a:rPr>
              <a:t>不快指数が80以上であり，かつ直前1時間の間に人感センサが反応していた場合，ユーザはLINE Botから室内環境に関する通知を受け取ること．</a:t>
            </a:r>
            <a:endParaRPr sz="1500">
              <a:latin typeface="Arial"/>
              <a:ea typeface="Arial"/>
              <a:cs typeface="Arial"/>
              <a:sym typeface="Arial"/>
            </a:endParaRPr>
          </a:p>
          <a:p>
            <a:pPr indent="-243499" lvl="0" marL="1170000" rtl="0" algn="l">
              <a:spcBef>
                <a:spcPts val="1000"/>
              </a:spcBef>
              <a:spcAft>
                <a:spcPts val="0"/>
              </a:spcAft>
              <a:buSzPts val="1000"/>
              <a:buFont typeface="Arial"/>
              <a:buChar char="●"/>
            </a:pPr>
            <a:r>
              <a:rPr lang="ja" sz="1500">
                <a:latin typeface="Arial"/>
                <a:ea typeface="Arial"/>
                <a:cs typeface="Arial"/>
                <a:sym typeface="Arial"/>
              </a:rPr>
              <a:t>ユーザは，LINE Botに特定のメッセージを送信することでLINEを介したエアコンの操作が可能であること．</a:t>
            </a:r>
            <a:endParaRPr sz="2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要求仕様</a:t>
            </a:r>
            <a:endParaRPr/>
          </a:p>
        </p:txBody>
      </p:sp>
      <p:sp>
        <p:nvSpPr>
          <p:cNvPr id="100" name="Google Shape;100;p19"/>
          <p:cNvSpPr txBox="1"/>
          <p:nvPr>
            <p:ph idx="1" type="body"/>
          </p:nvPr>
        </p:nvSpPr>
        <p:spPr>
          <a:xfrm>
            <a:off x="758050" y="1225225"/>
            <a:ext cx="69171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2300">
                <a:solidFill>
                  <a:schemeClr val="dk1"/>
                </a:solidFill>
              </a:rPr>
              <a:t>機能要求</a:t>
            </a:r>
            <a:endParaRPr sz="2300">
              <a:solidFill>
                <a:schemeClr val="dk1"/>
              </a:solidFill>
            </a:endParaRPr>
          </a:p>
          <a:p>
            <a:pPr indent="0" lvl="0" marL="457200" rtl="0" algn="l">
              <a:lnSpc>
                <a:spcPct val="150000"/>
              </a:lnSpc>
              <a:spcBef>
                <a:spcPts val="1200"/>
              </a:spcBef>
              <a:spcAft>
                <a:spcPts val="0"/>
              </a:spcAft>
              <a:buNone/>
            </a:pPr>
            <a:r>
              <a:rPr lang="ja" sz="1900">
                <a:latin typeface="Arial"/>
                <a:ea typeface="Arial"/>
                <a:cs typeface="Arial"/>
                <a:sym typeface="Arial"/>
              </a:rPr>
              <a:t>3</a:t>
            </a:r>
            <a:r>
              <a:rPr lang="ja" sz="1900">
                <a:latin typeface="Arial"/>
                <a:ea typeface="Arial"/>
                <a:cs typeface="Arial"/>
                <a:sym typeface="Arial"/>
              </a:rPr>
              <a:t>.  </a:t>
            </a:r>
            <a:r>
              <a:rPr lang="ja" sz="1900">
                <a:latin typeface="Arial"/>
                <a:ea typeface="Arial"/>
                <a:cs typeface="Arial"/>
                <a:sym typeface="Arial"/>
              </a:rPr>
              <a:t>エアコンの操作</a:t>
            </a:r>
            <a:endParaRPr sz="2100">
              <a:latin typeface="Arial"/>
              <a:ea typeface="Arial"/>
              <a:cs typeface="Arial"/>
              <a:sym typeface="Arial"/>
            </a:endParaRPr>
          </a:p>
          <a:p>
            <a:pPr indent="-243499" lvl="0" marL="1170000" rtl="0" algn="l">
              <a:spcBef>
                <a:spcPts val="0"/>
              </a:spcBef>
              <a:spcAft>
                <a:spcPts val="0"/>
              </a:spcAft>
              <a:buSzPts val="1000"/>
              <a:buFont typeface="Arial"/>
              <a:buChar char="●"/>
            </a:pPr>
            <a:r>
              <a:rPr lang="ja" sz="1500">
                <a:latin typeface="Arial"/>
                <a:ea typeface="Arial"/>
                <a:cs typeface="Arial"/>
                <a:sym typeface="Arial"/>
              </a:rPr>
              <a:t>ユーザは，リモコンを使わずに自分の意思で，または自動的に，エアコンの電源をONやOFFにしたり，温度調節を行ったりすることが可能であること．</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50350" y="182175"/>
            <a:ext cx="182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4200"/>
              <a:t>設計</a:t>
            </a:r>
            <a:endParaRPr sz="4200"/>
          </a:p>
        </p:txBody>
      </p:sp>
      <p:sp>
        <p:nvSpPr>
          <p:cNvPr id="106" name="Google Shape;106;p20"/>
          <p:cNvSpPr txBox="1"/>
          <p:nvPr/>
        </p:nvSpPr>
        <p:spPr>
          <a:xfrm>
            <a:off x="759900" y="936375"/>
            <a:ext cx="3812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300"/>
              <a:t>実装したい機能の一覧</a:t>
            </a:r>
            <a:endParaRPr sz="2300"/>
          </a:p>
        </p:txBody>
      </p:sp>
      <p:sp>
        <p:nvSpPr>
          <p:cNvPr id="107" name="Google Shape;107;p20"/>
          <p:cNvSpPr txBox="1"/>
          <p:nvPr/>
        </p:nvSpPr>
        <p:spPr>
          <a:xfrm>
            <a:off x="1037100" y="1490475"/>
            <a:ext cx="6909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700"/>
              <a:t>1.  </a:t>
            </a:r>
            <a:r>
              <a:rPr lang="ja" sz="1700">
                <a:solidFill>
                  <a:schemeClr val="dk1"/>
                </a:solidFill>
              </a:rPr>
              <a:t>1時間毎に室内の不快指数を計測し、不快指数80以上かつ部屋に人　がいてエアコンがOFFなら不快指数をLINEに通知</a:t>
            </a:r>
            <a:endParaRPr sz="2100"/>
          </a:p>
        </p:txBody>
      </p:sp>
      <p:sp>
        <p:nvSpPr>
          <p:cNvPr id="108" name="Google Shape;108;p20"/>
          <p:cNvSpPr txBox="1"/>
          <p:nvPr/>
        </p:nvSpPr>
        <p:spPr>
          <a:xfrm>
            <a:off x="1037100" y="2375075"/>
            <a:ext cx="69654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700">
                <a:solidFill>
                  <a:schemeClr val="dk1"/>
                </a:solidFill>
              </a:rPr>
              <a:t>2.  1時間毎に室内の不快指数を計測し、不快指数80以上かつ部屋に人　がいてエアコンがONならエアコンの設定温度を1度下げる</a:t>
            </a:r>
            <a:endParaRPr sz="1700"/>
          </a:p>
        </p:txBody>
      </p:sp>
      <p:sp>
        <p:nvSpPr>
          <p:cNvPr id="109" name="Google Shape;109;p20"/>
          <p:cNvSpPr txBox="1"/>
          <p:nvPr/>
        </p:nvSpPr>
        <p:spPr>
          <a:xfrm>
            <a:off x="1037100" y="3193125"/>
            <a:ext cx="5998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700">
                <a:solidFill>
                  <a:schemeClr val="dk1"/>
                </a:solidFill>
              </a:rPr>
              <a:t>3.  LINEにONと入力したらエアコンがONになる</a:t>
            </a:r>
            <a:endParaRPr sz="1700">
              <a:solidFill>
                <a:schemeClr val="dk1"/>
              </a:solidFill>
            </a:endParaRPr>
          </a:p>
        </p:txBody>
      </p:sp>
      <p:sp>
        <p:nvSpPr>
          <p:cNvPr id="110" name="Google Shape;110;p20"/>
          <p:cNvSpPr txBox="1"/>
          <p:nvPr/>
        </p:nvSpPr>
        <p:spPr>
          <a:xfrm>
            <a:off x="1037100" y="3784050"/>
            <a:ext cx="5171700" cy="70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700">
                <a:solidFill>
                  <a:schemeClr val="dk1"/>
                </a:solidFill>
              </a:rPr>
              <a:t>4.  LINEにOFFと入力したらエアコンがOFFになる</a:t>
            </a:r>
            <a:endParaRPr sz="17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79425" y="1728625"/>
            <a:ext cx="8785162" cy="2419350"/>
          </a:xfrm>
          <a:prstGeom prst="rect">
            <a:avLst/>
          </a:prstGeom>
          <a:noFill/>
          <a:ln>
            <a:noFill/>
          </a:ln>
        </p:spPr>
      </p:pic>
      <p:sp>
        <p:nvSpPr>
          <p:cNvPr id="116" name="Google Shape;116;p21"/>
          <p:cNvSpPr txBox="1"/>
          <p:nvPr/>
        </p:nvSpPr>
        <p:spPr>
          <a:xfrm>
            <a:off x="2112925" y="3323200"/>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hukai</a:t>
            </a:r>
            <a:r>
              <a:rPr lang="ja"/>
              <a:t>.gs</a:t>
            </a:r>
            <a:endParaRPr/>
          </a:p>
        </p:txBody>
      </p:sp>
      <p:sp>
        <p:nvSpPr>
          <p:cNvPr id="117" name="Google Shape;117;p21"/>
          <p:cNvSpPr txBox="1"/>
          <p:nvPr/>
        </p:nvSpPr>
        <p:spPr>
          <a:xfrm>
            <a:off x="7829375" y="298937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gas2line</a:t>
            </a:r>
            <a:r>
              <a:rPr lang="ja"/>
              <a:t>.gs</a:t>
            </a:r>
            <a:endParaRPr/>
          </a:p>
        </p:txBody>
      </p:sp>
      <p:sp>
        <p:nvSpPr>
          <p:cNvPr id="118" name="Google Shape;118;p21"/>
          <p:cNvSpPr txBox="1"/>
          <p:nvPr/>
        </p:nvSpPr>
        <p:spPr>
          <a:xfrm>
            <a:off x="725375" y="298937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remo</a:t>
            </a:r>
            <a:r>
              <a:rPr lang="ja"/>
              <a:t>.gs</a:t>
            </a:r>
            <a:endParaRPr/>
          </a:p>
        </p:txBody>
      </p:sp>
      <p:sp>
        <p:nvSpPr>
          <p:cNvPr id="119" name="Google Shape;119;p21"/>
          <p:cNvSpPr txBox="1"/>
          <p:nvPr/>
        </p:nvSpPr>
        <p:spPr>
          <a:xfrm>
            <a:off x="350350" y="182175"/>
            <a:ext cx="384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4200"/>
              <a:t>機能1,2の</a:t>
            </a:r>
            <a:r>
              <a:rPr lang="ja" sz="4200"/>
              <a:t>設計</a:t>
            </a:r>
            <a:endParaRPr sz="4200"/>
          </a:p>
        </p:txBody>
      </p:sp>
      <p:sp>
        <p:nvSpPr>
          <p:cNvPr id="120" name="Google Shape;120;p21"/>
          <p:cNvSpPr txBox="1"/>
          <p:nvPr/>
        </p:nvSpPr>
        <p:spPr>
          <a:xfrm>
            <a:off x="759900" y="936375"/>
            <a:ext cx="4832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300"/>
              <a:t>機能1,2はsensordata.gs内に実装</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