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53b65de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53b65de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53b65de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53b65de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53b65de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53b65de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53b65dec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53b65dec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653b65dec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653b65dec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653b65de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653b65de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653b65dec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653b65dec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53b65d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53b65d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1200">
                <a:solidFill>
                  <a:schemeClr val="dk1"/>
                </a:solidFill>
              </a:rPr>
              <a:t>本システムは，Nature Remo 3に内蔵されたセンサの情報に基づきユーザに対して熱中症の予防を促すとともに，任意のタイミングにおいてユーザがLINEを通じてエアコンを操作することを可能にする．熱中症の危険性を判断する指標として，室内の温度・湿度から計算される不快指数を用いる．</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653b65de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653b65de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40000" rtl="0" algn="l">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本システムで実現する主な機能を以下に示す．</a:t>
            </a:r>
            <a:endParaRPr sz="1000">
              <a:solidFill>
                <a:schemeClr val="dk1"/>
              </a:solidFill>
              <a:latin typeface="HiraKakuPro-W3"/>
              <a:ea typeface="HiraKakuPro-W3"/>
              <a:cs typeface="HiraKakuPro-W3"/>
              <a:sym typeface="HiraKakuPro-W3"/>
            </a:endParaRPr>
          </a:p>
          <a:p>
            <a:pPr indent="-292099" lvl="0" marL="899999" rtl="0" algn="l">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センサ情報の管理機能</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温度・湿度の取得</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不快指数の計算</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スプレッドシートへの記録</a:t>
            </a:r>
            <a:endParaRPr sz="1000">
              <a:solidFill>
                <a:schemeClr val="dk1"/>
              </a:solidFill>
              <a:latin typeface="HiraKakuPro-W3"/>
              <a:ea typeface="HiraKakuPro-W3"/>
              <a:cs typeface="HiraKakuPro-W3"/>
              <a:sym typeface="HiraKakuPro-W3"/>
            </a:endParaRPr>
          </a:p>
          <a:p>
            <a:pPr indent="-292099" lvl="0" marL="899999" rtl="0" algn="l">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室内環境の自動通知機能</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湿度</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不快指数</a:t>
            </a:r>
            <a:endParaRPr sz="1000">
              <a:solidFill>
                <a:schemeClr val="dk1"/>
              </a:solidFill>
              <a:latin typeface="HiraKakuPro-W3"/>
              <a:ea typeface="HiraKakuPro-W3"/>
              <a:cs typeface="HiraKakuPro-W3"/>
              <a:sym typeface="HiraKakuPro-W3"/>
            </a:endParaRPr>
          </a:p>
          <a:p>
            <a:pPr indent="-292099" lvl="0" marL="899999" rtl="0" algn="l">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エアコンの操作・設定機能</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運転・停止</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温度調節</a:t>
            </a:r>
            <a:endParaRPr sz="1000">
              <a:solidFill>
                <a:schemeClr val="dk1"/>
              </a:solidFill>
              <a:latin typeface="HiraKakuPro-W3"/>
              <a:ea typeface="HiraKakuPro-W3"/>
              <a:cs typeface="HiraKakuPro-W3"/>
              <a:sym typeface="HiraKakuPro-W3"/>
            </a:endParaRPr>
          </a:p>
          <a:p>
            <a:pPr indent="-230800" lvl="0" marL="990000"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モード変更</a:t>
            </a:r>
            <a:endParaRPr sz="1000">
              <a:solidFill>
                <a:schemeClr val="dk1"/>
              </a:solidFill>
              <a:latin typeface="HiraKakuPro-W3"/>
              <a:ea typeface="HiraKakuPro-W3"/>
              <a:cs typeface="HiraKakuPro-W3"/>
              <a:sym typeface="HiraKakuPro-W3"/>
            </a:endParaRPr>
          </a:p>
          <a:p>
            <a:pPr indent="-292099" lvl="0" marL="899999" rtl="0" algn="l">
              <a:lnSpc>
                <a:spcPct val="115000"/>
              </a:lnSpc>
              <a:spcBef>
                <a:spcPts val="0"/>
              </a:spcBef>
              <a:spcAft>
                <a:spcPts val="0"/>
              </a:spcAft>
              <a:buClr>
                <a:schemeClr val="dk1"/>
              </a:buClr>
              <a:buSzPts val="1000"/>
              <a:buFont typeface="HiraKakuPro-W3"/>
              <a:buAutoNum type="arabicParenBoth"/>
            </a:pPr>
            <a:r>
              <a:rPr lang="ja" sz="1000">
                <a:solidFill>
                  <a:schemeClr val="dk1"/>
                </a:solidFill>
                <a:latin typeface="HiraKakuPro-W3"/>
                <a:ea typeface="HiraKakuPro-W3"/>
                <a:cs typeface="HiraKakuPro-W3"/>
                <a:sym typeface="HiraKakuPro-W3"/>
              </a:rPr>
              <a:t>その他利便性を向上させるための機能</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653b65de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653b65de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40000" rtl="0" algn="l">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本システムは，赤外線リモコンにより操作可能なエアコンを設置しており，LINEを使用することができるすべてのユーザが対象である．不快指数が一定の基準よりも高いときにはLINE Botが自動で通知を送るため，熱中症対策として利用することが可能である．</a:t>
            </a:r>
            <a:endParaRPr sz="1000">
              <a:solidFill>
                <a:schemeClr val="dk1"/>
              </a:solidFill>
              <a:latin typeface="HiraKakuPro-W3"/>
              <a:ea typeface="HiraKakuPro-W3"/>
              <a:cs typeface="HiraKakuPro-W3"/>
              <a:sym typeface="HiraKakuPro-W3"/>
            </a:endParaRPr>
          </a:p>
          <a:p>
            <a:pPr indent="0" lvl="0" marL="540000" rtl="0" algn="l">
              <a:lnSpc>
                <a:spcPct val="115000"/>
              </a:lnSpc>
              <a:spcBef>
                <a:spcPts val="0"/>
              </a:spcBef>
              <a:spcAft>
                <a:spcPts val="0"/>
              </a:spcAft>
              <a:buClr>
                <a:schemeClr val="dk1"/>
              </a:buClr>
              <a:buSzPts val="1100"/>
              <a:buFont typeface="Arial"/>
              <a:buNone/>
            </a:pPr>
            <a:r>
              <a:rPr lang="ja" sz="1000">
                <a:solidFill>
                  <a:schemeClr val="dk1"/>
                </a:solidFill>
                <a:latin typeface="HiraKakuPro-W3"/>
                <a:ea typeface="HiraKakuPro-W3"/>
                <a:cs typeface="HiraKakuPro-W3"/>
                <a:sym typeface="HiraKakuPro-W3"/>
              </a:rPr>
              <a:t>さらに，LINE Botを友だち追加したユーザすべてが遠隔でエアコンを操作可能であることから，特に以下のようなユーザに適している．</a:t>
            </a:r>
            <a:endParaRPr sz="1000">
              <a:solidFill>
                <a:schemeClr val="dk1"/>
              </a:solidFill>
              <a:latin typeface="HiraKakuPro-W3"/>
              <a:ea typeface="HiraKakuPro-W3"/>
              <a:cs typeface="HiraKakuPro-W3"/>
              <a:sym typeface="HiraKakuPro-W3"/>
            </a:endParaRPr>
          </a:p>
          <a:p>
            <a:pPr indent="-231774" lvl="0" marL="899999"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リモコンによってエアコンを操作するのが面倒であると感じているユーザ</a:t>
            </a:r>
            <a:endParaRPr sz="1000">
              <a:solidFill>
                <a:schemeClr val="dk1"/>
              </a:solidFill>
              <a:latin typeface="HiraKakuPro-W3"/>
              <a:ea typeface="HiraKakuPro-W3"/>
              <a:cs typeface="HiraKakuPro-W3"/>
              <a:sym typeface="HiraKakuPro-W3"/>
            </a:endParaRPr>
          </a:p>
          <a:p>
            <a:pPr indent="-231774" lvl="0" marL="899999"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リモコンをすぐに無くしてしまうユーザ</a:t>
            </a:r>
            <a:endParaRPr sz="1000">
              <a:solidFill>
                <a:schemeClr val="dk1"/>
              </a:solidFill>
              <a:latin typeface="HiraKakuPro-W3"/>
              <a:ea typeface="HiraKakuPro-W3"/>
              <a:cs typeface="HiraKakuPro-W3"/>
              <a:sym typeface="HiraKakuPro-W3"/>
            </a:endParaRPr>
          </a:p>
          <a:p>
            <a:pPr indent="-231774" lvl="0" marL="899999"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小さな子どもがおり，子どもと同じ部屋にいない時間の多いユーザ</a:t>
            </a:r>
            <a:endParaRPr sz="1000">
              <a:solidFill>
                <a:schemeClr val="dk1"/>
              </a:solidFill>
              <a:latin typeface="HiraKakuPro-W3"/>
              <a:ea typeface="HiraKakuPro-W3"/>
              <a:cs typeface="HiraKakuPro-W3"/>
              <a:sym typeface="HiraKakuPro-W3"/>
            </a:endParaRPr>
          </a:p>
          <a:p>
            <a:pPr indent="-231774" lvl="0" marL="899999" rtl="0" algn="l">
              <a:lnSpc>
                <a:spcPct val="115000"/>
              </a:lnSpc>
              <a:spcBef>
                <a:spcPts val="0"/>
              </a:spcBef>
              <a:spcAft>
                <a:spcPts val="0"/>
              </a:spcAft>
              <a:buClr>
                <a:schemeClr val="dk1"/>
              </a:buClr>
              <a:buSzPts val="800"/>
              <a:buFont typeface="HiraKakuPro-W3"/>
              <a:buChar char="●"/>
            </a:pPr>
            <a:r>
              <a:rPr lang="ja" sz="1000">
                <a:solidFill>
                  <a:schemeClr val="dk1"/>
                </a:solidFill>
                <a:latin typeface="HiraKakuPro-W3"/>
                <a:ea typeface="HiraKakuPro-W3"/>
                <a:cs typeface="HiraKakuPro-W3"/>
                <a:sym typeface="HiraKakuPro-W3"/>
              </a:rPr>
              <a:t>介護が必要な高齢の親がいるユーザ</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653b65de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653b65de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ja" sz="1800">
                <a:solidFill>
                  <a:schemeClr val="dk1"/>
                </a:solidFill>
              </a:rPr>
              <a:t>以下の機能をリッチメニューから操作可能</a:t>
            </a:r>
            <a:endParaRPr sz="18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1.1時間毎に室内の不快指数を計測し、不快指数80以上なら不快指数をLINEに通知</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2.リッチメニューからエアコンのON・OFF、温度、運転モードの変更を操作</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3.リッチメニューから温度、湿度、不快指数を確認</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4.リッチメニューからエアコンの設定を確認</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5.リッチメニューからエアコンのON・OFFのタイマーを設定</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6.リッチメニューから不快指数によって自動でエアコンを付けるモードに変更</a:t>
            </a:r>
            <a:endParaRPr sz="17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25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53b65d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653b65d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653b65de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653b65de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653b65de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653b65de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653b65de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653b65de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Ag9mwVcF4-dea8BRQQfxcGqSblVRT6HA/view" TargetMode="External"/><Relationship Id="rId4" Type="http://schemas.openxmlformats.org/officeDocument/2006/relationships/image" Target="../media/image1.png"/><Relationship Id="rId5" Type="http://schemas.openxmlformats.org/officeDocument/2006/relationships/hyperlink" Target="http://drive.google.com/file/d/12zpS-gFL1TgTWMvZlDM2jtDK75_nNLVh/view" TargetMode="External"/><Relationship Id="rId6" Type="http://schemas.openxmlformats.org/officeDocument/2006/relationships/hyperlink" Target="http://drive.google.com/file/d/1BI3A0PWEUt6Q-UMnEg7t7WGMVblAyp4T/view"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latin typeface="HiraKakuPro-W3"/>
                <a:ea typeface="HiraKakuPro-W3"/>
                <a:cs typeface="HiraKakuPro-W3"/>
                <a:sym typeface="HiraKakuPro-W3"/>
              </a:rPr>
              <a:t>成果発表</a:t>
            </a:r>
            <a:endParaRPr>
              <a:latin typeface="HiraKakuPro-W3"/>
              <a:ea typeface="HiraKakuPro-W3"/>
              <a:cs typeface="HiraKakuPro-W3"/>
              <a:sym typeface="HiraKakuPro-W3"/>
            </a:endParaRPr>
          </a:p>
        </p:txBody>
      </p:sp>
      <p:sp>
        <p:nvSpPr>
          <p:cNvPr id="55" name="Google Shape;55;p13"/>
          <p:cNvSpPr txBox="1"/>
          <p:nvPr>
            <p:ph idx="1" type="subTitle"/>
          </p:nvPr>
        </p:nvSpPr>
        <p:spPr>
          <a:xfrm>
            <a:off x="311700" y="2834125"/>
            <a:ext cx="8520600" cy="1175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ja">
                <a:latin typeface="HiraKakuPro-W3"/>
                <a:ea typeface="HiraKakuPro-W3"/>
                <a:cs typeface="HiraKakuPro-W3"/>
                <a:sym typeface="HiraKakuPro-W3"/>
              </a:rPr>
              <a:t>Group-F</a:t>
            </a:r>
            <a:endParaRPr>
              <a:latin typeface="HiraKakuPro-W3"/>
              <a:ea typeface="HiraKakuPro-W3"/>
              <a:cs typeface="HiraKakuPro-W3"/>
              <a:sym typeface="HiraKakuPro-W3"/>
            </a:endParaRPr>
          </a:p>
          <a:p>
            <a:pPr indent="0" lvl="0" marL="0" rtl="0" algn="ctr">
              <a:spcBef>
                <a:spcPts val="0"/>
              </a:spcBef>
              <a:spcAft>
                <a:spcPts val="0"/>
              </a:spcAft>
              <a:buClr>
                <a:schemeClr val="dk1"/>
              </a:buClr>
              <a:buSzPts val="1018"/>
              <a:buFont typeface="Arial"/>
              <a:buNone/>
            </a:pPr>
            <a:r>
              <a:rPr lang="ja" sz="1435">
                <a:solidFill>
                  <a:schemeClr val="dk1"/>
                </a:solidFill>
                <a:latin typeface="HiraKakuPro-W3"/>
                <a:ea typeface="HiraKakuPro-W3"/>
                <a:cs typeface="HiraKakuPro-W3"/>
                <a:sym typeface="HiraKakuPro-W3"/>
              </a:rPr>
              <a:t>佐藤 義忠　安富 友香　脇田 侑輝</a:t>
            </a:r>
            <a:endParaRPr sz="1435">
              <a:solidFill>
                <a:schemeClr val="dk1"/>
              </a:solidFill>
              <a:latin typeface="HiraKakuPro-W3"/>
              <a:ea typeface="HiraKakuPro-W3"/>
              <a:cs typeface="HiraKakuPro-W3"/>
              <a:sym typeface="HiraKakuPro-W3"/>
            </a:endParaRPr>
          </a:p>
          <a:p>
            <a:pPr indent="0" lvl="0" marL="0" rtl="0" algn="ctr">
              <a:spcBef>
                <a:spcPts val="0"/>
              </a:spcBef>
              <a:spcAft>
                <a:spcPts val="0"/>
              </a:spcAft>
              <a:buNone/>
            </a:pPr>
            <a:r>
              <a:t/>
            </a:r>
            <a:endParaRPr>
              <a:latin typeface="HiraKakuPro-W3"/>
              <a:ea typeface="HiraKakuPro-W3"/>
              <a:cs typeface="HiraKakuPro-W3"/>
              <a:sym typeface="HiraKakuPro-W3"/>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計画書・分担</a:t>
            </a:r>
            <a:endParaRPr/>
          </a:p>
        </p:txBody>
      </p:sp>
      <p:pic>
        <p:nvPicPr>
          <p:cNvPr id="137" name="Google Shape;137;p22"/>
          <p:cNvPicPr preferRelativeResize="0"/>
          <p:nvPr/>
        </p:nvPicPr>
        <p:blipFill>
          <a:blip r:embed="rId3">
            <a:alphaModFix/>
          </a:blip>
          <a:stretch>
            <a:fillRect/>
          </a:stretch>
        </p:blipFill>
        <p:spPr>
          <a:xfrm>
            <a:off x="311700" y="1017725"/>
            <a:ext cx="6563400" cy="3881350"/>
          </a:xfrm>
          <a:prstGeom prst="rect">
            <a:avLst/>
          </a:prstGeom>
          <a:noFill/>
          <a:ln>
            <a:noFill/>
          </a:ln>
        </p:spPr>
      </p:pic>
      <p:sp>
        <p:nvSpPr>
          <p:cNvPr id="138" name="Google Shape;138;p22"/>
          <p:cNvSpPr txBox="1"/>
          <p:nvPr/>
        </p:nvSpPr>
        <p:spPr>
          <a:xfrm>
            <a:off x="6875100" y="1480750"/>
            <a:ext cx="2190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200"/>
              <a:t>左図の通り、</a:t>
            </a:r>
            <a:endParaRPr sz="1200"/>
          </a:p>
          <a:p>
            <a:pPr indent="0" lvl="0" marL="0" rtl="0" algn="l">
              <a:spcBef>
                <a:spcPts val="0"/>
              </a:spcBef>
              <a:spcAft>
                <a:spcPts val="0"/>
              </a:spcAft>
              <a:buNone/>
            </a:pPr>
            <a:r>
              <a:rPr lang="ja" sz="1200"/>
              <a:t>開発を</a:t>
            </a:r>
            <a:r>
              <a:rPr lang="ja" sz="1200"/>
              <a:t>分担して進めた。</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 sz="1200"/>
              <a:t>役割（各責任者）</a:t>
            </a:r>
            <a:endParaRPr sz="1200"/>
          </a:p>
          <a:p>
            <a:pPr indent="0" lvl="0" marL="0" rtl="0" algn="l">
              <a:spcBef>
                <a:spcPts val="0"/>
              </a:spcBef>
              <a:spcAft>
                <a:spcPts val="0"/>
              </a:spcAft>
              <a:buNone/>
            </a:pPr>
            <a:r>
              <a:rPr lang="ja" sz="1200"/>
              <a:t>開発文書　　　：　脇田侑輝</a:t>
            </a:r>
            <a:endParaRPr sz="1200"/>
          </a:p>
          <a:p>
            <a:pPr indent="0" lvl="0" marL="0" rtl="0" algn="l">
              <a:spcBef>
                <a:spcPts val="0"/>
              </a:spcBef>
              <a:spcAft>
                <a:spcPts val="0"/>
              </a:spcAft>
              <a:buNone/>
            </a:pPr>
            <a:r>
              <a:rPr lang="ja" sz="1200"/>
              <a:t>プログラム開発：　佐藤義忠</a:t>
            </a:r>
            <a:endParaRPr sz="1200"/>
          </a:p>
          <a:p>
            <a:pPr indent="0" lvl="0" marL="0" rtl="0" algn="l">
              <a:spcBef>
                <a:spcPts val="0"/>
              </a:spcBef>
              <a:spcAft>
                <a:spcPts val="0"/>
              </a:spcAft>
              <a:buNone/>
            </a:pPr>
            <a:r>
              <a:rPr lang="ja" sz="1200"/>
              <a:t>発表資料　　　：　安富友香</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 sz="1200"/>
              <a:t>作業自体は皆で分担して行った。また、発表資料作成に際して、</a:t>
            </a:r>
            <a:endParaRPr sz="1200"/>
          </a:p>
          <a:p>
            <a:pPr indent="0" lvl="0" marL="0" rtl="0" algn="l">
              <a:spcBef>
                <a:spcPts val="0"/>
              </a:spcBef>
              <a:spcAft>
                <a:spcPts val="0"/>
              </a:spcAft>
              <a:buNone/>
            </a:pPr>
            <a:r>
              <a:rPr lang="ja" sz="1200"/>
              <a:t>設計　：　佐藤</a:t>
            </a:r>
            <a:endParaRPr sz="1200"/>
          </a:p>
          <a:p>
            <a:pPr indent="0" lvl="0" marL="0" rtl="0" algn="l">
              <a:spcBef>
                <a:spcPts val="0"/>
              </a:spcBef>
              <a:spcAft>
                <a:spcPts val="0"/>
              </a:spcAft>
              <a:buNone/>
            </a:pPr>
            <a:r>
              <a:rPr lang="ja" sz="1200"/>
              <a:t>仕様　：　安富</a:t>
            </a:r>
            <a:endParaRPr sz="1200"/>
          </a:p>
          <a:p>
            <a:pPr indent="0" lvl="0" marL="0" rtl="0" algn="l">
              <a:spcBef>
                <a:spcPts val="0"/>
              </a:spcBef>
              <a:spcAft>
                <a:spcPts val="0"/>
              </a:spcAft>
              <a:buNone/>
            </a:pPr>
            <a:r>
              <a:rPr lang="ja" sz="1200"/>
              <a:t>計画書：　脇田</a:t>
            </a:r>
            <a:endParaRPr sz="1200"/>
          </a:p>
          <a:p>
            <a:pPr indent="0" lvl="0" marL="0" rtl="0" algn="l">
              <a:spcBef>
                <a:spcPts val="0"/>
              </a:spcBef>
              <a:spcAft>
                <a:spcPts val="0"/>
              </a:spcAft>
              <a:buNone/>
            </a:pPr>
            <a:r>
              <a:rPr lang="ja" sz="1200"/>
              <a:t>の役割分担で管理した。</a:t>
            </a:r>
            <a:endParaRPr sz="1200"/>
          </a:p>
        </p:txBody>
      </p:sp>
      <p:sp>
        <p:nvSpPr>
          <p:cNvPr id="139" name="Google Shape;139;p22"/>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安富友香</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プロジェクト計画</a:t>
            </a:r>
            <a:r>
              <a:rPr lang="ja"/>
              <a:t>実態（中間発表通り）</a:t>
            </a:r>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chemeClr val="dk1"/>
              </a:buClr>
              <a:buSzPts val="1100"/>
              <a:buChar char="-"/>
            </a:pPr>
            <a:r>
              <a:rPr b="1" lang="ja" sz="1100">
                <a:solidFill>
                  <a:schemeClr val="dk1"/>
                </a:solidFill>
              </a:rPr>
              <a:t>7/6</a:t>
            </a:r>
            <a:endParaRPr b="1" sz="1100">
              <a:solidFill>
                <a:schemeClr val="dk1"/>
              </a:solidFill>
            </a:endParaRPr>
          </a:p>
          <a:p>
            <a:pPr indent="-298450" lvl="0" marL="914400" rtl="0" algn="l">
              <a:spcBef>
                <a:spcPts val="0"/>
              </a:spcBef>
              <a:spcAft>
                <a:spcPts val="0"/>
              </a:spcAft>
              <a:buClr>
                <a:schemeClr val="dk1"/>
              </a:buClr>
              <a:buSzPts val="1100"/>
              <a:buChar char="-"/>
            </a:pPr>
            <a:r>
              <a:rPr b="1" lang="ja" sz="1100">
                <a:solidFill>
                  <a:schemeClr val="dk1"/>
                </a:solidFill>
              </a:rPr>
              <a:t>要求仕様の見直し</a:t>
            </a:r>
            <a:endParaRPr b="1" sz="1100">
              <a:solidFill>
                <a:schemeClr val="dk1"/>
              </a:solidFill>
            </a:endParaRPr>
          </a:p>
          <a:p>
            <a:pPr indent="-298450" lvl="0" marL="914400" rtl="0" algn="l">
              <a:spcBef>
                <a:spcPts val="0"/>
              </a:spcBef>
              <a:spcAft>
                <a:spcPts val="0"/>
              </a:spcAft>
              <a:buClr>
                <a:schemeClr val="dk1"/>
              </a:buClr>
              <a:buSzPts val="1100"/>
              <a:buChar char="-"/>
            </a:pPr>
            <a:r>
              <a:rPr b="1" lang="ja" sz="1100">
                <a:solidFill>
                  <a:schemeClr val="dk1"/>
                </a:solidFill>
              </a:rPr>
              <a:t>設計見直し</a:t>
            </a:r>
            <a:endParaRPr b="1" sz="1100">
              <a:solidFill>
                <a:schemeClr val="dk1"/>
              </a:solidFill>
            </a:endParaRPr>
          </a:p>
          <a:p>
            <a:pPr indent="-298450" lvl="0" marL="457200" rtl="0" algn="l">
              <a:spcBef>
                <a:spcPts val="0"/>
              </a:spcBef>
              <a:spcAft>
                <a:spcPts val="0"/>
              </a:spcAft>
              <a:buClr>
                <a:schemeClr val="dk1"/>
              </a:buClr>
              <a:buSzPts val="1100"/>
              <a:buChar char="-"/>
            </a:pPr>
            <a:r>
              <a:rPr b="1" lang="ja" sz="1100">
                <a:solidFill>
                  <a:schemeClr val="dk1"/>
                </a:solidFill>
              </a:rPr>
              <a:t>7/13</a:t>
            </a:r>
            <a:endParaRPr b="1" sz="1100">
              <a:solidFill>
                <a:schemeClr val="dk1"/>
              </a:solidFill>
            </a:endParaRPr>
          </a:p>
          <a:p>
            <a:pPr indent="-298450" lvl="1" marL="914400" rtl="0" algn="l">
              <a:spcBef>
                <a:spcPts val="0"/>
              </a:spcBef>
              <a:spcAft>
                <a:spcPts val="0"/>
              </a:spcAft>
              <a:buClr>
                <a:schemeClr val="dk1"/>
              </a:buClr>
              <a:buSzPts val="1100"/>
              <a:buChar char="-"/>
            </a:pPr>
            <a:r>
              <a:rPr b="1" lang="ja" sz="1100">
                <a:solidFill>
                  <a:schemeClr val="dk1"/>
                </a:solidFill>
              </a:rPr>
              <a:t>モジュールの開発開始</a:t>
            </a:r>
            <a:endParaRPr b="1" sz="1100">
              <a:solidFill>
                <a:schemeClr val="dk1"/>
              </a:solidFill>
            </a:endParaRPr>
          </a:p>
          <a:p>
            <a:pPr indent="-298450" lvl="2" marL="1371600" rtl="0" algn="l">
              <a:spcBef>
                <a:spcPts val="0"/>
              </a:spcBef>
              <a:spcAft>
                <a:spcPts val="0"/>
              </a:spcAft>
              <a:buClr>
                <a:schemeClr val="dk1"/>
              </a:buClr>
              <a:buSzPts val="1100"/>
              <a:buChar char="-"/>
            </a:pPr>
            <a:r>
              <a:rPr b="1" lang="ja" sz="1100">
                <a:solidFill>
                  <a:schemeClr val="dk1"/>
                </a:solidFill>
              </a:rPr>
              <a:t>Nature Remoからデータを取得しJSON形式で返す（安富）</a:t>
            </a:r>
            <a:endParaRPr b="1" sz="1100">
              <a:solidFill>
                <a:schemeClr val="dk1"/>
              </a:solidFill>
            </a:endParaRPr>
          </a:p>
          <a:p>
            <a:pPr indent="-298450" lvl="2" marL="1371600" rtl="0" algn="l">
              <a:spcBef>
                <a:spcPts val="0"/>
              </a:spcBef>
              <a:spcAft>
                <a:spcPts val="0"/>
              </a:spcAft>
              <a:buClr>
                <a:schemeClr val="dk1"/>
              </a:buClr>
              <a:buSzPts val="1100"/>
              <a:buChar char="-"/>
            </a:pPr>
            <a:r>
              <a:rPr b="1" lang="ja" sz="1100">
                <a:solidFill>
                  <a:schemeClr val="dk1"/>
                </a:solidFill>
              </a:rPr>
              <a:t>エアコンのON/OFFと温度をGSSに記載する（脇田）</a:t>
            </a:r>
            <a:endParaRPr b="1" sz="1100">
              <a:solidFill>
                <a:schemeClr val="dk1"/>
              </a:solidFill>
            </a:endParaRPr>
          </a:p>
          <a:p>
            <a:pPr indent="-298450" lvl="2" marL="1371600" rtl="0" algn="l">
              <a:spcBef>
                <a:spcPts val="0"/>
              </a:spcBef>
              <a:spcAft>
                <a:spcPts val="0"/>
              </a:spcAft>
              <a:buClr>
                <a:schemeClr val="dk1"/>
              </a:buClr>
              <a:buSzPts val="1100"/>
              <a:buChar char="-"/>
            </a:pPr>
            <a:r>
              <a:rPr b="1" lang="ja" sz="1100">
                <a:solidFill>
                  <a:schemeClr val="dk1"/>
                </a:solidFill>
              </a:rPr>
              <a:t>部屋の状態とエアコンの運転状態から通知や設定温度の変更を行う（脇田）</a:t>
            </a:r>
            <a:endParaRPr b="1" sz="1100">
              <a:solidFill>
                <a:schemeClr val="dk1"/>
              </a:solidFill>
            </a:endParaRPr>
          </a:p>
          <a:p>
            <a:pPr indent="-298450" lvl="2" marL="1371600" rtl="0" algn="l">
              <a:spcBef>
                <a:spcPts val="0"/>
              </a:spcBef>
              <a:spcAft>
                <a:spcPts val="0"/>
              </a:spcAft>
              <a:buClr>
                <a:schemeClr val="dk1"/>
              </a:buClr>
              <a:buSzPts val="1100"/>
              <a:buChar char="-"/>
            </a:pPr>
            <a:r>
              <a:rPr b="1" lang="ja" sz="1100">
                <a:solidFill>
                  <a:schemeClr val="dk1"/>
                </a:solidFill>
              </a:rPr>
              <a:t>Nature Remoのデータから不快指数の計算（脇田）</a:t>
            </a:r>
            <a:endParaRPr b="1" sz="1100">
              <a:solidFill>
                <a:schemeClr val="dk1"/>
              </a:solidFill>
            </a:endParaRPr>
          </a:p>
          <a:p>
            <a:pPr indent="-298450" lvl="2" marL="1371600" rtl="0" algn="l">
              <a:spcBef>
                <a:spcPts val="0"/>
              </a:spcBef>
              <a:spcAft>
                <a:spcPts val="0"/>
              </a:spcAft>
              <a:buClr>
                <a:schemeClr val="dk1"/>
              </a:buClr>
              <a:buSzPts val="1100"/>
              <a:buChar char="-"/>
            </a:pPr>
            <a:r>
              <a:rPr b="1" lang="ja" sz="1100">
                <a:solidFill>
                  <a:schemeClr val="dk1"/>
                </a:solidFill>
              </a:rPr>
              <a:t>LINEのメッセージによってエアコンのON/OFFの切り替え（安富）</a:t>
            </a:r>
            <a:endParaRPr b="1" sz="1100">
              <a:solidFill>
                <a:schemeClr val="dk1"/>
              </a:solidFill>
            </a:endParaRPr>
          </a:p>
          <a:p>
            <a:pPr indent="-298450" lvl="2" marL="1371600" rtl="0" algn="l">
              <a:spcBef>
                <a:spcPts val="0"/>
              </a:spcBef>
              <a:spcAft>
                <a:spcPts val="0"/>
              </a:spcAft>
              <a:buClr>
                <a:schemeClr val="dk1"/>
              </a:buClr>
              <a:buSzPts val="1100"/>
              <a:buChar char="-"/>
            </a:pPr>
            <a:r>
              <a:rPr b="1" lang="ja" sz="1100">
                <a:solidFill>
                  <a:schemeClr val="dk1"/>
                </a:solidFill>
              </a:rPr>
              <a:t>LINEからON /OFFのメッセージを受け取る（佐藤）</a:t>
            </a:r>
            <a:endParaRPr b="1" sz="1100">
              <a:solidFill>
                <a:schemeClr val="dk1"/>
              </a:solidFill>
            </a:endParaRPr>
          </a:p>
          <a:p>
            <a:pPr indent="-298450" lvl="2" marL="1371600" rtl="0" algn="l">
              <a:spcBef>
                <a:spcPts val="0"/>
              </a:spcBef>
              <a:spcAft>
                <a:spcPts val="0"/>
              </a:spcAft>
              <a:buClr>
                <a:schemeClr val="dk1"/>
              </a:buClr>
              <a:buSzPts val="1100"/>
              <a:buChar char="-"/>
            </a:pPr>
            <a:r>
              <a:rPr b="1" lang="ja" sz="1100">
                <a:solidFill>
                  <a:schemeClr val="dk1"/>
                </a:solidFill>
              </a:rPr>
              <a:t>不快指数の値を受け取りGASからLINEへ不快指数の通知（佐藤）</a:t>
            </a:r>
            <a:endParaRPr b="1" sz="1100">
              <a:solidFill>
                <a:schemeClr val="dk1"/>
              </a:solidFill>
            </a:endParaRPr>
          </a:p>
          <a:p>
            <a:pPr indent="-298450" lvl="0" marL="457200" rtl="0" algn="l">
              <a:spcBef>
                <a:spcPts val="0"/>
              </a:spcBef>
              <a:spcAft>
                <a:spcPts val="0"/>
              </a:spcAft>
              <a:buClr>
                <a:schemeClr val="dk1"/>
              </a:buClr>
              <a:buSzPts val="1100"/>
              <a:buChar char="-"/>
            </a:pPr>
            <a:r>
              <a:rPr b="1" lang="ja" sz="1100">
                <a:solidFill>
                  <a:schemeClr val="dk1"/>
                </a:solidFill>
              </a:rPr>
              <a:t>7/20</a:t>
            </a:r>
            <a:endParaRPr b="1" sz="1100">
              <a:solidFill>
                <a:schemeClr val="dk1"/>
              </a:solidFill>
            </a:endParaRPr>
          </a:p>
          <a:p>
            <a:pPr indent="-298450" lvl="1" marL="914400" rtl="0" algn="l">
              <a:spcBef>
                <a:spcPts val="0"/>
              </a:spcBef>
              <a:spcAft>
                <a:spcPts val="0"/>
              </a:spcAft>
              <a:buClr>
                <a:schemeClr val="dk1"/>
              </a:buClr>
              <a:buSzPts val="1100"/>
              <a:buChar char="-"/>
            </a:pPr>
            <a:r>
              <a:rPr b="1" lang="ja" sz="1100">
                <a:solidFill>
                  <a:schemeClr val="dk1"/>
                </a:solidFill>
              </a:rPr>
              <a:t>機能のテスト</a:t>
            </a:r>
            <a:endParaRPr b="1" sz="1100">
              <a:solidFill>
                <a:schemeClr val="dk1"/>
              </a:solidFill>
            </a:endParaRPr>
          </a:p>
          <a:p>
            <a:pPr indent="-298450" lvl="1" marL="914400" rtl="0" algn="l">
              <a:spcBef>
                <a:spcPts val="0"/>
              </a:spcBef>
              <a:spcAft>
                <a:spcPts val="0"/>
              </a:spcAft>
              <a:buClr>
                <a:schemeClr val="dk1"/>
              </a:buClr>
              <a:buSzPts val="1100"/>
              <a:buChar char="-"/>
            </a:pPr>
            <a:r>
              <a:rPr b="1" lang="ja" sz="1100">
                <a:solidFill>
                  <a:schemeClr val="dk1"/>
                </a:solidFill>
              </a:rPr>
              <a:t>修正の実行</a:t>
            </a:r>
            <a:endParaRPr b="1" sz="1100">
              <a:solidFill>
                <a:schemeClr val="dk1"/>
              </a:solidFill>
            </a:endParaRPr>
          </a:p>
          <a:p>
            <a:pPr indent="-298450" lvl="0" marL="457200" rtl="0" algn="l">
              <a:spcBef>
                <a:spcPts val="0"/>
              </a:spcBef>
              <a:spcAft>
                <a:spcPts val="0"/>
              </a:spcAft>
              <a:buClr>
                <a:schemeClr val="dk1"/>
              </a:buClr>
              <a:buSzPts val="1100"/>
              <a:buChar char="-"/>
            </a:pPr>
            <a:r>
              <a:rPr b="1" lang="ja" sz="1100">
                <a:solidFill>
                  <a:schemeClr val="dk1"/>
                </a:solidFill>
              </a:rPr>
              <a:t>7/27</a:t>
            </a:r>
            <a:endParaRPr b="1" sz="1100">
              <a:solidFill>
                <a:schemeClr val="dk1"/>
              </a:solidFill>
            </a:endParaRPr>
          </a:p>
          <a:p>
            <a:pPr indent="-298450" lvl="1" marL="914400" rtl="0" algn="l">
              <a:spcBef>
                <a:spcPts val="0"/>
              </a:spcBef>
              <a:spcAft>
                <a:spcPts val="0"/>
              </a:spcAft>
              <a:buClr>
                <a:schemeClr val="dk1"/>
              </a:buClr>
              <a:buSzPts val="1100"/>
              <a:buChar char="-"/>
            </a:pPr>
            <a:r>
              <a:rPr b="1" lang="ja" sz="1100">
                <a:solidFill>
                  <a:schemeClr val="dk1"/>
                </a:solidFill>
              </a:rPr>
              <a:t>仕様の再確認</a:t>
            </a:r>
            <a:endParaRPr b="1" sz="1100">
              <a:solidFill>
                <a:schemeClr val="dk1"/>
              </a:solidFill>
            </a:endParaRPr>
          </a:p>
          <a:p>
            <a:pPr indent="-298450" lvl="1" marL="914400" rtl="0" algn="l">
              <a:spcBef>
                <a:spcPts val="0"/>
              </a:spcBef>
              <a:spcAft>
                <a:spcPts val="0"/>
              </a:spcAft>
              <a:buClr>
                <a:schemeClr val="dk1"/>
              </a:buClr>
              <a:buSzPts val="1100"/>
              <a:buChar char="-"/>
            </a:pPr>
            <a:r>
              <a:rPr b="1" lang="ja" sz="1100">
                <a:solidFill>
                  <a:schemeClr val="dk1"/>
                </a:solidFill>
              </a:rPr>
              <a:t>成果発表資料の作成</a:t>
            </a:r>
            <a:endParaRPr b="1"/>
          </a:p>
        </p:txBody>
      </p:sp>
      <p:sp>
        <p:nvSpPr>
          <p:cNvPr id="146" name="Google Shape;146;p23"/>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a:t>
            </a:r>
            <a:r>
              <a:rPr lang="ja" sz="700"/>
              <a:t>安富友香</a:t>
            </a:r>
            <a:r>
              <a:rPr lang="ja" sz="700"/>
              <a:t>　</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計画振り返り</a:t>
            </a:r>
            <a:endParaRPr/>
          </a:p>
        </p:txBody>
      </p:sp>
      <p:pic>
        <p:nvPicPr>
          <p:cNvPr id="152" name="Google Shape;152;p24"/>
          <p:cNvPicPr preferRelativeResize="0"/>
          <p:nvPr/>
        </p:nvPicPr>
        <p:blipFill>
          <a:blip r:embed="rId3">
            <a:alphaModFix/>
          </a:blip>
          <a:stretch>
            <a:fillRect/>
          </a:stretch>
        </p:blipFill>
        <p:spPr>
          <a:xfrm>
            <a:off x="311688" y="1017725"/>
            <a:ext cx="8346524" cy="3989300"/>
          </a:xfrm>
          <a:prstGeom prst="rect">
            <a:avLst/>
          </a:prstGeom>
          <a:noFill/>
          <a:ln>
            <a:noFill/>
          </a:ln>
        </p:spPr>
      </p:pic>
      <p:sp>
        <p:nvSpPr>
          <p:cNvPr id="153" name="Google Shape;153;p24"/>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a:t>
            </a:r>
            <a:r>
              <a:rPr lang="ja" sz="700"/>
              <a:t>安富友香</a:t>
            </a:r>
            <a:r>
              <a:rPr lang="ja" sz="700"/>
              <a:t>　</a:t>
            </a:r>
            <a:endParaRPr sz="700"/>
          </a:p>
        </p:txBody>
      </p:sp>
      <p:sp>
        <p:nvSpPr>
          <p:cNvPr id="154" name="Google Shape;154;p24"/>
          <p:cNvSpPr txBox="1"/>
          <p:nvPr/>
        </p:nvSpPr>
        <p:spPr>
          <a:xfrm rot="-1020963">
            <a:off x="1816544" y="2565966"/>
            <a:ext cx="5103204" cy="89280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4600"/>
              <a:t>大過なく履行</a:t>
            </a:r>
            <a:endParaRPr b="1" sz="4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LINE UI</a:t>
            </a:r>
            <a:r>
              <a:rPr lang="ja"/>
              <a:t>（リッチメニュー）</a:t>
            </a:r>
            <a:endParaRPr/>
          </a:p>
        </p:txBody>
      </p:sp>
      <p:sp>
        <p:nvSpPr>
          <p:cNvPr id="160" name="Google Shape;160;p25"/>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安富友香</a:t>
            </a:r>
            <a:endParaRPr sz="700"/>
          </a:p>
        </p:txBody>
      </p:sp>
      <p:pic>
        <p:nvPicPr>
          <p:cNvPr id="161" name="Google Shape;161;p25"/>
          <p:cNvPicPr preferRelativeResize="0"/>
          <p:nvPr/>
        </p:nvPicPr>
        <p:blipFill>
          <a:blip r:embed="rId3">
            <a:alphaModFix/>
          </a:blip>
          <a:stretch>
            <a:fillRect/>
          </a:stretch>
        </p:blipFill>
        <p:spPr>
          <a:xfrm>
            <a:off x="4787237" y="1280500"/>
            <a:ext cx="3829827" cy="2582511"/>
          </a:xfrm>
          <a:prstGeom prst="rect">
            <a:avLst/>
          </a:prstGeom>
          <a:noFill/>
          <a:ln>
            <a:noFill/>
          </a:ln>
        </p:spPr>
      </p:pic>
      <p:pic>
        <p:nvPicPr>
          <p:cNvPr id="162" name="Google Shape;162;p25"/>
          <p:cNvPicPr preferRelativeResize="0"/>
          <p:nvPr/>
        </p:nvPicPr>
        <p:blipFill>
          <a:blip r:embed="rId4">
            <a:alphaModFix/>
          </a:blip>
          <a:stretch>
            <a:fillRect/>
          </a:stretch>
        </p:blipFill>
        <p:spPr>
          <a:xfrm>
            <a:off x="526938" y="1280488"/>
            <a:ext cx="3829827" cy="25825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p:nvPr/>
        </p:nvSpPr>
        <p:spPr>
          <a:xfrm>
            <a:off x="5652675" y="1017725"/>
            <a:ext cx="2393100" cy="37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8" name="Google Shape;168;p26"/>
          <p:cNvSpPr/>
          <p:nvPr/>
        </p:nvSpPr>
        <p:spPr>
          <a:xfrm>
            <a:off x="3097400" y="1017725"/>
            <a:ext cx="2393100" cy="37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 name="Google Shape;169;p26"/>
          <p:cNvSpPr/>
          <p:nvPr/>
        </p:nvSpPr>
        <p:spPr>
          <a:xfrm>
            <a:off x="542125" y="1017725"/>
            <a:ext cx="2393100" cy="37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デモンストレーション</a:t>
            </a:r>
            <a:endParaRPr/>
          </a:p>
        </p:txBody>
      </p:sp>
      <p:sp>
        <p:nvSpPr>
          <p:cNvPr id="171" name="Google Shape;171;p26"/>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安富友香</a:t>
            </a:r>
            <a:endParaRPr sz="700"/>
          </a:p>
        </p:txBody>
      </p:sp>
      <p:pic>
        <p:nvPicPr>
          <p:cNvPr id="172" name="Google Shape;172;p26" title="動画その1.MOV">
            <a:hlinkClick r:id="rId3"/>
          </p:cNvPr>
          <p:cNvPicPr preferRelativeResize="0"/>
          <p:nvPr/>
        </p:nvPicPr>
        <p:blipFill>
          <a:blip r:embed="rId4">
            <a:alphaModFix/>
          </a:blip>
          <a:stretch>
            <a:fillRect/>
          </a:stretch>
        </p:blipFill>
        <p:spPr>
          <a:xfrm>
            <a:off x="980663" y="1401850"/>
            <a:ext cx="1516025" cy="2339825"/>
          </a:xfrm>
          <a:prstGeom prst="rect">
            <a:avLst/>
          </a:prstGeom>
          <a:noFill/>
          <a:ln>
            <a:noFill/>
          </a:ln>
        </p:spPr>
      </p:pic>
      <p:pic>
        <p:nvPicPr>
          <p:cNvPr id="173" name="Google Shape;173;p26" title="動画その2.MOV">
            <a:hlinkClick r:id="rId5"/>
          </p:cNvPr>
          <p:cNvPicPr preferRelativeResize="0"/>
          <p:nvPr/>
        </p:nvPicPr>
        <p:blipFill>
          <a:blip r:embed="rId4">
            <a:alphaModFix/>
          </a:blip>
          <a:stretch>
            <a:fillRect/>
          </a:stretch>
        </p:blipFill>
        <p:spPr>
          <a:xfrm>
            <a:off x="6091212" y="1401838"/>
            <a:ext cx="1516025" cy="2339825"/>
          </a:xfrm>
          <a:prstGeom prst="rect">
            <a:avLst/>
          </a:prstGeom>
          <a:noFill/>
          <a:ln>
            <a:noFill/>
          </a:ln>
        </p:spPr>
      </p:pic>
      <p:pic>
        <p:nvPicPr>
          <p:cNvPr id="174" name="Google Shape;174;p26" title="動画その3.MOV">
            <a:hlinkClick r:id="rId6"/>
          </p:cNvPr>
          <p:cNvPicPr preferRelativeResize="0"/>
          <p:nvPr/>
        </p:nvPicPr>
        <p:blipFill>
          <a:blip r:embed="rId4">
            <a:alphaModFix/>
          </a:blip>
          <a:stretch>
            <a:fillRect/>
          </a:stretch>
        </p:blipFill>
        <p:spPr>
          <a:xfrm>
            <a:off x="3535938" y="1401825"/>
            <a:ext cx="1516025" cy="2339825"/>
          </a:xfrm>
          <a:prstGeom prst="rect">
            <a:avLst/>
          </a:prstGeom>
          <a:noFill/>
          <a:ln>
            <a:noFill/>
          </a:ln>
        </p:spPr>
      </p:pic>
      <p:sp>
        <p:nvSpPr>
          <p:cNvPr id="175" name="Google Shape;175;p26"/>
          <p:cNvSpPr txBox="1"/>
          <p:nvPr/>
        </p:nvSpPr>
        <p:spPr>
          <a:xfrm>
            <a:off x="731925" y="39344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HiraKakuPro-W3"/>
                <a:ea typeface="HiraKakuPro-W3"/>
                <a:cs typeface="HiraKakuPro-W3"/>
                <a:sym typeface="HiraKakuPro-W3"/>
              </a:rPr>
              <a:t>オン・オフ・温度調節</a:t>
            </a:r>
            <a:endParaRPr b="1">
              <a:latin typeface="HiraKakuPro-W3"/>
              <a:ea typeface="HiraKakuPro-W3"/>
              <a:cs typeface="HiraKakuPro-W3"/>
              <a:sym typeface="HiraKakuPro-W3"/>
            </a:endParaRPr>
          </a:p>
        </p:txBody>
      </p:sp>
      <p:sp>
        <p:nvSpPr>
          <p:cNvPr id="176" name="Google Shape;176;p26"/>
          <p:cNvSpPr txBox="1"/>
          <p:nvPr/>
        </p:nvSpPr>
        <p:spPr>
          <a:xfrm>
            <a:off x="3300650" y="39344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HiraKakuPro-W3"/>
                <a:ea typeface="HiraKakuPro-W3"/>
                <a:cs typeface="HiraKakuPro-W3"/>
                <a:sym typeface="HiraKakuPro-W3"/>
              </a:rPr>
              <a:t>タイマーの設定</a:t>
            </a:r>
            <a:endParaRPr b="1">
              <a:latin typeface="HiraKakuPro-W3"/>
              <a:ea typeface="HiraKakuPro-W3"/>
              <a:cs typeface="HiraKakuPro-W3"/>
              <a:sym typeface="HiraKakuPro-W3"/>
            </a:endParaRPr>
          </a:p>
        </p:txBody>
      </p:sp>
      <p:sp>
        <p:nvSpPr>
          <p:cNvPr id="177" name="Google Shape;177;p26"/>
          <p:cNvSpPr txBox="1"/>
          <p:nvPr/>
        </p:nvSpPr>
        <p:spPr>
          <a:xfrm>
            <a:off x="5855925" y="3934400"/>
            <a:ext cx="19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a:latin typeface="HiraKakuPro-W3"/>
                <a:ea typeface="HiraKakuPro-W3"/>
                <a:cs typeface="HiraKakuPro-W3"/>
                <a:sym typeface="HiraKakuPro-W3"/>
              </a:rPr>
              <a:t>その他の機能</a:t>
            </a:r>
            <a:endParaRPr b="1">
              <a:latin typeface="HiraKakuPro-W3"/>
              <a:ea typeface="HiraKakuPro-W3"/>
              <a:cs typeface="HiraKakuPro-W3"/>
              <a:sym typeface="HiraKakuPro-W3"/>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感想</a:t>
            </a:r>
            <a:endParaRPr/>
          </a:p>
        </p:txBody>
      </p:sp>
      <p:sp>
        <p:nvSpPr>
          <p:cNvPr id="183" name="Google Shape;183;p27"/>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endParaRPr sz="700"/>
          </a:p>
        </p:txBody>
      </p:sp>
      <p:sp>
        <p:nvSpPr>
          <p:cNvPr id="184" name="Google Shape;184;p27"/>
          <p:cNvSpPr txBox="1"/>
          <p:nvPr/>
        </p:nvSpPr>
        <p:spPr>
          <a:xfrm>
            <a:off x="2155250" y="1057800"/>
            <a:ext cx="62940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一人で進めていくのとはまた違った難しさがあった。</a:t>
            </a:r>
            <a:endParaRPr/>
          </a:p>
          <a:p>
            <a:pPr indent="0" lvl="0" marL="0" rtl="0" algn="l">
              <a:spcBef>
                <a:spcPts val="0"/>
              </a:spcBef>
              <a:spcAft>
                <a:spcPts val="0"/>
              </a:spcAft>
              <a:buNone/>
            </a:pPr>
            <a:r>
              <a:rPr lang="ja"/>
              <a:t>GA</a:t>
            </a:r>
            <a:r>
              <a:rPr lang="ja"/>
              <a:t>Sや</a:t>
            </a:r>
            <a:r>
              <a:rPr lang="ja"/>
              <a:t>APIについての知識がほとんど0の状態からスタートしたのもあり、初めの計画が特に難しかった。</a:t>
            </a:r>
            <a:endParaRPr/>
          </a:p>
        </p:txBody>
      </p:sp>
      <p:sp>
        <p:nvSpPr>
          <p:cNvPr id="185" name="Google Shape;185;p27"/>
          <p:cNvSpPr txBox="1"/>
          <p:nvPr/>
        </p:nvSpPr>
        <p:spPr>
          <a:xfrm>
            <a:off x="482950" y="1057800"/>
            <a:ext cx="15798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安富友香</a:t>
            </a:r>
            <a:endParaRPr/>
          </a:p>
        </p:txBody>
      </p:sp>
      <p:sp>
        <p:nvSpPr>
          <p:cNvPr id="186" name="Google Shape;186;p27"/>
          <p:cNvSpPr txBox="1"/>
          <p:nvPr/>
        </p:nvSpPr>
        <p:spPr>
          <a:xfrm>
            <a:off x="2155250" y="2371650"/>
            <a:ext cx="62940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予定していたものよりもよいものができてよかったと思う。</a:t>
            </a:r>
            <a:endParaRPr/>
          </a:p>
          <a:p>
            <a:pPr indent="0" lvl="0" marL="0" rtl="0" algn="l">
              <a:spcBef>
                <a:spcPts val="0"/>
              </a:spcBef>
              <a:spcAft>
                <a:spcPts val="0"/>
              </a:spcAft>
              <a:buNone/>
            </a:pPr>
            <a:r>
              <a:rPr lang="ja"/>
              <a:t>また、作業分担や進捗報告などの複数人で協力して作業する難しさがわかった。</a:t>
            </a:r>
            <a:endParaRPr/>
          </a:p>
        </p:txBody>
      </p:sp>
      <p:sp>
        <p:nvSpPr>
          <p:cNvPr id="187" name="Google Shape;187;p27"/>
          <p:cNvSpPr txBox="1"/>
          <p:nvPr/>
        </p:nvSpPr>
        <p:spPr>
          <a:xfrm>
            <a:off x="482950" y="2371650"/>
            <a:ext cx="15798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佐藤義忠</a:t>
            </a:r>
            <a:endParaRPr/>
          </a:p>
        </p:txBody>
      </p:sp>
      <p:sp>
        <p:nvSpPr>
          <p:cNvPr id="188" name="Google Shape;188;p27"/>
          <p:cNvSpPr txBox="1"/>
          <p:nvPr/>
        </p:nvSpPr>
        <p:spPr>
          <a:xfrm>
            <a:off x="2155250" y="3685500"/>
            <a:ext cx="62940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LINEのリッチメニューや、プログラムの開発で2人にとても助けられた。</a:t>
            </a:r>
            <a:endParaRPr/>
          </a:p>
          <a:p>
            <a:pPr indent="0" lvl="0" marL="0" rtl="0" algn="l">
              <a:spcBef>
                <a:spcPts val="0"/>
              </a:spcBef>
              <a:spcAft>
                <a:spcPts val="0"/>
              </a:spcAft>
              <a:buNone/>
            </a:pPr>
            <a:r>
              <a:rPr lang="ja"/>
              <a:t>想定していたもの以上のシステムが作成でき良かったと思うと同時に、自分でもNature Remoを購入してみてもいいかなと感じた。</a:t>
            </a:r>
            <a:endParaRPr/>
          </a:p>
        </p:txBody>
      </p:sp>
      <p:sp>
        <p:nvSpPr>
          <p:cNvPr id="189" name="Google Shape;189;p27"/>
          <p:cNvSpPr txBox="1"/>
          <p:nvPr/>
        </p:nvSpPr>
        <p:spPr>
          <a:xfrm>
            <a:off x="482950" y="3685500"/>
            <a:ext cx="15798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脇田侑輝</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プロジェクト振り返り</a:t>
            </a:r>
            <a:endParaRPr/>
          </a:p>
        </p:txBody>
      </p:sp>
      <p:sp>
        <p:nvSpPr>
          <p:cNvPr id="195" name="Google Shape;195;p28"/>
          <p:cNvSpPr/>
          <p:nvPr/>
        </p:nvSpPr>
        <p:spPr>
          <a:xfrm>
            <a:off x="6093825" y="1378675"/>
            <a:ext cx="2869800" cy="3718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96" name="Google Shape;196;p28"/>
          <p:cNvSpPr/>
          <p:nvPr/>
        </p:nvSpPr>
        <p:spPr>
          <a:xfrm>
            <a:off x="3097400" y="1378675"/>
            <a:ext cx="2806200" cy="37185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97" name="Google Shape;197;p28"/>
          <p:cNvSpPr/>
          <p:nvPr/>
        </p:nvSpPr>
        <p:spPr>
          <a:xfrm>
            <a:off x="311700" y="1378675"/>
            <a:ext cx="2623500" cy="3718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98" name="Google Shape;198;p28"/>
          <p:cNvSpPr txBox="1"/>
          <p:nvPr/>
        </p:nvSpPr>
        <p:spPr>
          <a:xfrm>
            <a:off x="700950" y="952500"/>
            <a:ext cx="18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t>KEEP</a:t>
            </a:r>
            <a:endParaRPr/>
          </a:p>
        </p:txBody>
      </p:sp>
      <p:sp>
        <p:nvSpPr>
          <p:cNvPr id="199" name="Google Shape;199;p28"/>
          <p:cNvSpPr txBox="1"/>
          <p:nvPr/>
        </p:nvSpPr>
        <p:spPr>
          <a:xfrm>
            <a:off x="3649500" y="952500"/>
            <a:ext cx="18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t>PROBLEM</a:t>
            </a:r>
            <a:endParaRPr/>
          </a:p>
        </p:txBody>
      </p:sp>
      <p:sp>
        <p:nvSpPr>
          <p:cNvPr id="200" name="Google Shape;200;p28"/>
          <p:cNvSpPr txBox="1"/>
          <p:nvPr/>
        </p:nvSpPr>
        <p:spPr>
          <a:xfrm>
            <a:off x="6606225" y="952500"/>
            <a:ext cx="18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a:t>TRY</a:t>
            </a:r>
            <a:endParaRPr/>
          </a:p>
        </p:txBody>
      </p:sp>
      <p:sp>
        <p:nvSpPr>
          <p:cNvPr id="201" name="Google Shape;201;p28"/>
          <p:cNvSpPr txBox="1"/>
          <p:nvPr/>
        </p:nvSpPr>
        <p:spPr>
          <a:xfrm>
            <a:off x="435300" y="1534025"/>
            <a:ext cx="23763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t>Google </a:t>
            </a:r>
            <a:r>
              <a:rPr lang="ja" sz="1200"/>
              <a:t>ドライブで全部を管理すること</a:t>
            </a:r>
            <a:endParaRPr sz="1200"/>
          </a:p>
        </p:txBody>
      </p:sp>
      <p:sp>
        <p:nvSpPr>
          <p:cNvPr id="202" name="Google Shape;202;p28"/>
          <p:cNvSpPr txBox="1"/>
          <p:nvPr/>
        </p:nvSpPr>
        <p:spPr>
          <a:xfrm>
            <a:off x="435300" y="2177700"/>
            <a:ext cx="23763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t>自分の仕事じゃなくてもどんどん興味をもって進められたこと</a:t>
            </a:r>
            <a:endParaRPr sz="1200"/>
          </a:p>
        </p:txBody>
      </p:sp>
      <p:sp>
        <p:nvSpPr>
          <p:cNvPr id="203" name="Google Shape;203;p28"/>
          <p:cNvSpPr txBox="1"/>
          <p:nvPr/>
        </p:nvSpPr>
        <p:spPr>
          <a:xfrm>
            <a:off x="435300" y="2821375"/>
            <a:ext cx="23763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t>進捗を守った開発を行えたこと・無理のないスケジュールに設定したこと</a:t>
            </a:r>
            <a:endParaRPr sz="1200"/>
          </a:p>
        </p:txBody>
      </p:sp>
      <p:sp>
        <p:nvSpPr>
          <p:cNvPr id="204" name="Google Shape;204;p28"/>
          <p:cNvSpPr txBox="1"/>
          <p:nvPr/>
        </p:nvSpPr>
        <p:spPr>
          <a:xfrm>
            <a:off x="3264550" y="2917800"/>
            <a:ext cx="2482500" cy="129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t>関数を増やしすぎた</a:t>
            </a:r>
            <a:endParaRPr sz="1200"/>
          </a:p>
          <a:p>
            <a:pPr indent="0" lvl="0" marL="0" rtl="0" algn="l">
              <a:spcBef>
                <a:spcPts val="0"/>
              </a:spcBef>
              <a:spcAft>
                <a:spcPts val="0"/>
              </a:spcAft>
              <a:buNone/>
            </a:pPr>
            <a:r>
              <a:rPr lang="ja" sz="1200"/>
              <a:t>→一度しか使わないやつはまとめてもよかった。</a:t>
            </a:r>
            <a:endParaRPr sz="1200"/>
          </a:p>
          <a:p>
            <a:pPr indent="0" lvl="0" marL="0" rtl="0" algn="l">
              <a:spcBef>
                <a:spcPts val="0"/>
              </a:spcBef>
              <a:spcAft>
                <a:spcPts val="0"/>
              </a:spcAft>
              <a:buNone/>
            </a:pPr>
            <a:r>
              <a:rPr lang="ja" sz="1200"/>
              <a:t>→→最初の設計部分で分割しすぎた・JavaScriptでどうしていくかの想像がついていなかった</a:t>
            </a:r>
            <a:endParaRPr sz="1200"/>
          </a:p>
        </p:txBody>
      </p:sp>
      <p:sp>
        <p:nvSpPr>
          <p:cNvPr id="205" name="Google Shape;205;p28"/>
          <p:cNvSpPr txBox="1"/>
          <p:nvPr/>
        </p:nvSpPr>
        <p:spPr>
          <a:xfrm>
            <a:off x="3264575" y="1534025"/>
            <a:ext cx="2482500" cy="129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t>ホウ・レン・ソウがうまく行かない</a:t>
            </a:r>
            <a:endParaRPr sz="1200"/>
          </a:p>
          <a:p>
            <a:pPr indent="0" lvl="0" marL="0" rtl="0" algn="l">
              <a:spcBef>
                <a:spcPts val="0"/>
              </a:spcBef>
              <a:spcAft>
                <a:spcPts val="0"/>
              </a:spcAft>
              <a:buNone/>
            </a:pPr>
            <a:r>
              <a:rPr lang="ja" sz="1200"/>
              <a:t>→授業内で細かく説明する形になった。</a:t>
            </a:r>
            <a:endParaRPr sz="1200"/>
          </a:p>
          <a:p>
            <a:pPr indent="0" lvl="0" marL="0" rtl="0" algn="l">
              <a:spcBef>
                <a:spcPts val="0"/>
              </a:spcBef>
              <a:spcAft>
                <a:spcPts val="0"/>
              </a:spcAft>
              <a:buNone/>
            </a:pPr>
            <a:r>
              <a:rPr lang="ja" sz="1200"/>
              <a:t>→→進捗共有のシステムが未整備（Slackの使い方）</a:t>
            </a:r>
            <a:endParaRPr sz="1200"/>
          </a:p>
        </p:txBody>
      </p:sp>
      <p:sp>
        <p:nvSpPr>
          <p:cNvPr id="206" name="Google Shape;206;p28"/>
          <p:cNvSpPr txBox="1"/>
          <p:nvPr/>
        </p:nvSpPr>
        <p:spPr>
          <a:xfrm>
            <a:off x="6278450" y="1534025"/>
            <a:ext cx="2553900" cy="554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t>進捗報告の雛型を作り、進捗を生んだ時は報告する。</a:t>
            </a:r>
            <a:endParaRPr sz="1200"/>
          </a:p>
        </p:txBody>
      </p:sp>
      <p:sp>
        <p:nvSpPr>
          <p:cNvPr id="207" name="Google Shape;207;p28"/>
          <p:cNvSpPr txBox="1"/>
          <p:nvPr/>
        </p:nvSpPr>
        <p:spPr>
          <a:xfrm>
            <a:off x="6278450" y="2177700"/>
            <a:ext cx="25539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t>授業時間外で作業を行える時間を設けて確認作業だけでも実施する。</a:t>
            </a:r>
            <a:endParaRPr sz="1200"/>
          </a:p>
        </p:txBody>
      </p:sp>
      <p:sp>
        <p:nvSpPr>
          <p:cNvPr id="208" name="Google Shape;208;p28"/>
          <p:cNvSpPr txBox="1"/>
          <p:nvPr/>
        </p:nvSpPr>
        <p:spPr>
          <a:xfrm>
            <a:off x="6278450" y="3006175"/>
            <a:ext cx="2553900" cy="1108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200"/>
              <a:t>次回は今回の経験を生かして、設計段階でどういう関数を作るかまで決め切るために、初期段階で機能のアイデアを出し切り、それを作り切る体制を整える</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概要</a:t>
            </a:r>
            <a:endParaRPr/>
          </a:p>
        </p:txBody>
      </p:sp>
      <p:sp>
        <p:nvSpPr>
          <p:cNvPr id="61" name="Google Shape;61;p14"/>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脇田侑輝</a:t>
            </a:r>
            <a:endParaRPr sz="700"/>
          </a:p>
        </p:txBody>
      </p:sp>
      <p:sp>
        <p:nvSpPr>
          <p:cNvPr id="62" name="Google Shape;62;p14"/>
          <p:cNvSpPr txBox="1"/>
          <p:nvPr/>
        </p:nvSpPr>
        <p:spPr>
          <a:xfrm>
            <a:off x="817950" y="3484350"/>
            <a:ext cx="7508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200">
                <a:solidFill>
                  <a:schemeClr val="dk1"/>
                </a:solidFill>
              </a:rPr>
              <a:t>Nature Remo 3に内蔵されたセンサの情報に基づき</a:t>
            </a:r>
            <a:endParaRPr b="1" sz="1200">
              <a:solidFill>
                <a:schemeClr val="dk1"/>
              </a:solidFill>
            </a:endParaRPr>
          </a:p>
          <a:p>
            <a:pPr indent="0" lvl="0" marL="0" rtl="0" algn="l">
              <a:spcBef>
                <a:spcPts val="0"/>
              </a:spcBef>
              <a:spcAft>
                <a:spcPts val="0"/>
              </a:spcAft>
              <a:buNone/>
            </a:pPr>
            <a:r>
              <a:rPr b="1" lang="ja" sz="1200">
                <a:solidFill>
                  <a:schemeClr val="dk1"/>
                </a:solidFill>
              </a:rPr>
              <a:t>①　ユーザに対して熱中症の予防を促す</a:t>
            </a:r>
            <a:endParaRPr b="1" sz="1200">
              <a:solidFill>
                <a:schemeClr val="dk1"/>
              </a:solidFill>
            </a:endParaRPr>
          </a:p>
          <a:p>
            <a:pPr indent="0" lvl="0" marL="0" rtl="0" algn="l">
              <a:spcBef>
                <a:spcPts val="0"/>
              </a:spcBef>
              <a:spcAft>
                <a:spcPts val="0"/>
              </a:spcAft>
              <a:buNone/>
            </a:pPr>
            <a:r>
              <a:rPr b="1" lang="ja" sz="1200">
                <a:solidFill>
                  <a:schemeClr val="dk1"/>
                </a:solidFill>
              </a:rPr>
              <a:t>②　任意のタイミングにおいてユーザがLINEを通じてエアコンを操作することを可能にする</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ja" sz="1200">
                <a:solidFill>
                  <a:schemeClr val="dk1"/>
                </a:solidFill>
              </a:rPr>
              <a:t>※熱中症の危険性を判断する指標として不快指数を利用（</a:t>
            </a:r>
            <a:r>
              <a:rPr b="1" lang="ja" sz="1100">
                <a:solidFill>
                  <a:srgbClr val="202124"/>
                </a:solidFill>
                <a:highlight>
                  <a:srgbClr val="FFFFFF"/>
                </a:highlight>
              </a:rPr>
              <a:t>0.81×気温+0.01×相対湿度（0.99×気温-14.3）+46.3</a:t>
            </a:r>
            <a:r>
              <a:rPr b="1" lang="ja" sz="1200">
                <a:solidFill>
                  <a:schemeClr val="dk1"/>
                </a:solidFill>
              </a:rPr>
              <a:t>）</a:t>
            </a:r>
            <a:endParaRPr b="1" sz="1200">
              <a:solidFill>
                <a:schemeClr val="dk1"/>
              </a:solidFill>
            </a:endParaRPr>
          </a:p>
        </p:txBody>
      </p:sp>
      <p:pic>
        <p:nvPicPr>
          <p:cNvPr id="63" name="Google Shape;63;p14"/>
          <p:cNvPicPr preferRelativeResize="0"/>
          <p:nvPr/>
        </p:nvPicPr>
        <p:blipFill>
          <a:blip r:embed="rId3">
            <a:alphaModFix/>
          </a:blip>
          <a:stretch>
            <a:fillRect/>
          </a:stretch>
        </p:blipFill>
        <p:spPr>
          <a:xfrm>
            <a:off x="1558100" y="753274"/>
            <a:ext cx="6027775" cy="273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4793513" y="1018125"/>
            <a:ext cx="3728700" cy="170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69" name="Google Shape;69;p15"/>
          <p:cNvSpPr/>
          <p:nvPr/>
        </p:nvSpPr>
        <p:spPr>
          <a:xfrm>
            <a:off x="4793513" y="2877213"/>
            <a:ext cx="3728700" cy="170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0" name="Google Shape;70;p15"/>
          <p:cNvSpPr/>
          <p:nvPr/>
        </p:nvSpPr>
        <p:spPr>
          <a:xfrm>
            <a:off x="621788" y="2877025"/>
            <a:ext cx="3728700" cy="170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1" name="Google Shape;71;p15"/>
          <p:cNvSpPr/>
          <p:nvPr/>
        </p:nvSpPr>
        <p:spPr>
          <a:xfrm>
            <a:off x="621788" y="1018125"/>
            <a:ext cx="3728700" cy="17070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製品の機能</a:t>
            </a:r>
            <a:endParaRPr/>
          </a:p>
        </p:txBody>
      </p:sp>
      <p:sp>
        <p:nvSpPr>
          <p:cNvPr id="73" name="Google Shape;73;p15"/>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脇田侑輝</a:t>
            </a:r>
            <a:endParaRPr sz="700"/>
          </a:p>
        </p:txBody>
      </p:sp>
      <p:sp>
        <p:nvSpPr>
          <p:cNvPr id="74" name="Google Shape;74;p15"/>
          <p:cNvSpPr txBox="1"/>
          <p:nvPr/>
        </p:nvSpPr>
        <p:spPr>
          <a:xfrm>
            <a:off x="621800" y="1382150"/>
            <a:ext cx="372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ja"/>
              <a:t>①　</a:t>
            </a:r>
            <a:r>
              <a:rPr b="1" lang="ja"/>
              <a:t>センサ情報の管理機能</a:t>
            </a:r>
            <a:endParaRPr b="1"/>
          </a:p>
          <a:p>
            <a:pPr indent="0" lvl="0" marL="0" rtl="0" algn="l">
              <a:lnSpc>
                <a:spcPct val="115000"/>
              </a:lnSpc>
              <a:spcBef>
                <a:spcPts val="0"/>
              </a:spcBef>
              <a:spcAft>
                <a:spcPts val="0"/>
              </a:spcAft>
              <a:buNone/>
            </a:pPr>
            <a:r>
              <a:rPr b="1" lang="ja"/>
              <a:t>	・温度/湿度の取得</a:t>
            </a:r>
            <a:endParaRPr b="1"/>
          </a:p>
          <a:p>
            <a:pPr indent="0" lvl="0" marL="0" rtl="0" algn="l">
              <a:lnSpc>
                <a:spcPct val="115000"/>
              </a:lnSpc>
              <a:spcBef>
                <a:spcPts val="0"/>
              </a:spcBef>
              <a:spcAft>
                <a:spcPts val="0"/>
              </a:spcAft>
              <a:buNone/>
            </a:pPr>
            <a:r>
              <a:rPr b="1" lang="ja"/>
              <a:t>	・不快指数の計算</a:t>
            </a:r>
            <a:endParaRPr b="1"/>
          </a:p>
          <a:p>
            <a:pPr indent="0" lvl="0" marL="0" rtl="0" algn="l">
              <a:lnSpc>
                <a:spcPct val="115000"/>
              </a:lnSpc>
              <a:spcBef>
                <a:spcPts val="0"/>
              </a:spcBef>
              <a:spcAft>
                <a:spcPts val="0"/>
              </a:spcAft>
              <a:buNone/>
            </a:pPr>
            <a:r>
              <a:rPr b="1" lang="ja"/>
              <a:t>	・スプレッドシートへの記録</a:t>
            </a:r>
            <a:endParaRPr b="1"/>
          </a:p>
        </p:txBody>
      </p:sp>
      <p:sp>
        <p:nvSpPr>
          <p:cNvPr id="75" name="Google Shape;75;p15"/>
          <p:cNvSpPr txBox="1"/>
          <p:nvPr/>
        </p:nvSpPr>
        <p:spPr>
          <a:xfrm>
            <a:off x="4793525" y="1382150"/>
            <a:ext cx="372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ja"/>
              <a:t>②</a:t>
            </a:r>
            <a:r>
              <a:rPr b="1" lang="ja"/>
              <a:t>　</a:t>
            </a:r>
            <a:r>
              <a:rPr b="1" lang="ja"/>
              <a:t>室内環境の自動通知機能</a:t>
            </a:r>
            <a:endParaRPr b="1"/>
          </a:p>
          <a:p>
            <a:pPr indent="0" lvl="0" marL="0" rtl="0" algn="l">
              <a:lnSpc>
                <a:spcPct val="115000"/>
              </a:lnSpc>
              <a:spcBef>
                <a:spcPts val="0"/>
              </a:spcBef>
              <a:spcAft>
                <a:spcPts val="0"/>
              </a:spcAft>
              <a:buNone/>
            </a:pPr>
            <a:r>
              <a:rPr b="1" lang="ja"/>
              <a:t>	・温度</a:t>
            </a:r>
            <a:endParaRPr b="1"/>
          </a:p>
          <a:p>
            <a:pPr indent="0" lvl="0" marL="0" rtl="0" algn="l">
              <a:lnSpc>
                <a:spcPct val="115000"/>
              </a:lnSpc>
              <a:spcBef>
                <a:spcPts val="0"/>
              </a:spcBef>
              <a:spcAft>
                <a:spcPts val="0"/>
              </a:spcAft>
              <a:buNone/>
            </a:pPr>
            <a:r>
              <a:rPr b="1" lang="ja"/>
              <a:t>	・</a:t>
            </a:r>
            <a:r>
              <a:rPr b="1" lang="ja"/>
              <a:t>湿度</a:t>
            </a:r>
            <a:endParaRPr b="1"/>
          </a:p>
          <a:p>
            <a:pPr indent="0" lvl="0" marL="0" rtl="0" algn="l">
              <a:lnSpc>
                <a:spcPct val="115000"/>
              </a:lnSpc>
              <a:spcBef>
                <a:spcPts val="0"/>
              </a:spcBef>
              <a:spcAft>
                <a:spcPts val="0"/>
              </a:spcAft>
              <a:buNone/>
            </a:pPr>
            <a:r>
              <a:rPr b="1" lang="ja"/>
              <a:t>	・</a:t>
            </a:r>
            <a:r>
              <a:rPr b="1" lang="ja"/>
              <a:t>不快指数</a:t>
            </a:r>
            <a:endParaRPr b="1"/>
          </a:p>
        </p:txBody>
      </p:sp>
      <p:sp>
        <p:nvSpPr>
          <p:cNvPr id="76" name="Google Shape;76;p15"/>
          <p:cNvSpPr txBox="1"/>
          <p:nvPr/>
        </p:nvSpPr>
        <p:spPr>
          <a:xfrm>
            <a:off x="621800" y="3167100"/>
            <a:ext cx="372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ja"/>
              <a:t>③</a:t>
            </a:r>
            <a:r>
              <a:rPr b="1" lang="ja"/>
              <a:t>　</a:t>
            </a:r>
            <a:r>
              <a:rPr b="1" lang="ja"/>
              <a:t>エアコンの操作 / 設定機能</a:t>
            </a:r>
            <a:endParaRPr b="1"/>
          </a:p>
          <a:p>
            <a:pPr indent="0" lvl="0" marL="0" rtl="0" algn="l">
              <a:lnSpc>
                <a:spcPct val="115000"/>
              </a:lnSpc>
              <a:spcBef>
                <a:spcPts val="0"/>
              </a:spcBef>
              <a:spcAft>
                <a:spcPts val="0"/>
              </a:spcAft>
              <a:buNone/>
            </a:pPr>
            <a:r>
              <a:rPr b="1" lang="ja"/>
              <a:t>	・</a:t>
            </a:r>
            <a:r>
              <a:rPr b="1" lang="ja"/>
              <a:t>運転 / 停止</a:t>
            </a:r>
            <a:endParaRPr b="1"/>
          </a:p>
          <a:p>
            <a:pPr indent="0" lvl="0" marL="0" rtl="0" algn="l">
              <a:lnSpc>
                <a:spcPct val="115000"/>
              </a:lnSpc>
              <a:spcBef>
                <a:spcPts val="0"/>
              </a:spcBef>
              <a:spcAft>
                <a:spcPts val="0"/>
              </a:spcAft>
              <a:buNone/>
            </a:pPr>
            <a:r>
              <a:rPr b="1" lang="ja"/>
              <a:t>	・</a:t>
            </a:r>
            <a:r>
              <a:rPr b="1" lang="ja"/>
              <a:t>温度調節</a:t>
            </a:r>
            <a:endParaRPr b="1"/>
          </a:p>
          <a:p>
            <a:pPr indent="0" lvl="0" marL="0" rtl="0" algn="l">
              <a:lnSpc>
                <a:spcPct val="115000"/>
              </a:lnSpc>
              <a:spcBef>
                <a:spcPts val="0"/>
              </a:spcBef>
              <a:spcAft>
                <a:spcPts val="0"/>
              </a:spcAft>
              <a:buNone/>
            </a:pPr>
            <a:r>
              <a:rPr b="1" lang="ja"/>
              <a:t>	・</a:t>
            </a:r>
            <a:r>
              <a:rPr b="1" lang="ja"/>
              <a:t>運転モード切替</a:t>
            </a:r>
            <a:endParaRPr b="1"/>
          </a:p>
        </p:txBody>
      </p:sp>
      <p:sp>
        <p:nvSpPr>
          <p:cNvPr id="77" name="Google Shape;77;p15"/>
          <p:cNvSpPr txBox="1"/>
          <p:nvPr/>
        </p:nvSpPr>
        <p:spPr>
          <a:xfrm>
            <a:off x="4793525" y="3227450"/>
            <a:ext cx="372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ja"/>
              <a:t>④</a:t>
            </a:r>
            <a:r>
              <a:rPr b="1" lang="ja"/>
              <a:t>　</a:t>
            </a:r>
            <a:r>
              <a:rPr b="1" lang="ja"/>
              <a:t>その他利便性を向上させるための機能</a:t>
            </a:r>
            <a:endParaRPr b="1"/>
          </a:p>
          <a:p>
            <a:pPr indent="0" lvl="0" marL="0" rtl="0" algn="l">
              <a:lnSpc>
                <a:spcPct val="115000"/>
              </a:lnSpc>
              <a:spcBef>
                <a:spcPts val="0"/>
              </a:spcBef>
              <a:spcAft>
                <a:spcPts val="0"/>
              </a:spcAft>
              <a:buNone/>
            </a:pPr>
            <a:r>
              <a:rPr b="1" lang="ja"/>
              <a:t>	・</a:t>
            </a:r>
            <a:r>
              <a:rPr b="1" lang="ja"/>
              <a:t>自動通知機能</a:t>
            </a:r>
            <a:endParaRPr b="1"/>
          </a:p>
          <a:p>
            <a:pPr indent="0" lvl="0" marL="0" rtl="0" algn="l">
              <a:lnSpc>
                <a:spcPct val="115000"/>
              </a:lnSpc>
              <a:spcBef>
                <a:spcPts val="0"/>
              </a:spcBef>
              <a:spcAft>
                <a:spcPts val="0"/>
              </a:spcAft>
              <a:buNone/>
            </a:pPr>
            <a:r>
              <a:rPr b="1" lang="ja"/>
              <a:t>	・</a:t>
            </a:r>
            <a:r>
              <a:rPr b="1" lang="ja"/>
              <a:t>自動操作機能</a:t>
            </a:r>
            <a:endParaRPr b="1"/>
          </a:p>
          <a:p>
            <a:pPr indent="0" lvl="0" marL="0" rtl="0" algn="l">
              <a:lnSpc>
                <a:spcPct val="115000"/>
              </a:lnSpc>
              <a:spcBef>
                <a:spcPts val="0"/>
              </a:spcBef>
              <a:spcAft>
                <a:spcPts val="0"/>
              </a:spcAft>
              <a:buNone/>
            </a:pPr>
            <a:r>
              <a:rPr b="1" lang="ja"/>
              <a:t>	・</a:t>
            </a:r>
            <a:r>
              <a:rPr b="1" lang="ja"/>
              <a:t>エラー処理機能</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想定する利用者の特性</a:t>
            </a:r>
            <a:endParaRPr/>
          </a:p>
        </p:txBody>
      </p:sp>
      <p:sp>
        <p:nvSpPr>
          <p:cNvPr id="83" name="Google Shape;83;p16"/>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脇田侑輝</a:t>
            </a:r>
            <a:endParaRPr sz="700"/>
          </a:p>
        </p:txBody>
      </p:sp>
      <p:pic>
        <p:nvPicPr>
          <p:cNvPr id="84" name="Google Shape;84;p16"/>
          <p:cNvPicPr preferRelativeResize="0"/>
          <p:nvPr/>
        </p:nvPicPr>
        <p:blipFill>
          <a:blip r:embed="rId3">
            <a:alphaModFix/>
          </a:blip>
          <a:stretch>
            <a:fillRect/>
          </a:stretch>
        </p:blipFill>
        <p:spPr>
          <a:xfrm>
            <a:off x="311706" y="3077500"/>
            <a:ext cx="2040318" cy="1531800"/>
          </a:xfrm>
          <a:prstGeom prst="rect">
            <a:avLst/>
          </a:prstGeom>
          <a:noFill/>
          <a:ln>
            <a:noFill/>
          </a:ln>
        </p:spPr>
      </p:pic>
      <p:sp>
        <p:nvSpPr>
          <p:cNvPr id="85" name="Google Shape;85;p16"/>
          <p:cNvSpPr txBox="1"/>
          <p:nvPr/>
        </p:nvSpPr>
        <p:spPr>
          <a:xfrm>
            <a:off x="1689900" y="1017725"/>
            <a:ext cx="576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dk1"/>
                </a:solidFill>
              </a:rPr>
              <a:t>リモコンによってエアコンを操作するのが面倒であると感じている</a:t>
            </a:r>
            <a:endParaRPr b="1" sz="1800"/>
          </a:p>
        </p:txBody>
      </p:sp>
      <p:sp>
        <p:nvSpPr>
          <p:cNvPr id="86" name="Google Shape;86;p16"/>
          <p:cNvSpPr txBox="1"/>
          <p:nvPr/>
        </p:nvSpPr>
        <p:spPr>
          <a:xfrm>
            <a:off x="1689900" y="1443500"/>
            <a:ext cx="576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dk1"/>
                </a:solidFill>
              </a:rPr>
              <a:t>リモコンをすぐに無くしてしまう</a:t>
            </a:r>
            <a:endParaRPr b="1" sz="2100"/>
          </a:p>
        </p:txBody>
      </p:sp>
      <p:sp>
        <p:nvSpPr>
          <p:cNvPr id="87" name="Google Shape;87;p16"/>
          <p:cNvSpPr txBox="1"/>
          <p:nvPr/>
        </p:nvSpPr>
        <p:spPr>
          <a:xfrm>
            <a:off x="1689900" y="1869275"/>
            <a:ext cx="576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dk1"/>
                </a:solidFill>
              </a:rPr>
              <a:t>小さな子どもがおり，子どもと同じ部屋にいない時間が多い</a:t>
            </a:r>
            <a:endParaRPr b="1" sz="1600"/>
          </a:p>
        </p:txBody>
      </p:sp>
      <p:sp>
        <p:nvSpPr>
          <p:cNvPr id="88" name="Google Shape;88;p16"/>
          <p:cNvSpPr txBox="1"/>
          <p:nvPr/>
        </p:nvSpPr>
        <p:spPr>
          <a:xfrm>
            <a:off x="1689900" y="2295050"/>
            <a:ext cx="576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ja">
                <a:solidFill>
                  <a:schemeClr val="dk1"/>
                </a:solidFill>
              </a:rPr>
              <a:t>介護が必要な高齢の親がいる</a:t>
            </a:r>
            <a:endParaRPr b="1"/>
          </a:p>
        </p:txBody>
      </p:sp>
      <p:sp>
        <p:nvSpPr>
          <p:cNvPr id="89" name="Google Shape;89;p16"/>
          <p:cNvSpPr/>
          <p:nvPr/>
        </p:nvSpPr>
        <p:spPr>
          <a:xfrm>
            <a:off x="5363100" y="2746400"/>
            <a:ext cx="3469200" cy="2021700"/>
          </a:xfrm>
          <a:prstGeom prst="cloudCallout">
            <a:avLst>
              <a:gd fmla="val -62977" name="adj1"/>
              <a:gd fmla="val 21951"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6"/>
          <p:cNvPicPr preferRelativeResize="0"/>
          <p:nvPr/>
        </p:nvPicPr>
        <p:blipFill>
          <a:blip r:embed="rId4">
            <a:alphaModFix/>
          </a:blip>
          <a:stretch>
            <a:fillRect/>
          </a:stretch>
        </p:blipFill>
        <p:spPr>
          <a:xfrm>
            <a:off x="5874355" y="3119965"/>
            <a:ext cx="2351093" cy="1274563"/>
          </a:xfrm>
          <a:prstGeom prst="rect">
            <a:avLst/>
          </a:prstGeom>
          <a:noFill/>
          <a:ln>
            <a:noFill/>
          </a:ln>
        </p:spPr>
      </p:pic>
      <p:pic>
        <p:nvPicPr>
          <p:cNvPr id="91" name="Google Shape;91;p16"/>
          <p:cNvPicPr preferRelativeResize="0"/>
          <p:nvPr/>
        </p:nvPicPr>
        <p:blipFill>
          <a:blip r:embed="rId5">
            <a:alphaModFix/>
          </a:blip>
          <a:stretch>
            <a:fillRect/>
          </a:stretch>
        </p:blipFill>
        <p:spPr>
          <a:xfrm>
            <a:off x="2849475" y="3710203"/>
            <a:ext cx="1928700" cy="1318597"/>
          </a:xfrm>
          <a:prstGeom prst="rect">
            <a:avLst/>
          </a:prstGeom>
          <a:noFill/>
          <a:ln>
            <a:noFill/>
          </a:ln>
        </p:spPr>
      </p:pic>
      <p:pic>
        <p:nvPicPr>
          <p:cNvPr id="92" name="Google Shape;92;p16"/>
          <p:cNvPicPr preferRelativeResize="0"/>
          <p:nvPr/>
        </p:nvPicPr>
        <p:blipFill>
          <a:blip r:embed="rId6">
            <a:alphaModFix/>
          </a:blip>
          <a:stretch>
            <a:fillRect/>
          </a:stretch>
        </p:blipFill>
        <p:spPr>
          <a:xfrm>
            <a:off x="1112606" y="1017715"/>
            <a:ext cx="438497" cy="400200"/>
          </a:xfrm>
          <a:prstGeom prst="rect">
            <a:avLst/>
          </a:prstGeom>
          <a:noFill/>
          <a:ln>
            <a:noFill/>
          </a:ln>
        </p:spPr>
      </p:pic>
      <p:pic>
        <p:nvPicPr>
          <p:cNvPr id="93" name="Google Shape;93;p16"/>
          <p:cNvPicPr preferRelativeResize="0"/>
          <p:nvPr/>
        </p:nvPicPr>
        <p:blipFill>
          <a:blip r:embed="rId6">
            <a:alphaModFix/>
          </a:blip>
          <a:stretch>
            <a:fillRect/>
          </a:stretch>
        </p:blipFill>
        <p:spPr>
          <a:xfrm>
            <a:off x="1112606" y="1443503"/>
            <a:ext cx="438497" cy="400200"/>
          </a:xfrm>
          <a:prstGeom prst="rect">
            <a:avLst/>
          </a:prstGeom>
          <a:noFill/>
          <a:ln>
            <a:noFill/>
          </a:ln>
        </p:spPr>
      </p:pic>
      <p:pic>
        <p:nvPicPr>
          <p:cNvPr id="94" name="Google Shape;94;p16"/>
          <p:cNvPicPr preferRelativeResize="0"/>
          <p:nvPr/>
        </p:nvPicPr>
        <p:blipFill>
          <a:blip r:embed="rId6">
            <a:alphaModFix/>
          </a:blip>
          <a:stretch>
            <a:fillRect/>
          </a:stretch>
        </p:blipFill>
        <p:spPr>
          <a:xfrm>
            <a:off x="1112618" y="1869265"/>
            <a:ext cx="438497" cy="400200"/>
          </a:xfrm>
          <a:prstGeom prst="rect">
            <a:avLst/>
          </a:prstGeom>
          <a:noFill/>
          <a:ln>
            <a:noFill/>
          </a:ln>
        </p:spPr>
      </p:pic>
      <p:pic>
        <p:nvPicPr>
          <p:cNvPr id="95" name="Google Shape;95;p16"/>
          <p:cNvPicPr preferRelativeResize="0"/>
          <p:nvPr/>
        </p:nvPicPr>
        <p:blipFill>
          <a:blip r:embed="rId6">
            <a:alphaModFix/>
          </a:blip>
          <a:stretch>
            <a:fillRect/>
          </a:stretch>
        </p:blipFill>
        <p:spPr>
          <a:xfrm>
            <a:off x="1112606" y="2295040"/>
            <a:ext cx="438497" cy="4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佐藤義忠</a:t>
            </a:r>
            <a:endParaRPr sz="700"/>
          </a:p>
        </p:txBody>
      </p:sp>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設計</a:t>
            </a:r>
            <a:endParaRPr/>
          </a:p>
        </p:txBody>
      </p:sp>
      <p:sp>
        <p:nvSpPr>
          <p:cNvPr id="102" name="Google Shape;102;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ja">
                <a:solidFill>
                  <a:schemeClr val="dk1"/>
                </a:solidFill>
              </a:rPr>
              <a:t>以下の機能をリッチメニューから操作可能</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700">
                <a:solidFill>
                  <a:schemeClr val="dk1"/>
                </a:solidFill>
              </a:rPr>
              <a:t>     </a:t>
            </a:r>
            <a:r>
              <a:rPr lang="ja" sz="1500">
                <a:solidFill>
                  <a:schemeClr val="dk1"/>
                </a:solidFill>
              </a:rPr>
              <a:t>1.1時間毎に室内の不快指数を計測し、</a:t>
            </a:r>
            <a:r>
              <a:rPr b="1" lang="ja" sz="1700" u="sng">
                <a:solidFill>
                  <a:schemeClr val="dk1"/>
                </a:solidFill>
              </a:rPr>
              <a:t>不快指数80以上</a:t>
            </a:r>
            <a:r>
              <a:rPr lang="ja" sz="1500">
                <a:solidFill>
                  <a:schemeClr val="dk1"/>
                </a:solidFill>
              </a:rPr>
              <a:t>なら不快指数をLINEに通知</a:t>
            </a:r>
            <a:endParaRPr sz="1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500">
                <a:solidFill>
                  <a:schemeClr val="dk1"/>
                </a:solidFill>
              </a:rPr>
              <a:t>      2.リッチメニューからエアコンの</a:t>
            </a:r>
            <a:r>
              <a:rPr b="1" lang="ja" sz="1700" u="sng">
                <a:solidFill>
                  <a:schemeClr val="dk1"/>
                </a:solidFill>
              </a:rPr>
              <a:t>ON・OFF、温度、運転モードの変更</a:t>
            </a:r>
            <a:r>
              <a:rPr lang="ja" sz="1500">
                <a:solidFill>
                  <a:schemeClr val="dk1"/>
                </a:solidFill>
              </a:rPr>
              <a:t>を操作</a:t>
            </a:r>
            <a:endParaRPr sz="1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500">
                <a:solidFill>
                  <a:schemeClr val="dk1"/>
                </a:solidFill>
              </a:rPr>
              <a:t>      3.リッチメニューから</a:t>
            </a:r>
            <a:r>
              <a:rPr b="1" lang="ja" sz="1700" u="sng">
                <a:solidFill>
                  <a:schemeClr val="dk1"/>
                </a:solidFill>
              </a:rPr>
              <a:t>温度、湿度、不快指数を確認</a:t>
            </a:r>
            <a:endParaRPr b="1" sz="1700" u="sng">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500">
                <a:solidFill>
                  <a:schemeClr val="dk1"/>
                </a:solidFill>
              </a:rPr>
              <a:t>      4.リッチメニューから</a:t>
            </a:r>
            <a:r>
              <a:rPr b="1" lang="ja" sz="1700" u="sng">
                <a:solidFill>
                  <a:schemeClr val="dk1"/>
                </a:solidFill>
              </a:rPr>
              <a:t>エアコンの設定</a:t>
            </a:r>
            <a:r>
              <a:rPr lang="ja" sz="1500">
                <a:solidFill>
                  <a:schemeClr val="dk1"/>
                </a:solidFill>
              </a:rPr>
              <a:t>を確認</a:t>
            </a:r>
            <a:endParaRPr sz="15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500">
                <a:solidFill>
                  <a:schemeClr val="dk1"/>
                </a:solidFill>
              </a:rPr>
              <a:t>      5.リッチメニューからエアコンのON・OFFの</a:t>
            </a:r>
            <a:r>
              <a:rPr b="1" lang="ja" sz="1700" u="sng">
                <a:solidFill>
                  <a:schemeClr val="dk1"/>
                </a:solidFill>
              </a:rPr>
              <a:t>タイマーを設定</a:t>
            </a:r>
            <a:endParaRPr b="1" sz="1700" u="sng">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ja" sz="1500">
                <a:solidFill>
                  <a:schemeClr val="dk1"/>
                </a:solidFill>
              </a:rPr>
              <a:t>      6.リッチメニューから不快指数によって</a:t>
            </a:r>
            <a:r>
              <a:rPr b="1" lang="ja" sz="1700" u="sng">
                <a:solidFill>
                  <a:schemeClr val="dk1"/>
                </a:solidFill>
              </a:rPr>
              <a:t>自動でエアコンを付けるモード</a:t>
            </a:r>
            <a:r>
              <a:rPr lang="ja" sz="1500">
                <a:solidFill>
                  <a:schemeClr val="dk1"/>
                </a:solidFill>
              </a:rPr>
              <a:t>に変</a:t>
            </a:r>
            <a:r>
              <a:rPr lang="ja" sz="1700">
                <a:solidFill>
                  <a:schemeClr val="dk1"/>
                </a:solidFill>
              </a:rPr>
              <a:t>更</a:t>
            </a:r>
            <a:endParaRPr sz="1700">
              <a:solidFill>
                <a:schemeClr val="dk1"/>
              </a:solidFill>
            </a:endParaRPr>
          </a:p>
          <a:p>
            <a:pPr indent="0" lvl="0" marL="0" rtl="0" algn="l">
              <a:lnSpc>
                <a:spcPct val="150000"/>
              </a:lnSpc>
              <a:spcBef>
                <a:spcPts val="0"/>
              </a:spcBef>
              <a:spcAft>
                <a:spcPts val="1200"/>
              </a:spcAft>
              <a:buNone/>
            </a:pPr>
            <a:r>
              <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機能1のシーケンス図</a:t>
            </a:r>
            <a:endParaRPr/>
          </a:p>
        </p:txBody>
      </p:sp>
      <p:sp>
        <p:nvSpPr>
          <p:cNvPr id="108" name="Google Shape;10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311700" y="1017725"/>
            <a:ext cx="8520600" cy="3714112"/>
          </a:xfrm>
          <a:prstGeom prst="rect">
            <a:avLst/>
          </a:prstGeom>
          <a:noFill/>
          <a:ln>
            <a:noFill/>
          </a:ln>
        </p:spPr>
      </p:pic>
      <p:sp>
        <p:nvSpPr>
          <p:cNvPr id="110" name="Google Shape;110;p18"/>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佐藤義忠</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機能2のシーケンス図</a:t>
            </a:r>
            <a:endParaRPr/>
          </a:p>
        </p:txBody>
      </p:sp>
      <p:pic>
        <p:nvPicPr>
          <p:cNvPr id="116" name="Google Shape;116;p19"/>
          <p:cNvPicPr preferRelativeResize="0"/>
          <p:nvPr/>
        </p:nvPicPr>
        <p:blipFill>
          <a:blip r:embed="rId3">
            <a:alphaModFix/>
          </a:blip>
          <a:stretch>
            <a:fillRect/>
          </a:stretch>
        </p:blipFill>
        <p:spPr>
          <a:xfrm>
            <a:off x="311700" y="1017713"/>
            <a:ext cx="7448099" cy="3991025"/>
          </a:xfrm>
          <a:prstGeom prst="rect">
            <a:avLst/>
          </a:prstGeom>
          <a:noFill/>
          <a:ln>
            <a:noFill/>
          </a:ln>
        </p:spPr>
      </p:pic>
      <p:sp>
        <p:nvSpPr>
          <p:cNvPr id="117" name="Google Shape;117;p19"/>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佐藤義忠</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機能3,4のシーケンス図</a:t>
            </a:r>
            <a:endParaRPr/>
          </a:p>
        </p:txBody>
      </p:sp>
      <p:pic>
        <p:nvPicPr>
          <p:cNvPr id="123" name="Google Shape;123;p20"/>
          <p:cNvPicPr preferRelativeResize="0"/>
          <p:nvPr/>
        </p:nvPicPr>
        <p:blipFill>
          <a:blip r:embed="rId3">
            <a:alphaModFix/>
          </a:blip>
          <a:stretch>
            <a:fillRect/>
          </a:stretch>
        </p:blipFill>
        <p:spPr>
          <a:xfrm>
            <a:off x="311688" y="1017725"/>
            <a:ext cx="7714275" cy="3812775"/>
          </a:xfrm>
          <a:prstGeom prst="rect">
            <a:avLst/>
          </a:prstGeom>
          <a:noFill/>
          <a:ln>
            <a:noFill/>
          </a:ln>
        </p:spPr>
      </p:pic>
      <p:sp>
        <p:nvSpPr>
          <p:cNvPr id="124" name="Google Shape;124;p20"/>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佐藤義忠</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機能5,6のシーケンス図</a:t>
            </a:r>
            <a:endParaRPr/>
          </a:p>
        </p:txBody>
      </p:sp>
      <p:pic>
        <p:nvPicPr>
          <p:cNvPr id="130" name="Google Shape;130;p21"/>
          <p:cNvPicPr preferRelativeResize="0"/>
          <p:nvPr/>
        </p:nvPicPr>
        <p:blipFill>
          <a:blip r:embed="rId3">
            <a:alphaModFix/>
          </a:blip>
          <a:stretch>
            <a:fillRect/>
          </a:stretch>
        </p:blipFill>
        <p:spPr>
          <a:xfrm>
            <a:off x="311700" y="1017724"/>
            <a:ext cx="8127126" cy="3911000"/>
          </a:xfrm>
          <a:prstGeom prst="rect">
            <a:avLst/>
          </a:prstGeom>
          <a:noFill/>
          <a:ln>
            <a:noFill/>
          </a:ln>
        </p:spPr>
      </p:pic>
      <p:sp>
        <p:nvSpPr>
          <p:cNvPr id="131" name="Google Shape;131;p21"/>
          <p:cNvSpPr txBox="1"/>
          <p:nvPr/>
        </p:nvSpPr>
        <p:spPr>
          <a:xfrm>
            <a:off x="7115175" y="4736300"/>
            <a:ext cx="19287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ja" sz="700"/>
              <a:t>発表者名　:　</a:t>
            </a:r>
            <a:r>
              <a:rPr lang="ja" sz="700"/>
              <a:t>佐藤義忠</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