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9144000" cy="5143500"/>
  <p:notesSz cx="6858000" cy="9144000"/>
  <p:embeddedFontLst>
    <p:embeddedFont>
      <p:font typeface="Roboto" panose="02000000000000000000"/>
      <p:regular r:id="rId18"/>
    </p:embeddedFont>
  </p:embeddedFontLst>
  <p:custDataLst>
    <p:tags r:id="rId1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49"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9D723A-36C2-438D-999F-11BBE2AE22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49"/>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Good morning everyone! This is group 6 and I am Yuxin, this is Hanyu, and this is Bingqing.</a:t>
            </a:r>
            <a:endParaRPr lang="en-US"/>
          </a:p>
          <a:p>
            <a:pPr marL="0" lvl="0" indent="0" algn="l" rtl="0">
              <a:spcBef>
                <a:spcPts val="0"/>
              </a:spcBef>
              <a:spcAft>
                <a:spcPts val="0"/>
              </a:spcAft>
              <a:buNone/>
            </a:pPr>
            <a:r>
              <a:rPr lang="en-US"/>
              <a:t>The project we made is about the noise robust speaker region identification . The keys of our project consist of what features we extracted and what learning model we </a:t>
            </a:r>
            <a:r>
              <a:rPr lang="en-US"/>
              <a:t>chose. There are many kinds of features we could extract for the audio speech and also various learning methods not only machine learning but also neural networks. In our team, we have implemented three entirely distinct pipelines. Moving forward, we will individually introduce each of these pipelines, and will showcase a performance comparison in the last part.</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2c1ed0b8ed7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c1ed0b8ed7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50800" lvl="0" indent="0" algn="l" rtl="0">
              <a:lnSpc>
                <a:spcPct val="115000"/>
              </a:lnSpc>
              <a:spcBef>
                <a:spcPts val="0"/>
              </a:spcBef>
              <a:spcAft>
                <a:spcPts val="0"/>
              </a:spcAft>
              <a:buClr>
                <a:srgbClr val="0D0D0D"/>
              </a:buClr>
              <a:buSzPts val="1200"/>
              <a:buFont typeface="Roboto" panose="02000000000000000000"/>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The confusion matrices give us a clear picture of where our model stands. We achieve perfect training accuracy, excellent performance on clean data, but we notice that the noise still poses a significant challenge.</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50800" lvl="0" indent="0" algn="l" rtl="0">
              <a:lnSpc>
                <a:spcPct val="115000"/>
              </a:lnSpc>
              <a:spcBef>
                <a:spcPts val="0"/>
              </a:spcBef>
              <a:spcAft>
                <a:spcPts val="0"/>
              </a:spcAft>
              <a:buClr>
                <a:srgbClr val="0D0D0D"/>
              </a:buClr>
              <a:buSzPts val="1200"/>
              <a:buFont typeface="Roboto" panose="02000000000000000000"/>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I did some more research For future work, we aim to the ability to tweak the configuration files, select specific low-level descriptors, and create their our novel feature sets.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50800" lvl="0" indent="0" algn="l" rtl="0">
              <a:lnSpc>
                <a:spcPct val="115000"/>
              </a:lnSpc>
              <a:spcBef>
                <a:spcPts val="0"/>
              </a:spcBef>
              <a:spcAft>
                <a:spcPts val="0"/>
              </a:spcAft>
              <a:buClr>
                <a:srgbClr val="0D0D0D"/>
              </a:buClr>
              <a:buSzPts val="1200"/>
              <a:buFont typeface="Roboto" panose="02000000000000000000"/>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This level of customization may  allow us to align the feature extraction process more closely with their specific research objectives and potentially improve the robustness and accuracy of their models.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50800" lvl="0" indent="0" algn="l" rtl="0">
              <a:lnSpc>
                <a:spcPct val="115000"/>
              </a:lnSpc>
              <a:spcBef>
                <a:spcPts val="0"/>
              </a:spcBef>
              <a:spcAft>
                <a:spcPts val="0"/>
              </a:spcAft>
              <a:buClr>
                <a:srgbClr val="0D0D0D"/>
              </a:buClr>
              <a:buSzPts val="1200"/>
              <a:buFont typeface="Roboto" panose="02000000000000000000"/>
              <a:buNone/>
            </a:pP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2c1ed0b8ed7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1ed0b8ed7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50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In conclusion, our experimentation with various audio processing models has led to significant strides beyond our initial baseline.</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lnSpc>
                <a:spcPct val="115000"/>
              </a:lnSpc>
              <a:spcBef>
                <a:spcPts val="150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My model and Hanry's both introduced substantial improvements, offering a notable increase in both clean and noisy test set accuracies.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50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However, it's Yuki's modelutilizing GTCC+MFCC with XGBoost, made a significant leap forward, Yuki's approach outshined the rest.</a:t>
            </a:r>
            <a:endPar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 name="Shape 57"/>
        <p:cNvGrpSpPr/>
        <p:nvPr/>
      </p:nvGrpSpPr>
      <p:grpSpPr>
        <a:xfrm>
          <a:off x="0" y="0"/>
          <a:ext cx="0" cy="0"/>
          <a:chOff x="0" y="0"/>
          <a:chExt cx="0" cy="0"/>
        </a:xfrm>
      </p:grpSpPr>
      <p:sp>
        <p:nvSpPr>
          <p:cNvPr id="58" name="Google Shape;58;g26b783e714e_2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6b783e714e_2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Now, let’s delve into the details of the first pipeline.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 first pipeline used GTCC+MFCC features combined with XGBoost.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GTCC is the gammatone frequency cepstral coefficients, which can capture both temporal and spectral aspects.</a:t>
            </a:r>
            <a:endParaRPr lang="en-US"/>
          </a:p>
          <a:p>
            <a:pPr marL="0" lvl="0" indent="0" algn="l" rtl="0">
              <a:spcBef>
                <a:spcPts val="0"/>
              </a:spcBef>
              <a:spcAft>
                <a:spcPts val="0"/>
              </a:spcAft>
              <a:buNone/>
            </a:pPr>
            <a:r>
              <a:rPr lang="en-US"/>
              <a:t>MFCC is the Mel frequency cepstral coefficients, which mainly captures the spectral features.</a:t>
            </a:r>
            <a:endParaRPr lang="en-US"/>
          </a:p>
          <a:p>
            <a:pPr marL="0" lvl="0" indent="0" algn="l" rtl="0">
              <a:spcBef>
                <a:spcPts val="0"/>
              </a:spcBef>
              <a:spcAft>
                <a:spcPts val="0"/>
              </a:spcAft>
              <a:buNone/>
            </a:pPr>
            <a:r>
              <a:rPr lang="en-US"/>
              <a:t>and here we also used chroma and tempo, which represents the pitch class and pace of speech respectively.</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Based on the provided baseline model, we can see mfcc performs well on clean datasets but struggles with noisy datasets.</a:t>
            </a:r>
            <a:endParaRPr lang="en-US"/>
          </a:p>
          <a:p>
            <a:pPr marL="0" lvl="0" indent="0" algn="l" rtl="0">
              <a:spcBef>
                <a:spcPts val="0"/>
              </a:spcBef>
              <a:spcAft>
                <a:spcPts val="0"/>
              </a:spcAft>
              <a:buNone/>
            </a:pPr>
            <a:r>
              <a:rPr lang="en-US"/>
              <a:t>Thats why I want to introduced gtcc here, the cubic root scale it used provides a better robustness to background noise, which is exactly what MFCC lacks.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So we divided into two feature extraction groups, the one is pure gtcc, the other is mfcc+chroma+tempo.</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Here are their shap plots, the right one is from gtcc, the left is from mfcc.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As we can see obviously right here, not every feature we extracted are significant to our classification. for example, mfcc_0 accounts for a huge portion but it does not perform well on class 1 which is pink color.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Thats why I selected the features based on these two shap plots and created our first pipeline as shown here.</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66"/>
        <p:cNvGrpSpPr/>
        <p:nvPr/>
      </p:nvGrpSpPr>
      <p:grpSpPr>
        <a:xfrm>
          <a:off x="0" y="0"/>
          <a:ext cx="0" cy="0"/>
          <a:chOff x="0" y="0"/>
          <a:chExt cx="0" cy="0"/>
        </a:xfrm>
      </p:grpSpPr>
      <p:sp>
        <p:nvSpPr>
          <p:cNvPr id="67" name="Google Shape;67;g26b783e714e_2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6b783e714e_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extracted two groups features to the original audios separately and trained on XGBoost. Then we got the SHAP plots as show before, and selected the top significant features.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Then we concatenated two feature training data with the corresponding selected features.</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At last, fine-tune the XGBoost and start training on it.</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Here are the three test accuracy derived from the pipeline.</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26b783e714e_2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6b783e714e_2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can see right here, the baseline one which is gtcc, performs very well on noist test data, reaching 81 percentage ish.</a:t>
            </a:r>
            <a:endParaRPr lang="en-US"/>
          </a:p>
          <a:p>
            <a:pPr marL="0" lvl="0" indent="0" algn="l" rtl="0">
              <a:spcBef>
                <a:spcPts val="0"/>
              </a:spcBef>
              <a:spcAft>
                <a:spcPts val="0"/>
              </a:spcAft>
              <a:buNone/>
            </a:pPr>
            <a:r>
              <a:rPr lang="en-US"/>
              <a:t>The baseline two, mfcc+chroma+tempo, shows strong performance on clean test data, reaching 82% ish.</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However, both of them struggles in the opposite one.</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The third one is the combination of two selected feature groups, it works well on the trade-off between clean and noisy. The clean reaches 81% and noisy one gets 75% ish.</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On the right hand is the confuison matrix from the third model, we can see it performs well on both sides. </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But further more, vld is not classified very well on noisy sets, prv is not very well on clean sest. Cross validation might be a good way for us to balance the trade-offs between these two.</a:t>
            </a: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This is basically what i made.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2c1ed0b8f24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c1ed0b8f24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6" name="Shape 96"/>
        <p:cNvGrpSpPr/>
        <p:nvPr/>
      </p:nvGrpSpPr>
      <p:grpSpPr>
        <a:xfrm>
          <a:off x="0" y="0"/>
          <a:ext cx="0" cy="0"/>
          <a:chOff x="0" y="0"/>
          <a:chExt cx="0" cy="0"/>
        </a:xfrm>
      </p:grpSpPr>
      <p:sp>
        <p:nvSpPr>
          <p:cNvPr id="97" name="Google Shape;97;g2c1ed0b8f24_2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c1ed0b8f24_2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26b783e714e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b783e714e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5" name="Shape 115"/>
        <p:cNvGrpSpPr/>
        <p:nvPr/>
      </p:nvGrpSpPr>
      <p:grpSpPr>
        <a:xfrm>
          <a:off x="0" y="0"/>
          <a:ext cx="0" cy="0"/>
          <a:chOff x="0" y="0"/>
          <a:chExt cx="0" cy="0"/>
        </a:xfrm>
      </p:grpSpPr>
      <p:sp>
        <p:nvSpPr>
          <p:cNvPr id="116" name="Google Shape;116;g2c1ed0b8ed7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1ed0b8ed7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So we also apply OpenSMILE, a powerful audio processing tool, combined with the RandomForest machine learning algorithm.</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OpenSMILE simd at extracting features essential for recognizing speech and emotion. </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I mainly focus oncompare two feature sets: eGeMAPS and ComParE 2016.</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The eGeMAPS feature set contains about 88 features focused on emotion and physical state, designed for voice research. However, it might not be sufficient to handle noisy environments or to distinguish between speakers from different cities.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In contrast, the ComParE 2016 set has a massive 6,373 features, targeting a broader acoustic spectrum and offering more robust performance against background noise, which is crucial for real-world applications.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9" name="Shape 129"/>
        <p:cNvGrpSpPr/>
        <p:nvPr/>
      </p:nvGrpSpPr>
      <p:grpSpPr>
        <a:xfrm>
          <a:off x="0" y="0"/>
          <a:ext cx="0" cy="0"/>
          <a:chOff x="0" y="0"/>
          <a:chExt cx="0" cy="0"/>
        </a:xfrm>
      </p:grpSpPr>
      <p:sp>
        <p:nvSpPr>
          <p:cNvPr id="130" name="Google Shape;130;g2c1ed0b8ed7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c1ed0b8ed7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 did multiple experiments here</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a:t>So the opensmile baseline given by ta used </a:t>
            </a: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eGeMAPS eGeMAPS set yielded a clean test set accuracy of 92.61% and a significant drop to 48.99% in noisy conditions.The SHAP values of this set as you can see on the graph, illuminate the impact of each feature on the model's output. This allowed us to focus on features with the highest mean impact on model output magnitude,</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Enhancing eGeMAPS with additional feature extraction improves the noise scenario slightly, indicating the need for more comprehensive feature sets in challenging acoustic environments.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Then i changed the dataset to </a:t>
            </a:r>
            <a:r>
              <a:rPr lang="en-GB" sz="1400">
                <a:solidFill>
                  <a:srgbClr val="595959"/>
                </a:solidFill>
              </a:rPr>
              <a:t>ComParE 2016 </a:t>
            </a: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The ComParE 2016 feature set performs well in clean conditions and shows a remarkable resilience to noise with an accuracy of 65%,</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Surprisingly, when we applied additional feature extraction to the ComParE 2016 set, we observed a decrease in clean test set accuracy from 96.19% to 91.49%The introduction of new features might have led to overfitting,It's also possible that the new features introduced noise or redundancies that confused the model rather than providing it with useful new information.</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3.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Noise Robust Speaker Region Identification</a:t>
            </a:r>
            <a:endParaRPr lang="en-GB"/>
          </a:p>
        </p:txBody>
      </p:sp>
      <p:sp>
        <p:nvSpPr>
          <p:cNvPr id="55" name="Google Shape;55;p13"/>
          <p:cNvSpPr txBox="1"/>
          <p:nvPr>
            <p:ph type="subTitle" idx="1"/>
          </p:nvPr>
        </p:nvSpPr>
        <p:spPr>
          <a:xfrm>
            <a:off x="262775" y="3400000"/>
            <a:ext cx="8520600" cy="12054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GB"/>
              <a:t>Yuxin Yin</a:t>
            </a:r>
            <a:endParaRPr lang="en-GB"/>
          </a:p>
          <a:p>
            <a:pPr marL="0" lvl="0" indent="0" algn="ctr" rtl="0">
              <a:spcBef>
                <a:spcPts val="0"/>
              </a:spcBef>
              <a:spcAft>
                <a:spcPts val="0"/>
              </a:spcAft>
              <a:buNone/>
            </a:pPr>
            <a:r>
              <a:rPr lang="en-GB"/>
              <a:t>Hanyu Zhang</a:t>
            </a:r>
            <a:endParaRPr lang="en-GB"/>
          </a:p>
          <a:p>
            <a:pPr marL="0" lvl="0" indent="0" algn="ctr" rtl="0">
              <a:spcBef>
                <a:spcPts val="0"/>
              </a:spcBef>
              <a:spcAft>
                <a:spcPts val="0"/>
              </a:spcAft>
              <a:buNone/>
            </a:pPr>
            <a:r>
              <a:rPr lang="en-GB"/>
              <a:t>Bingqing Hu</a:t>
            </a:r>
            <a:endParaRPr lang="en-GB"/>
          </a:p>
          <a:p>
            <a:pPr marL="0" lvl="0" indent="0" algn="ctr" rtl="0">
              <a:spcBef>
                <a:spcPts val="0"/>
              </a:spcBef>
              <a:spcAft>
                <a:spcPts val="0"/>
              </a:spcAft>
              <a:buNone/>
            </a:pPr>
          </a:p>
          <a:p>
            <a:pPr marL="0" lvl="0" indent="0" algn="ctr" rtl="0">
              <a:spcBef>
                <a:spcPts val="0"/>
              </a:spcBef>
              <a:spcAft>
                <a:spcPts val="0"/>
              </a:spcAft>
              <a:buNone/>
            </a:pPr>
            <a:r>
              <a:rPr lang="en-GB"/>
              <a:t>3/13/2024</a:t>
            </a:r>
            <a:endParaRPr lang="en-GB"/>
          </a:p>
        </p:txBody>
      </p:sp>
      <p:sp>
        <p:nvSpPr>
          <p:cNvPr id="56" name="Google Shape;56;p13"/>
          <p:cNvSpPr txBox="1"/>
          <p:nvPr/>
        </p:nvSpPr>
        <p:spPr>
          <a:xfrm>
            <a:off x="3961475" y="3025600"/>
            <a:ext cx="1123200" cy="37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a:solidFill>
                  <a:schemeClr val="dk2"/>
                </a:solidFill>
              </a:rPr>
              <a:t>Group 6</a:t>
            </a:r>
            <a:endParaRPr sz="1800" b="1">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pic>
        <p:nvPicPr>
          <p:cNvPr id="151" name="Google Shape;151;p22"/>
          <p:cNvPicPr preferRelativeResize="0"/>
          <p:nvPr/>
        </p:nvPicPr>
        <p:blipFill>
          <a:blip r:embed="rId1"/>
          <a:stretch>
            <a:fillRect/>
          </a:stretch>
        </p:blipFill>
        <p:spPr>
          <a:xfrm>
            <a:off x="597700" y="1376938"/>
            <a:ext cx="3568850" cy="2919975"/>
          </a:xfrm>
          <a:prstGeom prst="rect">
            <a:avLst/>
          </a:prstGeom>
          <a:noFill/>
          <a:ln>
            <a:noFill/>
          </a:ln>
        </p:spPr>
      </p:pic>
      <p:pic>
        <p:nvPicPr>
          <p:cNvPr id="152" name="Google Shape;152;p22"/>
          <p:cNvPicPr preferRelativeResize="0"/>
          <p:nvPr/>
        </p:nvPicPr>
        <p:blipFill>
          <a:blip r:embed="rId2"/>
          <a:stretch>
            <a:fillRect/>
          </a:stretch>
        </p:blipFill>
        <p:spPr>
          <a:xfrm>
            <a:off x="4385349" y="1376950"/>
            <a:ext cx="3568876" cy="2919975"/>
          </a:xfrm>
          <a:prstGeom prst="rect">
            <a:avLst/>
          </a:prstGeom>
          <a:noFill/>
          <a:ln>
            <a:noFill/>
          </a:ln>
        </p:spPr>
      </p:pic>
      <p:graphicFrame>
        <p:nvGraphicFramePr>
          <p:cNvPr id="153" name="Google Shape;153;p22"/>
          <p:cNvGraphicFramePr/>
          <p:nvPr/>
        </p:nvGraphicFramePr>
        <p:xfrm>
          <a:off x="1345788" y="767450"/>
          <a:ext cx="6105225" cy="3000000"/>
        </p:xfrm>
        <a:graphic>
          <a:graphicData uri="http://schemas.openxmlformats.org/drawingml/2006/table">
            <a:tbl>
              <a:tblPr>
                <a:noFill/>
                <a:tableStyleId>{D29D723A-36C2-438D-999F-11BBE2AE2209}</a:tableStyleId>
              </a:tblPr>
              <a:tblGrid>
                <a:gridCol w="2035075"/>
                <a:gridCol w="2035075"/>
                <a:gridCol w="2035075"/>
              </a:tblGrid>
              <a:tr h="265875">
                <a:tc>
                  <a:txBody>
                    <a:bodyPr/>
                    <a:lstStyle/>
                    <a:p>
                      <a:pPr marL="0" lvl="0" indent="0" algn="ctr" rtl="0">
                        <a:spcBef>
                          <a:spcPts val="0"/>
                        </a:spcBef>
                        <a:spcAft>
                          <a:spcPts val="0"/>
                        </a:spcAft>
                        <a:buNone/>
                      </a:pPr>
                      <a:r>
                        <a:rPr lang="en-GB" sz="800"/>
                        <a:t>Training Accuracy </a:t>
                      </a:r>
                      <a:endParaRPr sz="800"/>
                    </a:p>
                  </a:txBody>
                  <a:tcPr marL="91425" marR="91425" marT="91425" marB="91425"/>
                </a:tc>
                <a:tc>
                  <a:txBody>
                    <a:bodyPr/>
                    <a:lstStyle/>
                    <a:p>
                      <a:pPr marL="0" lvl="0" indent="0" algn="ctr" rtl="0">
                        <a:spcBef>
                          <a:spcPts val="0"/>
                        </a:spcBef>
                        <a:spcAft>
                          <a:spcPts val="0"/>
                        </a:spcAft>
                        <a:buNone/>
                      </a:pPr>
                      <a:r>
                        <a:rPr lang="en-GB" sz="800"/>
                        <a:t>Clean Testset Accuracy</a:t>
                      </a:r>
                      <a:endParaRPr sz="800"/>
                    </a:p>
                  </a:txBody>
                  <a:tcPr marL="91425" marR="91425" marT="91425" marB="91425"/>
                </a:tc>
                <a:tc>
                  <a:txBody>
                    <a:bodyPr/>
                    <a:lstStyle/>
                    <a:p>
                      <a:pPr marL="0" lvl="0" indent="0" algn="ctr" rtl="0">
                        <a:spcBef>
                          <a:spcPts val="0"/>
                        </a:spcBef>
                        <a:spcAft>
                          <a:spcPts val="0"/>
                        </a:spcAft>
                        <a:buNone/>
                      </a:pPr>
                      <a:r>
                        <a:rPr lang="en-GB" sz="800"/>
                        <a:t>Noisy Testset Accuracy</a:t>
                      </a:r>
                      <a:endParaRPr sz="800"/>
                    </a:p>
                  </a:txBody>
                  <a:tcPr marL="91425" marR="91425" marT="91425" marB="91425"/>
                </a:tc>
              </a:tr>
              <a:tr h="265875">
                <a:tc>
                  <a:txBody>
                    <a:bodyPr/>
                    <a:lstStyle/>
                    <a:p>
                      <a:pPr marL="0" lvl="0" indent="0" algn="ctr" rtl="0">
                        <a:spcBef>
                          <a:spcPts val="0"/>
                        </a:spcBef>
                        <a:spcAft>
                          <a:spcPts val="0"/>
                        </a:spcAft>
                        <a:buNone/>
                      </a:pPr>
                      <a:r>
                        <a:rPr lang="en-GB" sz="800"/>
                        <a:t>100.0</a:t>
                      </a:r>
                      <a:r>
                        <a:rPr lang="en-GB" sz="800"/>
                        <a:t>%</a:t>
                      </a:r>
                      <a:endParaRPr sz="800"/>
                    </a:p>
                  </a:txBody>
                  <a:tcPr marL="91425" marR="91425" marT="91425" marB="91425"/>
                </a:tc>
                <a:tc>
                  <a:txBody>
                    <a:bodyPr/>
                    <a:lstStyle/>
                    <a:p>
                      <a:pPr marL="0" lvl="0" indent="0" algn="ctr" rtl="0">
                        <a:spcBef>
                          <a:spcPts val="0"/>
                        </a:spcBef>
                        <a:spcAft>
                          <a:spcPts val="0"/>
                        </a:spcAft>
                        <a:buNone/>
                      </a:pPr>
                      <a:r>
                        <a:rPr lang="en-GB" sz="800"/>
                        <a:t>96.20</a:t>
                      </a:r>
                      <a:r>
                        <a:rPr lang="en-GB" sz="800"/>
                        <a:t>%</a:t>
                      </a:r>
                      <a:endParaRPr sz="800"/>
                    </a:p>
                  </a:txBody>
                  <a:tcPr marL="91425" marR="91425" marT="91425" marB="91425"/>
                </a:tc>
                <a:tc>
                  <a:txBody>
                    <a:bodyPr/>
                    <a:lstStyle/>
                    <a:p>
                      <a:pPr marL="0" lvl="0" indent="0" algn="ctr" rtl="0">
                        <a:spcBef>
                          <a:spcPts val="0"/>
                        </a:spcBef>
                        <a:spcAft>
                          <a:spcPts val="0"/>
                        </a:spcAft>
                        <a:buNone/>
                      </a:pPr>
                      <a:r>
                        <a:rPr lang="en-GB" sz="800"/>
                        <a:t>65.41</a:t>
                      </a:r>
                      <a:r>
                        <a:rPr lang="en-GB" sz="800"/>
                        <a:t>%</a:t>
                      </a:r>
                      <a:endParaRPr sz="800"/>
                    </a:p>
                  </a:txBody>
                  <a:tcPr marL="91425" marR="91425" marT="91425" marB="91425"/>
                </a:tc>
              </a:tr>
            </a:tbl>
          </a:graphicData>
        </a:graphic>
      </p:graphicFrame>
      <p:sp>
        <p:nvSpPr>
          <p:cNvPr id="154" name="Google Shape;154;p22"/>
          <p:cNvSpPr txBox="1"/>
          <p:nvPr>
            <p:ph type="title"/>
          </p:nvPr>
        </p:nvSpPr>
        <p:spPr>
          <a:xfrm>
            <a:off x="393225" y="1631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OpenSMILE &amp; RandomForest</a:t>
            </a:r>
            <a:endParaRPr lang="en-GB"/>
          </a:p>
        </p:txBody>
      </p:sp>
      <p:sp>
        <p:nvSpPr>
          <p:cNvPr id="155" name="Google Shape;155;p22"/>
          <p:cNvSpPr txBox="1"/>
          <p:nvPr/>
        </p:nvSpPr>
        <p:spPr>
          <a:xfrm>
            <a:off x="250525" y="4221875"/>
            <a:ext cx="7703700" cy="43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dk2"/>
                </a:solidFill>
              </a:rPr>
              <a:t>Future work:</a:t>
            </a:r>
            <a:r>
              <a:rPr lang="en-GB" sz="1200">
                <a:solidFill>
                  <a:srgbClr val="0D0D0D"/>
                </a:solidFill>
                <a:highlight>
                  <a:srgbClr val="FFFFFF"/>
                </a:highlight>
                <a:latin typeface="Roboto" panose="02000000000000000000"/>
                <a:ea typeface="Roboto" panose="02000000000000000000"/>
                <a:cs typeface="Roboto" panose="02000000000000000000"/>
                <a:sym typeface="Roboto" panose="02000000000000000000"/>
              </a:rPr>
              <a:t>By editing the configuration files, users can select individual low-level descriptors (LLDs), apply custom statistical functionals, and create novel feature sets. This flexibility supports innovative approaches to audio analysis, ensuring the extracted features are optimally aligned with the research objectives.</a:t>
            </a:r>
            <a:endParaRPr sz="1800">
              <a:solidFill>
                <a:schemeClr val="dk2"/>
              </a:solidFill>
            </a:endParaRPr>
          </a:p>
        </p:txBody>
      </p:sp>
      <p:graphicFrame>
        <p:nvGraphicFramePr>
          <p:cNvPr id="156" name="Google Shape;156;p22"/>
          <p:cNvGraphicFramePr/>
          <p:nvPr/>
        </p:nvGraphicFramePr>
        <p:xfrm>
          <a:off x="566713" y="767450"/>
          <a:ext cx="3000000" cy="3000000"/>
        </p:xfrm>
        <a:graphic>
          <a:graphicData uri="http://schemas.openxmlformats.org/drawingml/2006/table">
            <a:tbl>
              <a:tblPr>
                <a:noFill/>
                <a:tableStyleId>{D29D723A-36C2-438D-999F-11BBE2AE2209}</a:tableStyleId>
              </a:tblPr>
              <a:tblGrid>
                <a:gridCol w="779075"/>
              </a:tblGrid>
              <a:tr h="609500">
                <a:tc>
                  <a:txBody>
                    <a:bodyPr/>
                    <a:lstStyle/>
                    <a:p>
                      <a:pPr marL="0" lvl="0" indent="0" algn="ctr" rtl="0">
                        <a:spcBef>
                          <a:spcPts val="0"/>
                        </a:spcBef>
                        <a:spcAft>
                          <a:spcPts val="0"/>
                        </a:spcAft>
                        <a:buClr>
                          <a:schemeClr val="dk1"/>
                        </a:buClr>
                        <a:buSzPts val="1100"/>
                        <a:buFont typeface="Arial" panose="020B0604020202020204"/>
                        <a:buNone/>
                      </a:pPr>
                      <a:r>
                        <a:rPr lang="en-GB" sz="1000">
                          <a:solidFill>
                            <a:schemeClr val="dk2"/>
                          </a:solidFill>
                        </a:rPr>
                        <a:t>ComParE 2016</a:t>
                      </a:r>
                      <a:endParaRPr sz="1000">
                        <a:solidFill>
                          <a:schemeClr val="dk2"/>
                        </a:solidFill>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graphicFrame>
        <p:nvGraphicFramePr>
          <p:cNvPr id="161" name="Google Shape;161;p23"/>
          <p:cNvGraphicFramePr/>
          <p:nvPr/>
        </p:nvGraphicFramePr>
        <p:xfrm>
          <a:off x="960125" y="1532125"/>
          <a:ext cx="7312900" cy="3000000"/>
        </p:xfrm>
        <a:graphic>
          <a:graphicData uri="http://schemas.openxmlformats.org/drawingml/2006/table">
            <a:tbl>
              <a:tblPr>
                <a:noFill/>
                <a:tableStyleId>{D29D723A-36C2-438D-999F-11BBE2AE2209}</a:tableStyleId>
              </a:tblPr>
              <a:tblGrid>
                <a:gridCol w="1828225"/>
                <a:gridCol w="1828225"/>
                <a:gridCol w="1828225"/>
                <a:gridCol w="1828225"/>
              </a:tblGrid>
              <a:tr h="355250">
                <a:tc>
                  <a:txBody>
                    <a:bodyPr/>
                    <a:lstStyle/>
                    <a:p>
                      <a:pPr marL="0" lvl="0" indent="0" algn="ctr" rtl="0">
                        <a:spcBef>
                          <a:spcPts val="0"/>
                        </a:spcBef>
                        <a:spcAft>
                          <a:spcPts val="0"/>
                        </a:spcAft>
                        <a:buNone/>
                      </a:pPr>
                      <a:r>
                        <a:rPr lang="en-GB"/>
                        <a:t>Pipeline</a:t>
                      </a:r>
                      <a:endParaRPr lang="en-GB"/>
                    </a:p>
                  </a:txBody>
                  <a:tcPr marL="91425" marR="91425" marT="91425" marB="91425"/>
                </a:tc>
                <a:tc>
                  <a:txBody>
                    <a:bodyPr/>
                    <a:lstStyle/>
                    <a:p>
                      <a:pPr marL="0" lvl="0" indent="0" algn="ctr" rtl="0">
                        <a:spcBef>
                          <a:spcPts val="0"/>
                        </a:spcBef>
                        <a:spcAft>
                          <a:spcPts val="0"/>
                        </a:spcAft>
                        <a:buNone/>
                      </a:pPr>
                      <a:r>
                        <a:rPr lang="en-GB"/>
                        <a:t>Training Acc</a:t>
                      </a:r>
                      <a:endParaRPr lang="en-GB"/>
                    </a:p>
                  </a:txBody>
                  <a:tcPr marL="91425" marR="91425" marT="91425" marB="91425"/>
                </a:tc>
                <a:tc>
                  <a:txBody>
                    <a:bodyPr/>
                    <a:lstStyle/>
                    <a:p>
                      <a:pPr marL="0" lvl="0" indent="0" algn="ctr" rtl="0">
                        <a:spcBef>
                          <a:spcPts val="0"/>
                        </a:spcBef>
                        <a:spcAft>
                          <a:spcPts val="0"/>
                        </a:spcAft>
                        <a:buNone/>
                      </a:pPr>
                      <a:r>
                        <a:rPr lang="en-GB"/>
                        <a:t>Clean Testset Acc</a:t>
                      </a:r>
                      <a:endParaRPr lang="en-GB"/>
                    </a:p>
                  </a:txBody>
                  <a:tcPr marL="91425" marR="91425" marT="91425" marB="91425"/>
                </a:tc>
                <a:tc>
                  <a:txBody>
                    <a:bodyPr/>
                    <a:lstStyle/>
                    <a:p>
                      <a:pPr marL="0" lvl="0" indent="0" algn="ctr" rtl="0">
                        <a:spcBef>
                          <a:spcPts val="0"/>
                        </a:spcBef>
                        <a:spcAft>
                          <a:spcPts val="0"/>
                        </a:spcAft>
                        <a:buNone/>
                      </a:pPr>
                      <a:r>
                        <a:rPr lang="en-GB"/>
                        <a:t>Noisy Testset Acc</a:t>
                      </a:r>
                      <a:endParaRPr lang="en-GB"/>
                    </a:p>
                  </a:txBody>
                  <a:tcPr marL="91425" marR="91425" marT="91425" marB="91425"/>
                </a:tc>
              </a:tr>
              <a:tr h="355250">
                <a:tc>
                  <a:txBody>
                    <a:bodyPr/>
                    <a:lstStyle/>
                    <a:p>
                      <a:pPr marL="0" lvl="0" indent="0" algn="ctr" rtl="0">
                        <a:spcBef>
                          <a:spcPts val="0"/>
                        </a:spcBef>
                        <a:spcAft>
                          <a:spcPts val="0"/>
                        </a:spcAft>
                        <a:buNone/>
                      </a:pPr>
                      <a:r>
                        <a:rPr lang="en-GB"/>
                        <a:t>Baseline</a:t>
                      </a:r>
                      <a:endParaRPr lang="en-GB"/>
                    </a:p>
                  </a:txBody>
                  <a:tcPr marL="91425" marR="91425" marT="91425" marB="91425"/>
                </a:tc>
                <a:tc>
                  <a:txBody>
                    <a:bodyPr/>
                    <a:lstStyle/>
                    <a:p>
                      <a:pPr marL="0" lvl="0" indent="0" algn="ctr" rtl="0">
                        <a:spcBef>
                          <a:spcPts val="0"/>
                        </a:spcBef>
                        <a:spcAft>
                          <a:spcPts val="0"/>
                        </a:spcAft>
                        <a:buNone/>
                      </a:pPr>
                      <a:r>
                        <a:rPr lang="en-GB"/>
                        <a:t>100%</a:t>
                      </a:r>
                      <a:endParaRPr lang="en-GB"/>
                    </a:p>
                  </a:txBody>
                  <a:tcPr marL="91425" marR="91425" marT="91425" marB="91425" anchor="ctr"/>
                </a:tc>
                <a:tc>
                  <a:txBody>
                    <a:bodyPr/>
                    <a:lstStyle/>
                    <a:p>
                      <a:pPr marL="0" lvl="0" indent="0" algn="ctr" rtl="0">
                        <a:spcBef>
                          <a:spcPts val="0"/>
                        </a:spcBef>
                        <a:spcAft>
                          <a:spcPts val="0"/>
                        </a:spcAft>
                        <a:buNone/>
                      </a:pPr>
                      <a:r>
                        <a:rPr lang="en-GB"/>
                        <a:t>76.90%</a:t>
                      </a:r>
                      <a:endParaRPr lang="en-GB"/>
                    </a:p>
                  </a:txBody>
                  <a:tcPr marL="91425" marR="91425" marT="91425" marB="91425" anchor="ctr"/>
                </a:tc>
                <a:tc>
                  <a:txBody>
                    <a:bodyPr/>
                    <a:lstStyle/>
                    <a:p>
                      <a:pPr marL="0" lvl="0" indent="0" algn="ctr" rtl="0">
                        <a:spcBef>
                          <a:spcPts val="0"/>
                        </a:spcBef>
                        <a:spcAft>
                          <a:spcPts val="0"/>
                        </a:spcAft>
                        <a:buNone/>
                      </a:pPr>
                      <a:r>
                        <a:rPr lang="en-GB"/>
                        <a:t>61.90%</a:t>
                      </a:r>
                      <a:endParaRPr lang="en-GB"/>
                    </a:p>
                  </a:txBody>
                  <a:tcPr marL="91425" marR="91425" marT="91425" marB="91425" anchor="ctr"/>
                </a:tc>
              </a:tr>
              <a:tr h="546550">
                <a:tc>
                  <a:txBody>
                    <a:bodyPr/>
                    <a:lstStyle/>
                    <a:p>
                      <a:pPr marL="0" lvl="0" indent="0" algn="ctr" rtl="0">
                        <a:spcBef>
                          <a:spcPts val="0"/>
                        </a:spcBef>
                        <a:spcAft>
                          <a:spcPts val="0"/>
                        </a:spcAft>
                        <a:buNone/>
                      </a:pPr>
                      <a:r>
                        <a:rPr lang="en-GB"/>
                        <a:t>GTCC+MFCC with XGBoost</a:t>
                      </a:r>
                      <a:endParaRPr lang="en-GB"/>
                    </a:p>
                  </a:txBody>
                  <a:tcPr marL="91425" marR="91425" marT="91425" marB="91425"/>
                </a:tc>
                <a:tc>
                  <a:txBody>
                    <a:bodyPr/>
                    <a:lstStyle/>
                    <a:p>
                      <a:pPr marL="0" lvl="0" indent="0" algn="ctr" rtl="0">
                        <a:spcBef>
                          <a:spcPts val="0"/>
                        </a:spcBef>
                        <a:spcAft>
                          <a:spcPts val="0"/>
                        </a:spcAft>
                        <a:buNone/>
                      </a:pPr>
                      <a:r>
                        <a:rPr lang="en-GB"/>
                        <a:t>100%</a:t>
                      </a:r>
                      <a:endParaRPr lang="en-GB"/>
                    </a:p>
                  </a:txBody>
                  <a:tcPr marL="91425" marR="91425" marT="91425" marB="91425" anchor="ctr"/>
                </a:tc>
                <a:tc>
                  <a:txBody>
                    <a:bodyPr/>
                    <a:lstStyle/>
                    <a:p>
                      <a:pPr marL="0" lvl="0" indent="0" algn="ctr" rtl="0">
                        <a:spcBef>
                          <a:spcPts val="0"/>
                        </a:spcBef>
                        <a:spcAft>
                          <a:spcPts val="0"/>
                        </a:spcAft>
                        <a:buNone/>
                      </a:pPr>
                      <a:r>
                        <a:rPr lang="en-GB"/>
                        <a:t>81.43%</a:t>
                      </a:r>
                      <a:endParaRPr lang="en-GB"/>
                    </a:p>
                  </a:txBody>
                  <a:tcPr marL="91425" marR="91425" marT="91425" marB="91425" anchor="ctr"/>
                </a:tc>
                <a:tc>
                  <a:txBody>
                    <a:bodyPr/>
                    <a:lstStyle/>
                    <a:p>
                      <a:pPr marL="0" lvl="0" indent="0" algn="ctr" rtl="0">
                        <a:spcBef>
                          <a:spcPts val="0"/>
                        </a:spcBef>
                        <a:spcAft>
                          <a:spcPts val="0"/>
                        </a:spcAft>
                        <a:buNone/>
                      </a:pPr>
                      <a:r>
                        <a:rPr lang="en-GB"/>
                        <a:t>75.22%</a:t>
                      </a:r>
                      <a:endParaRPr lang="en-GB"/>
                    </a:p>
                  </a:txBody>
                  <a:tcPr marL="91425" marR="91425" marT="91425" marB="91425" anchor="ctr"/>
                </a:tc>
              </a:tr>
              <a:tr h="546550">
                <a:tc>
                  <a:txBody>
                    <a:bodyPr/>
                    <a:lstStyle/>
                    <a:p>
                      <a:pPr marL="0" lvl="0" indent="0" algn="ctr" rtl="0">
                        <a:spcBef>
                          <a:spcPts val="0"/>
                        </a:spcBef>
                        <a:spcAft>
                          <a:spcPts val="0"/>
                        </a:spcAft>
                        <a:buNone/>
                      </a:pPr>
                      <a:r>
                        <a:rPr lang="en-GB"/>
                        <a:t>Mel-spectrogram + CNN</a:t>
                      </a:r>
                      <a:endParaRPr lang="en-GB"/>
                    </a:p>
                  </a:txBody>
                  <a:tcPr marL="91425" marR="91425" marT="91425" marB="91425"/>
                </a:tc>
                <a:tc>
                  <a:txBody>
                    <a:bodyPr/>
                    <a:lstStyle/>
                    <a:p>
                      <a:pPr marL="0" lvl="0" indent="0" algn="ctr" rtl="0">
                        <a:spcBef>
                          <a:spcPts val="0"/>
                        </a:spcBef>
                        <a:spcAft>
                          <a:spcPts val="0"/>
                        </a:spcAft>
                        <a:buNone/>
                      </a:pPr>
                      <a:r>
                        <a:rPr lang="en-GB"/>
                        <a:t>99.73%</a:t>
                      </a:r>
                      <a:endParaRPr lang="en-GB"/>
                    </a:p>
                  </a:txBody>
                  <a:tcPr marL="91425" marR="91425" marT="91425" marB="91425" anchor="ctr"/>
                </a:tc>
                <a:tc>
                  <a:txBody>
                    <a:bodyPr/>
                    <a:lstStyle/>
                    <a:p>
                      <a:pPr marL="0" lvl="0" indent="0" algn="ctr" rtl="0">
                        <a:spcBef>
                          <a:spcPts val="0"/>
                        </a:spcBef>
                        <a:spcAft>
                          <a:spcPts val="0"/>
                        </a:spcAft>
                        <a:buNone/>
                      </a:pPr>
                      <a:r>
                        <a:rPr lang="en-GB"/>
                        <a:t>94.63%</a:t>
                      </a:r>
                      <a:endParaRPr lang="en-GB"/>
                    </a:p>
                  </a:txBody>
                  <a:tcPr marL="91425" marR="91425" marT="91425" marB="91425" anchor="ctr"/>
                </a:tc>
                <a:tc>
                  <a:txBody>
                    <a:bodyPr/>
                    <a:lstStyle/>
                    <a:p>
                      <a:pPr marL="0" lvl="0" indent="0" algn="ctr" rtl="0">
                        <a:spcBef>
                          <a:spcPts val="0"/>
                        </a:spcBef>
                        <a:spcAft>
                          <a:spcPts val="0"/>
                        </a:spcAft>
                        <a:buNone/>
                      </a:pPr>
                      <a:r>
                        <a:rPr lang="en-GB"/>
                        <a:t>68.88%</a:t>
                      </a:r>
                      <a:endParaRPr lang="en-GB"/>
                    </a:p>
                  </a:txBody>
                  <a:tcPr marL="91425" marR="91425" marT="91425" marB="91425" anchor="ctr"/>
                </a:tc>
              </a:tr>
              <a:tr h="546550">
                <a:tc>
                  <a:txBody>
                    <a:bodyPr/>
                    <a:lstStyle/>
                    <a:p>
                      <a:pPr marL="0" lvl="0" indent="0" algn="ctr" rtl="0">
                        <a:spcBef>
                          <a:spcPts val="0"/>
                        </a:spcBef>
                        <a:spcAft>
                          <a:spcPts val="0"/>
                        </a:spcAft>
                        <a:buNone/>
                      </a:pPr>
                      <a:r>
                        <a:rPr lang="en-GB"/>
                        <a:t>opensmile</a:t>
                      </a:r>
                      <a:r>
                        <a:rPr lang="en-GB"/>
                        <a:t>(</a:t>
                      </a:r>
                      <a:r>
                        <a:rPr lang="en-GB"/>
                        <a:t>ComParE 2016</a:t>
                      </a:r>
                      <a:r>
                        <a:rPr lang="en-GB"/>
                        <a:t>)+</a:t>
                      </a:r>
                      <a:r>
                        <a:rPr lang="en-GB"/>
                        <a:t>randomforest</a:t>
                      </a:r>
                      <a:endParaRPr lang="en-GB"/>
                    </a:p>
                  </a:txBody>
                  <a:tcPr marL="91425" marR="91425" marT="91425" marB="91425"/>
                </a:tc>
                <a:tc>
                  <a:txBody>
                    <a:bodyPr/>
                    <a:lstStyle/>
                    <a:p>
                      <a:pPr marL="0" lvl="0" indent="0" algn="ctr" rtl="0">
                        <a:spcBef>
                          <a:spcPts val="0"/>
                        </a:spcBef>
                        <a:spcAft>
                          <a:spcPts val="0"/>
                        </a:spcAft>
                        <a:buNone/>
                      </a:pPr>
                      <a:r>
                        <a:rPr lang="en-GB"/>
                        <a:t>100%</a:t>
                      </a:r>
                      <a:endParaRPr lang="en-GB"/>
                    </a:p>
                  </a:txBody>
                  <a:tcPr marL="91425" marR="91425" marT="91425" marB="91425" anchor="ctr"/>
                </a:tc>
                <a:tc>
                  <a:txBody>
                    <a:bodyPr/>
                    <a:lstStyle/>
                    <a:p>
                      <a:pPr marL="0" lvl="0" indent="0" algn="ctr" rtl="0">
                        <a:spcBef>
                          <a:spcPts val="0"/>
                        </a:spcBef>
                        <a:spcAft>
                          <a:spcPts val="0"/>
                        </a:spcAft>
                        <a:buNone/>
                      </a:pPr>
                      <a:r>
                        <a:rPr lang="en-GB"/>
                        <a:t>96.20%</a:t>
                      </a:r>
                      <a:endParaRPr lang="en-GB"/>
                    </a:p>
                  </a:txBody>
                  <a:tcPr marL="91425" marR="91425" marT="91425" marB="91425" anchor="ctr"/>
                </a:tc>
                <a:tc>
                  <a:txBody>
                    <a:bodyPr/>
                    <a:lstStyle/>
                    <a:p>
                      <a:pPr marL="0" lvl="0" indent="0" algn="ctr" rtl="0">
                        <a:spcBef>
                          <a:spcPts val="0"/>
                        </a:spcBef>
                        <a:spcAft>
                          <a:spcPts val="0"/>
                        </a:spcAft>
                        <a:buNone/>
                      </a:pPr>
                      <a:r>
                        <a:rPr lang="en-GB"/>
                        <a:t>65.41%</a:t>
                      </a:r>
                      <a:endParaRPr lang="en-GB"/>
                    </a:p>
                  </a:txBody>
                  <a:tcPr marL="91425" marR="91425" marT="91425" marB="91425" anchor="ctr"/>
                </a:tc>
              </a:tr>
            </a:tbl>
          </a:graphicData>
        </a:graphic>
      </p:graphicFrame>
      <p:sp>
        <p:nvSpPr>
          <p:cNvPr id="162" name="Google Shape;162;p23"/>
          <p:cNvSpPr txBox="1"/>
          <p:nvPr>
            <p:ph type="title"/>
          </p:nvPr>
        </p:nvSpPr>
        <p:spPr>
          <a:xfrm>
            <a:off x="356275" y="4587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Put Things Together</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0" name="Shape 60"/>
        <p:cNvGrpSpPr/>
        <p:nvPr/>
      </p:nvGrpSpPr>
      <p:grpSpPr>
        <a:xfrm>
          <a:off x="0" y="0"/>
          <a:ext cx="0" cy="0"/>
          <a:chOff x="0" y="0"/>
          <a:chExt cx="0" cy="0"/>
        </a:xfrm>
      </p:grpSpPr>
      <p:sp>
        <p:nvSpPr>
          <p:cNvPr id="61" name="Google Shape;61;p14"/>
          <p:cNvSpPr txBox="1"/>
          <p:nvPr>
            <p:ph type="body" idx="1"/>
          </p:nvPr>
        </p:nvSpPr>
        <p:spPr>
          <a:xfrm>
            <a:off x="311700" y="682550"/>
            <a:ext cx="3234000" cy="34164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GB"/>
              <a:t>GTCC (Gammatone Frequency Cepstral Coefficients)</a:t>
            </a:r>
            <a:endParaRPr lang="en-GB"/>
          </a:p>
          <a:p>
            <a:pPr marL="457200" lvl="0" indent="-299720" algn="l" rtl="0">
              <a:spcBef>
                <a:spcPts val="1200"/>
              </a:spcBef>
              <a:spcAft>
                <a:spcPts val="0"/>
              </a:spcAft>
              <a:buSzPct val="100000"/>
              <a:buChar char="●"/>
            </a:pPr>
            <a:r>
              <a:rPr lang="en-GB"/>
              <a:t>Characteristics:</a:t>
            </a:r>
            <a:endParaRPr lang="en-GB"/>
          </a:p>
          <a:p>
            <a:pPr marL="914400" lvl="1" indent="-283845" algn="l" rtl="0">
              <a:spcBef>
                <a:spcPts val="0"/>
              </a:spcBef>
              <a:spcAft>
                <a:spcPts val="0"/>
              </a:spcAft>
              <a:buSzPct val="100000"/>
              <a:buChar char="●"/>
            </a:pPr>
            <a:r>
              <a:rPr lang="en-GB"/>
              <a:t>Reflects human auditory system response.</a:t>
            </a:r>
            <a:endParaRPr lang="en-GB"/>
          </a:p>
          <a:p>
            <a:pPr marL="914400" lvl="1" indent="-283845" algn="l" rtl="0">
              <a:spcBef>
                <a:spcPts val="0"/>
              </a:spcBef>
              <a:spcAft>
                <a:spcPts val="0"/>
              </a:spcAft>
              <a:buSzPct val="100000"/>
              <a:buChar char="●"/>
            </a:pPr>
            <a:r>
              <a:rPr lang="en-GB"/>
              <a:t>Captures temporal and spectral aspects.</a:t>
            </a:r>
            <a:endParaRPr lang="en-GB"/>
          </a:p>
          <a:p>
            <a:pPr marL="457200" lvl="0" indent="-299720" algn="l" rtl="0">
              <a:spcBef>
                <a:spcPts val="0"/>
              </a:spcBef>
              <a:spcAft>
                <a:spcPts val="0"/>
              </a:spcAft>
              <a:buSzPct val="100000"/>
              <a:buChar char="●"/>
            </a:pPr>
            <a:r>
              <a:rPr lang="en-GB"/>
              <a:t>Relevance to dialect classification:</a:t>
            </a:r>
            <a:endParaRPr lang="en-GB"/>
          </a:p>
          <a:p>
            <a:pPr marL="914400" lvl="1" indent="-283845" algn="l" rtl="0">
              <a:spcBef>
                <a:spcPts val="0"/>
              </a:spcBef>
              <a:spcAft>
                <a:spcPts val="0"/>
              </a:spcAft>
              <a:buSzPct val="100000"/>
              <a:buChar char="●"/>
            </a:pPr>
            <a:r>
              <a:rPr lang="en-GB"/>
              <a:t>Robustness to background noise.</a:t>
            </a:r>
            <a:endParaRPr lang="en-GB"/>
          </a:p>
          <a:p>
            <a:pPr marL="914400" lvl="1" indent="-283845" algn="l" rtl="0">
              <a:spcBef>
                <a:spcPts val="0"/>
              </a:spcBef>
              <a:spcAft>
                <a:spcPts val="0"/>
              </a:spcAft>
              <a:buSzPct val="100000"/>
              <a:buChar char="●"/>
            </a:pPr>
            <a:r>
              <a:rPr lang="en-GB"/>
              <a:t>Efficient in capturing speech features in various dialects.</a:t>
            </a:r>
            <a:endParaRPr lang="en-GB"/>
          </a:p>
          <a:p>
            <a:pPr marL="0" lvl="0" indent="0" algn="l" rtl="0">
              <a:spcBef>
                <a:spcPts val="1200"/>
              </a:spcBef>
              <a:spcAft>
                <a:spcPts val="0"/>
              </a:spcAft>
              <a:buNone/>
            </a:pPr>
            <a:r>
              <a:rPr lang="en-GB"/>
              <a:t>MFCC (Mel Frequency Cepstral Coefficients)</a:t>
            </a:r>
            <a:endParaRPr lang="en-GB"/>
          </a:p>
          <a:p>
            <a:pPr marL="457200" lvl="0" indent="-299720" algn="l" rtl="0">
              <a:spcBef>
                <a:spcPts val="1200"/>
              </a:spcBef>
              <a:spcAft>
                <a:spcPts val="0"/>
              </a:spcAft>
              <a:buSzPct val="100000"/>
              <a:buChar char="●"/>
            </a:pPr>
            <a:r>
              <a:rPr lang="en-GB"/>
              <a:t>Characteristics:</a:t>
            </a:r>
            <a:endParaRPr lang="en-GB"/>
          </a:p>
          <a:p>
            <a:pPr marL="914400" lvl="1" indent="-283845" algn="l" rtl="0">
              <a:spcBef>
                <a:spcPts val="0"/>
              </a:spcBef>
              <a:spcAft>
                <a:spcPts val="0"/>
              </a:spcAft>
              <a:buSzPct val="100000"/>
              <a:buChar char="●"/>
            </a:pPr>
            <a:r>
              <a:rPr lang="en-GB"/>
              <a:t>Logarithmic mel-frequency scale.</a:t>
            </a:r>
            <a:endParaRPr lang="en-GB"/>
          </a:p>
          <a:p>
            <a:pPr marL="914400" lvl="1" indent="-283845" algn="l" rtl="0">
              <a:spcBef>
                <a:spcPts val="0"/>
              </a:spcBef>
              <a:spcAft>
                <a:spcPts val="0"/>
              </a:spcAft>
              <a:buSzPct val="100000"/>
              <a:buChar char="●"/>
            </a:pPr>
            <a:r>
              <a:rPr lang="en-GB"/>
              <a:t>Captures spectral features.</a:t>
            </a:r>
            <a:endParaRPr lang="en-GB"/>
          </a:p>
          <a:p>
            <a:pPr marL="457200" lvl="0" indent="-299720" algn="l" rtl="0">
              <a:spcBef>
                <a:spcPts val="0"/>
              </a:spcBef>
              <a:spcAft>
                <a:spcPts val="0"/>
              </a:spcAft>
              <a:buSzPct val="100000"/>
              <a:buChar char="●"/>
            </a:pPr>
            <a:r>
              <a:rPr lang="en-GB"/>
              <a:t>Relevance to dialect classification:</a:t>
            </a:r>
            <a:endParaRPr lang="en-GB"/>
          </a:p>
          <a:p>
            <a:pPr marL="914400" lvl="1" indent="-283845" algn="l" rtl="0">
              <a:spcBef>
                <a:spcPts val="0"/>
              </a:spcBef>
              <a:spcAft>
                <a:spcPts val="0"/>
              </a:spcAft>
              <a:buSzPct val="100000"/>
              <a:buChar char="●"/>
            </a:pPr>
            <a:r>
              <a:rPr lang="en-GB"/>
              <a:t>Widely used in speech recognition tasks.</a:t>
            </a:r>
            <a:endParaRPr lang="en-GB"/>
          </a:p>
          <a:p>
            <a:pPr marL="914400" lvl="1" indent="-283845" algn="l" rtl="0">
              <a:spcBef>
                <a:spcPts val="0"/>
              </a:spcBef>
              <a:spcAft>
                <a:spcPts val="0"/>
              </a:spcAft>
              <a:buSzPct val="117000"/>
              <a:buChar char="●"/>
            </a:pPr>
            <a:r>
              <a:rPr lang="en-GB"/>
              <a:t>Effective in capturing phonetic differences across dialects.</a:t>
            </a:r>
            <a:endParaRPr sz="120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1200"/>
              </a:spcAft>
              <a:buNone/>
            </a:pPr>
          </a:p>
        </p:txBody>
      </p:sp>
      <p:sp>
        <p:nvSpPr>
          <p:cNvPr id="62" name="Google Shape;62;p14"/>
          <p:cNvSpPr txBox="1"/>
          <p:nvPr>
            <p:ph type="title"/>
          </p:nvPr>
        </p:nvSpPr>
        <p:spPr>
          <a:xfrm>
            <a:off x="311700" y="137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GTCC+MFCC with XGBoost</a:t>
            </a:r>
            <a:endParaRPr lang="en-GB"/>
          </a:p>
        </p:txBody>
      </p:sp>
      <p:pic>
        <p:nvPicPr>
          <p:cNvPr id="63" name="Google Shape;63;p14"/>
          <p:cNvPicPr preferRelativeResize="0"/>
          <p:nvPr/>
        </p:nvPicPr>
        <p:blipFill>
          <a:blip r:embed="rId1"/>
          <a:stretch>
            <a:fillRect/>
          </a:stretch>
        </p:blipFill>
        <p:spPr>
          <a:xfrm>
            <a:off x="3813352" y="792175"/>
            <a:ext cx="3234124" cy="3848174"/>
          </a:xfrm>
          <a:prstGeom prst="rect">
            <a:avLst/>
          </a:prstGeom>
          <a:noFill/>
          <a:ln>
            <a:noFill/>
          </a:ln>
        </p:spPr>
      </p:pic>
      <p:pic>
        <p:nvPicPr>
          <p:cNvPr id="64" name="Google Shape;64;p14"/>
          <p:cNvPicPr preferRelativeResize="0"/>
          <p:nvPr/>
        </p:nvPicPr>
        <p:blipFill>
          <a:blip r:embed="rId2"/>
          <a:stretch>
            <a:fillRect/>
          </a:stretch>
        </p:blipFill>
        <p:spPr>
          <a:xfrm>
            <a:off x="5239900" y="1341675"/>
            <a:ext cx="3904099" cy="3256725"/>
          </a:xfrm>
          <a:prstGeom prst="rect">
            <a:avLst/>
          </a:prstGeom>
          <a:noFill/>
          <a:ln>
            <a:noFill/>
          </a:ln>
        </p:spPr>
      </p:pic>
      <p:sp>
        <p:nvSpPr>
          <p:cNvPr id="65" name="Google Shape;65;p14"/>
          <p:cNvSpPr txBox="1"/>
          <p:nvPr/>
        </p:nvSpPr>
        <p:spPr>
          <a:xfrm>
            <a:off x="311700" y="3773625"/>
            <a:ext cx="4025400" cy="9696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GB" sz="850">
                <a:solidFill>
                  <a:schemeClr val="dk2"/>
                </a:solidFill>
              </a:rPr>
              <a:t>Chroma: </a:t>
            </a:r>
            <a:r>
              <a:rPr lang="en-GB" sz="850">
                <a:solidFill>
                  <a:schemeClr val="dk2"/>
                </a:solidFill>
              </a:rPr>
              <a:t>Represents pitch class.</a:t>
            </a:r>
            <a:endParaRPr sz="850">
              <a:solidFill>
                <a:schemeClr val="dk2"/>
              </a:solidFill>
            </a:endParaRPr>
          </a:p>
          <a:p>
            <a:pPr marL="457200" lvl="0" indent="-282575" algn="l" rtl="0">
              <a:spcBef>
                <a:spcPts val="0"/>
              </a:spcBef>
              <a:spcAft>
                <a:spcPts val="0"/>
              </a:spcAft>
              <a:buClr>
                <a:schemeClr val="dk1"/>
              </a:buClr>
              <a:buSzPts val="850"/>
              <a:buChar char="●"/>
            </a:pPr>
            <a:r>
              <a:rPr lang="en-GB" sz="850">
                <a:solidFill>
                  <a:schemeClr val="dk2"/>
                </a:solidFill>
              </a:rPr>
              <a:t>Captures intonation patterns specific to dialects.</a:t>
            </a:r>
            <a:endParaRPr sz="850">
              <a:solidFill>
                <a:schemeClr val="dk2"/>
              </a:solidFill>
            </a:endParaRPr>
          </a:p>
          <a:p>
            <a:pPr marL="457200" lvl="0" indent="0" algn="l" rtl="0">
              <a:spcBef>
                <a:spcPts val="0"/>
              </a:spcBef>
              <a:spcAft>
                <a:spcPts val="0"/>
              </a:spcAft>
              <a:buNone/>
            </a:pPr>
            <a:endParaRPr sz="850">
              <a:solidFill>
                <a:schemeClr val="dk2"/>
              </a:solidFill>
            </a:endParaRPr>
          </a:p>
          <a:p>
            <a:pPr marL="0" lvl="0" indent="0" algn="l" rtl="0">
              <a:spcBef>
                <a:spcPts val="0"/>
              </a:spcBef>
              <a:spcAft>
                <a:spcPts val="0"/>
              </a:spcAft>
              <a:buNone/>
            </a:pPr>
            <a:r>
              <a:rPr lang="en-GB" sz="850">
                <a:solidFill>
                  <a:schemeClr val="dk2"/>
                </a:solidFill>
              </a:rPr>
              <a:t>Tempo: Speed or pace of music or speech.</a:t>
            </a:r>
            <a:endParaRPr sz="850">
              <a:solidFill>
                <a:schemeClr val="dk2"/>
              </a:solidFill>
            </a:endParaRPr>
          </a:p>
          <a:p>
            <a:pPr marL="457200" lvl="0" indent="-282575" algn="l" rtl="0">
              <a:spcBef>
                <a:spcPts val="0"/>
              </a:spcBef>
              <a:spcAft>
                <a:spcPts val="0"/>
              </a:spcAft>
              <a:buSzPts val="850"/>
              <a:buChar char="●"/>
            </a:pPr>
            <a:r>
              <a:rPr lang="en-GB" sz="850">
                <a:solidFill>
                  <a:schemeClr val="dk2"/>
                </a:solidFill>
              </a:rPr>
              <a:t>Reflects rhythmic patterns unique to dialects.</a:t>
            </a:r>
            <a:endParaRPr sz="850">
              <a:solidFill>
                <a:schemeClr val="dk2"/>
              </a:solidFill>
            </a:endParaRPr>
          </a:p>
          <a:p>
            <a:pPr marL="457200" lvl="0" indent="-282575" algn="l" rtl="0">
              <a:spcBef>
                <a:spcPts val="0"/>
              </a:spcBef>
              <a:spcAft>
                <a:spcPts val="0"/>
              </a:spcAft>
              <a:buSzPts val="850"/>
              <a:buChar char="●"/>
            </a:pPr>
            <a:r>
              <a:rPr lang="en-GB" sz="850">
                <a:solidFill>
                  <a:schemeClr val="dk2"/>
                </a:solidFill>
              </a:rPr>
              <a:t>Helps in distinguishing dialects based on speaking pace.</a:t>
            </a:r>
            <a:endParaRPr sz="85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37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GTCC+MFCC with XGBoost</a:t>
            </a:r>
            <a:endParaRPr lang="en-GB"/>
          </a:p>
        </p:txBody>
      </p:sp>
      <p:sp>
        <p:nvSpPr>
          <p:cNvPr id="71" name="Google Shape;71;p15"/>
          <p:cNvSpPr txBox="1"/>
          <p:nvPr>
            <p:ph type="body" idx="1"/>
          </p:nvPr>
        </p:nvSpPr>
        <p:spPr>
          <a:xfrm>
            <a:off x="268275" y="518575"/>
            <a:ext cx="8520600" cy="4485300"/>
          </a:xfrm>
          <a:prstGeom prst="rect">
            <a:avLst/>
          </a:prstGeom>
        </p:spPr>
        <p:txBody>
          <a:bodyPr spcFirstLastPara="1" wrap="square" lIns="91425" tIns="91425" rIns="91425" bIns="91425" anchor="t" anchorCtr="0">
            <a:normAutofit fontScale="62500" lnSpcReduction="20000"/>
          </a:bodyPr>
          <a:lstStyle/>
          <a:p>
            <a:pPr marL="457200" lvl="0" indent="-304800" algn="l" rtl="0">
              <a:spcBef>
                <a:spcPts val="0"/>
              </a:spcBef>
              <a:spcAft>
                <a:spcPts val="0"/>
              </a:spcAft>
              <a:buSzPct val="100000"/>
              <a:buChar char="●"/>
            </a:pPr>
            <a:r>
              <a:rPr lang="en-GB" sz="1915"/>
              <a:t>Pipeline</a:t>
            </a:r>
            <a:endParaRPr sz="1915"/>
          </a:p>
          <a:p>
            <a:pPr marL="45720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457200" lvl="0" indent="-304800" algn="l" rtl="0">
              <a:lnSpc>
                <a:spcPct val="150000"/>
              </a:lnSpc>
              <a:spcBef>
                <a:spcPts val="1200"/>
              </a:spcBef>
              <a:spcAft>
                <a:spcPts val="0"/>
              </a:spcAft>
              <a:buSzPct val="100000"/>
              <a:buChar char="●"/>
            </a:pPr>
            <a:r>
              <a:rPr lang="en-GB" sz="1915"/>
              <a:t>Overview</a:t>
            </a:r>
            <a:r>
              <a:rPr lang="en-GB" sz="1915"/>
              <a:t>:</a:t>
            </a:r>
            <a:endParaRPr sz="1915"/>
          </a:p>
          <a:p>
            <a:pPr marL="914400" lvl="1" indent="-292100" algn="l" rtl="0">
              <a:lnSpc>
                <a:spcPct val="150000"/>
              </a:lnSpc>
              <a:spcBef>
                <a:spcPts val="0"/>
              </a:spcBef>
              <a:spcAft>
                <a:spcPts val="0"/>
              </a:spcAft>
              <a:buSzPct val="93000"/>
              <a:buChar char="○"/>
            </a:pPr>
            <a:r>
              <a:rPr lang="en-GB" sz="1715"/>
              <a:t>Extract GTCC and MFCC+Chroma+tempo respectively as baseline I and baseline II </a:t>
            </a:r>
            <a:endParaRPr sz="1715"/>
          </a:p>
          <a:p>
            <a:pPr marL="914400" lvl="1" indent="-292100" algn="l" rtl="0">
              <a:lnSpc>
                <a:spcPct val="150000"/>
              </a:lnSpc>
              <a:spcBef>
                <a:spcPts val="0"/>
              </a:spcBef>
              <a:spcAft>
                <a:spcPts val="0"/>
              </a:spcAft>
              <a:buSzPct val="93000"/>
              <a:buChar char="○"/>
            </a:pPr>
            <a:r>
              <a:rPr lang="en-GB" sz="1715"/>
              <a:t>Get the XGBoost classification accuracy difference as follows</a:t>
            </a:r>
            <a:endParaRPr sz="1715"/>
          </a:p>
          <a:p>
            <a:pPr marL="1371600" lvl="2" indent="-296545" algn="l" rtl="0">
              <a:lnSpc>
                <a:spcPct val="150000"/>
              </a:lnSpc>
              <a:spcBef>
                <a:spcPts val="0"/>
              </a:spcBef>
              <a:spcAft>
                <a:spcPts val="0"/>
              </a:spcAft>
              <a:buSzPct val="100000"/>
              <a:buChar char="■"/>
            </a:pPr>
            <a:r>
              <a:rPr lang="en-GB" sz="1715"/>
              <a:t>Baseline I: Higher noisy test acc</a:t>
            </a:r>
            <a:endParaRPr sz="1715"/>
          </a:p>
          <a:p>
            <a:pPr marL="1371600" lvl="2" indent="-296545" algn="l" rtl="0">
              <a:lnSpc>
                <a:spcPct val="150000"/>
              </a:lnSpc>
              <a:spcBef>
                <a:spcPts val="0"/>
              </a:spcBef>
              <a:spcAft>
                <a:spcPts val="0"/>
              </a:spcAft>
              <a:buSzPct val="100000"/>
              <a:buChar char="■"/>
            </a:pPr>
            <a:r>
              <a:rPr lang="en-GB" sz="1715"/>
              <a:t>Baseline II: Higher clean test acc</a:t>
            </a:r>
            <a:endParaRPr sz="1715"/>
          </a:p>
          <a:p>
            <a:pPr marL="914400" lvl="1" indent="-296545" algn="l" rtl="0">
              <a:lnSpc>
                <a:spcPct val="150000"/>
              </a:lnSpc>
              <a:spcBef>
                <a:spcPts val="0"/>
              </a:spcBef>
              <a:spcAft>
                <a:spcPts val="0"/>
              </a:spcAft>
              <a:buSzPct val="100000"/>
              <a:buChar char="○"/>
            </a:pPr>
            <a:r>
              <a:rPr lang="en-GB" sz="1715"/>
              <a:t>Select the most important features based on the SHAP plots</a:t>
            </a:r>
            <a:endParaRPr sz="1715"/>
          </a:p>
          <a:p>
            <a:pPr marL="914400" lvl="1" indent="-296545" algn="l" rtl="0">
              <a:lnSpc>
                <a:spcPct val="150000"/>
              </a:lnSpc>
              <a:spcBef>
                <a:spcPts val="0"/>
              </a:spcBef>
              <a:spcAft>
                <a:spcPts val="0"/>
              </a:spcAft>
              <a:buSzPct val="100000"/>
              <a:buChar char="○"/>
            </a:pPr>
            <a:r>
              <a:rPr lang="en-GB" sz="1715"/>
              <a:t>Concatenate two feature training data with the corresponding selected features</a:t>
            </a:r>
            <a:endParaRPr sz="1715"/>
          </a:p>
          <a:p>
            <a:pPr marL="914400" lvl="1" indent="-296545" algn="l" rtl="0">
              <a:lnSpc>
                <a:spcPct val="150000"/>
              </a:lnSpc>
              <a:spcBef>
                <a:spcPts val="0"/>
              </a:spcBef>
              <a:spcAft>
                <a:spcPts val="0"/>
              </a:spcAft>
              <a:buSzPct val="100000"/>
              <a:buChar char="○"/>
            </a:pPr>
            <a:r>
              <a:rPr lang="en-GB" sz="1715"/>
              <a:t>Fine-tune the hyperparameters of XGBoost</a:t>
            </a:r>
            <a:endParaRPr lang="en-GB" sz="1715"/>
          </a:p>
        </p:txBody>
      </p:sp>
      <p:pic>
        <p:nvPicPr>
          <p:cNvPr id="72" name="Google Shape;72;p15"/>
          <p:cNvPicPr preferRelativeResize="0"/>
          <p:nvPr/>
        </p:nvPicPr>
        <p:blipFill rotWithShape="1">
          <a:blip r:embed="rId1"/>
          <a:srcRect t="12830" b="6976"/>
          <a:stretch>
            <a:fillRect/>
          </a:stretch>
        </p:blipFill>
        <p:spPr>
          <a:xfrm>
            <a:off x="796725" y="838625"/>
            <a:ext cx="7245375" cy="2250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6"/>
          <p:cNvSpPr txBox="1"/>
          <p:nvPr>
            <p:ph type="body" idx="1"/>
          </p:nvPr>
        </p:nvSpPr>
        <p:spPr>
          <a:xfrm>
            <a:off x="234825" y="919800"/>
            <a:ext cx="8520600" cy="34164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GB" sz="1600"/>
              <a:t>Results</a:t>
            </a:r>
            <a:endParaRPr sz="1600"/>
          </a:p>
          <a:p>
            <a:pPr marL="457200" lvl="0" indent="0" algn="l" rtl="0">
              <a:spcBef>
                <a:spcPts val="1200"/>
              </a:spcBef>
              <a:spcAft>
                <a:spcPts val="1200"/>
              </a:spcAft>
              <a:buNone/>
            </a:pPr>
          </a:p>
        </p:txBody>
      </p:sp>
      <p:sp>
        <p:nvSpPr>
          <p:cNvPr id="78" name="Google Shape;78;p16"/>
          <p:cNvSpPr txBox="1"/>
          <p:nvPr>
            <p:ph type="title"/>
          </p:nvPr>
        </p:nvSpPr>
        <p:spPr>
          <a:xfrm>
            <a:off x="311700" y="1375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GTCC+MFCC with XGBoost</a:t>
            </a:r>
            <a:endParaRPr lang="en-GB"/>
          </a:p>
        </p:txBody>
      </p:sp>
      <p:pic>
        <p:nvPicPr>
          <p:cNvPr id="79" name="Google Shape;79;p16"/>
          <p:cNvPicPr preferRelativeResize="0"/>
          <p:nvPr/>
        </p:nvPicPr>
        <p:blipFill>
          <a:blip r:embed="rId1"/>
          <a:stretch>
            <a:fillRect/>
          </a:stretch>
        </p:blipFill>
        <p:spPr>
          <a:xfrm>
            <a:off x="6153963" y="168500"/>
            <a:ext cx="2937300" cy="2403249"/>
          </a:xfrm>
          <a:prstGeom prst="rect">
            <a:avLst/>
          </a:prstGeom>
          <a:noFill/>
          <a:ln>
            <a:noFill/>
          </a:ln>
        </p:spPr>
      </p:pic>
      <p:pic>
        <p:nvPicPr>
          <p:cNvPr id="80" name="Google Shape;80;p16"/>
          <p:cNvPicPr preferRelativeResize="0"/>
          <p:nvPr/>
        </p:nvPicPr>
        <p:blipFill>
          <a:blip r:embed="rId2"/>
          <a:stretch>
            <a:fillRect/>
          </a:stretch>
        </p:blipFill>
        <p:spPr>
          <a:xfrm>
            <a:off x="6153975" y="2526587"/>
            <a:ext cx="2990024" cy="2446400"/>
          </a:xfrm>
          <a:prstGeom prst="rect">
            <a:avLst/>
          </a:prstGeom>
          <a:noFill/>
          <a:ln>
            <a:noFill/>
          </a:ln>
        </p:spPr>
      </p:pic>
      <p:sp>
        <p:nvSpPr>
          <p:cNvPr id="81" name="Google Shape;81;p16"/>
          <p:cNvSpPr txBox="1"/>
          <p:nvPr/>
        </p:nvSpPr>
        <p:spPr>
          <a:xfrm>
            <a:off x="5043175" y="168500"/>
            <a:ext cx="12771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rPr>
              <a:t>Clean </a:t>
            </a:r>
            <a:endParaRPr sz="1300">
              <a:solidFill>
                <a:schemeClr val="dk2"/>
              </a:solidFill>
            </a:endParaRPr>
          </a:p>
          <a:p>
            <a:pPr marL="0" lvl="0" indent="0" algn="l" rtl="0">
              <a:spcBef>
                <a:spcPts val="0"/>
              </a:spcBef>
              <a:spcAft>
                <a:spcPts val="0"/>
              </a:spcAft>
              <a:buNone/>
            </a:pPr>
            <a:r>
              <a:rPr lang="en-GB" sz="1300">
                <a:solidFill>
                  <a:schemeClr val="dk2"/>
                </a:solidFill>
              </a:rPr>
              <a:t>Test Data</a:t>
            </a:r>
            <a:endParaRPr sz="1300">
              <a:solidFill>
                <a:schemeClr val="dk2"/>
              </a:solidFill>
            </a:endParaRPr>
          </a:p>
        </p:txBody>
      </p:sp>
      <p:sp>
        <p:nvSpPr>
          <p:cNvPr id="82" name="Google Shape;82;p16"/>
          <p:cNvSpPr txBox="1"/>
          <p:nvPr/>
        </p:nvSpPr>
        <p:spPr>
          <a:xfrm>
            <a:off x="5134225" y="2571750"/>
            <a:ext cx="12771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rPr>
              <a:t>Noisy </a:t>
            </a:r>
            <a:endParaRPr sz="1300">
              <a:solidFill>
                <a:schemeClr val="dk2"/>
              </a:solidFill>
            </a:endParaRPr>
          </a:p>
          <a:p>
            <a:pPr marL="0" lvl="0" indent="0" algn="l" rtl="0">
              <a:spcBef>
                <a:spcPts val="0"/>
              </a:spcBef>
              <a:spcAft>
                <a:spcPts val="0"/>
              </a:spcAft>
              <a:buNone/>
            </a:pPr>
            <a:r>
              <a:rPr lang="en-GB" sz="1300">
                <a:solidFill>
                  <a:schemeClr val="dk2"/>
                </a:solidFill>
              </a:rPr>
              <a:t>Test Data</a:t>
            </a:r>
            <a:endParaRPr sz="1300">
              <a:solidFill>
                <a:schemeClr val="dk2"/>
              </a:solidFill>
            </a:endParaRPr>
          </a:p>
        </p:txBody>
      </p:sp>
      <p:graphicFrame>
        <p:nvGraphicFramePr>
          <p:cNvPr id="83" name="Google Shape;83;p16"/>
          <p:cNvGraphicFramePr/>
          <p:nvPr/>
        </p:nvGraphicFramePr>
        <p:xfrm>
          <a:off x="375950" y="1534800"/>
          <a:ext cx="4667225" cy="3000000"/>
        </p:xfrm>
        <a:graphic>
          <a:graphicData uri="http://schemas.openxmlformats.org/drawingml/2006/table">
            <a:tbl>
              <a:tblPr>
                <a:noFill/>
                <a:tableStyleId>{D29D723A-36C2-438D-999F-11BBE2AE2209}</a:tableStyleId>
              </a:tblPr>
              <a:tblGrid>
                <a:gridCol w="1208725"/>
                <a:gridCol w="1082950"/>
                <a:gridCol w="1187775"/>
                <a:gridCol w="1187775"/>
              </a:tblGrid>
              <a:tr h="371075">
                <a:tc>
                  <a:txBody>
                    <a:bodyPr/>
                    <a:lstStyle/>
                    <a:p>
                      <a:pPr marL="0" lvl="0" indent="0" algn="l" rtl="0">
                        <a:spcBef>
                          <a:spcPts val="0"/>
                        </a:spcBef>
                        <a:spcAft>
                          <a:spcPts val="0"/>
                        </a:spcAft>
                        <a:buNone/>
                      </a:pP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Training ACC</a:t>
                      </a:r>
                      <a:endParaRPr sz="13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Clean Testset ACC</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Noisy Testset ACC</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41200">
                <a:tc>
                  <a:txBody>
                    <a:bodyPr/>
                    <a:lstStyle/>
                    <a:p>
                      <a:pPr marL="0" lvl="0" indent="0" algn="l" rtl="0">
                        <a:spcBef>
                          <a:spcPts val="0"/>
                        </a:spcBef>
                        <a:spcAft>
                          <a:spcPts val="0"/>
                        </a:spcAft>
                        <a:buNone/>
                      </a:pPr>
                      <a:r>
                        <a:rPr lang="en-GB" sz="1300"/>
                        <a:t>Baseline I</a:t>
                      </a:r>
                      <a:endParaRPr sz="1300"/>
                    </a:p>
                    <a:p>
                      <a:pPr marL="0" lvl="0" indent="0" algn="l" rtl="0">
                        <a:spcBef>
                          <a:spcPts val="0"/>
                        </a:spcBef>
                        <a:spcAft>
                          <a:spcPts val="0"/>
                        </a:spcAft>
                        <a:buNone/>
                      </a:pPr>
                      <a:r>
                        <a:rPr lang="en-GB" sz="1300"/>
                        <a:t>(GTCC)</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100%</a:t>
                      </a:r>
                      <a:endParaRPr sz="13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71.81%</a:t>
                      </a:r>
                      <a:endParaRPr sz="13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81.27%</a:t>
                      </a:r>
                      <a:endParaRPr sz="13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89225">
                <a:tc>
                  <a:txBody>
                    <a:bodyPr/>
                    <a:lstStyle/>
                    <a:p>
                      <a:pPr marL="0" lvl="0" indent="0" algn="l" rtl="0">
                        <a:spcBef>
                          <a:spcPts val="0"/>
                        </a:spcBef>
                        <a:spcAft>
                          <a:spcPts val="0"/>
                        </a:spcAft>
                        <a:buNone/>
                      </a:pPr>
                      <a:r>
                        <a:rPr lang="en-GB" sz="1300"/>
                        <a:t>Baseline II</a:t>
                      </a:r>
                      <a:endParaRPr sz="1300"/>
                    </a:p>
                    <a:p>
                      <a:pPr marL="0" lvl="0" indent="0" algn="l" rtl="0">
                        <a:spcBef>
                          <a:spcPts val="0"/>
                        </a:spcBef>
                        <a:spcAft>
                          <a:spcPts val="0"/>
                        </a:spcAft>
                        <a:buNone/>
                      </a:pPr>
                      <a:r>
                        <a:rPr lang="en-GB" sz="1300"/>
                        <a:t>(MFCC+Chroma+tempo)</a:t>
                      </a:r>
                      <a:endParaRPr sz="13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100%</a:t>
                      </a:r>
                      <a:endParaRPr sz="13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82.10%</a:t>
                      </a:r>
                      <a:endParaRPr sz="13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a:t>53.03%</a:t>
                      </a:r>
                      <a:endParaRPr sz="13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291375">
                <a:tc>
                  <a:txBody>
                    <a:bodyPr/>
                    <a:lstStyle/>
                    <a:p>
                      <a:pPr marL="0" lvl="0" indent="0" algn="l" rtl="0">
                        <a:spcBef>
                          <a:spcPts val="0"/>
                        </a:spcBef>
                        <a:spcAft>
                          <a:spcPts val="0"/>
                        </a:spcAft>
                        <a:buNone/>
                      </a:pPr>
                      <a:r>
                        <a:rPr lang="en-GB" sz="1300" b="1"/>
                        <a:t>GTCC + MFCC with XGBoost</a:t>
                      </a:r>
                      <a:endParaRPr sz="1300" b="1"/>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GB" sz="1300" b="1"/>
                        <a:t>100%</a:t>
                      </a:r>
                      <a:endParaRPr sz="13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t>81.43%</a:t>
                      </a:r>
                      <a:endParaRPr sz="13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1300" b="1"/>
                        <a:t>75.22%</a:t>
                      </a:r>
                      <a:endParaRPr sz="13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sp>
        <p:nvSpPr>
          <p:cNvPr id="84" name="Google Shape;84;p16"/>
          <p:cNvSpPr txBox="1"/>
          <p:nvPr/>
        </p:nvSpPr>
        <p:spPr>
          <a:xfrm>
            <a:off x="375950" y="4202025"/>
            <a:ext cx="4829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solidFill>
                <a:schemeClr val="dk2"/>
              </a:solidFill>
            </a:endParaRPr>
          </a:p>
          <a:p>
            <a:pPr marL="0" lvl="0" indent="0" algn="l" rtl="0">
              <a:spcBef>
                <a:spcPts val="0"/>
              </a:spcBef>
              <a:spcAft>
                <a:spcPts val="0"/>
              </a:spcAft>
              <a:buNone/>
            </a:pPr>
            <a:r>
              <a:rPr lang="en-GB" sz="1000" i="1">
                <a:solidFill>
                  <a:schemeClr val="dk2"/>
                </a:solidFill>
              </a:rPr>
              <a:t>Still can select more on VLD class features from the given </a:t>
            </a:r>
            <a:r>
              <a:rPr lang="en-GB" sz="1000" i="1">
                <a:solidFill>
                  <a:schemeClr val="dk2"/>
                </a:solidFill>
              </a:rPr>
              <a:t>confusion</a:t>
            </a:r>
            <a:r>
              <a:rPr lang="en-GB" sz="1000" i="1">
                <a:solidFill>
                  <a:schemeClr val="dk2"/>
                </a:solidFill>
              </a:rPr>
              <a:t> matrix, and cross validate to balance the trade-offs between the noisy and clean test accuracy.</a:t>
            </a:r>
            <a:endParaRPr sz="1000" i="1">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977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Mel Spectrogram &amp; CNN</a:t>
            </a:r>
            <a:endParaRPr lang="en-GB"/>
          </a:p>
        </p:txBody>
      </p:sp>
      <p:sp>
        <p:nvSpPr>
          <p:cNvPr id="90" name="Google Shape;90;p17"/>
          <p:cNvSpPr txBox="1"/>
          <p:nvPr>
            <p:ph type="body" idx="1"/>
          </p:nvPr>
        </p:nvSpPr>
        <p:spPr>
          <a:xfrm>
            <a:off x="74100" y="518550"/>
            <a:ext cx="56445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Mel scale: A scale of pitches judged by listeners to be equal in distance one from another. It </a:t>
            </a:r>
            <a:r>
              <a:rPr lang="en-GB"/>
              <a:t>allocates more frequency bins (higher resolution) to lower frequencies</a:t>
            </a:r>
            <a:endParaRPr lang="en-GB"/>
          </a:p>
          <a:p>
            <a:pPr marL="457200" lvl="0" indent="-342900" algn="l" rtl="0">
              <a:spcBef>
                <a:spcPts val="0"/>
              </a:spcBef>
              <a:spcAft>
                <a:spcPts val="0"/>
              </a:spcAft>
              <a:buSzPts val="1800"/>
              <a:buChar char="●"/>
            </a:pPr>
            <a:r>
              <a:rPr lang="en-GB"/>
              <a:t>Mel-spectrogram: STFT where y-axis is mel scale</a:t>
            </a:r>
            <a:endParaRPr lang="en-GB"/>
          </a:p>
          <a:p>
            <a:pPr marL="457200" lvl="0" indent="-342900" algn="l" rtl="0">
              <a:spcBef>
                <a:spcPts val="0"/>
              </a:spcBef>
              <a:spcAft>
                <a:spcPts val="0"/>
              </a:spcAft>
              <a:buSzPts val="1800"/>
              <a:buChar char="●"/>
            </a:pPr>
            <a:r>
              <a:rPr lang="en-GB"/>
              <a:t>Why Mel-spectrogram: better feature map</a:t>
            </a:r>
            <a:br>
              <a:rPr lang="en-GB"/>
            </a:br>
            <a:endParaRPr lang="en-GB"/>
          </a:p>
          <a:p>
            <a:pPr marL="0" lvl="0" indent="0" algn="l" rtl="0">
              <a:spcBef>
                <a:spcPts val="1200"/>
              </a:spcBef>
              <a:spcAft>
                <a:spcPts val="1200"/>
              </a:spcAft>
              <a:buNone/>
            </a:pPr>
            <a:r>
              <a:rPr lang="en-GB"/>
              <a:t>	</a:t>
            </a:r>
            <a:endParaRPr lang="en-GB"/>
          </a:p>
        </p:txBody>
      </p:sp>
      <p:pic>
        <p:nvPicPr>
          <p:cNvPr id="91" name="Google Shape;91;p17"/>
          <p:cNvPicPr preferRelativeResize="0"/>
          <p:nvPr/>
        </p:nvPicPr>
        <p:blipFill>
          <a:blip r:embed="rId1"/>
          <a:stretch>
            <a:fillRect/>
          </a:stretch>
        </p:blipFill>
        <p:spPr>
          <a:xfrm>
            <a:off x="5621100" y="586075"/>
            <a:ext cx="3315900" cy="1871744"/>
          </a:xfrm>
          <a:prstGeom prst="rect">
            <a:avLst/>
          </a:prstGeom>
          <a:noFill/>
          <a:ln>
            <a:noFill/>
          </a:ln>
        </p:spPr>
      </p:pic>
      <p:pic>
        <p:nvPicPr>
          <p:cNvPr id="92" name="Google Shape;92;p17"/>
          <p:cNvPicPr preferRelativeResize="0"/>
          <p:nvPr/>
        </p:nvPicPr>
        <p:blipFill>
          <a:blip r:embed="rId2"/>
          <a:stretch>
            <a:fillRect/>
          </a:stretch>
        </p:blipFill>
        <p:spPr>
          <a:xfrm>
            <a:off x="662575" y="3038562"/>
            <a:ext cx="3037700" cy="1999675"/>
          </a:xfrm>
          <a:prstGeom prst="rect">
            <a:avLst/>
          </a:prstGeom>
          <a:noFill/>
          <a:ln>
            <a:noFill/>
          </a:ln>
        </p:spPr>
      </p:pic>
      <p:pic>
        <p:nvPicPr>
          <p:cNvPr id="93" name="Google Shape;93;p17"/>
          <p:cNvPicPr preferRelativeResize="0"/>
          <p:nvPr/>
        </p:nvPicPr>
        <p:blipFill>
          <a:blip r:embed="rId3"/>
          <a:stretch>
            <a:fillRect/>
          </a:stretch>
        </p:blipFill>
        <p:spPr>
          <a:xfrm>
            <a:off x="5187550" y="3038550"/>
            <a:ext cx="3037690" cy="1999675"/>
          </a:xfrm>
          <a:prstGeom prst="rect">
            <a:avLst/>
          </a:prstGeom>
          <a:noFill/>
          <a:ln>
            <a:noFill/>
          </a:ln>
        </p:spPr>
      </p:pic>
      <p:sp>
        <p:nvSpPr>
          <p:cNvPr id="94" name="Google Shape;94;p17"/>
          <p:cNvSpPr txBox="1"/>
          <p:nvPr/>
        </p:nvSpPr>
        <p:spPr>
          <a:xfrm>
            <a:off x="6152675" y="2691450"/>
            <a:ext cx="18774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rPr>
              <a:t>Mel-spectrogram</a:t>
            </a:r>
            <a:endParaRPr sz="1300">
              <a:solidFill>
                <a:schemeClr val="dk2"/>
              </a:solidFill>
            </a:endParaRPr>
          </a:p>
        </p:txBody>
      </p:sp>
      <p:sp>
        <p:nvSpPr>
          <p:cNvPr id="95" name="Google Shape;95;p17"/>
          <p:cNvSpPr txBox="1"/>
          <p:nvPr/>
        </p:nvSpPr>
        <p:spPr>
          <a:xfrm>
            <a:off x="2072475" y="2691450"/>
            <a:ext cx="1877400" cy="34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dk2"/>
                </a:solidFill>
              </a:rPr>
              <a:t>STFT</a:t>
            </a:r>
            <a:endParaRPr sz="13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652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Mel Spectrogram &amp; CNN</a:t>
            </a:r>
            <a:endParaRPr lang="en-GB"/>
          </a:p>
        </p:txBody>
      </p:sp>
      <p:sp>
        <p:nvSpPr>
          <p:cNvPr id="101" name="Google Shape;101;p18"/>
          <p:cNvSpPr txBox="1"/>
          <p:nvPr>
            <p:ph type="body" idx="1"/>
          </p:nvPr>
        </p:nvSpPr>
        <p:spPr>
          <a:xfrm>
            <a:off x="268275" y="518575"/>
            <a:ext cx="8520600" cy="3416400"/>
          </a:xfrm>
          <a:prstGeom prst="rect">
            <a:avLst/>
          </a:prstGeom>
        </p:spPr>
        <p:txBody>
          <a:bodyPr spcFirstLastPara="1" wrap="square" lIns="91425" tIns="91425" rIns="91425" bIns="91425" anchor="t" anchorCtr="0">
            <a:normAutofit fontScale="85000" lnSpcReduction="20000"/>
          </a:bodyPr>
          <a:lstStyle/>
          <a:p>
            <a:pPr marL="457200" lvl="0" indent="-332105" algn="l" rtl="0">
              <a:spcBef>
                <a:spcPts val="0"/>
              </a:spcBef>
              <a:spcAft>
                <a:spcPts val="0"/>
              </a:spcAft>
              <a:buSzPct val="100000"/>
              <a:buChar char="●"/>
            </a:pPr>
            <a:r>
              <a:rPr lang="en-GB" sz="1915"/>
              <a:t>Pipeline</a:t>
            </a:r>
            <a:endParaRPr sz="1915"/>
          </a:p>
          <a:p>
            <a:pPr marL="457200" lvl="0" indent="0" algn="l" rtl="0">
              <a:spcBef>
                <a:spcPts val="1200"/>
              </a:spcBef>
              <a:spcAft>
                <a:spcPts val="0"/>
              </a:spcAft>
              <a:buNone/>
            </a:pPr>
          </a:p>
          <a:p>
            <a:pPr marL="0" lvl="0" indent="0" algn="l" rtl="0">
              <a:spcBef>
                <a:spcPts val="1200"/>
              </a:spcBef>
              <a:spcAft>
                <a:spcPts val="0"/>
              </a:spcAft>
              <a:buNone/>
            </a:pPr>
          </a:p>
          <a:p>
            <a:pPr marL="0" lvl="0" indent="0" algn="l" rtl="0">
              <a:spcBef>
                <a:spcPts val="1200"/>
              </a:spcBef>
              <a:spcAft>
                <a:spcPts val="0"/>
              </a:spcAft>
              <a:buNone/>
            </a:pPr>
          </a:p>
          <a:p>
            <a:pPr marL="457200" lvl="0" indent="-332105" algn="l" rtl="0">
              <a:spcBef>
                <a:spcPts val="1200"/>
              </a:spcBef>
              <a:spcAft>
                <a:spcPts val="0"/>
              </a:spcAft>
              <a:buSzPct val="100000"/>
              <a:buChar char="●"/>
            </a:pPr>
            <a:r>
              <a:rPr lang="en-GB" sz="1915"/>
              <a:t>Details:</a:t>
            </a:r>
            <a:endParaRPr sz="1915"/>
          </a:p>
          <a:p>
            <a:pPr marL="914400" lvl="1" indent="-321310" algn="l" rtl="0">
              <a:spcBef>
                <a:spcPts val="0"/>
              </a:spcBef>
              <a:spcAft>
                <a:spcPts val="0"/>
              </a:spcAft>
              <a:buSzPct val="100000"/>
              <a:buChar char="○"/>
            </a:pPr>
            <a:r>
              <a:rPr lang="en-GB" sz="1715"/>
              <a:t>Resampling rate = 16000</a:t>
            </a:r>
            <a:endParaRPr sz="1715"/>
          </a:p>
          <a:p>
            <a:pPr marL="914400" lvl="1" indent="-321310" algn="l" rtl="0">
              <a:spcBef>
                <a:spcPts val="0"/>
              </a:spcBef>
              <a:spcAft>
                <a:spcPts val="0"/>
              </a:spcAft>
              <a:buSzPct val="100000"/>
              <a:buChar char="○"/>
            </a:pPr>
            <a:r>
              <a:rPr lang="en-GB" sz="1715"/>
              <a:t>Only select first 4 seconds signal (Ensure identical feature map size)</a:t>
            </a:r>
            <a:endParaRPr sz="1715"/>
          </a:p>
          <a:p>
            <a:pPr marL="914400" lvl="1" indent="-321310" algn="l" rtl="0">
              <a:spcBef>
                <a:spcPts val="0"/>
              </a:spcBef>
              <a:spcAft>
                <a:spcPts val="0"/>
              </a:spcAft>
              <a:buSzPct val="100000"/>
              <a:buChar char="○"/>
            </a:pPr>
            <a:r>
              <a:rPr lang="en-GB" sz="1715"/>
              <a:t>Conv block = 3*3 conv + BatchNorm + ReLU + 2*2 max pool</a:t>
            </a:r>
            <a:endParaRPr sz="1715"/>
          </a:p>
          <a:p>
            <a:pPr marL="914400" lvl="1" indent="-314960" algn="l" rtl="0">
              <a:spcBef>
                <a:spcPts val="0"/>
              </a:spcBef>
              <a:spcAft>
                <a:spcPts val="0"/>
              </a:spcAft>
              <a:buSzPct val="93000"/>
              <a:buChar char="○"/>
            </a:pPr>
            <a:r>
              <a:rPr lang="en-GB" sz="1715"/>
              <a:t>Training parameters: batchsize = 64, lr = 1e-4, loss function = CrossEntropy, epochs = 100, optimizer = Adam</a:t>
            </a:r>
            <a:r>
              <a:rPr lang="en-GB" sz="1600"/>
              <a:t> </a:t>
            </a:r>
            <a:endParaRPr sz="1600"/>
          </a:p>
          <a:p>
            <a:pPr marL="0" lvl="0" indent="0" algn="l" rtl="0">
              <a:spcBef>
                <a:spcPts val="1200"/>
              </a:spcBef>
              <a:spcAft>
                <a:spcPts val="1200"/>
              </a:spcAft>
              <a:buNone/>
            </a:pPr>
          </a:p>
        </p:txBody>
      </p:sp>
      <p:pic>
        <p:nvPicPr>
          <p:cNvPr id="102" name="Google Shape;102;p18"/>
          <p:cNvPicPr preferRelativeResize="0"/>
          <p:nvPr/>
        </p:nvPicPr>
        <p:blipFill>
          <a:blip r:embed="rId1"/>
          <a:stretch>
            <a:fillRect/>
          </a:stretch>
        </p:blipFill>
        <p:spPr>
          <a:xfrm>
            <a:off x="854738" y="1038175"/>
            <a:ext cx="7434514" cy="90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76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Mel Spectrogram &amp; CNN</a:t>
            </a:r>
            <a:endParaRPr lang="en-GB"/>
          </a:p>
        </p:txBody>
      </p:sp>
      <p:sp>
        <p:nvSpPr>
          <p:cNvPr id="108" name="Google Shape;108;p19"/>
          <p:cNvSpPr txBox="1"/>
          <p:nvPr>
            <p:ph type="body" idx="1"/>
          </p:nvPr>
        </p:nvSpPr>
        <p:spPr>
          <a:xfrm>
            <a:off x="311700" y="5773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Results</a:t>
            </a:r>
            <a:endParaRPr lang="en-GB"/>
          </a:p>
          <a:p>
            <a:pPr marL="457200" lvl="0" indent="0" algn="l" rtl="0">
              <a:spcBef>
                <a:spcPts val="1200"/>
              </a:spcBef>
              <a:spcAft>
                <a:spcPts val="1200"/>
              </a:spcAft>
              <a:buNone/>
            </a:pPr>
          </a:p>
        </p:txBody>
      </p:sp>
      <p:graphicFrame>
        <p:nvGraphicFramePr>
          <p:cNvPr id="109" name="Google Shape;109;p19"/>
          <p:cNvGraphicFramePr/>
          <p:nvPr/>
        </p:nvGraphicFramePr>
        <p:xfrm>
          <a:off x="952500" y="1083925"/>
          <a:ext cx="7239000" cy="3000000"/>
        </p:xfrm>
        <a:graphic>
          <a:graphicData uri="http://schemas.openxmlformats.org/drawingml/2006/table">
            <a:tbl>
              <a:tblPr>
                <a:noFill/>
                <a:tableStyleId>{D29D723A-36C2-438D-999F-11BBE2AE2209}</a:tableStyleId>
              </a:tblPr>
              <a:tblGrid>
                <a:gridCol w="2413000"/>
                <a:gridCol w="2413000"/>
                <a:gridCol w="2413000"/>
              </a:tblGrid>
              <a:tr h="381000">
                <a:tc>
                  <a:txBody>
                    <a:bodyPr/>
                    <a:lstStyle/>
                    <a:p>
                      <a:pPr marL="0" lvl="0" indent="0" algn="ctr" rtl="0">
                        <a:spcBef>
                          <a:spcPts val="0"/>
                        </a:spcBef>
                        <a:spcAft>
                          <a:spcPts val="0"/>
                        </a:spcAft>
                        <a:buNone/>
                      </a:pPr>
                      <a:r>
                        <a:rPr lang="en-GB"/>
                        <a:t>Training Accuracy </a:t>
                      </a:r>
                      <a:endParaRPr lang="en-GB"/>
                    </a:p>
                  </a:txBody>
                  <a:tcPr marL="91425" marR="91425" marT="91425" marB="91425"/>
                </a:tc>
                <a:tc>
                  <a:txBody>
                    <a:bodyPr/>
                    <a:lstStyle/>
                    <a:p>
                      <a:pPr marL="0" lvl="0" indent="0" algn="ctr" rtl="0">
                        <a:spcBef>
                          <a:spcPts val="0"/>
                        </a:spcBef>
                        <a:spcAft>
                          <a:spcPts val="0"/>
                        </a:spcAft>
                        <a:buNone/>
                      </a:pPr>
                      <a:r>
                        <a:rPr lang="en-GB"/>
                        <a:t>Clean Testset Accuracy</a:t>
                      </a:r>
                      <a:endParaRPr lang="en-GB"/>
                    </a:p>
                  </a:txBody>
                  <a:tcPr marL="91425" marR="91425" marT="91425" marB="91425"/>
                </a:tc>
                <a:tc>
                  <a:txBody>
                    <a:bodyPr/>
                    <a:lstStyle/>
                    <a:p>
                      <a:pPr marL="0" lvl="0" indent="0" algn="ctr" rtl="0">
                        <a:spcBef>
                          <a:spcPts val="0"/>
                        </a:spcBef>
                        <a:spcAft>
                          <a:spcPts val="0"/>
                        </a:spcAft>
                        <a:buNone/>
                      </a:pPr>
                      <a:r>
                        <a:rPr lang="en-GB"/>
                        <a:t>Noisy Testset Accuracy</a:t>
                      </a:r>
                      <a:endParaRPr lang="en-GB"/>
                    </a:p>
                  </a:txBody>
                  <a:tcPr marL="91425" marR="91425" marT="91425" marB="91425"/>
                </a:tc>
              </a:tr>
              <a:tr h="381000">
                <a:tc>
                  <a:txBody>
                    <a:bodyPr/>
                    <a:lstStyle/>
                    <a:p>
                      <a:pPr marL="0" lvl="0" indent="0" algn="ctr" rtl="0">
                        <a:spcBef>
                          <a:spcPts val="0"/>
                        </a:spcBef>
                        <a:spcAft>
                          <a:spcPts val="0"/>
                        </a:spcAft>
                        <a:buNone/>
                      </a:pPr>
                      <a:r>
                        <a:rPr lang="en-GB"/>
                        <a:t>99.73%</a:t>
                      </a:r>
                      <a:endParaRPr lang="en-GB"/>
                    </a:p>
                  </a:txBody>
                  <a:tcPr marL="91425" marR="91425" marT="91425" marB="91425"/>
                </a:tc>
                <a:tc>
                  <a:txBody>
                    <a:bodyPr/>
                    <a:lstStyle/>
                    <a:p>
                      <a:pPr marL="0" lvl="0" indent="0" algn="ctr" rtl="0">
                        <a:spcBef>
                          <a:spcPts val="0"/>
                        </a:spcBef>
                        <a:spcAft>
                          <a:spcPts val="0"/>
                        </a:spcAft>
                        <a:buNone/>
                      </a:pPr>
                      <a:r>
                        <a:rPr lang="en-GB"/>
                        <a:t>94.63%</a:t>
                      </a:r>
                      <a:endParaRPr lang="en-GB"/>
                    </a:p>
                  </a:txBody>
                  <a:tcPr marL="91425" marR="91425" marT="91425" marB="91425"/>
                </a:tc>
                <a:tc>
                  <a:txBody>
                    <a:bodyPr/>
                    <a:lstStyle/>
                    <a:p>
                      <a:pPr marL="0" lvl="0" indent="0" algn="ctr" rtl="0">
                        <a:spcBef>
                          <a:spcPts val="0"/>
                        </a:spcBef>
                        <a:spcAft>
                          <a:spcPts val="0"/>
                        </a:spcAft>
                        <a:buNone/>
                      </a:pPr>
                      <a:r>
                        <a:rPr lang="en-GB"/>
                        <a:t>68.88%</a:t>
                      </a:r>
                      <a:endParaRPr lang="en-GB"/>
                    </a:p>
                  </a:txBody>
                  <a:tcPr marL="91425" marR="91425" marT="91425" marB="91425"/>
                </a:tc>
              </a:tr>
            </a:tbl>
          </a:graphicData>
        </a:graphic>
      </p:graphicFrame>
      <p:pic>
        <p:nvPicPr>
          <p:cNvPr id="110" name="Google Shape;110;p19"/>
          <p:cNvPicPr preferRelativeResize="0"/>
          <p:nvPr/>
        </p:nvPicPr>
        <p:blipFill>
          <a:blip r:embed="rId1"/>
          <a:stretch>
            <a:fillRect/>
          </a:stretch>
        </p:blipFill>
        <p:spPr>
          <a:xfrm>
            <a:off x="311700" y="2443187"/>
            <a:ext cx="3030525" cy="2511375"/>
          </a:xfrm>
          <a:prstGeom prst="rect">
            <a:avLst/>
          </a:prstGeom>
          <a:noFill/>
          <a:ln>
            <a:noFill/>
          </a:ln>
        </p:spPr>
      </p:pic>
      <p:pic>
        <p:nvPicPr>
          <p:cNvPr id="111" name="Google Shape;111;p19"/>
          <p:cNvPicPr preferRelativeResize="0"/>
          <p:nvPr/>
        </p:nvPicPr>
        <p:blipFill>
          <a:blip r:embed="rId2"/>
          <a:stretch>
            <a:fillRect/>
          </a:stretch>
        </p:blipFill>
        <p:spPr>
          <a:xfrm>
            <a:off x="3474000" y="2506150"/>
            <a:ext cx="2878517" cy="2385400"/>
          </a:xfrm>
          <a:prstGeom prst="rect">
            <a:avLst/>
          </a:prstGeom>
          <a:noFill/>
          <a:ln>
            <a:noFill/>
          </a:ln>
        </p:spPr>
      </p:pic>
      <p:sp>
        <p:nvSpPr>
          <p:cNvPr id="112" name="Google Shape;112;p19"/>
          <p:cNvSpPr txBox="1"/>
          <p:nvPr/>
        </p:nvSpPr>
        <p:spPr>
          <a:xfrm>
            <a:off x="1075875" y="2117425"/>
            <a:ext cx="20943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dk2"/>
                </a:solidFill>
              </a:rPr>
              <a:t>Clean Testset</a:t>
            </a:r>
            <a:endParaRPr sz="1500">
              <a:solidFill>
                <a:schemeClr val="dk2"/>
              </a:solidFill>
            </a:endParaRPr>
          </a:p>
        </p:txBody>
      </p:sp>
      <p:sp>
        <p:nvSpPr>
          <p:cNvPr id="113" name="Google Shape;113;p19"/>
          <p:cNvSpPr txBox="1"/>
          <p:nvPr/>
        </p:nvSpPr>
        <p:spPr>
          <a:xfrm>
            <a:off x="4020600" y="2169850"/>
            <a:ext cx="2094300" cy="33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dk2"/>
                </a:solidFill>
              </a:rPr>
              <a:t>Noisy</a:t>
            </a:r>
            <a:r>
              <a:rPr lang="en-GB" sz="1500">
                <a:solidFill>
                  <a:schemeClr val="dk2"/>
                </a:solidFill>
              </a:rPr>
              <a:t> Testset</a:t>
            </a:r>
            <a:endParaRPr sz="1500">
              <a:solidFill>
                <a:schemeClr val="dk2"/>
              </a:solidFill>
            </a:endParaRPr>
          </a:p>
        </p:txBody>
      </p:sp>
      <p:sp>
        <p:nvSpPr>
          <p:cNvPr id="114" name="Google Shape;114;p19"/>
          <p:cNvSpPr txBox="1"/>
          <p:nvPr/>
        </p:nvSpPr>
        <p:spPr>
          <a:xfrm>
            <a:off x="6619275" y="2758200"/>
            <a:ext cx="2474100" cy="23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a:solidFill>
                  <a:schemeClr val="dk2"/>
                </a:solidFill>
              </a:rPr>
              <a:t>Why bad performance on </a:t>
            </a:r>
            <a:r>
              <a:rPr lang="en-GB" sz="1500">
                <a:solidFill>
                  <a:schemeClr val="dk2"/>
                </a:solidFill>
              </a:rPr>
              <a:t>noisy testset?</a:t>
            </a:r>
            <a:endParaRPr sz="1500">
              <a:solidFill>
                <a:schemeClr val="dk2"/>
              </a:solidFill>
            </a:endParaRPr>
          </a:p>
          <a:p>
            <a:pPr marL="457200" lvl="0" indent="-323850" algn="l" rtl="0">
              <a:spcBef>
                <a:spcPts val="0"/>
              </a:spcBef>
              <a:spcAft>
                <a:spcPts val="0"/>
              </a:spcAft>
              <a:buClr>
                <a:schemeClr val="dk2"/>
              </a:buClr>
              <a:buSzPts val="1500"/>
              <a:buChar char="●"/>
            </a:pPr>
            <a:r>
              <a:rPr lang="en-GB" sz="1500">
                <a:solidFill>
                  <a:schemeClr val="dk2"/>
                </a:solidFill>
              </a:rPr>
              <a:t>Unbalanced training data</a:t>
            </a:r>
            <a:endParaRPr sz="1500">
              <a:solidFill>
                <a:schemeClr val="dk2"/>
              </a:solidFill>
            </a:endParaRPr>
          </a:p>
          <a:p>
            <a:pPr marL="457200" lvl="0" indent="-323850" algn="l" rtl="0">
              <a:spcBef>
                <a:spcPts val="0"/>
              </a:spcBef>
              <a:spcAft>
                <a:spcPts val="0"/>
              </a:spcAft>
              <a:buClr>
                <a:schemeClr val="dk2"/>
              </a:buClr>
              <a:buSzPts val="1500"/>
              <a:buChar char="●"/>
            </a:pPr>
            <a:r>
              <a:rPr lang="en-GB" sz="1500">
                <a:solidFill>
                  <a:schemeClr val="dk2"/>
                </a:solidFill>
              </a:rPr>
              <a:t>No noise in training data</a:t>
            </a:r>
            <a:endParaRPr sz="1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66675" y="269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Open</a:t>
            </a:r>
            <a:r>
              <a:rPr lang="en-GB"/>
              <a:t>SMILE</a:t>
            </a:r>
            <a:r>
              <a:rPr lang="en-GB"/>
              <a:t> &amp; RandomForest</a:t>
            </a:r>
            <a:endParaRPr lang="en-GB"/>
          </a:p>
        </p:txBody>
      </p:sp>
      <p:sp>
        <p:nvSpPr>
          <p:cNvPr id="120" name="Google Shape;120;p20"/>
          <p:cNvSpPr txBox="1"/>
          <p:nvPr/>
        </p:nvSpPr>
        <p:spPr>
          <a:xfrm>
            <a:off x="5457575" y="1017725"/>
            <a:ext cx="2780100" cy="47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21" name="Google Shape;121;p20"/>
          <p:cNvSpPr txBox="1"/>
          <p:nvPr/>
        </p:nvSpPr>
        <p:spPr>
          <a:xfrm>
            <a:off x="3707825" y="1489625"/>
            <a:ext cx="22287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22" name="Google Shape;122;p20"/>
          <p:cNvSpPr txBox="1"/>
          <p:nvPr/>
        </p:nvSpPr>
        <p:spPr>
          <a:xfrm>
            <a:off x="996407" y="1655771"/>
            <a:ext cx="2982300" cy="3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solidFill>
                  <a:schemeClr val="dk2"/>
                </a:solidFill>
              </a:rPr>
              <a:t>eGeMAPS</a:t>
            </a:r>
            <a:endParaRPr>
              <a:solidFill>
                <a:schemeClr val="dk2"/>
              </a:solidFill>
            </a:endParaRPr>
          </a:p>
        </p:txBody>
      </p:sp>
      <p:sp>
        <p:nvSpPr>
          <p:cNvPr id="123" name="Google Shape;123;p20"/>
          <p:cNvSpPr txBox="1"/>
          <p:nvPr/>
        </p:nvSpPr>
        <p:spPr>
          <a:xfrm>
            <a:off x="4379919" y="1655784"/>
            <a:ext cx="2646300" cy="341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solidFill>
                  <a:schemeClr val="dk2"/>
                </a:solidFill>
              </a:rPr>
              <a:t>ComParE 2016</a:t>
            </a:r>
            <a:endParaRPr>
              <a:solidFill>
                <a:schemeClr val="dk2"/>
              </a:solidFill>
            </a:endParaRPr>
          </a:p>
        </p:txBody>
      </p:sp>
      <p:cxnSp>
        <p:nvCxnSpPr>
          <p:cNvPr id="124" name="Google Shape;124;p20"/>
          <p:cNvCxnSpPr/>
          <p:nvPr/>
        </p:nvCxnSpPr>
        <p:spPr>
          <a:xfrm>
            <a:off x="3978701" y="1711099"/>
            <a:ext cx="5100" cy="3083700"/>
          </a:xfrm>
          <a:prstGeom prst="straightConnector1">
            <a:avLst/>
          </a:prstGeom>
          <a:noFill/>
          <a:ln w="9525" cap="flat" cmpd="sng">
            <a:solidFill>
              <a:schemeClr val="dk2"/>
            </a:solidFill>
            <a:prstDash val="solid"/>
            <a:round/>
            <a:headEnd type="none" w="med" len="med"/>
            <a:tailEnd type="none" w="med" len="med"/>
          </a:ln>
        </p:spPr>
      </p:cxnSp>
      <p:cxnSp>
        <p:nvCxnSpPr>
          <p:cNvPr id="125" name="Google Shape;125;p20"/>
          <p:cNvCxnSpPr/>
          <p:nvPr/>
        </p:nvCxnSpPr>
        <p:spPr>
          <a:xfrm>
            <a:off x="780350" y="1996800"/>
            <a:ext cx="6571200" cy="300"/>
          </a:xfrm>
          <a:prstGeom prst="straightConnector1">
            <a:avLst/>
          </a:prstGeom>
          <a:noFill/>
          <a:ln w="9525" cap="flat" cmpd="sng">
            <a:solidFill>
              <a:schemeClr val="dk2"/>
            </a:solidFill>
            <a:prstDash val="solid"/>
            <a:round/>
            <a:headEnd type="none" w="med" len="med"/>
            <a:tailEnd type="none" w="med" len="med"/>
          </a:ln>
        </p:spPr>
      </p:cxnSp>
      <p:sp>
        <p:nvSpPr>
          <p:cNvPr id="126" name="Google Shape;126;p20"/>
          <p:cNvSpPr txBox="1"/>
          <p:nvPr/>
        </p:nvSpPr>
        <p:spPr>
          <a:xfrm>
            <a:off x="657275" y="2048929"/>
            <a:ext cx="3191100" cy="34188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rgbClr val="0D0D0D"/>
              </a:buClr>
              <a:buSzPts val="1050"/>
              <a:buFont typeface="Roboto" panose="02000000000000000000"/>
              <a:buChar char="●"/>
            </a:pP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Around 88 features </a:t>
            </a: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95275" algn="l" rtl="0">
              <a:spcBef>
                <a:spcPts val="0"/>
              </a:spcBef>
              <a:spcAft>
                <a:spcPts val="0"/>
              </a:spcAft>
              <a:buClr>
                <a:srgbClr val="0D0D0D"/>
              </a:buClr>
              <a:buSzPts val="1050"/>
              <a:buFont typeface="Roboto" panose="02000000000000000000"/>
              <a:buChar char="●"/>
            </a:pP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Targeted at characteristics related to emotion and physical state</a:t>
            </a: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95275" algn="l" rtl="0">
              <a:spcBef>
                <a:spcPts val="0"/>
              </a:spcBef>
              <a:spcAft>
                <a:spcPts val="0"/>
              </a:spcAft>
              <a:buClr>
                <a:srgbClr val="0D0D0D"/>
              </a:buClr>
              <a:buSzPts val="1050"/>
              <a:buFont typeface="Roboto" panose="02000000000000000000"/>
              <a:buChar char="●"/>
            </a:pP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 minimalistic set of acoustic parameters designed for voice research and affective computing.</a:t>
            </a: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95275" algn="l" rtl="0">
              <a:spcBef>
                <a:spcPts val="0"/>
              </a:spcBef>
              <a:spcAft>
                <a:spcPts val="0"/>
              </a:spcAft>
              <a:buClr>
                <a:srgbClr val="0D0D0D"/>
              </a:buClr>
              <a:buSzPts val="1050"/>
              <a:buFont typeface="Roboto" panose="02000000000000000000"/>
              <a:buChar char="●"/>
            </a:pP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May not capture enough variability to distinguish between different cities' speakers under noisy conditions.</a:t>
            </a: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27" name="Google Shape;127;p20"/>
          <p:cNvSpPr txBox="1"/>
          <p:nvPr/>
        </p:nvSpPr>
        <p:spPr>
          <a:xfrm>
            <a:off x="4108957" y="2126456"/>
            <a:ext cx="3370200" cy="2178300"/>
          </a:xfrm>
          <a:prstGeom prst="rect">
            <a:avLst/>
          </a:prstGeom>
          <a:noFill/>
          <a:ln>
            <a:noFill/>
          </a:ln>
        </p:spPr>
        <p:txBody>
          <a:bodyPr spcFirstLastPara="1" wrap="square" lIns="91425" tIns="91425" rIns="91425" bIns="91425" anchor="t" anchorCtr="0">
            <a:noAutofit/>
          </a:bodyPr>
          <a:lstStyle/>
          <a:p>
            <a:pPr marL="457200" lvl="0" indent="-295275" algn="l" rtl="0">
              <a:spcBef>
                <a:spcPts val="0"/>
              </a:spcBef>
              <a:spcAft>
                <a:spcPts val="0"/>
              </a:spcAft>
              <a:buClr>
                <a:schemeClr val="dk2"/>
              </a:buClr>
              <a:buSzPts val="1050"/>
              <a:buChar char="●"/>
            </a:pP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6,373 features</a:t>
            </a: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95275" algn="l" rtl="0">
              <a:spcBef>
                <a:spcPts val="0"/>
              </a:spcBef>
              <a:spcAft>
                <a:spcPts val="0"/>
              </a:spcAft>
              <a:buClr>
                <a:srgbClr val="0D0D0D"/>
              </a:buClr>
              <a:buSzPts val="1050"/>
              <a:buFont typeface="Roboto" panose="02000000000000000000"/>
              <a:buChar char="●"/>
            </a:pP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Targets a broad spectrum of acoustic phenomena</a:t>
            </a: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95275" algn="l" rtl="0">
              <a:spcBef>
                <a:spcPts val="0"/>
              </a:spcBef>
              <a:spcAft>
                <a:spcPts val="0"/>
              </a:spcAft>
              <a:buClr>
                <a:srgbClr val="0D0D0D"/>
              </a:buClr>
              <a:buSzPts val="1050"/>
              <a:buFont typeface="Roboto" panose="02000000000000000000"/>
              <a:buChar char="●"/>
            </a:pP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 comprehensive feature set developed for the Interspeech 2016 Computational Paralinguistics Challenge, covering a wide range of spectral, prosodic, and voice quality characteristics.</a:t>
            </a: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295275" algn="l" rtl="0">
              <a:spcBef>
                <a:spcPts val="0"/>
              </a:spcBef>
              <a:spcAft>
                <a:spcPts val="0"/>
              </a:spcAft>
              <a:buClr>
                <a:srgbClr val="0D0D0D"/>
              </a:buClr>
              <a:buSzPts val="1050"/>
              <a:buFont typeface="Roboto" panose="02000000000000000000"/>
              <a:buChar char="●"/>
            </a:pP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Its extensive set of features may provide </a:t>
            </a:r>
            <a:r>
              <a:rPr lang="en-GB" sz="1200">
                <a:solidFill>
                  <a:srgbClr val="0D0D0D"/>
                </a:solidFill>
                <a:highlight>
                  <a:schemeClr val="lt1"/>
                </a:highlight>
                <a:latin typeface="Roboto" panose="02000000000000000000"/>
                <a:ea typeface="Roboto" panose="02000000000000000000"/>
                <a:cs typeface="Roboto" panose="02000000000000000000"/>
                <a:sym typeface="Roboto" panose="02000000000000000000"/>
              </a:rPr>
              <a:t>more robust performance against background noise </a:t>
            </a:r>
            <a:r>
              <a:rPr lang="en-GB" sz="1050">
                <a:solidFill>
                  <a:srgbClr val="0D0D0D"/>
                </a:solidFill>
                <a:highlight>
                  <a:srgbClr val="FFFFFF"/>
                </a:highlight>
                <a:latin typeface="Roboto" panose="02000000000000000000"/>
                <a:ea typeface="Roboto" panose="02000000000000000000"/>
                <a:cs typeface="Roboto" panose="02000000000000000000"/>
                <a:sym typeface="Roboto" panose="02000000000000000000"/>
              </a:rPr>
              <a:t>and a higher likelihood of capturing discriminative characteristics in speech for different cities.</a:t>
            </a: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None/>
            </a:pPr>
            <a:endParaRPr sz="1050">
              <a:solidFill>
                <a:srgbClr val="0D0D0D"/>
              </a:solidFill>
              <a:highlight>
                <a:srgbClr val="FFFFFF"/>
              </a:highlight>
              <a:latin typeface="Roboto" panose="02000000000000000000"/>
              <a:ea typeface="Roboto" panose="02000000000000000000"/>
              <a:cs typeface="Roboto" panose="02000000000000000000"/>
              <a:sym typeface="Roboto" panose="02000000000000000000"/>
            </a:endParaRPr>
          </a:p>
        </p:txBody>
      </p:sp>
      <p:sp>
        <p:nvSpPr>
          <p:cNvPr id="128" name="Google Shape;128;p20"/>
          <p:cNvSpPr txBox="1"/>
          <p:nvPr/>
        </p:nvSpPr>
        <p:spPr>
          <a:xfrm>
            <a:off x="335950" y="843550"/>
            <a:ext cx="8126400" cy="47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Char char="●"/>
            </a:pPr>
            <a:r>
              <a:rPr lang="en-GB" sz="1800">
                <a:solidFill>
                  <a:schemeClr val="dk2"/>
                </a:solidFill>
              </a:rPr>
              <a:t>openSMILE：</a:t>
            </a:r>
            <a:r>
              <a:rPr lang="en-GB">
                <a:solidFill>
                  <a:srgbClr val="0D0D0D"/>
                </a:solidFill>
                <a:highlight>
                  <a:srgbClr val="FFFFFF"/>
                </a:highlight>
                <a:latin typeface="Roboto" panose="02000000000000000000"/>
                <a:ea typeface="Roboto" panose="02000000000000000000"/>
                <a:cs typeface="Roboto" panose="02000000000000000000"/>
                <a:sym typeface="Roboto" panose="02000000000000000000"/>
              </a:rPr>
              <a:t>OpenSMILE is a robust audio processing tool for feature extraction, instrumental in speech and emotion recognition tasks.</a:t>
            </a:r>
            <a:endParaRPr sz="2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2" name="Shape 132"/>
        <p:cNvGrpSpPr/>
        <p:nvPr/>
      </p:nvGrpSpPr>
      <p:grpSpPr>
        <a:xfrm>
          <a:off x="0" y="0"/>
          <a:ext cx="0" cy="0"/>
          <a:chOff x="0" y="0"/>
          <a:chExt cx="0" cy="0"/>
        </a:xfrm>
      </p:grpSpPr>
      <p:graphicFrame>
        <p:nvGraphicFramePr>
          <p:cNvPr id="133" name="Google Shape;133;p21"/>
          <p:cNvGraphicFramePr/>
          <p:nvPr/>
        </p:nvGraphicFramePr>
        <p:xfrm>
          <a:off x="430213" y="1167400"/>
          <a:ext cx="3338450" cy="3237650"/>
        </p:xfrm>
        <a:graphic>
          <a:graphicData uri="http://schemas.openxmlformats.org/drawingml/2006/table">
            <a:tbl>
              <a:tblPr>
                <a:noFill/>
                <a:tableStyleId>{D29D723A-36C2-438D-999F-11BBE2AE2209}</a:tableStyleId>
              </a:tblPr>
              <a:tblGrid>
                <a:gridCol w="864600"/>
                <a:gridCol w="774600"/>
                <a:gridCol w="849625"/>
                <a:gridCol w="849625"/>
              </a:tblGrid>
              <a:tr h="404700">
                <a:tc>
                  <a:txBody>
                    <a:bodyPr/>
                    <a:lstStyle/>
                    <a:p>
                      <a:pPr marL="0" lvl="0" indent="0" algn="ctr" rtl="0">
                        <a:spcBef>
                          <a:spcPts val="0"/>
                        </a:spcBef>
                        <a:spcAft>
                          <a:spcPts val="0"/>
                        </a:spcAft>
                        <a:buNone/>
                      </a:pPr>
                      <a:endParaRPr sz="4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Training ACC</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Clean Testset ACC</a:t>
                      </a:r>
                      <a:endParaRPr sz="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Noisy Testset ACC</a:t>
                      </a:r>
                      <a:endParaRPr sz="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05875">
                <a:tc>
                  <a:txBody>
                    <a:bodyPr/>
                    <a:lstStyle/>
                    <a:p>
                      <a:pPr marL="0" lvl="0" indent="0" algn="ctr" rtl="0">
                        <a:spcBef>
                          <a:spcPts val="0"/>
                        </a:spcBef>
                        <a:spcAft>
                          <a:spcPts val="0"/>
                        </a:spcAft>
                        <a:buNone/>
                      </a:pPr>
                      <a:endParaRPr sz="600"/>
                    </a:p>
                    <a:p>
                      <a:pPr marL="0" lvl="0" indent="0" algn="ctr" rtl="0">
                        <a:spcBef>
                          <a:spcPts val="0"/>
                        </a:spcBef>
                        <a:spcAft>
                          <a:spcPts val="0"/>
                        </a:spcAft>
                        <a:buNone/>
                      </a:pPr>
                      <a:r>
                        <a:rPr lang="en-GB" sz="600">
                          <a:solidFill>
                            <a:schemeClr val="dk2"/>
                          </a:solidFill>
                        </a:rPr>
                        <a:t>eGeMAPS</a:t>
                      </a:r>
                      <a:endParaRPr sz="600">
                        <a:solidFill>
                          <a:schemeClr val="dk2"/>
                        </a:solidFill>
                      </a:endParaRPr>
                    </a:p>
                    <a:p>
                      <a:pPr marL="0" lvl="0" indent="0" algn="ctr" rtl="0">
                        <a:spcBef>
                          <a:spcPts val="0"/>
                        </a:spcBef>
                        <a:spcAft>
                          <a:spcPts val="0"/>
                        </a:spcAft>
                        <a:buNone/>
                      </a:pPr>
                      <a:endParaRPr sz="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100%</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92.61%</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48.99%</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505875">
                <a:tc>
                  <a:txBody>
                    <a:bodyPr/>
                    <a:lstStyle/>
                    <a:p>
                      <a:pPr marL="0" lvl="0" indent="0" algn="ctr" rtl="0">
                        <a:spcBef>
                          <a:spcPts val="0"/>
                        </a:spcBef>
                        <a:spcAft>
                          <a:spcPts val="0"/>
                        </a:spcAft>
                        <a:buClr>
                          <a:schemeClr val="dk1"/>
                        </a:buClr>
                        <a:buSzPts val="1100"/>
                        <a:buFont typeface="Arial" panose="020B0604020202020204"/>
                        <a:buNone/>
                      </a:pPr>
                      <a:endParaRPr sz="600">
                        <a:solidFill>
                          <a:schemeClr val="dk2"/>
                        </a:solidFill>
                      </a:endParaRPr>
                    </a:p>
                    <a:p>
                      <a:pPr marL="0" lvl="0" indent="0" algn="ctr" rtl="0">
                        <a:spcBef>
                          <a:spcPts val="0"/>
                        </a:spcBef>
                        <a:spcAft>
                          <a:spcPts val="0"/>
                        </a:spcAft>
                        <a:buClr>
                          <a:schemeClr val="dk1"/>
                        </a:buClr>
                        <a:buSzPts val="1100"/>
                        <a:buFont typeface="Arial" panose="020B0604020202020204"/>
                        <a:buNone/>
                      </a:pPr>
                      <a:r>
                        <a:rPr lang="en-GB" sz="600">
                          <a:solidFill>
                            <a:schemeClr val="dk2"/>
                          </a:solidFill>
                        </a:rPr>
                        <a:t>eGeMAPS+Feature Extraction</a:t>
                      </a:r>
                      <a:endParaRPr sz="6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100%</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95.07%</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50.14%</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303500">
                <a:tc>
                  <a:txBody>
                    <a:bodyPr/>
                    <a:lstStyle/>
                    <a:p>
                      <a:pPr marL="0" lvl="0" indent="0" algn="ctr" rtl="0">
                        <a:spcBef>
                          <a:spcPts val="0"/>
                        </a:spcBef>
                        <a:spcAft>
                          <a:spcPts val="0"/>
                        </a:spcAft>
                        <a:buClr>
                          <a:schemeClr val="dk1"/>
                        </a:buClr>
                        <a:buSzPts val="1100"/>
                        <a:buFont typeface="Arial" panose="020B0604020202020204"/>
                        <a:buNone/>
                      </a:pPr>
                      <a:r>
                        <a:rPr lang="en-GB" sz="600">
                          <a:solidFill>
                            <a:schemeClr val="dk2"/>
                          </a:solidFill>
                        </a:rPr>
                        <a:t>ComParE 2016</a:t>
                      </a:r>
                      <a:endParaRPr sz="600">
                        <a:solidFill>
                          <a:schemeClr val="dk2"/>
                        </a:solidFill>
                      </a:endParaRPr>
                    </a:p>
                  </a:txBody>
                  <a:tcPr marL="91425" marR="91425" marT="91425" marB="91425">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600"/>
                        <a:t>100</a:t>
                      </a:r>
                      <a:r>
                        <a:rPr lang="en-GB" sz="600" b="1">
                          <a:solidFill>
                            <a:schemeClr val="dk1"/>
                          </a:solidFill>
                        </a:rPr>
                        <a:t>%</a:t>
                      </a:r>
                      <a:endParaRPr sz="6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b="1">
                          <a:solidFill>
                            <a:schemeClr val="dk1"/>
                          </a:solidFill>
                        </a:rPr>
                        <a:t>96.19%</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b="1">
                          <a:solidFill>
                            <a:schemeClr val="dk1"/>
                          </a:solidFill>
                        </a:rPr>
                        <a:t>65.41%</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708275">
                <a:tc>
                  <a:txBody>
                    <a:bodyPr/>
                    <a:lstStyle/>
                    <a:p>
                      <a:pPr marL="0" lvl="0" indent="0" algn="ctr" rtl="0">
                        <a:spcBef>
                          <a:spcPts val="0"/>
                        </a:spcBef>
                        <a:spcAft>
                          <a:spcPts val="0"/>
                        </a:spcAft>
                        <a:buNone/>
                      </a:pPr>
                      <a:r>
                        <a:rPr lang="en-GB" sz="600">
                          <a:solidFill>
                            <a:schemeClr val="dk2"/>
                          </a:solidFill>
                        </a:rPr>
                        <a:t>ComParE 2016+Feature Extraction</a:t>
                      </a:r>
                      <a:endParaRPr sz="600">
                        <a:solidFill>
                          <a:schemeClr val="dk1"/>
                        </a:solidFill>
                      </a:endParaRPr>
                    </a:p>
                    <a:p>
                      <a:pPr marL="0" lvl="0" indent="0" algn="ctr" rtl="0">
                        <a:spcBef>
                          <a:spcPts val="0"/>
                        </a:spcBef>
                        <a:spcAft>
                          <a:spcPts val="0"/>
                        </a:spcAft>
                        <a:buNone/>
                      </a:pPr>
                      <a:endParaRPr sz="600">
                        <a:solidFill>
                          <a:schemeClr val="dk2"/>
                        </a:solidFill>
                      </a:endParaRPr>
                    </a:p>
                    <a:p>
                      <a:pPr marL="0" lvl="0" indent="0" algn="ctr" rtl="0">
                        <a:spcBef>
                          <a:spcPts val="0"/>
                        </a:spcBef>
                        <a:spcAft>
                          <a:spcPts val="0"/>
                        </a:spcAft>
                        <a:buNone/>
                      </a:pPr>
                      <a:endParaRPr sz="600" b="1">
                        <a:solidFill>
                          <a:schemeClr val="dk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t>100%</a:t>
                      </a:r>
                      <a:endParaRPr sz="6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rPr>
                        <a:t>91.49%</a:t>
                      </a:r>
                      <a:endParaRPr sz="6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GB" sz="600">
                          <a:solidFill>
                            <a:schemeClr val="dk1"/>
                          </a:solidFill>
                        </a:rPr>
                        <a:t>61.09%</a:t>
                      </a:r>
                      <a:endParaRPr sz="600" b="1"/>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r h="809425">
                <a:tc>
                  <a:txBody>
                    <a:bodyPr/>
                    <a:lstStyle/>
                    <a:p>
                      <a:pPr marL="0" lvl="0" indent="0" algn="ctr" rtl="0">
                        <a:spcBef>
                          <a:spcPts val="0"/>
                        </a:spcBef>
                        <a:spcAft>
                          <a:spcPts val="0"/>
                        </a:spcAft>
                        <a:buNone/>
                      </a:pPr>
                      <a:r>
                        <a:rPr lang="en-GB" sz="600">
                          <a:solidFill>
                            <a:schemeClr val="dk2"/>
                          </a:solidFill>
                        </a:rPr>
                        <a:t>eGeMAPS+Feature Extraction</a:t>
                      </a:r>
                      <a:endParaRPr sz="600">
                        <a:solidFill>
                          <a:schemeClr val="dk2"/>
                        </a:solidFill>
                      </a:endParaRPr>
                    </a:p>
                    <a:p>
                      <a:pPr marL="0" lvl="0" indent="0" algn="ctr" rtl="0">
                        <a:spcBef>
                          <a:spcPts val="0"/>
                        </a:spcBef>
                        <a:spcAft>
                          <a:spcPts val="0"/>
                        </a:spcAft>
                        <a:buNone/>
                      </a:pPr>
                      <a:r>
                        <a:rPr lang="en-GB" sz="600">
                          <a:solidFill>
                            <a:schemeClr val="dk2"/>
                          </a:solidFill>
                        </a:rPr>
                        <a:t>+</a:t>
                      </a:r>
                      <a:endParaRPr sz="600">
                        <a:solidFill>
                          <a:schemeClr val="dk2"/>
                        </a:solidFill>
                      </a:endParaRPr>
                    </a:p>
                    <a:p>
                      <a:pPr marL="0" lvl="0" indent="0" algn="ctr" rtl="0">
                        <a:spcBef>
                          <a:spcPts val="0"/>
                        </a:spcBef>
                        <a:spcAft>
                          <a:spcPts val="0"/>
                        </a:spcAft>
                        <a:buClr>
                          <a:schemeClr val="dk1"/>
                        </a:buClr>
                        <a:buSzPts val="1100"/>
                        <a:buFont typeface="Arial" panose="020B0604020202020204"/>
                        <a:buNone/>
                      </a:pPr>
                      <a:r>
                        <a:rPr lang="en-GB" sz="600">
                          <a:solidFill>
                            <a:schemeClr val="dk2"/>
                          </a:solidFill>
                        </a:rPr>
                        <a:t>ComParE 2016+Feature Extraction</a:t>
                      </a:r>
                      <a:endParaRPr sz="600">
                        <a:solidFill>
                          <a:schemeClr val="dk2"/>
                        </a:solidFill>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600">
                          <a:solidFill>
                            <a:schemeClr val="dk1"/>
                          </a:solidFill>
                        </a:rPr>
                        <a:t>100%</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600">
                          <a:solidFill>
                            <a:schemeClr val="dk1"/>
                          </a:solidFill>
                        </a:rPr>
                        <a:t>96.89%</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panose="020B0604020202020204"/>
                        <a:buNone/>
                      </a:pPr>
                      <a:r>
                        <a:rPr lang="en-GB" sz="600">
                          <a:solidFill>
                            <a:schemeClr val="dk1"/>
                          </a:solidFill>
                        </a:rPr>
                        <a:t>38.24%</a:t>
                      </a:r>
                      <a:endParaRPr sz="6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r>
            </a:tbl>
          </a:graphicData>
        </a:graphic>
      </p:graphicFrame>
      <p:pic>
        <p:nvPicPr>
          <p:cNvPr id="134" name="Google Shape;134;p21"/>
          <p:cNvPicPr preferRelativeResize="0"/>
          <p:nvPr/>
        </p:nvPicPr>
        <p:blipFill>
          <a:blip r:embed="rId1"/>
          <a:stretch>
            <a:fillRect/>
          </a:stretch>
        </p:blipFill>
        <p:spPr>
          <a:xfrm>
            <a:off x="4104325" y="719926"/>
            <a:ext cx="2930975" cy="3487475"/>
          </a:xfrm>
          <a:prstGeom prst="rect">
            <a:avLst/>
          </a:prstGeom>
          <a:noFill/>
          <a:ln>
            <a:noFill/>
          </a:ln>
        </p:spPr>
      </p:pic>
      <p:pic>
        <p:nvPicPr>
          <p:cNvPr id="135" name="Google Shape;135;p21"/>
          <p:cNvPicPr preferRelativeResize="0"/>
          <p:nvPr/>
        </p:nvPicPr>
        <p:blipFill>
          <a:blip r:embed="rId2"/>
          <a:stretch>
            <a:fillRect/>
          </a:stretch>
        </p:blipFill>
        <p:spPr>
          <a:xfrm>
            <a:off x="6493700" y="1274950"/>
            <a:ext cx="2503549" cy="3237649"/>
          </a:xfrm>
          <a:prstGeom prst="rect">
            <a:avLst/>
          </a:prstGeom>
          <a:noFill/>
          <a:ln>
            <a:noFill/>
          </a:ln>
        </p:spPr>
      </p:pic>
      <p:sp>
        <p:nvSpPr>
          <p:cNvPr id="136" name="Google Shape;136;p21"/>
          <p:cNvSpPr txBox="1"/>
          <p:nvPr>
            <p:ph type="title"/>
          </p:nvPr>
        </p:nvSpPr>
        <p:spPr>
          <a:xfrm>
            <a:off x="202325" y="121825"/>
            <a:ext cx="31068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Experiments</a:t>
            </a:r>
            <a:endParaRPr lang="en-GB"/>
          </a:p>
        </p:txBody>
      </p:sp>
      <p:sp>
        <p:nvSpPr>
          <p:cNvPr id="137" name="Google Shape;137;p21"/>
          <p:cNvSpPr txBox="1"/>
          <p:nvPr/>
        </p:nvSpPr>
        <p:spPr>
          <a:xfrm>
            <a:off x="4355225" y="4207400"/>
            <a:ext cx="778500" cy="2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700">
                <a:solidFill>
                  <a:schemeClr val="dk2"/>
                </a:solidFill>
              </a:rPr>
              <a:t>eGeMAPS</a:t>
            </a:r>
            <a:endParaRPr sz="1800">
              <a:solidFill>
                <a:schemeClr val="dk2"/>
              </a:solidFill>
            </a:endParaRPr>
          </a:p>
        </p:txBody>
      </p:sp>
      <p:sp>
        <p:nvSpPr>
          <p:cNvPr id="138" name="Google Shape;138;p21"/>
          <p:cNvSpPr txBox="1"/>
          <p:nvPr/>
        </p:nvSpPr>
        <p:spPr>
          <a:xfrm>
            <a:off x="6725525" y="4583400"/>
            <a:ext cx="778500" cy="276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700">
                <a:solidFill>
                  <a:schemeClr val="dk2"/>
                </a:solidFill>
              </a:rPr>
              <a:t>ComParE 2016</a:t>
            </a:r>
            <a:endParaRPr sz="1800">
              <a:solidFill>
                <a:schemeClr val="dk2"/>
              </a:solidFill>
            </a:endParaRPr>
          </a:p>
        </p:txBody>
      </p:sp>
      <p:grpSp>
        <p:nvGrpSpPr>
          <p:cNvPr id="139" name="Google Shape;139;p21"/>
          <p:cNvGrpSpPr/>
          <p:nvPr/>
        </p:nvGrpSpPr>
        <p:grpSpPr>
          <a:xfrm>
            <a:off x="393224" y="565609"/>
            <a:ext cx="3775728" cy="483062"/>
            <a:chOff x="251624" y="565634"/>
            <a:chExt cx="3775728" cy="483062"/>
          </a:xfrm>
        </p:grpSpPr>
        <p:sp>
          <p:nvSpPr>
            <p:cNvPr id="140" name="Google Shape;140;p21"/>
            <p:cNvSpPr/>
            <p:nvPr/>
          </p:nvSpPr>
          <p:spPr>
            <a:xfrm>
              <a:off x="251624" y="722949"/>
              <a:ext cx="563771" cy="28449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audio</a:t>
              </a:r>
              <a:endParaRPr sz="1000"/>
            </a:p>
          </p:txBody>
        </p:sp>
        <p:sp>
          <p:nvSpPr>
            <p:cNvPr id="141" name="Google Shape;141;p21"/>
            <p:cNvSpPr/>
            <p:nvPr/>
          </p:nvSpPr>
          <p:spPr>
            <a:xfrm>
              <a:off x="947216" y="693147"/>
              <a:ext cx="790654" cy="34409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a:t>
              </a:r>
              <a:r>
                <a:rPr lang="en-GB" sz="1000"/>
                <a:t>eature set</a:t>
              </a:r>
              <a:endParaRPr sz="1000"/>
            </a:p>
          </p:txBody>
        </p:sp>
        <p:sp>
          <p:nvSpPr>
            <p:cNvPr id="142" name="Google Shape;142;p21"/>
            <p:cNvSpPr/>
            <p:nvPr/>
          </p:nvSpPr>
          <p:spPr>
            <a:xfrm>
              <a:off x="1869694" y="681696"/>
              <a:ext cx="859406" cy="367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R</a:t>
              </a:r>
              <a:r>
                <a:rPr lang="en-GB" sz="1000"/>
                <a:t>andom</a:t>
              </a:r>
              <a:endParaRPr sz="1000"/>
            </a:p>
            <a:p>
              <a:pPr marL="0" lvl="0" indent="0" algn="ctr" rtl="0">
                <a:spcBef>
                  <a:spcPts val="0"/>
                </a:spcBef>
                <a:spcAft>
                  <a:spcPts val="0"/>
                </a:spcAft>
                <a:buNone/>
              </a:pPr>
              <a:r>
                <a:rPr lang="en-GB" sz="1000"/>
                <a:t>forest</a:t>
              </a:r>
              <a:endParaRPr sz="1000"/>
            </a:p>
          </p:txBody>
        </p:sp>
        <p:cxnSp>
          <p:nvCxnSpPr>
            <p:cNvPr id="143" name="Google Shape;143;p21"/>
            <p:cNvCxnSpPr>
              <a:stCxn id="140" idx="3"/>
              <a:endCxn id="141" idx="1"/>
            </p:cNvCxnSpPr>
            <p:nvPr/>
          </p:nvCxnSpPr>
          <p:spPr>
            <a:xfrm>
              <a:off x="815395" y="865196"/>
              <a:ext cx="131700" cy="0"/>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144;p21"/>
            <p:cNvCxnSpPr>
              <a:stCxn id="141" idx="3"/>
              <a:endCxn id="142" idx="1"/>
            </p:cNvCxnSpPr>
            <p:nvPr/>
          </p:nvCxnSpPr>
          <p:spPr>
            <a:xfrm>
              <a:off x="1737870" y="865196"/>
              <a:ext cx="131700" cy="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p21"/>
            <p:cNvCxnSpPr>
              <a:stCxn id="142" idx="3"/>
            </p:cNvCxnSpPr>
            <p:nvPr/>
          </p:nvCxnSpPr>
          <p:spPr>
            <a:xfrm>
              <a:off x="2729100" y="865196"/>
              <a:ext cx="669000" cy="0"/>
            </a:xfrm>
            <a:prstGeom prst="straightConnector1">
              <a:avLst/>
            </a:prstGeom>
            <a:noFill/>
            <a:ln w="9525" cap="flat" cmpd="sng">
              <a:solidFill>
                <a:schemeClr val="dk2"/>
              </a:solidFill>
              <a:prstDash val="solid"/>
              <a:round/>
              <a:headEnd type="none" w="med" len="med"/>
              <a:tailEnd type="triangle" w="med" len="med"/>
            </a:ln>
          </p:spPr>
        </p:cxnSp>
        <p:sp>
          <p:nvSpPr>
            <p:cNvPr id="146" name="Google Shape;146;p21"/>
            <p:cNvSpPr txBox="1"/>
            <p:nvPr/>
          </p:nvSpPr>
          <p:spPr>
            <a:xfrm>
              <a:off x="2806052" y="565634"/>
              <a:ext cx="1221300" cy="25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dk2"/>
                  </a:solidFill>
                </a:rPr>
                <a:t>output</a:t>
              </a:r>
              <a:endParaRPr sz="900">
                <a:solidFill>
                  <a:schemeClr val="dk2"/>
                </a:solidFill>
              </a:endParaRPr>
            </a:p>
          </p:txBody>
        </p:sp>
      </p:grpSp>
    </p:spTree>
  </p:cSld>
  <p:clrMapOvr>
    <a:masterClrMapping/>
  </p:clrMapOvr>
</p:sld>
</file>

<file path=ppt/tags/tag1.xml><?xml version="1.0" encoding="utf-8"?>
<p:tagLst xmlns:p="http://schemas.openxmlformats.org/presentationml/2006/main">
  <p:tag name="commondata" val="eyJoZGlkIjoiYjIyMTFjNTBhODMxZTU3N2RjOTMyOWJlZmZmZTM4ZmM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4358</Words>
  <Application>WPS 演示</Application>
  <PresentationFormat/>
  <Paragraphs>309</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Arial</vt:lpstr>
      <vt:lpstr>Roboto</vt:lpstr>
      <vt:lpstr>微软雅黑</vt:lpstr>
      <vt:lpstr>Arial Unicode MS</vt:lpstr>
      <vt:lpstr>Simple Light</vt:lpstr>
      <vt:lpstr>Noise Robust Speaker Region Identification</vt:lpstr>
      <vt:lpstr>GTCC+MFCC with XGBoost</vt:lpstr>
      <vt:lpstr>GTCC+MFCC with XGBoost</vt:lpstr>
      <vt:lpstr>GTCC+MFCC with XGBoost</vt:lpstr>
      <vt:lpstr>Mel Spectrogram &amp; CNN</vt:lpstr>
      <vt:lpstr>Mel Spectrogram &amp; CNN</vt:lpstr>
      <vt:lpstr>Mel Spectrogram &amp; CNN</vt:lpstr>
      <vt:lpstr>OpenSMILE &amp; RandomForest</vt:lpstr>
      <vt:lpstr>Experiments</vt:lpstr>
      <vt:lpstr>OpenSMILE &amp; RandomForest</vt:lpstr>
      <vt:lpstr>Put Things Together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Noise Robust Speaker Region Identification</dc:title>
  <dc:creator/>
  <cp:lastModifiedBy>IN</cp:lastModifiedBy>
  <cp:revision>1</cp:revision>
  <dcterms:created xsi:type="dcterms:W3CDTF">2024-03-13T13:55:43Z</dcterms:created>
  <dcterms:modified xsi:type="dcterms:W3CDTF">2024-03-13T13:55:43Z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59936D47E43C47F08D84669FB560698F_12</vt:lpwstr>
  </property>
  <property fmtid="{D5CDD505-2E9C-101B-9397-08002B2CF9AE}" pid="3" name="KSOProductBuildVer">
    <vt:lpwstr>2052-12.1.0.16388</vt:lpwstr>
  </property>
</Properties>
</file>