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CE95BB3-B20A-484B-B7DE-EBCD4D5992E2}" type="datetimeFigureOut">
              <a:rPr lang="tr-TR" smtClean="0"/>
              <a:t>2.01.2023</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3BF2DE01-B8DC-4ECD-9D95-90BC07AF4271}"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148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CE95BB3-B20A-484B-B7DE-EBCD4D5992E2}" type="datetimeFigureOut">
              <a:rPr lang="tr-TR" smtClean="0"/>
              <a:t>2.01.2023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F2DE01-B8DC-4ECD-9D95-90BC07AF4271}"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9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CE95BB3-B20A-484B-B7DE-EBCD4D5992E2}" type="datetimeFigureOut">
              <a:rPr lang="tr-TR" smtClean="0"/>
              <a:t>2.01.2023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F2DE01-B8DC-4ECD-9D95-90BC07AF4271}"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334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CE95BB3-B20A-484B-B7DE-EBCD4D5992E2}" type="datetimeFigureOut">
              <a:rPr lang="tr-TR" smtClean="0"/>
              <a:t>2.01.2023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F2DE01-B8DC-4ECD-9D95-90BC07AF4271}"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230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CE95BB3-B20A-484B-B7DE-EBCD4D5992E2}" type="datetimeFigureOut">
              <a:rPr lang="tr-TR" smtClean="0"/>
              <a:t>2.01.2023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F2DE01-B8DC-4ECD-9D95-90BC07AF4271}"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4515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CE95BB3-B20A-484B-B7DE-EBCD4D5992E2}" type="datetimeFigureOut">
              <a:rPr lang="tr-TR" smtClean="0"/>
              <a:t>2.01.2023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BF2DE01-B8DC-4ECD-9D95-90BC07AF4271}"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01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CE95BB3-B20A-484B-B7DE-EBCD4D5992E2}" type="datetimeFigureOut">
              <a:rPr lang="tr-TR" smtClean="0"/>
              <a:t>2.01.2023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BF2DE01-B8DC-4ECD-9D95-90BC07AF4271}"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248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CE95BB3-B20A-484B-B7DE-EBCD4D5992E2}" type="datetimeFigureOut">
              <a:rPr lang="tr-TR" smtClean="0"/>
              <a:t>2.01.2023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BF2DE01-B8DC-4ECD-9D95-90BC07AF4271}"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2457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95BB3-B20A-484B-B7DE-EBCD4D5992E2}" type="datetimeFigureOut">
              <a:rPr lang="tr-TR" smtClean="0"/>
              <a:t>2.01.2023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BF2DE01-B8DC-4ECD-9D95-90BC07AF4271}" type="slidenum">
              <a:rPr lang="tr-TR" smtClean="0"/>
              <a:t>‹#›</a:t>
            </a:fld>
            <a:endParaRPr lang="tr-TR"/>
          </a:p>
        </p:txBody>
      </p:sp>
    </p:spTree>
    <p:extLst>
      <p:ext uri="{BB962C8B-B14F-4D97-AF65-F5344CB8AC3E}">
        <p14:creationId xmlns:p14="http://schemas.microsoft.com/office/powerpoint/2010/main" val="2262939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CE95BB3-B20A-484B-B7DE-EBCD4D5992E2}" type="datetimeFigureOut">
              <a:rPr lang="tr-TR" smtClean="0"/>
              <a:t>2.01.2023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BF2DE01-B8DC-4ECD-9D95-90BC07AF4271}"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265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CE95BB3-B20A-484B-B7DE-EBCD4D5992E2}" type="datetimeFigureOut">
              <a:rPr lang="tr-TR" smtClean="0"/>
              <a:t>2.01.2023</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3BF2DE01-B8DC-4ECD-9D95-90BC07AF4271}"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839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CE95BB3-B20A-484B-B7DE-EBCD4D5992E2}" type="datetimeFigureOut">
              <a:rPr lang="tr-TR" smtClean="0"/>
              <a:t>2.01.2023</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BF2DE01-B8DC-4ECD-9D95-90BC07AF4271}"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361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67D845-C8FA-B3F2-2829-1776EBE86823}"/>
              </a:ext>
            </a:extLst>
          </p:cNvPr>
          <p:cNvSpPr>
            <a:spLocks noGrp="1"/>
          </p:cNvSpPr>
          <p:nvPr>
            <p:ph type="ctrTitle"/>
          </p:nvPr>
        </p:nvSpPr>
        <p:spPr/>
        <p:txBody>
          <a:bodyPr/>
          <a:lstStyle/>
          <a:p>
            <a:r>
              <a:rPr lang="tr-TR" dirty="0"/>
              <a:t>Makine öğrenmesi</a:t>
            </a:r>
          </a:p>
        </p:txBody>
      </p:sp>
      <p:sp>
        <p:nvSpPr>
          <p:cNvPr id="3" name="Alt Başlık 2">
            <a:extLst>
              <a:ext uri="{FF2B5EF4-FFF2-40B4-BE49-F238E27FC236}">
                <a16:creationId xmlns:a16="http://schemas.microsoft.com/office/drawing/2014/main" id="{8FF9265C-DC4E-D140-4DB6-F01DCDAFAFC9}"/>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291555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0DBF62-0308-9A4B-BB63-0D9F6F7EF013}"/>
              </a:ext>
            </a:extLst>
          </p:cNvPr>
          <p:cNvSpPr>
            <a:spLocks noGrp="1"/>
          </p:cNvSpPr>
          <p:nvPr>
            <p:ph type="title"/>
          </p:nvPr>
        </p:nvSpPr>
        <p:spPr/>
        <p:txBody>
          <a:bodyPr/>
          <a:lstStyle/>
          <a:p>
            <a:r>
              <a:rPr lang="tr-TR" dirty="0">
                <a:effectLst/>
                <a:ea typeface="Calibri" panose="020F0502020204030204" pitchFamily="34" charset="0"/>
                <a:cs typeface="Calibri" panose="020F0502020204030204" pitchFamily="34" charset="0"/>
              </a:rPr>
              <a:t>Denetimli Öğrenme (</a:t>
            </a:r>
            <a:r>
              <a:rPr lang="tr-TR" dirty="0" err="1">
                <a:effectLst/>
                <a:ea typeface="Calibri" panose="020F0502020204030204" pitchFamily="34" charset="0"/>
                <a:cs typeface="Calibri" panose="020F0502020204030204" pitchFamily="34" charset="0"/>
              </a:rPr>
              <a:t>Supervised</a:t>
            </a:r>
            <a:r>
              <a:rPr lang="tr-TR" dirty="0">
                <a:effectLst/>
                <a:ea typeface="Calibri" panose="020F0502020204030204" pitchFamily="34" charset="0"/>
                <a:cs typeface="Calibri" panose="020F0502020204030204" pitchFamily="34" charset="0"/>
              </a:rPr>
              <a:t> Learning)</a:t>
            </a:r>
            <a:endParaRPr lang="tr-TR" dirty="0"/>
          </a:p>
        </p:txBody>
      </p:sp>
      <p:sp>
        <p:nvSpPr>
          <p:cNvPr id="3" name="İçerik Yer Tutucusu 2">
            <a:extLst>
              <a:ext uri="{FF2B5EF4-FFF2-40B4-BE49-F238E27FC236}">
                <a16:creationId xmlns:a16="http://schemas.microsoft.com/office/drawing/2014/main" id="{A35CD307-7133-F108-5372-DFA094151DC9}"/>
              </a:ext>
            </a:extLst>
          </p:cNvPr>
          <p:cNvSpPr>
            <a:spLocks noGrp="1"/>
          </p:cNvSpPr>
          <p:nvPr>
            <p:ph idx="1"/>
          </p:nvPr>
        </p:nvSpPr>
        <p:spPr/>
        <p:txBody>
          <a:bodyPr/>
          <a:lstStyle/>
          <a:p>
            <a:pPr marL="0" indent="0">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    Başka bir denetimli öğrenme örneği verecek olursak Youtube premium yakın zamanda bir fiyat güncellemesi aldı. Hiç kimse daha fazla para ödemek istemez ama Youtube müşteri kaybetmeyi göze alıp bunu neden yaptı? </a:t>
            </a:r>
          </a:p>
          <a:p>
            <a:pPr marL="0" indent="0">
              <a:buNone/>
            </a:pP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Daha önceki fiyat artışlarından yola çıkan Youtube yeni fiyat artış modeline göre uygun eski fiyat algoritmaları ile yeni fiyat belirlemesi yapmaktadır. </a:t>
            </a:r>
            <a:endParaRPr lang="tr-TR" dirty="0"/>
          </a:p>
        </p:txBody>
      </p:sp>
    </p:spTree>
    <p:extLst>
      <p:ext uri="{BB962C8B-B14F-4D97-AF65-F5344CB8AC3E}">
        <p14:creationId xmlns:p14="http://schemas.microsoft.com/office/powerpoint/2010/main" val="56793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F0C9C3-C2A1-FD32-0CBD-8243EA2E00C7}"/>
              </a:ext>
            </a:extLst>
          </p:cNvPr>
          <p:cNvSpPr>
            <a:spLocks noGrp="1"/>
          </p:cNvSpPr>
          <p:nvPr>
            <p:ph type="title"/>
          </p:nvPr>
        </p:nvSpPr>
        <p:spPr/>
        <p:txBody>
          <a:bodyPr>
            <a:normAutofit/>
          </a:bodyPr>
          <a:lstStyle/>
          <a:p>
            <a:r>
              <a:rPr lang="tr-TR" kern="1800" dirty="0">
                <a:solidFill>
                  <a:srgbClr val="000000"/>
                </a:solidFill>
                <a:effectLst/>
                <a:ea typeface="Times New Roman" panose="02020603050405020304" pitchFamily="18" charset="0"/>
                <a:cs typeface="Calibri" panose="020F0502020204030204" pitchFamily="34" charset="0"/>
              </a:rPr>
              <a:t>Regresyon Yöntemi (</a:t>
            </a:r>
            <a:r>
              <a:rPr lang="tr-TR" kern="1800" dirty="0" err="1">
                <a:solidFill>
                  <a:srgbClr val="000000"/>
                </a:solidFill>
                <a:effectLst/>
                <a:ea typeface="Times New Roman" panose="02020603050405020304" pitchFamily="18" charset="0"/>
                <a:cs typeface="Calibri" panose="020F0502020204030204" pitchFamily="34" charset="0"/>
              </a:rPr>
              <a:t>Regression</a:t>
            </a:r>
            <a:r>
              <a:rPr lang="tr-TR" kern="1800" dirty="0">
                <a:solidFill>
                  <a:srgbClr val="000000"/>
                </a:solidFill>
                <a:effectLst/>
                <a:ea typeface="Times New Roman" panose="02020603050405020304" pitchFamily="18" charset="0"/>
                <a:cs typeface="Calibri" panose="020F0502020204030204" pitchFamily="34" charset="0"/>
              </a:rPr>
              <a:t> </a:t>
            </a:r>
            <a:r>
              <a:rPr lang="tr-TR" kern="1800" dirty="0" err="1">
                <a:solidFill>
                  <a:srgbClr val="000000"/>
                </a:solidFill>
                <a:effectLst/>
                <a:ea typeface="Times New Roman" panose="02020603050405020304" pitchFamily="18" charset="0"/>
                <a:cs typeface="Calibri" panose="020F0502020204030204" pitchFamily="34" charset="0"/>
              </a:rPr>
              <a:t>Method</a:t>
            </a:r>
            <a:r>
              <a:rPr lang="tr-TR" kern="1800" dirty="0">
                <a:solidFill>
                  <a:srgbClr val="000000"/>
                </a:solidFill>
                <a:effectLst/>
                <a:ea typeface="Times New Roman" panose="02020603050405020304" pitchFamily="18" charset="0"/>
                <a:cs typeface="Calibri" panose="020F0502020204030204" pitchFamily="34" charset="0"/>
              </a:rPr>
              <a:t>)</a:t>
            </a:r>
            <a:br>
              <a:rPr lang="tr-TR" dirty="0">
                <a:effectLst/>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2EE2FC32-AA64-1049-CDE6-7E6E75851DC7}"/>
              </a:ext>
            </a:extLst>
          </p:cNvPr>
          <p:cNvSpPr>
            <a:spLocks noGrp="1"/>
          </p:cNvSpPr>
          <p:nvPr>
            <p:ph idx="1"/>
          </p:nvPr>
        </p:nvSpPr>
        <p:spPr/>
        <p:txBody>
          <a:bodyPr/>
          <a:lstStyle/>
          <a:p>
            <a:pPr marL="0" indent="0">
              <a:lnSpc>
                <a:spcPct val="107000"/>
              </a:lnSpc>
              <a:spcAft>
                <a:spcPts val="1200"/>
              </a:spcAft>
              <a:buNone/>
            </a:pPr>
            <a:r>
              <a:rPr lang="tr-T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Regresyon problemleri, üretilen çıktının sürekli sayılardan oluştuğu durumlar için kullanılıyor.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1200"/>
              </a:spcAft>
              <a:buNone/>
            </a:pPr>
            <a:r>
              <a:rPr lang="tr-T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Örneğin:</a:t>
            </a:r>
          </a:p>
          <a:p>
            <a:pPr marL="0" indent="0">
              <a:lnSpc>
                <a:spcPct val="107000"/>
              </a:lnSpc>
              <a:spcAft>
                <a:spcPts val="1200"/>
              </a:spcAft>
              <a:buNone/>
            </a:pPr>
            <a:r>
              <a:rPr lang="tr-TR"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B</a:t>
            </a:r>
            <a:r>
              <a:rPr lang="tr-T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ir öğrencinin okula geldiği gün sayısı ve sınavlardan aldığı puan ile bir regresyon algoritması kullanabilirsiniz.</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361035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1FC848-0DAB-AE49-2A78-23AA006DA2B5}"/>
              </a:ext>
            </a:extLst>
          </p:cNvPr>
          <p:cNvSpPr>
            <a:spLocks noGrp="1"/>
          </p:cNvSpPr>
          <p:nvPr>
            <p:ph type="title"/>
          </p:nvPr>
        </p:nvSpPr>
        <p:spPr/>
        <p:txBody>
          <a:bodyPr>
            <a:noAutofit/>
          </a:bodyPr>
          <a:lstStyle/>
          <a:p>
            <a:r>
              <a:rPr lang="tr-TR" sz="2800" kern="1800" dirty="0">
                <a:solidFill>
                  <a:srgbClr val="000000"/>
                </a:solidFill>
                <a:effectLst/>
                <a:ea typeface="Times New Roman" panose="02020603050405020304" pitchFamily="18" charset="0"/>
                <a:cs typeface="Calibri" panose="020F0502020204030204" pitchFamily="34" charset="0"/>
              </a:rPr>
              <a:t>Regresyon yönteminde en çok kullanılan algoritmalar:</a:t>
            </a:r>
            <a:br>
              <a:rPr lang="tr-TR" sz="2800" dirty="0">
                <a:effectLst/>
                <a:ea typeface="Calibri" panose="020F0502020204030204" pitchFamily="34" charset="0"/>
                <a:cs typeface="Times New Roman" panose="02020603050405020304" pitchFamily="18" charset="0"/>
              </a:rPr>
            </a:br>
            <a:endParaRPr lang="tr-TR" sz="2800" dirty="0"/>
          </a:p>
        </p:txBody>
      </p:sp>
      <p:sp>
        <p:nvSpPr>
          <p:cNvPr id="3" name="İçerik Yer Tutucusu 2">
            <a:extLst>
              <a:ext uri="{FF2B5EF4-FFF2-40B4-BE49-F238E27FC236}">
                <a16:creationId xmlns:a16="http://schemas.microsoft.com/office/drawing/2014/main" id="{DA61A54C-5F4E-5F82-C532-93F0974A4F32}"/>
              </a:ext>
            </a:extLst>
          </p:cNvPr>
          <p:cNvSpPr>
            <a:spLocks noGrp="1"/>
          </p:cNvSpPr>
          <p:nvPr>
            <p:ph idx="1"/>
          </p:nvPr>
        </p:nvSpPr>
        <p:spPr/>
        <p:txBody>
          <a:bodyPr/>
          <a:lstStyle/>
          <a:p>
            <a:pPr>
              <a:lnSpc>
                <a:spcPct val="107000"/>
              </a:lnSpc>
              <a:spcAft>
                <a:spcPts val="300"/>
              </a:spcAft>
              <a:tabLst>
                <a:tab pos="457200" algn="l"/>
              </a:tabLst>
            </a:pPr>
            <a:r>
              <a:rPr lang="tr-TR"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Linear</a:t>
            </a:r>
            <a:r>
              <a:rPr lang="tr-T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Regression</a:t>
            </a:r>
            <a:r>
              <a:rPr lang="tr-T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Sayısal girdi ve çıktılar arasındaki doğrusal ilişkiyi tespit etmeyi sağlar. Düzlemde yayılmış verinin modelini en iyi biçimde doğrusal olarak çıkartmaya çalışan yöntemdir.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457200" algn="l"/>
              </a:tabLst>
            </a:pPr>
            <a:r>
              <a:rPr lang="tr-TR"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Logistic</a:t>
            </a:r>
            <a:r>
              <a:rPr lang="tr-T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Regression</a:t>
            </a:r>
            <a:r>
              <a:rPr lang="tr-T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Bir sonucu belirleyen bir veya daha fazla bağımsız değişken bulunan veri kümesini analiz etmek için düzlemde en iyi eğriyi yakalamaya çalışan istatistiksel bir yöntemdir. Sonuç, ikiye bölünmüş bir değişkenle ölçülür (sadece iki olası sonuç vardır). Bu algoritmanın uygulanması kolaydır, gürültülü eğitim verisine (</a:t>
            </a:r>
            <a:r>
              <a:rPr lang="tr-T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noisy</a:t>
            </a:r>
            <a:r>
              <a:rPr lang="tr-T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training</a:t>
            </a:r>
            <a:r>
              <a:rPr lang="tr-T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data) dayanıklıdır ve eğitim verileri büyükse oldukça etkilidir.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457200" algn="l"/>
              </a:tabLst>
            </a:pPr>
            <a:r>
              <a:rPr lang="tr-T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Multiple </a:t>
            </a:r>
            <a:r>
              <a:rPr lang="tr-TR"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Linear</a:t>
            </a:r>
            <a:r>
              <a:rPr lang="tr-T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Regression</a:t>
            </a:r>
            <a:r>
              <a:rPr lang="tr-T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tr-T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Birden fazla tahminleyici (</a:t>
            </a:r>
            <a:r>
              <a:rPr lang="tr-T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predictor</a:t>
            </a:r>
            <a:r>
              <a:rPr lang="tr-T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değişken kullanarak tahminlemeye çalışılan doğrusal regresyonun adıdır.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52673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7C6C50-EFC3-2E81-2027-A3FAD0CB6FDF}"/>
              </a:ext>
            </a:extLst>
          </p:cNvPr>
          <p:cNvSpPr>
            <a:spLocks noGrp="1"/>
          </p:cNvSpPr>
          <p:nvPr>
            <p:ph type="title"/>
          </p:nvPr>
        </p:nvSpPr>
        <p:spPr/>
        <p:txBody>
          <a:bodyPr>
            <a:noAutofit/>
          </a:bodyPr>
          <a:lstStyle/>
          <a:p>
            <a:r>
              <a:rPr lang="tr-TR" sz="2800" kern="1800" dirty="0">
                <a:solidFill>
                  <a:srgbClr val="000000"/>
                </a:solidFill>
                <a:effectLst/>
                <a:ea typeface="Times New Roman" panose="02020603050405020304" pitchFamily="18" charset="0"/>
                <a:cs typeface="Calibri" panose="020F0502020204030204" pitchFamily="34" charset="0"/>
              </a:rPr>
              <a:t>Regresyon yönteminde en çok kullanılan algoritmalar:</a:t>
            </a:r>
            <a:br>
              <a:rPr lang="tr-TR" sz="2800" dirty="0">
                <a:effectLst/>
                <a:ea typeface="Calibri" panose="020F0502020204030204" pitchFamily="34" charset="0"/>
                <a:cs typeface="Times New Roman" panose="02020603050405020304" pitchFamily="18" charset="0"/>
              </a:rPr>
            </a:br>
            <a:endParaRPr lang="tr-TR" sz="2800" dirty="0"/>
          </a:p>
        </p:txBody>
      </p:sp>
      <p:sp>
        <p:nvSpPr>
          <p:cNvPr id="3" name="İçerik Yer Tutucusu 2">
            <a:extLst>
              <a:ext uri="{FF2B5EF4-FFF2-40B4-BE49-F238E27FC236}">
                <a16:creationId xmlns:a16="http://schemas.microsoft.com/office/drawing/2014/main" id="{A08CC3E0-0628-E0A7-5272-A375114CF82E}"/>
              </a:ext>
            </a:extLst>
          </p:cNvPr>
          <p:cNvSpPr>
            <a:spLocks noGrp="1"/>
          </p:cNvSpPr>
          <p:nvPr>
            <p:ph idx="1"/>
          </p:nvPr>
        </p:nvSpPr>
        <p:spPr>
          <a:xfrm>
            <a:off x="1451579" y="2015732"/>
            <a:ext cx="9603275" cy="3883044"/>
          </a:xfrm>
        </p:spPr>
        <p:txBody>
          <a:bodyPr>
            <a:normAutofit fontScale="47500" lnSpcReduction="20000"/>
          </a:bodyPr>
          <a:lstStyle/>
          <a:p>
            <a:pPr>
              <a:lnSpc>
                <a:spcPct val="107000"/>
              </a:lnSpc>
              <a:spcAft>
                <a:spcPts val="300"/>
              </a:spcAft>
              <a:tabLst>
                <a:tab pos="457200" algn="l"/>
              </a:tabLst>
            </a:pPr>
            <a:r>
              <a:rPr lang="tr-TR" sz="3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Polynomial</a:t>
            </a:r>
            <a:r>
              <a:rPr lang="tr-TR" sz="3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3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Regression</a:t>
            </a:r>
            <a:r>
              <a:rPr lang="tr-TR" sz="3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Veriler arası ilişki her zaman doğrusal olmayabilir. Optimum ilişkiyi bulmak için bir eğri gerekebilir. Tıpkı polinom fonksiyonlarında olduğu gibi bu yöntemde de bir terimin karesi veya küpü(veya terimin üssü herhangi bir sayı olabilir) alınarak doğrusal olmayan bir regresyon modeli oluşturulmak istenebilir. Bu gibi durumlarda kullanılabilen bir algoritmadır.</a:t>
            </a:r>
            <a:endParaRPr lang="tr-TR" sz="3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457200" algn="l"/>
              </a:tabLst>
            </a:pPr>
            <a:r>
              <a:rPr lang="tr-TR" sz="3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r>
              <a:rPr lang="tr-TR" sz="3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3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Vector</a:t>
            </a:r>
            <a:r>
              <a:rPr lang="tr-TR" sz="3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3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Regression</a:t>
            </a:r>
            <a:r>
              <a:rPr lang="tr-TR" sz="3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Algoritmayı karakterize eden tüm ana özellikleri (maksimal marjı) koruyan bir regresyon yöntemi olarak da kullanılabilir. </a:t>
            </a:r>
            <a:r>
              <a:rPr lang="tr-TR" sz="3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a:t>
            </a:r>
            <a:r>
              <a:rPr lang="tr-TR"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3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Vector</a:t>
            </a:r>
            <a:r>
              <a:rPr lang="tr-TR"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Machine ile aynı ilkeleri kullanır. Ana fikir, hatanın en üst düzeye çıkarıldığı hiper düzlemi bireyselleştirerek hatayı en aza indirgemek, hatanın bir kısmının tolere edildiğini göz önünde bulundurmak.</a:t>
            </a:r>
            <a:endParaRPr lang="tr-TR" sz="3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300"/>
              </a:spcAft>
              <a:buNone/>
            </a:pPr>
            <a:r>
              <a:rPr lang="tr-TR"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3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Örn</a:t>
            </a:r>
            <a:r>
              <a:rPr lang="tr-TR"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Bir personelin eğitim seviyesine göre maaşını tahmin eden model geliştirmek.</a:t>
            </a:r>
            <a:endParaRPr lang="tr-TR" sz="3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457200" algn="l"/>
              </a:tabLst>
            </a:pPr>
            <a:r>
              <a:rPr lang="tr-TR" sz="3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Decision</a:t>
            </a:r>
            <a:r>
              <a:rPr lang="tr-TR" sz="3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3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Tree</a:t>
            </a:r>
            <a:r>
              <a:rPr lang="tr-TR" sz="3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Sınıflandırma yönteminde de kullanılan </a:t>
            </a:r>
            <a:r>
              <a:rPr lang="tr-TR" sz="3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decision</a:t>
            </a:r>
            <a:r>
              <a:rPr lang="tr-TR"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tr-TR" sz="3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tree</a:t>
            </a:r>
            <a:r>
              <a:rPr lang="tr-TR"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regresyon yönteminde de aynı şekilde kullanılabilir. Bu algoritma, kök düğümden başlayarak, yukarıdan aşağıya inşa edilen </a:t>
            </a:r>
            <a:r>
              <a:rPr lang="tr-TR" sz="3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node’lar</a:t>
            </a:r>
            <a:r>
              <a:rPr lang="tr-TR"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(düğüm) ile verilerin, kendi içlerinde benzer değerlere (homojen) sahip olanlarının alt kümelere ayrılmasını sağlayan algoritmadır.</a:t>
            </a:r>
            <a:endParaRPr lang="tr-TR" sz="3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23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endParaRPr lang="tr-TR" sz="23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59711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DA5405-778E-E5DD-23AD-768E8080AF15}"/>
              </a:ext>
            </a:extLst>
          </p:cNvPr>
          <p:cNvSpPr>
            <a:spLocks noGrp="1"/>
          </p:cNvSpPr>
          <p:nvPr>
            <p:ph type="title"/>
          </p:nvPr>
        </p:nvSpPr>
        <p:spPr/>
        <p:txBody>
          <a:bodyPr>
            <a:normAutofit fontScale="90000"/>
          </a:bodyPr>
          <a:lstStyle/>
          <a:p>
            <a:r>
              <a:rPr lang="tr-TR" b="0" dirty="0">
                <a:solidFill>
                  <a:srgbClr val="000000"/>
                </a:solidFill>
                <a:effectLst/>
                <a:ea typeface="Times New Roman" panose="02020603050405020304" pitchFamily="18" charset="0"/>
              </a:rPr>
              <a:t>Sınıflandırma Yöntemi (</a:t>
            </a:r>
            <a:r>
              <a:rPr lang="tr-TR" b="0" dirty="0" err="1">
                <a:solidFill>
                  <a:srgbClr val="000000"/>
                </a:solidFill>
                <a:effectLst/>
                <a:ea typeface="Times New Roman" panose="02020603050405020304" pitchFamily="18" charset="0"/>
              </a:rPr>
              <a:t>Classification</a:t>
            </a:r>
            <a:r>
              <a:rPr lang="tr-TR" b="0" dirty="0">
                <a:solidFill>
                  <a:srgbClr val="000000"/>
                </a:solidFill>
                <a:effectLst/>
                <a:ea typeface="Times New Roman" panose="02020603050405020304" pitchFamily="18" charset="0"/>
              </a:rPr>
              <a:t> </a:t>
            </a:r>
            <a:r>
              <a:rPr lang="tr-TR" b="0" dirty="0" err="1">
                <a:solidFill>
                  <a:srgbClr val="000000"/>
                </a:solidFill>
                <a:effectLst/>
                <a:ea typeface="Times New Roman" panose="02020603050405020304" pitchFamily="18" charset="0"/>
              </a:rPr>
              <a:t>Method</a:t>
            </a:r>
            <a:r>
              <a:rPr lang="tr-TR" b="0" dirty="0">
                <a:solidFill>
                  <a:srgbClr val="000000"/>
                </a:solidFill>
                <a:effectLst/>
                <a:ea typeface="Times New Roman" panose="02020603050405020304" pitchFamily="18" charset="0"/>
              </a:rPr>
              <a:t>)</a:t>
            </a:r>
            <a:br>
              <a:rPr lang="tr-TR" sz="1800" b="1" dirty="0">
                <a:effectLst/>
                <a:latin typeface="Times New Roman" panose="02020603050405020304" pitchFamily="18" charset="0"/>
                <a:ea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7B1BCCF5-148B-B216-36FD-FB17171B24EB}"/>
              </a:ext>
            </a:extLst>
          </p:cNvPr>
          <p:cNvSpPr>
            <a:spLocks noGrp="1"/>
          </p:cNvSpPr>
          <p:nvPr>
            <p:ph idx="1"/>
          </p:nvPr>
        </p:nvSpPr>
        <p:spPr/>
        <p:txBody>
          <a:bodyPr/>
          <a:lstStyle/>
          <a:p>
            <a:pPr marL="0" indent="0">
              <a:spcAft>
                <a:spcPts val="1200"/>
              </a:spcAft>
              <a:buNone/>
            </a:pPr>
            <a:r>
              <a:rPr lang="tr-TR" sz="1800" dirty="0">
                <a:effectLst/>
                <a:latin typeface="Calibri" panose="020F0502020204030204" pitchFamily="34" charset="0"/>
                <a:ea typeface="Times New Roman" panose="02020603050405020304" pitchFamily="18" charset="0"/>
              </a:rPr>
              <a:t>  Eğer sistem, hangi verinin, hangi koşullarda, hangi sınıfa ait olacağı bilgisi ile sınıflandırılarak eğitilirse, yeni veri setindeki veriyi de öğrendiklerine benzer biçimde sınıflandırabilir.</a:t>
            </a:r>
            <a:endParaRPr lang="tr-TR" sz="1800" dirty="0">
              <a:effectLst/>
              <a:latin typeface="Times New Roman" panose="02020603050405020304" pitchFamily="18" charset="0"/>
              <a:ea typeface="Times New Roman" panose="02020603050405020304" pitchFamily="18" charset="0"/>
            </a:endParaRPr>
          </a:p>
          <a:p>
            <a:pPr marL="0" indent="0">
              <a:spcAft>
                <a:spcPts val="1200"/>
              </a:spcAft>
              <a:buNone/>
            </a:pPr>
            <a:r>
              <a:rPr lang="tr-TR" sz="1800" dirty="0">
                <a:effectLst/>
                <a:latin typeface="Calibri" panose="020F0502020204030204" pitchFamily="34" charset="0"/>
                <a:ea typeface="Times New Roman" panose="02020603050405020304" pitchFamily="18" charset="0"/>
              </a:rPr>
              <a:t>   Örneğin: </a:t>
            </a:r>
          </a:p>
          <a:p>
            <a:pPr marL="0" indent="0">
              <a:spcAft>
                <a:spcPts val="1200"/>
              </a:spcAft>
              <a:buNone/>
            </a:pPr>
            <a:r>
              <a:rPr lang="tr-TR" sz="1800" dirty="0">
                <a:latin typeface="Calibri" panose="020F0502020204030204" pitchFamily="34" charset="0"/>
                <a:ea typeface="Times New Roman" panose="02020603050405020304" pitchFamily="18" charset="0"/>
              </a:rPr>
              <a:t>   </a:t>
            </a:r>
            <a:r>
              <a:rPr lang="tr-TR" sz="1800" dirty="0">
                <a:effectLst/>
                <a:latin typeface="Calibri" panose="020F0502020204030204" pitchFamily="34" charset="0"/>
                <a:ea typeface="Times New Roman" panose="02020603050405020304" pitchFamily="18" charset="0"/>
              </a:rPr>
              <a:t>0-17 yaş aralığındaki kişileri çocuk, 18-25 yaş aralığındaki kişileri genç, 26 yaş ve üstündeki kişileri yetişkin sınıfıyla sınıflandırmak.</a:t>
            </a:r>
            <a:endParaRPr lang="tr-TR" sz="1800" dirty="0">
              <a:effectLst/>
              <a:latin typeface="Times New Roman" panose="02020603050405020304" pitchFamily="18" charset="0"/>
              <a:ea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177180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15334-DF0A-1F4B-FD9F-FC4AD2FF5E0D}"/>
              </a:ext>
            </a:extLst>
          </p:cNvPr>
          <p:cNvSpPr>
            <a:spLocks noGrp="1"/>
          </p:cNvSpPr>
          <p:nvPr>
            <p:ph type="title"/>
          </p:nvPr>
        </p:nvSpPr>
        <p:spPr/>
        <p:txBody>
          <a:bodyPr>
            <a:noAutofit/>
          </a:bodyPr>
          <a:lstStyle/>
          <a:p>
            <a:r>
              <a:rPr lang="tr-TR" sz="2800" dirty="0">
                <a:effectLst/>
                <a:ea typeface="Times New Roman" panose="02020603050405020304" pitchFamily="18" charset="0"/>
              </a:rPr>
              <a:t>Sınıflandırma Yöntemleri de aşağıdaki gibi kategorize edilir:</a:t>
            </a:r>
            <a:br>
              <a:rPr lang="tr-TR" sz="2800" dirty="0">
                <a:effectLst/>
                <a:latin typeface="Times New Roman" panose="02020603050405020304" pitchFamily="18" charset="0"/>
                <a:ea typeface="Times New Roman" panose="02020603050405020304" pitchFamily="18" charset="0"/>
              </a:rPr>
            </a:br>
            <a:endParaRPr lang="tr-TR" sz="2800" dirty="0"/>
          </a:p>
        </p:txBody>
      </p:sp>
      <p:sp>
        <p:nvSpPr>
          <p:cNvPr id="3" name="İçerik Yer Tutucusu 2">
            <a:extLst>
              <a:ext uri="{FF2B5EF4-FFF2-40B4-BE49-F238E27FC236}">
                <a16:creationId xmlns:a16="http://schemas.microsoft.com/office/drawing/2014/main" id="{D7D416F5-CDAD-7A5B-50C7-3DE2FC9DFD06}"/>
              </a:ext>
            </a:extLst>
          </p:cNvPr>
          <p:cNvSpPr>
            <a:spLocks noGrp="1"/>
          </p:cNvSpPr>
          <p:nvPr>
            <p:ph idx="1"/>
          </p:nvPr>
        </p:nvSpPr>
        <p:spPr/>
        <p:txBody>
          <a:bodyPr>
            <a:normAutofit fontScale="85000" lnSpcReduction="10000"/>
          </a:bodyPr>
          <a:lstStyle/>
          <a:p>
            <a:pPr marL="342900" lvl="0" indent="-342900">
              <a:spcAft>
                <a:spcPts val="900"/>
              </a:spcAft>
              <a:tabLst>
                <a:tab pos="457200" algn="l"/>
              </a:tabLst>
            </a:pPr>
            <a:r>
              <a:rPr lang="tr-TR" sz="1800" b="1" dirty="0" err="1">
                <a:effectLst/>
                <a:latin typeface="Calibri" panose="020F0502020204030204" pitchFamily="34" charset="0"/>
                <a:ea typeface="Times New Roman" panose="02020603050405020304" pitchFamily="18" charset="0"/>
              </a:rPr>
              <a:t>Binary</a:t>
            </a:r>
            <a:r>
              <a:rPr lang="tr-TR" sz="1800" b="1" dirty="0">
                <a:effectLst/>
                <a:latin typeface="Calibri" panose="020F0502020204030204" pitchFamily="34" charset="0"/>
                <a:ea typeface="Times New Roman" panose="02020603050405020304" pitchFamily="18" charset="0"/>
              </a:rPr>
              <a:t> </a:t>
            </a:r>
            <a:r>
              <a:rPr lang="tr-TR" sz="1800" b="1" dirty="0" err="1">
                <a:effectLst/>
                <a:latin typeface="Calibri" panose="020F0502020204030204" pitchFamily="34" charset="0"/>
                <a:ea typeface="Times New Roman" panose="02020603050405020304" pitchFamily="18" charset="0"/>
              </a:rPr>
              <a:t>Classification</a:t>
            </a:r>
            <a:r>
              <a:rPr lang="tr-TR" sz="1800" b="1" dirty="0">
                <a:effectLst/>
                <a:latin typeface="Calibri" panose="020F0502020204030204" pitchFamily="34" charset="0"/>
                <a:ea typeface="Times New Roman" panose="02020603050405020304" pitchFamily="18" charset="0"/>
              </a:rPr>
              <a:t> (İkili Sınıflandırma):</a:t>
            </a:r>
            <a:r>
              <a:rPr lang="tr-TR" sz="1800" dirty="0">
                <a:effectLst/>
                <a:latin typeface="Calibri" panose="020F0502020204030204" pitchFamily="34" charset="0"/>
                <a:ea typeface="Times New Roman" panose="02020603050405020304" pitchFamily="18" charset="0"/>
              </a:rPr>
              <a:t> İki olası sonuç ile sınıflandırma. </a:t>
            </a:r>
            <a:endParaRPr lang="tr-TR" sz="1800" dirty="0">
              <a:effectLst/>
              <a:latin typeface="Times New Roman" panose="02020603050405020304" pitchFamily="18" charset="0"/>
              <a:ea typeface="Times New Roman" panose="02020603050405020304" pitchFamily="18" charset="0"/>
            </a:endParaRPr>
          </a:p>
          <a:p>
            <a:pPr indent="0">
              <a:spcAft>
                <a:spcPts val="900"/>
              </a:spcAft>
              <a:buNone/>
            </a:pPr>
            <a:r>
              <a:rPr lang="tr-TR" sz="1800" dirty="0" err="1">
                <a:effectLst/>
                <a:latin typeface="Calibri" panose="020F0502020204030204" pitchFamily="34" charset="0"/>
                <a:ea typeface="Times New Roman" panose="02020603050405020304" pitchFamily="18" charset="0"/>
              </a:rPr>
              <a:t>Örn</a:t>
            </a:r>
            <a:r>
              <a:rPr lang="tr-TR" sz="1800" dirty="0">
                <a:effectLst/>
                <a:latin typeface="Calibri" panose="020F0502020204030204" pitchFamily="34" charset="0"/>
                <a:ea typeface="Times New Roman" panose="02020603050405020304" pitchFamily="18" charset="0"/>
              </a:rPr>
              <a:t>: Cinsiyet sınıflandırması (Erkek / Kadın)</a:t>
            </a:r>
            <a:endParaRPr lang="tr-TR" sz="1800" dirty="0">
              <a:effectLst/>
              <a:latin typeface="Times New Roman" panose="02020603050405020304" pitchFamily="18" charset="0"/>
              <a:ea typeface="Times New Roman" panose="02020603050405020304" pitchFamily="18" charset="0"/>
            </a:endParaRPr>
          </a:p>
          <a:p>
            <a:pPr marL="342900" lvl="0" indent="-342900">
              <a:spcAft>
                <a:spcPts val="900"/>
              </a:spcAft>
              <a:tabLst>
                <a:tab pos="457200" algn="l"/>
              </a:tabLst>
            </a:pPr>
            <a:r>
              <a:rPr lang="tr-TR" sz="1800" b="1" dirty="0">
                <a:effectLst/>
                <a:latin typeface="Calibri" panose="020F0502020204030204" pitchFamily="34" charset="0"/>
                <a:ea typeface="Times New Roman" panose="02020603050405020304" pitchFamily="18" charset="0"/>
              </a:rPr>
              <a:t>Multi Class </a:t>
            </a:r>
            <a:r>
              <a:rPr lang="tr-TR" sz="1800" b="1" dirty="0" err="1">
                <a:effectLst/>
                <a:latin typeface="Calibri" panose="020F0502020204030204" pitchFamily="34" charset="0"/>
                <a:ea typeface="Times New Roman" panose="02020603050405020304" pitchFamily="18" charset="0"/>
              </a:rPr>
              <a:t>Classification</a:t>
            </a:r>
            <a:r>
              <a:rPr lang="tr-TR" sz="1800" b="1" dirty="0">
                <a:effectLst/>
                <a:latin typeface="Calibri" panose="020F0502020204030204" pitchFamily="34" charset="0"/>
                <a:ea typeface="Times New Roman" panose="02020603050405020304" pitchFamily="18" charset="0"/>
              </a:rPr>
              <a:t> (Çoklu Sınıf Sınıflandırma):</a:t>
            </a:r>
            <a:r>
              <a:rPr lang="tr-TR" sz="1800" dirty="0">
                <a:effectLst/>
                <a:latin typeface="Calibri" panose="020F0502020204030204" pitchFamily="34" charset="0"/>
                <a:ea typeface="Times New Roman" panose="02020603050405020304" pitchFamily="18" charset="0"/>
              </a:rPr>
              <a:t> İkiden fazla sınıfı sınıflandırma. Bir sınıfa ait birden fazla farklı veri varsa bu farklı veriler tespit edilir ve her biri tek bir etikete atanır. </a:t>
            </a:r>
            <a:endParaRPr lang="tr-TR" sz="1800" dirty="0">
              <a:effectLst/>
              <a:latin typeface="Times New Roman" panose="02020603050405020304" pitchFamily="18" charset="0"/>
              <a:ea typeface="Times New Roman" panose="02020603050405020304" pitchFamily="18" charset="0"/>
            </a:endParaRPr>
          </a:p>
          <a:p>
            <a:pPr indent="0">
              <a:spcAft>
                <a:spcPts val="900"/>
              </a:spcAft>
              <a:buNone/>
            </a:pPr>
            <a:r>
              <a:rPr lang="tr-TR" sz="1800" dirty="0" err="1">
                <a:effectLst/>
                <a:latin typeface="Calibri" panose="020F0502020204030204" pitchFamily="34" charset="0"/>
                <a:ea typeface="Times New Roman" panose="02020603050405020304" pitchFamily="18" charset="0"/>
              </a:rPr>
              <a:t>Örn</a:t>
            </a:r>
            <a:r>
              <a:rPr lang="tr-TR" sz="1800" dirty="0">
                <a:effectLst/>
                <a:latin typeface="Calibri" panose="020F0502020204030204" pitchFamily="34" charset="0"/>
                <a:ea typeface="Times New Roman" panose="02020603050405020304" pitchFamily="18" charset="0"/>
              </a:rPr>
              <a:t>: Bir hayvan sınıfında kedi ya da köpek olabilir ancak ikisi birlikte bir sınıfta olamaz kendi içinde sınıflara bölünmelidir.</a:t>
            </a:r>
            <a:endParaRPr lang="tr-TR" sz="1800" dirty="0">
              <a:effectLst/>
              <a:latin typeface="Times New Roman" panose="02020603050405020304" pitchFamily="18" charset="0"/>
              <a:ea typeface="Times New Roman" panose="02020603050405020304" pitchFamily="18" charset="0"/>
            </a:endParaRPr>
          </a:p>
          <a:p>
            <a:pPr marL="342900" lvl="0" indent="-342900">
              <a:spcAft>
                <a:spcPts val="900"/>
              </a:spcAft>
              <a:tabLst>
                <a:tab pos="457200" algn="l"/>
              </a:tabLst>
            </a:pPr>
            <a:r>
              <a:rPr lang="tr-TR" sz="1800" b="1" dirty="0">
                <a:effectLst/>
                <a:latin typeface="Calibri" panose="020F0502020204030204" pitchFamily="34" charset="0"/>
                <a:ea typeface="Times New Roman" panose="02020603050405020304" pitchFamily="18" charset="0"/>
              </a:rPr>
              <a:t>Multi </a:t>
            </a:r>
            <a:r>
              <a:rPr lang="tr-TR" sz="1800" b="1" dirty="0" err="1">
                <a:effectLst/>
                <a:latin typeface="Calibri" panose="020F0502020204030204" pitchFamily="34" charset="0"/>
                <a:ea typeface="Times New Roman" panose="02020603050405020304" pitchFamily="18" charset="0"/>
              </a:rPr>
              <a:t>Label</a:t>
            </a:r>
            <a:r>
              <a:rPr lang="tr-TR" sz="1800" b="1" dirty="0">
                <a:effectLst/>
                <a:latin typeface="Calibri" panose="020F0502020204030204" pitchFamily="34" charset="0"/>
                <a:ea typeface="Times New Roman" panose="02020603050405020304" pitchFamily="18" charset="0"/>
              </a:rPr>
              <a:t> </a:t>
            </a:r>
            <a:r>
              <a:rPr lang="tr-TR" sz="1800" b="1" dirty="0" err="1">
                <a:effectLst/>
                <a:latin typeface="Calibri" panose="020F0502020204030204" pitchFamily="34" charset="0"/>
                <a:ea typeface="Times New Roman" panose="02020603050405020304" pitchFamily="18" charset="0"/>
              </a:rPr>
              <a:t>Classification</a:t>
            </a:r>
            <a:r>
              <a:rPr lang="tr-TR" sz="1800" b="1" dirty="0">
                <a:effectLst/>
                <a:latin typeface="Calibri" panose="020F0502020204030204" pitchFamily="34" charset="0"/>
                <a:ea typeface="Times New Roman" panose="02020603050405020304" pitchFamily="18" charset="0"/>
              </a:rPr>
              <a:t> (Çoklu Etiket Sınıflandırma):</a:t>
            </a:r>
            <a:r>
              <a:rPr lang="tr-TR" sz="1800" dirty="0">
                <a:effectLst/>
                <a:latin typeface="Calibri" panose="020F0502020204030204" pitchFamily="34" charset="0"/>
                <a:ea typeface="Times New Roman" panose="02020603050405020304" pitchFamily="18" charset="0"/>
              </a:rPr>
              <a:t> Bir veri birden fazla sınıfla ilişkilendirilebilir. </a:t>
            </a:r>
            <a:endParaRPr lang="tr-TR" sz="1800" dirty="0">
              <a:effectLst/>
              <a:latin typeface="Times New Roman" panose="02020603050405020304" pitchFamily="18" charset="0"/>
              <a:ea typeface="Times New Roman" panose="02020603050405020304" pitchFamily="18" charset="0"/>
            </a:endParaRPr>
          </a:p>
          <a:p>
            <a:pPr marL="0" indent="0">
              <a:spcAft>
                <a:spcPts val="900"/>
              </a:spcAft>
              <a:buNone/>
            </a:pPr>
            <a:r>
              <a:rPr lang="tr-TR" sz="1800" dirty="0">
                <a:effectLst/>
                <a:latin typeface="Calibri" panose="020F0502020204030204" pitchFamily="34" charset="0"/>
                <a:ea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rPr>
              <a:t>Örn</a:t>
            </a:r>
            <a:r>
              <a:rPr lang="tr-TR" sz="1800" dirty="0">
                <a:effectLst/>
                <a:latin typeface="Calibri" panose="020F0502020204030204" pitchFamily="34" charset="0"/>
                <a:ea typeface="Times New Roman" panose="02020603050405020304" pitchFamily="18" charset="0"/>
              </a:rPr>
              <a:t>: Bir makale hem sağlık hem spor hem de insan ile ilgili olabilir.</a:t>
            </a:r>
            <a:endParaRPr lang="tr-TR" sz="1800" dirty="0">
              <a:effectLst/>
              <a:latin typeface="Times New Roman" panose="02020603050405020304" pitchFamily="18" charset="0"/>
              <a:ea typeface="Times New Roman" panose="02020603050405020304" pitchFamily="18" charset="0"/>
            </a:endParaRPr>
          </a:p>
          <a:p>
            <a:endParaRPr lang="tr-TR" dirty="0"/>
          </a:p>
        </p:txBody>
      </p:sp>
    </p:spTree>
    <p:extLst>
      <p:ext uri="{BB962C8B-B14F-4D97-AF65-F5344CB8AC3E}">
        <p14:creationId xmlns:p14="http://schemas.microsoft.com/office/powerpoint/2010/main" val="166967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9EE7C9-2071-1716-13D8-9D555ED0828E}"/>
              </a:ext>
            </a:extLst>
          </p:cNvPr>
          <p:cNvSpPr>
            <a:spLocks noGrp="1"/>
          </p:cNvSpPr>
          <p:nvPr>
            <p:ph type="title"/>
          </p:nvPr>
        </p:nvSpPr>
        <p:spPr/>
        <p:txBody>
          <a:bodyPr>
            <a:normAutofit fontScale="90000"/>
          </a:bodyPr>
          <a:lstStyle/>
          <a:p>
            <a:r>
              <a:rPr lang="tr-TR" sz="3100" b="0" dirty="0">
                <a:solidFill>
                  <a:srgbClr val="000000"/>
                </a:solidFill>
                <a:effectLst/>
                <a:ea typeface="Times New Roman" panose="02020603050405020304" pitchFamily="18" charset="0"/>
              </a:rPr>
              <a:t>Sınıflandırma yönteminde en çok kullanılan algoritmalar:</a:t>
            </a:r>
            <a:br>
              <a:rPr lang="tr-TR" sz="1800" b="1" dirty="0">
                <a:effectLst/>
                <a:latin typeface="Times New Roman" panose="02020603050405020304" pitchFamily="18" charset="0"/>
                <a:ea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D16FB155-018C-BA27-F62E-A4BC2DE6FB7B}"/>
              </a:ext>
            </a:extLst>
          </p:cNvPr>
          <p:cNvSpPr>
            <a:spLocks noGrp="1"/>
          </p:cNvSpPr>
          <p:nvPr>
            <p:ph idx="1"/>
          </p:nvPr>
        </p:nvSpPr>
        <p:spPr/>
        <p:txBody>
          <a:bodyPr/>
          <a:lstStyle/>
          <a:p>
            <a:pPr>
              <a:lnSpc>
                <a:spcPct val="107000"/>
              </a:lnSpc>
              <a:spcAft>
                <a:spcPts val="300"/>
              </a:spcAft>
              <a:tabLst>
                <a:tab pos="457200" algn="l"/>
              </a:tabLst>
            </a:pPr>
            <a:r>
              <a:rPr lang="tr-TR" sz="1800" dirty="0" err="1">
                <a:effectLst/>
                <a:latin typeface="Calibri" panose="020F0502020204030204" pitchFamily="34" charset="0"/>
                <a:ea typeface="Times New Roman" panose="02020603050405020304" pitchFamily="18" charset="0"/>
                <a:cs typeface="Calibri" panose="020F0502020204030204" pitchFamily="34" charset="0"/>
              </a:rPr>
              <a:t>Naive</a:t>
            </a:r>
            <a:r>
              <a:rPr lang="tr-TR" sz="1800" dirty="0">
                <a:effectLst/>
                <a:latin typeface="Calibri" panose="020F0502020204030204" pitchFamily="34" charset="0"/>
                <a:ea typeface="Times New Roman" panose="02020603050405020304" pitchFamily="18" charset="0"/>
                <a:cs typeface="Calibri" panose="020F0502020204030204" pitchFamily="34" charset="0"/>
              </a:rPr>
              <a:t>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Bayes</a:t>
            </a:r>
            <a:r>
              <a:rPr lang="tr-TR" sz="1800" dirty="0">
                <a:effectLst/>
                <a:latin typeface="Calibri" panose="020F0502020204030204" pitchFamily="34" charset="0"/>
                <a:ea typeface="Times New Roman" panose="02020603050405020304" pitchFamily="18" charset="0"/>
                <a:cs typeface="Calibri" panose="020F0502020204030204" pitchFamily="34" charset="0"/>
              </a:rPr>
              <a:t> : Verileri olasılık ilkeleri ile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hasaplayarak</a:t>
            </a:r>
            <a:r>
              <a:rPr lang="tr-TR" sz="1800" dirty="0">
                <a:effectLst/>
                <a:latin typeface="Calibri" panose="020F0502020204030204" pitchFamily="34" charset="0"/>
                <a:ea typeface="Times New Roman" panose="02020603050405020304" pitchFamily="18" charset="0"/>
                <a:cs typeface="Calibri" panose="020F0502020204030204" pitchFamily="34" charset="0"/>
              </a:rPr>
              <a:t> sınıflandıran bir sınıflandırma algoritmasıdır. Basit bir ifadeyle, bir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Naive</a:t>
            </a:r>
            <a:r>
              <a:rPr lang="tr-TR" sz="1800" dirty="0">
                <a:effectLst/>
                <a:latin typeface="Calibri" panose="020F0502020204030204" pitchFamily="34" charset="0"/>
                <a:ea typeface="Times New Roman" panose="02020603050405020304" pitchFamily="18" charset="0"/>
                <a:cs typeface="Calibri" panose="020F0502020204030204" pitchFamily="34" charset="0"/>
              </a:rPr>
              <a:t>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Bayes</a:t>
            </a:r>
            <a:r>
              <a:rPr lang="tr-TR" sz="1800" dirty="0">
                <a:effectLst/>
                <a:latin typeface="Calibri" panose="020F0502020204030204" pitchFamily="34" charset="0"/>
                <a:ea typeface="Times New Roman" panose="02020603050405020304" pitchFamily="18" charset="0"/>
                <a:cs typeface="Calibri" panose="020F0502020204030204" pitchFamily="34" charset="0"/>
              </a:rPr>
              <a:t> sınıflandırıcı, bir sınıftaki belirli bir özelliğin varlığının başka herhangi bir özelliğin varlığına bağlı olmadığını varsayar. Örneğin, bir meyve kırmızı, yuvarlak ve çapı yaklaşık 3 inç ise bir elma olarak düşünülebilir. Bu özellikler birbirlerine veya diğer özelliklerin varlığına bağlı olsa bile, bu özelliklerin tümü, bu meyvenin bir elma olması olasılığına bağımsız olarak katkıda bulunur ve bu yüzden “Naif” olarak bilinir.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457200" algn="l"/>
              </a:tabLst>
            </a:pPr>
            <a:r>
              <a:rPr lang="tr-TR" sz="1800" dirty="0">
                <a:effectLst/>
                <a:latin typeface="Calibri" panose="020F0502020204030204" pitchFamily="34" charset="0"/>
                <a:ea typeface="Times New Roman" panose="02020603050405020304" pitchFamily="18" charset="0"/>
                <a:cs typeface="Calibri" panose="020F0502020204030204" pitchFamily="34" charset="0"/>
              </a:rPr>
              <a:t>K-</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Nearest</a:t>
            </a:r>
            <a:r>
              <a:rPr lang="tr-TR" sz="1800" dirty="0">
                <a:effectLst/>
                <a:latin typeface="Calibri" panose="020F0502020204030204" pitchFamily="34" charset="0"/>
                <a:ea typeface="Times New Roman" panose="02020603050405020304" pitchFamily="18" charset="0"/>
                <a:cs typeface="Calibri" panose="020F0502020204030204" pitchFamily="34" charset="0"/>
              </a:rPr>
              <a:t>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Neighbours</a:t>
            </a:r>
            <a:r>
              <a:rPr lang="tr-TR" sz="1800" dirty="0">
                <a:effectLst/>
                <a:latin typeface="Calibri" panose="020F0502020204030204" pitchFamily="34" charset="0"/>
                <a:ea typeface="Times New Roman" panose="02020603050405020304" pitchFamily="18" charset="0"/>
                <a:cs typeface="Calibri" panose="020F0502020204030204" pitchFamily="34" charset="0"/>
              </a:rPr>
              <a:t> (En Yakın Komşu)</a:t>
            </a:r>
            <a:r>
              <a:rPr lang="tr-TR" sz="1800" b="1" dirty="0">
                <a:effectLst/>
                <a:latin typeface="Calibri" panose="020F0502020204030204" pitchFamily="34" charset="0"/>
                <a:ea typeface="Times New Roman" panose="02020603050405020304" pitchFamily="18" charset="0"/>
                <a:cs typeface="Calibri" panose="020F0502020204030204" pitchFamily="34" charset="0"/>
              </a:rPr>
              <a:t> : </a:t>
            </a:r>
            <a:r>
              <a:rPr lang="tr-TR" sz="1800" dirty="0">
                <a:effectLst/>
                <a:latin typeface="Calibri" panose="020F0502020204030204" pitchFamily="34" charset="0"/>
                <a:ea typeface="Times New Roman" panose="02020603050405020304" pitchFamily="18" charset="0"/>
                <a:cs typeface="Calibri" panose="020F0502020204030204" pitchFamily="34" charset="0"/>
              </a:rPr>
              <a:t>Bu tip sınıflandırma, her bir noktanın en yakın komşularının basit çoğunluk oyu ile hesaplanması ile elde edilen sınıflandırmadır. Veri hangi veriye en çok yakındır? mantığı ile dallanır. Bu algoritmanın uygulanması kolaydır, gürültülü eğitim verisine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noisy</a:t>
            </a:r>
            <a:r>
              <a:rPr lang="tr-TR" sz="1800" dirty="0">
                <a:effectLst/>
                <a:latin typeface="Calibri" panose="020F0502020204030204" pitchFamily="34" charset="0"/>
                <a:ea typeface="Times New Roman" panose="02020603050405020304" pitchFamily="18" charset="0"/>
                <a:cs typeface="Calibri" panose="020F0502020204030204" pitchFamily="34" charset="0"/>
              </a:rPr>
              <a:t>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training</a:t>
            </a:r>
            <a:r>
              <a:rPr lang="tr-TR" sz="1800" dirty="0">
                <a:effectLst/>
                <a:latin typeface="Calibri" panose="020F0502020204030204" pitchFamily="34" charset="0"/>
                <a:ea typeface="Times New Roman" panose="02020603050405020304" pitchFamily="18" charset="0"/>
                <a:cs typeface="Calibri" panose="020F0502020204030204" pitchFamily="34" charset="0"/>
              </a:rPr>
              <a:t> data) dayanıklıdır ve eğitim verileri büyükse oldukça etkilidir.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984128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6CDFC6-F878-B1BF-2CAB-8E25C78C5D16}"/>
              </a:ext>
            </a:extLst>
          </p:cNvPr>
          <p:cNvSpPr>
            <a:spLocks noGrp="1"/>
          </p:cNvSpPr>
          <p:nvPr>
            <p:ph type="title"/>
          </p:nvPr>
        </p:nvSpPr>
        <p:spPr/>
        <p:txBody>
          <a:bodyPr>
            <a:normAutofit fontScale="90000"/>
          </a:bodyPr>
          <a:lstStyle/>
          <a:p>
            <a:r>
              <a:rPr lang="tr-TR" sz="3100" b="0" dirty="0">
                <a:solidFill>
                  <a:srgbClr val="000000"/>
                </a:solidFill>
                <a:effectLst/>
                <a:ea typeface="Times New Roman" panose="02020603050405020304" pitchFamily="18" charset="0"/>
              </a:rPr>
              <a:t>Sınıflandırma yönteminde en çok kullanılan algoritmalar:</a:t>
            </a:r>
            <a:br>
              <a:rPr lang="tr-TR" sz="1800" b="1" dirty="0">
                <a:effectLst/>
                <a:latin typeface="Times New Roman" panose="02020603050405020304" pitchFamily="18" charset="0"/>
                <a:ea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52A3BD33-CE0B-6FD6-8948-81F8896810AB}"/>
              </a:ext>
            </a:extLst>
          </p:cNvPr>
          <p:cNvSpPr>
            <a:spLocks noGrp="1"/>
          </p:cNvSpPr>
          <p:nvPr>
            <p:ph idx="1"/>
          </p:nvPr>
        </p:nvSpPr>
        <p:spPr/>
        <p:txBody>
          <a:bodyPr/>
          <a:lstStyle/>
          <a:p>
            <a:pPr>
              <a:lnSpc>
                <a:spcPct val="107000"/>
              </a:lnSpc>
              <a:spcAft>
                <a:spcPts val="300"/>
              </a:spcAft>
              <a:tabLst>
                <a:tab pos="457200" algn="l"/>
              </a:tabLst>
            </a:pPr>
            <a:r>
              <a:rPr lang="tr-TR" sz="1800" dirty="0" err="1">
                <a:effectLst/>
                <a:latin typeface="Calibri" panose="020F0502020204030204" pitchFamily="34" charset="0"/>
                <a:ea typeface="Times New Roman" panose="02020603050405020304" pitchFamily="18" charset="0"/>
                <a:cs typeface="Calibri" panose="020F0502020204030204" pitchFamily="34" charset="0"/>
              </a:rPr>
              <a:t>Decision</a:t>
            </a:r>
            <a:r>
              <a:rPr lang="tr-TR" sz="1800" dirty="0">
                <a:effectLst/>
                <a:latin typeface="Calibri" panose="020F0502020204030204" pitchFamily="34" charset="0"/>
                <a:ea typeface="Times New Roman" panose="02020603050405020304" pitchFamily="18" charset="0"/>
                <a:cs typeface="Calibri" panose="020F0502020204030204" pitchFamily="34" charset="0"/>
              </a:rPr>
              <a:t>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Tree</a:t>
            </a:r>
            <a:r>
              <a:rPr lang="tr-TR" sz="1800" dirty="0">
                <a:effectLst/>
                <a:latin typeface="Calibri" panose="020F0502020204030204" pitchFamily="34" charset="0"/>
                <a:ea typeface="Times New Roman" panose="02020603050405020304" pitchFamily="18" charset="0"/>
                <a:cs typeface="Calibri" panose="020F0502020204030204" pitchFamily="34" charset="0"/>
              </a:rPr>
              <a:t> (Karar Ağacı) : Veriler, sınıfları ile birlikte bu algoritmaya verildiğinde, algoritma verileri sınıflandırmak için kullanılabilecek bir dizi kural üretir. Karar düğümleri(</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decision</a:t>
            </a:r>
            <a:r>
              <a:rPr lang="tr-TR" sz="1800" dirty="0">
                <a:effectLst/>
                <a:latin typeface="Calibri" panose="020F0502020204030204" pitchFamily="34" charset="0"/>
                <a:ea typeface="Times New Roman" panose="02020603050405020304" pitchFamily="18" charset="0"/>
                <a:cs typeface="Calibri" panose="020F0502020204030204" pitchFamily="34" charset="0"/>
              </a:rPr>
              <a:t>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node</a:t>
            </a:r>
            <a:r>
              <a:rPr lang="tr-TR" sz="1800" dirty="0">
                <a:effectLst/>
                <a:latin typeface="Calibri" panose="020F0502020204030204" pitchFamily="34" charset="0"/>
                <a:ea typeface="Times New Roman" panose="02020603050405020304" pitchFamily="18" charset="0"/>
                <a:cs typeface="Calibri" panose="020F0502020204030204" pitchFamily="34" charset="0"/>
              </a:rPr>
              <a:t>) ve yaprak düğümleri(</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leaf</a:t>
            </a:r>
            <a:r>
              <a:rPr lang="tr-TR" sz="1800" dirty="0">
                <a:effectLst/>
                <a:latin typeface="Calibri" panose="020F0502020204030204" pitchFamily="34" charset="0"/>
                <a:ea typeface="Times New Roman" panose="02020603050405020304" pitchFamily="18" charset="0"/>
                <a:cs typeface="Calibri" panose="020F0502020204030204" pitchFamily="34" charset="0"/>
              </a:rPr>
              <a:t>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node</a:t>
            </a:r>
            <a:r>
              <a:rPr lang="tr-TR" sz="1800" dirty="0">
                <a:effectLst/>
                <a:latin typeface="Calibri" panose="020F0502020204030204" pitchFamily="34" charset="0"/>
                <a:ea typeface="Times New Roman" panose="02020603050405020304" pitchFamily="18" charset="0"/>
                <a:cs typeface="Calibri" panose="020F0502020204030204" pitchFamily="34" charset="0"/>
              </a:rPr>
              <a:t>) olan bir ağaç yapısına sahiptir. Hem sınıflandırma hem de regresyon yönteminde kullanılabilir.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457200" algn="l"/>
              </a:tabLst>
            </a:pPr>
            <a:r>
              <a:rPr lang="tr-TR" sz="1800" dirty="0" err="1">
                <a:effectLst/>
                <a:latin typeface="Calibri" panose="020F0502020204030204" pitchFamily="34" charset="0"/>
                <a:ea typeface="Times New Roman" panose="02020603050405020304" pitchFamily="18" charset="0"/>
                <a:cs typeface="Calibri" panose="020F0502020204030204" pitchFamily="34" charset="0"/>
              </a:rPr>
              <a:t>Random</a:t>
            </a:r>
            <a:r>
              <a:rPr lang="tr-TR" sz="1800" dirty="0">
                <a:effectLst/>
                <a:latin typeface="Calibri" panose="020F0502020204030204" pitchFamily="34" charset="0"/>
                <a:ea typeface="Times New Roman" panose="02020603050405020304" pitchFamily="18" charset="0"/>
                <a:cs typeface="Calibri" panose="020F0502020204030204" pitchFamily="34" charset="0"/>
              </a:rPr>
              <a:t>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Forest</a:t>
            </a:r>
            <a:r>
              <a:rPr lang="tr-TR" sz="1800" dirty="0">
                <a:effectLst/>
                <a:latin typeface="Calibri" panose="020F0502020204030204" pitchFamily="34" charset="0"/>
                <a:ea typeface="Times New Roman" panose="02020603050405020304" pitchFamily="18" charset="0"/>
                <a:cs typeface="Calibri" panose="020F0502020204030204" pitchFamily="34" charset="0"/>
              </a:rPr>
              <a:t> : Sınıflandırma işlemi sırasında birden fazla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decision-tree</a:t>
            </a:r>
            <a:r>
              <a:rPr lang="tr-TR" sz="1800" dirty="0">
                <a:effectLst/>
                <a:latin typeface="Calibri" panose="020F0502020204030204" pitchFamily="34" charset="0"/>
                <a:ea typeface="Times New Roman" panose="02020603050405020304" pitchFamily="18" charset="0"/>
                <a:cs typeface="Calibri" panose="020F0502020204030204" pitchFamily="34" charset="0"/>
              </a:rPr>
              <a:t> kullanılarak sınıflandırma değerinin yükseltilmesi hedefleyen, sınıflama veya regresyon yönteminde kullanılabilen algoritmadır.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tabLst>
                <a:tab pos="457200" algn="l"/>
              </a:tabLst>
            </a:pPr>
            <a:r>
              <a:rPr lang="tr-TR" sz="1800" dirty="0" err="1">
                <a:effectLst/>
                <a:latin typeface="Calibri" panose="020F0502020204030204" pitchFamily="34" charset="0"/>
                <a:ea typeface="Times New Roman" panose="02020603050405020304" pitchFamily="18" charset="0"/>
                <a:cs typeface="Calibri" panose="020F0502020204030204" pitchFamily="34" charset="0"/>
              </a:rPr>
              <a:t>Support</a:t>
            </a:r>
            <a:r>
              <a:rPr lang="tr-TR" sz="1800" dirty="0">
                <a:effectLst/>
                <a:latin typeface="Calibri" panose="020F0502020204030204" pitchFamily="34" charset="0"/>
                <a:ea typeface="Times New Roman" panose="02020603050405020304" pitchFamily="18" charset="0"/>
                <a:cs typeface="Calibri" panose="020F0502020204030204" pitchFamily="34" charset="0"/>
              </a:rPr>
              <a:t>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Vector</a:t>
            </a:r>
            <a:r>
              <a:rPr lang="tr-TR" sz="1800" dirty="0">
                <a:effectLst/>
                <a:latin typeface="Calibri" panose="020F0502020204030204" pitchFamily="34" charset="0"/>
                <a:ea typeface="Times New Roman" panose="02020603050405020304" pitchFamily="18" charset="0"/>
                <a:cs typeface="Calibri" panose="020F0502020204030204" pitchFamily="34" charset="0"/>
              </a:rPr>
              <a:t> Machine (Destekçi Vektör Makinesi) : Veri setinde birbirine benzeyen gruplar arasına birbirinden en uzak olan noktalardan sınırlar çizmeye yarayan algoritmadır.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18774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C24316-964D-A16C-36FF-884783C78EB0}"/>
              </a:ext>
            </a:extLst>
          </p:cNvPr>
          <p:cNvSpPr>
            <a:spLocks noGrp="1"/>
          </p:cNvSpPr>
          <p:nvPr>
            <p:ph type="title"/>
          </p:nvPr>
        </p:nvSpPr>
        <p:spPr/>
        <p:txBody>
          <a:bodyPr>
            <a:noAutofit/>
          </a:bodyPr>
          <a:lstStyle/>
          <a:p>
            <a:r>
              <a:rPr lang="tr-TR" sz="2800" dirty="0">
                <a:effectLst/>
                <a:ea typeface="Calibri" panose="020F0502020204030204" pitchFamily="34" charset="0"/>
                <a:cs typeface="Times New Roman" panose="02020603050405020304" pitchFamily="18" charset="0"/>
              </a:rPr>
              <a:t>Denetimsiz</a:t>
            </a:r>
            <a:r>
              <a:rPr lang="tr-TR" dirty="0">
                <a:effectLst/>
                <a:ea typeface="Calibri" panose="020F0502020204030204" pitchFamily="34" charset="0"/>
                <a:cs typeface="Times New Roman" panose="02020603050405020304" pitchFamily="18" charset="0"/>
              </a:rPr>
              <a:t> Öğrenme (</a:t>
            </a:r>
            <a:r>
              <a:rPr lang="tr-TR" dirty="0" err="1">
                <a:effectLst/>
                <a:ea typeface="Calibri" panose="020F0502020204030204" pitchFamily="34" charset="0"/>
                <a:cs typeface="Times New Roman" panose="02020603050405020304" pitchFamily="18" charset="0"/>
              </a:rPr>
              <a:t>Unsupervised</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Learining</a:t>
            </a:r>
            <a:r>
              <a:rPr lang="tr-TR" dirty="0">
                <a:effectLst/>
                <a:ea typeface="Calibri" panose="020F0502020204030204" pitchFamily="34" charset="0"/>
                <a:cs typeface="Times New Roman" panose="02020603050405020304" pitchFamily="18" charset="0"/>
              </a:rPr>
              <a:t>)</a:t>
            </a:r>
            <a:br>
              <a:rPr lang="tr-TR" dirty="0">
                <a:effectLst/>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1E16489D-C642-BDE3-5CCF-96DAB7869AF0}"/>
              </a:ext>
            </a:extLst>
          </p:cNvPr>
          <p:cNvSpPr>
            <a:spLocks noGrp="1"/>
          </p:cNvSpPr>
          <p:nvPr>
            <p:ph idx="1"/>
          </p:nvPr>
        </p:nvSpPr>
        <p:spPr/>
        <p:txBody>
          <a:bodyPr/>
          <a:lstStyle/>
          <a:p>
            <a:pPr marL="0" indent="0">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   Denetimsiz öğrenme herhangi bir algoritma verilemeden veriler arasındaki bağlantıyı ortaya çıkaran bir makine öğrenmesi tekniğidir. Elimizdeki verilerin herhangi bir etiketi veya tanımlayıcı özelliğinin olmadığı durumlarda kullanırız. </a:t>
            </a:r>
            <a:r>
              <a:rPr lang="tr-TR"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Denetimsiz öğrenmede ya veriler yorumlanarak aralarında bir ilişki bulunur ki buna da İlişkilendirme (</a:t>
            </a:r>
            <a:r>
              <a:rPr lang="tr-TR" sz="1800" spc="-5" dirty="0" err="1">
                <a:solidFill>
                  <a:srgbClr val="292929"/>
                </a:solidFill>
                <a:effectLst/>
                <a:latin typeface="Calibri" panose="020F0502020204030204" pitchFamily="34" charset="0"/>
                <a:ea typeface="Calibri" panose="020F0502020204030204" pitchFamily="34" charset="0"/>
                <a:cs typeface="Calibri" panose="020F0502020204030204" pitchFamily="34" charset="0"/>
              </a:rPr>
              <a:t>Association</a:t>
            </a:r>
            <a:r>
              <a:rPr lang="tr-TR"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problemleri denir ya da kümeleştirme işlemi Kümeleme (Clustering) yapılır.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“İlişkilendirme algoritması, verileriniz arasındaki birlikteliği ortaya çıkarır. Bu algoritma genelde </a:t>
            </a:r>
            <a:r>
              <a:rPr lang="tr-TR" sz="18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Birliktelik Kuralı Madenciliği (</a:t>
            </a:r>
            <a:r>
              <a:rPr lang="tr-TR" sz="1800" b="1" spc="-5" dirty="0" err="1">
                <a:solidFill>
                  <a:srgbClr val="292929"/>
                </a:solidFill>
                <a:effectLst/>
                <a:latin typeface="Calibri" panose="020F0502020204030204" pitchFamily="34" charset="0"/>
                <a:ea typeface="Calibri" panose="020F0502020204030204" pitchFamily="34" charset="0"/>
                <a:cs typeface="Calibri" panose="020F0502020204030204" pitchFamily="34" charset="0"/>
              </a:rPr>
              <a:t>Association</a:t>
            </a:r>
            <a:r>
              <a:rPr lang="tr-TR" sz="18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tr-TR" sz="1800" b="1" spc="-5" dirty="0" err="1">
                <a:solidFill>
                  <a:srgbClr val="292929"/>
                </a:solidFill>
                <a:effectLst/>
                <a:latin typeface="Calibri" panose="020F0502020204030204" pitchFamily="34" charset="0"/>
                <a:ea typeface="Calibri" panose="020F0502020204030204" pitchFamily="34" charset="0"/>
                <a:cs typeface="Calibri" panose="020F0502020204030204" pitchFamily="34" charset="0"/>
              </a:rPr>
              <a:t>Rule</a:t>
            </a:r>
            <a:r>
              <a:rPr lang="tr-TR" sz="18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tr-TR" sz="1800" b="1" spc="-5" dirty="0" err="1">
                <a:solidFill>
                  <a:srgbClr val="292929"/>
                </a:solidFill>
                <a:effectLst/>
                <a:latin typeface="Calibri" panose="020F0502020204030204" pitchFamily="34" charset="0"/>
                <a:ea typeface="Calibri" panose="020F0502020204030204" pitchFamily="34" charset="0"/>
                <a:cs typeface="Calibri" panose="020F0502020204030204" pitchFamily="34" charset="0"/>
              </a:rPr>
              <a:t>Mining</a:t>
            </a:r>
            <a:r>
              <a:rPr lang="tr-TR" sz="18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t>
            </a:r>
            <a:r>
              <a:rPr lang="tr-TR"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olarak bilinir. İlişkisel </a:t>
            </a:r>
            <a:r>
              <a:rPr lang="tr-TR" sz="1800" spc="-5" dirty="0" err="1">
                <a:solidFill>
                  <a:srgbClr val="292929"/>
                </a:solidFill>
                <a:effectLst/>
                <a:latin typeface="Calibri" panose="020F0502020204030204" pitchFamily="34" charset="0"/>
                <a:ea typeface="Calibri" panose="020F0502020204030204" pitchFamily="34" charset="0"/>
                <a:cs typeface="Calibri" panose="020F0502020204030204" pitchFamily="34" charset="0"/>
              </a:rPr>
              <a:t>veritabanları</a:t>
            </a:r>
            <a:r>
              <a:rPr lang="tr-TR"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işlem </a:t>
            </a:r>
            <a:r>
              <a:rPr lang="tr-TR" sz="1800" spc="-5" dirty="0" err="1">
                <a:solidFill>
                  <a:srgbClr val="292929"/>
                </a:solidFill>
                <a:effectLst/>
                <a:latin typeface="Calibri" panose="020F0502020204030204" pitchFamily="34" charset="0"/>
                <a:ea typeface="Calibri" panose="020F0502020204030204" pitchFamily="34" charset="0"/>
                <a:cs typeface="Calibri" panose="020F0502020204030204" pitchFamily="34" charset="0"/>
              </a:rPr>
              <a:t>veritabanları</a:t>
            </a:r>
            <a:r>
              <a:rPr lang="tr-TR"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ve diğer depo biçimleri gibi çeşitli </a:t>
            </a:r>
            <a:r>
              <a:rPr lang="tr-TR" sz="1800" spc="-5" dirty="0" err="1">
                <a:solidFill>
                  <a:srgbClr val="292929"/>
                </a:solidFill>
                <a:effectLst/>
                <a:latin typeface="Calibri" panose="020F0502020204030204" pitchFamily="34" charset="0"/>
                <a:ea typeface="Calibri" panose="020F0502020204030204" pitchFamily="34" charset="0"/>
                <a:cs typeface="Calibri" panose="020F0502020204030204" pitchFamily="34" charset="0"/>
              </a:rPr>
              <a:t>veritabanlarında</a:t>
            </a:r>
            <a:r>
              <a:rPr lang="tr-TR"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bulunan veri kümelerinden sık sık meydana gelen kalıpları, bağıntıları veya ilişkileri gözlemlemeyi amaçlayan bir prosedürdür.”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119976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294B2-7946-B309-528D-F2BF6CDC8548}"/>
              </a:ext>
            </a:extLst>
          </p:cNvPr>
          <p:cNvSpPr>
            <a:spLocks noGrp="1"/>
          </p:cNvSpPr>
          <p:nvPr>
            <p:ph type="title"/>
          </p:nvPr>
        </p:nvSpPr>
        <p:spPr/>
        <p:txBody>
          <a:bodyPr>
            <a:normAutofit fontScale="90000"/>
          </a:bodyPr>
          <a:lstStyle/>
          <a:p>
            <a:r>
              <a:rPr lang="tr-TR" dirty="0">
                <a:effectLst/>
                <a:ea typeface="Calibri" panose="020F0502020204030204" pitchFamily="34" charset="0"/>
                <a:cs typeface="Times New Roman" panose="02020603050405020304" pitchFamily="18" charset="0"/>
              </a:rPr>
              <a:t>Denetimsiz Öğrenme (</a:t>
            </a:r>
            <a:r>
              <a:rPr lang="tr-TR" dirty="0" err="1">
                <a:effectLst/>
                <a:ea typeface="Calibri" panose="020F0502020204030204" pitchFamily="34" charset="0"/>
                <a:cs typeface="Times New Roman" panose="02020603050405020304" pitchFamily="18" charset="0"/>
              </a:rPr>
              <a:t>Unsupervised</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Learining</a:t>
            </a:r>
            <a:r>
              <a:rPr lang="tr-TR" dirty="0">
                <a:effectLst/>
                <a:ea typeface="Calibri" panose="020F0502020204030204" pitchFamily="34" charset="0"/>
                <a:cs typeface="Times New Roman" panose="02020603050405020304" pitchFamily="18" charset="0"/>
              </a:rPr>
              <a:t>)</a:t>
            </a:r>
            <a:br>
              <a:rPr lang="tr-TR" dirty="0">
                <a:effectLst/>
                <a:ea typeface="Calibri" panose="020F0502020204030204" pitchFamily="34" charset="0"/>
                <a:cs typeface="Times New Roman" panose="02020603050405020304" pitchFamily="18" charset="0"/>
              </a:rPr>
            </a:br>
            <a:endParaRPr lang="tr-TR" dirty="0"/>
          </a:p>
        </p:txBody>
      </p:sp>
      <p:pic>
        <p:nvPicPr>
          <p:cNvPr id="4" name="İçerik Yer Tutucusu 3" descr="Unsupervised Learning (Kümeleme) - ppt video online indir">
            <a:extLst>
              <a:ext uri="{FF2B5EF4-FFF2-40B4-BE49-F238E27FC236}">
                <a16:creationId xmlns:a16="http://schemas.microsoft.com/office/drawing/2014/main" id="{E36112FE-4BE6-A2B6-7582-711FD34E9E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3404" y="2016125"/>
            <a:ext cx="4599517" cy="3449638"/>
          </a:xfrm>
          <a:prstGeom prst="rect">
            <a:avLst/>
          </a:prstGeom>
          <a:noFill/>
          <a:ln>
            <a:noFill/>
          </a:ln>
        </p:spPr>
      </p:pic>
    </p:spTree>
    <p:extLst>
      <p:ext uri="{BB962C8B-B14F-4D97-AF65-F5344CB8AC3E}">
        <p14:creationId xmlns:p14="http://schemas.microsoft.com/office/powerpoint/2010/main" val="383976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2A259F-4E45-1BC2-866B-FA9661A9CB32}"/>
              </a:ext>
            </a:extLst>
          </p:cNvPr>
          <p:cNvSpPr>
            <a:spLocks noGrp="1"/>
          </p:cNvSpPr>
          <p:nvPr>
            <p:ph type="title"/>
          </p:nvPr>
        </p:nvSpPr>
        <p:spPr/>
        <p:txBody>
          <a:bodyPr/>
          <a:lstStyle/>
          <a:p>
            <a:r>
              <a:rPr lang="tr-TR" dirty="0"/>
              <a:t>Makine öğrenmesi nedir ?</a:t>
            </a:r>
          </a:p>
        </p:txBody>
      </p:sp>
      <p:sp>
        <p:nvSpPr>
          <p:cNvPr id="3" name="İçerik Yer Tutucusu 2">
            <a:extLst>
              <a:ext uri="{FF2B5EF4-FFF2-40B4-BE49-F238E27FC236}">
                <a16:creationId xmlns:a16="http://schemas.microsoft.com/office/drawing/2014/main" id="{CBBAD69C-380D-FC40-7235-EC410371FCE0}"/>
              </a:ext>
            </a:extLst>
          </p:cNvPr>
          <p:cNvSpPr>
            <a:spLocks noGrp="1"/>
          </p:cNvSpPr>
          <p:nvPr>
            <p:ph idx="1"/>
          </p:nvPr>
        </p:nvSpPr>
        <p:spPr/>
        <p:txBody>
          <a:body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Her şeyden önce makine öğrenmesinin yakıtı olan veri nedir sorusuna yanıt bulmaya çalışalım</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Veri;</a:t>
            </a:r>
          </a:p>
          <a:p>
            <a:pPr marL="0" indent="0">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 Faydalı bilgiler içerebilen bilgi topluluğudur. Bu bilgiler ham bir şekilde bulunur ve ismini veriden alan veri bilimciler tarafından bu bilgi yığınını işlenip veriden faydalı bilgi çıkartılabilir, bunu yaparken bir çok alandan faydalanırlar biz bu yazımızda elimizdeki veriden yeni verileri tahmin edebilmemizi veriyi gruplamamızı sağlayan makine öğrenmesini işleyeceğiz.</a:t>
            </a:r>
            <a:endParaRPr lang="tr-TR" dirty="0"/>
          </a:p>
        </p:txBody>
      </p:sp>
    </p:spTree>
    <p:extLst>
      <p:ext uri="{BB962C8B-B14F-4D97-AF65-F5344CB8AC3E}">
        <p14:creationId xmlns:p14="http://schemas.microsoft.com/office/powerpoint/2010/main" val="412027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7F87A1-028A-7F7E-4598-6B7E6D33DE91}"/>
              </a:ext>
            </a:extLst>
          </p:cNvPr>
          <p:cNvSpPr>
            <a:spLocks noGrp="1"/>
          </p:cNvSpPr>
          <p:nvPr>
            <p:ph type="title"/>
          </p:nvPr>
        </p:nvSpPr>
        <p:spPr/>
        <p:txBody>
          <a:bodyPr>
            <a:normAutofit fontScale="90000"/>
          </a:bodyPr>
          <a:lstStyle/>
          <a:p>
            <a:r>
              <a:rPr lang="tr-TR" dirty="0">
                <a:effectLst/>
                <a:ea typeface="Calibri" panose="020F0502020204030204" pitchFamily="34" charset="0"/>
                <a:cs typeface="Times New Roman" panose="02020603050405020304" pitchFamily="18" charset="0"/>
              </a:rPr>
              <a:t>Denetimsiz Öğrenme (</a:t>
            </a:r>
            <a:r>
              <a:rPr lang="tr-TR" dirty="0" err="1">
                <a:effectLst/>
                <a:ea typeface="Calibri" panose="020F0502020204030204" pitchFamily="34" charset="0"/>
                <a:cs typeface="Times New Roman" panose="02020603050405020304" pitchFamily="18" charset="0"/>
              </a:rPr>
              <a:t>Unsupervised</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Learining</a:t>
            </a:r>
            <a:r>
              <a:rPr lang="tr-TR" dirty="0">
                <a:effectLst/>
                <a:ea typeface="Calibri" panose="020F0502020204030204" pitchFamily="34" charset="0"/>
                <a:cs typeface="Times New Roman" panose="02020603050405020304" pitchFamily="18" charset="0"/>
              </a:rPr>
              <a:t>)</a:t>
            </a:r>
            <a:br>
              <a:rPr lang="tr-TR" dirty="0">
                <a:effectLst/>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E8542111-05BE-1D6F-E6AE-8C709D674ADD}"/>
              </a:ext>
            </a:extLst>
          </p:cNvPr>
          <p:cNvSpPr>
            <a:spLocks noGrp="1"/>
          </p:cNvSpPr>
          <p:nvPr>
            <p:ph idx="1"/>
          </p:nvPr>
        </p:nvSpPr>
        <p:spPr/>
        <p:txBody>
          <a:bodyPr>
            <a:normAutofit lnSpcReduction="10000"/>
          </a:bodyPr>
          <a:lstStyle/>
          <a:p>
            <a:pPr marL="0" indent="0">
              <a:buNone/>
            </a:pPr>
            <a:r>
              <a:rPr lang="tr-TR"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Bir örnek verecek olursak, bir alışveriş sitesinde gezerken bazı ürünlere bakmışızdır o ürünlere bakarken alt kısımlarda da o ürüne benzer ya da tamamlayıcı ürünler görürüz aslında bu denetimsiz öğrenmenin ilişkilendirmesinden dolayı karşımıza çıkan bir durumdur çünkü bizim gibi başka kullanıcılarda aynı ürün veya benzerlerine bakmıştır ve bizim baktığımız ürünler birer veri olur algoritmada bu ürünleri birbirleriyle ilişkilendirir. Makine öğrenmesi kısmında verdiğimiz sosyal medya örneği de aynı temele dayanır.</a:t>
            </a:r>
            <a:endParaRPr lang="tr-TR"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1200"/>
              </a:spcAft>
              <a:buNone/>
            </a:pPr>
            <a:r>
              <a:rPr lang="tr-TR" sz="1800" dirty="0">
                <a:effectLst/>
                <a:latin typeface="Calibri" panose="020F0502020204030204" pitchFamily="34" charset="0"/>
                <a:ea typeface="Calibri" panose="020F0502020204030204" pitchFamily="34" charset="0"/>
                <a:cs typeface="Calibri" panose="020F0502020204030204" pitchFamily="34" charset="0"/>
              </a:rPr>
              <a:t>Denetimsiz Öğrenme yöntemleri iki grupta incelenir;</a:t>
            </a:r>
          </a:p>
          <a:p>
            <a:pPr marL="342900" lvl="0" indent="-342900">
              <a:lnSpc>
                <a:spcPct val="107000"/>
              </a:lnSpc>
              <a:spcAft>
                <a:spcPts val="300"/>
              </a:spcAft>
              <a:buSzPts val="1000"/>
              <a:buFont typeface="Symbol" panose="05050102010706020507" pitchFamily="18" charset="2"/>
              <a:buChar char=""/>
              <a:tabLst>
                <a:tab pos="457200" algn="l"/>
              </a:tabLst>
            </a:pPr>
            <a:r>
              <a:rPr lang="tr-TR" sz="1800" dirty="0">
                <a:effectLst/>
                <a:latin typeface="Calibri" panose="020F0502020204030204" pitchFamily="34" charset="0"/>
                <a:ea typeface="Calibri" panose="020F0502020204030204" pitchFamily="34" charset="0"/>
                <a:cs typeface="Calibri" panose="020F0502020204030204" pitchFamily="34" charset="0"/>
              </a:rPr>
              <a:t>Kümeleme (Clustering)</a:t>
            </a:r>
          </a:p>
          <a:p>
            <a:pPr marL="342900" lvl="0" indent="-342900">
              <a:lnSpc>
                <a:spcPct val="107000"/>
              </a:lnSpc>
              <a:spcAft>
                <a:spcPts val="300"/>
              </a:spcAft>
              <a:buSzPts val="1000"/>
              <a:buFont typeface="Symbol" panose="05050102010706020507" pitchFamily="18" charset="2"/>
              <a:buChar char=""/>
              <a:tabLst>
                <a:tab pos="457200" algn="l"/>
              </a:tabLst>
            </a:pPr>
            <a:r>
              <a:rPr lang="tr-TR" sz="1800" dirty="0">
                <a:effectLst/>
                <a:latin typeface="Calibri" panose="020F0502020204030204" pitchFamily="34" charset="0"/>
                <a:ea typeface="Calibri" panose="020F0502020204030204" pitchFamily="34" charset="0"/>
                <a:cs typeface="Calibri" panose="020F0502020204030204" pitchFamily="34" charset="0"/>
              </a:rPr>
              <a:t>Boyut Azaltma (</a:t>
            </a:r>
            <a:r>
              <a:rPr lang="tr-T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Dimensionality</a:t>
            </a:r>
            <a:r>
              <a:rPr lang="tr-T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tr-T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Reduction</a:t>
            </a:r>
            <a:r>
              <a:rPr lang="tr-T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tr-TR"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tr-TR" dirty="0"/>
          </a:p>
        </p:txBody>
      </p:sp>
    </p:spTree>
    <p:extLst>
      <p:ext uri="{BB962C8B-B14F-4D97-AF65-F5344CB8AC3E}">
        <p14:creationId xmlns:p14="http://schemas.microsoft.com/office/powerpoint/2010/main" val="160597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218306-F6AC-151F-3768-F879E2FB4EFC}"/>
              </a:ext>
            </a:extLst>
          </p:cNvPr>
          <p:cNvSpPr>
            <a:spLocks noGrp="1"/>
          </p:cNvSpPr>
          <p:nvPr>
            <p:ph type="title"/>
          </p:nvPr>
        </p:nvSpPr>
        <p:spPr/>
        <p:txBody>
          <a:bodyPr/>
          <a:lstStyle/>
          <a:p>
            <a:r>
              <a:rPr lang="tr-TR" dirty="0">
                <a:effectLst/>
                <a:ea typeface="Calibri" panose="020F0502020204030204" pitchFamily="34" charset="0"/>
                <a:cs typeface="Times New Roman" panose="02020603050405020304" pitchFamily="18" charset="0"/>
              </a:rPr>
              <a:t>Denetimsiz Öğrenme türleri</a:t>
            </a:r>
            <a:endParaRPr lang="tr-TR" dirty="0"/>
          </a:p>
        </p:txBody>
      </p:sp>
      <p:sp>
        <p:nvSpPr>
          <p:cNvPr id="3" name="İçerik Yer Tutucusu 2">
            <a:extLst>
              <a:ext uri="{FF2B5EF4-FFF2-40B4-BE49-F238E27FC236}">
                <a16:creationId xmlns:a16="http://schemas.microsoft.com/office/drawing/2014/main" id="{1FB57C50-7173-6B4F-D2A3-B8B28B69091F}"/>
              </a:ext>
            </a:extLst>
          </p:cNvPr>
          <p:cNvSpPr>
            <a:spLocks noGrp="1"/>
          </p:cNvSpPr>
          <p:nvPr>
            <p:ph idx="1"/>
          </p:nvPr>
        </p:nvSpPr>
        <p:spPr/>
        <p:txBody>
          <a:bodyPr/>
          <a:lstStyle/>
          <a:p>
            <a:pPr marL="0" indent="0">
              <a:spcAft>
                <a:spcPts val="600"/>
              </a:spcAft>
              <a:buNone/>
            </a:pPr>
            <a:r>
              <a:rPr lang="tr-TR" sz="1800" b="0" dirty="0">
                <a:solidFill>
                  <a:srgbClr val="000000"/>
                </a:solidFill>
                <a:effectLst/>
                <a:latin typeface="Calibri" panose="020F0502020204030204" pitchFamily="34" charset="0"/>
                <a:ea typeface="Times New Roman" panose="02020603050405020304" pitchFamily="18" charset="0"/>
              </a:rPr>
              <a:t>Kümeleme (Clustering);</a:t>
            </a:r>
            <a:endParaRPr lang="tr-TR" sz="1800" b="1" dirty="0">
              <a:effectLst/>
              <a:latin typeface="Times New Roman" panose="02020603050405020304" pitchFamily="18" charset="0"/>
              <a:ea typeface="Times New Roman" panose="02020603050405020304" pitchFamily="18" charset="0"/>
            </a:endParaRPr>
          </a:p>
          <a:p>
            <a:pPr marL="0" indent="0">
              <a:spcAft>
                <a:spcPts val="1200"/>
              </a:spcAft>
              <a:buNone/>
            </a:pPr>
            <a:r>
              <a:rPr lang="tr-TR" sz="1800" dirty="0">
                <a:effectLst/>
                <a:latin typeface="Calibri" panose="020F0502020204030204" pitchFamily="34" charset="0"/>
                <a:ea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rPr>
              <a:t>Clusteringden</a:t>
            </a:r>
            <a:r>
              <a:rPr lang="tr-TR" sz="1800" dirty="0">
                <a:effectLst/>
                <a:latin typeface="Calibri" panose="020F0502020204030204" pitchFamily="34" charset="0"/>
                <a:ea typeface="Times New Roman" panose="02020603050405020304" pitchFamily="18" charset="0"/>
              </a:rPr>
              <a:t> önce </a:t>
            </a:r>
            <a:r>
              <a:rPr lang="tr-TR" sz="1800" dirty="0" err="1">
                <a:effectLst/>
                <a:latin typeface="Calibri" panose="020F0502020204030204" pitchFamily="34" charset="0"/>
                <a:ea typeface="Times New Roman" panose="02020603050405020304" pitchFamily="18" charset="0"/>
              </a:rPr>
              <a:t>önce</a:t>
            </a:r>
            <a:r>
              <a:rPr lang="tr-TR" sz="1800" dirty="0">
                <a:effectLst/>
                <a:latin typeface="Calibri" panose="020F0502020204030204" pitchFamily="34" charset="0"/>
                <a:ea typeface="Times New Roman" panose="02020603050405020304" pitchFamily="18" charset="0"/>
              </a:rPr>
              <a:t> verilerin standart hale getirilmesi gerekir(bununla ilgili bilgiler Veri Dönüşümü(Data </a:t>
            </a:r>
            <a:r>
              <a:rPr lang="tr-TR" sz="1800" dirty="0" err="1">
                <a:effectLst/>
                <a:latin typeface="Calibri" panose="020F0502020204030204" pitchFamily="34" charset="0"/>
                <a:ea typeface="Times New Roman" panose="02020603050405020304" pitchFamily="18" charset="0"/>
              </a:rPr>
              <a:t>Transformation</a:t>
            </a:r>
            <a:r>
              <a:rPr lang="tr-TR" sz="1800" dirty="0">
                <a:effectLst/>
                <a:latin typeface="Calibri" panose="020F0502020204030204" pitchFamily="34" charset="0"/>
                <a:ea typeface="Times New Roman" panose="02020603050405020304" pitchFamily="18" charset="0"/>
              </a:rPr>
              <a:t>) bölümünde bulunmaktadır). Kümeleme, bir nevi nokta mesafelerine göre kümeler oluşturma işlemidir.</a:t>
            </a:r>
            <a:endParaRPr lang="tr-TR" sz="1800" dirty="0">
              <a:effectLst/>
              <a:latin typeface="Times New Roman" panose="02020603050405020304" pitchFamily="18" charset="0"/>
              <a:ea typeface="Times New Roman" panose="02020603050405020304" pitchFamily="18" charset="0"/>
            </a:endParaRPr>
          </a:p>
          <a:p>
            <a:endParaRPr lang="tr-TR" dirty="0"/>
          </a:p>
        </p:txBody>
      </p:sp>
    </p:spTree>
    <p:extLst>
      <p:ext uri="{BB962C8B-B14F-4D97-AF65-F5344CB8AC3E}">
        <p14:creationId xmlns:p14="http://schemas.microsoft.com/office/powerpoint/2010/main" val="3037762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ADD9F8-B543-9A48-031C-FFBA0C7EFD7F}"/>
              </a:ext>
            </a:extLst>
          </p:cNvPr>
          <p:cNvSpPr>
            <a:spLocks noGrp="1"/>
          </p:cNvSpPr>
          <p:nvPr>
            <p:ph type="title"/>
          </p:nvPr>
        </p:nvSpPr>
        <p:spPr/>
        <p:txBody>
          <a:bodyPr/>
          <a:lstStyle/>
          <a:p>
            <a:r>
              <a:rPr lang="tr-TR" dirty="0">
                <a:effectLst/>
                <a:ea typeface="Calibri" panose="020F0502020204030204" pitchFamily="34" charset="0"/>
                <a:cs typeface="Times New Roman" panose="02020603050405020304" pitchFamily="18" charset="0"/>
              </a:rPr>
              <a:t>Denetimsiz Öğrenme türleri</a:t>
            </a:r>
            <a:endParaRPr lang="tr-TR" dirty="0"/>
          </a:p>
        </p:txBody>
      </p:sp>
      <p:sp>
        <p:nvSpPr>
          <p:cNvPr id="3" name="İçerik Yer Tutucusu 2">
            <a:extLst>
              <a:ext uri="{FF2B5EF4-FFF2-40B4-BE49-F238E27FC236}">
                <a16:creationId xmlns:a16="http://schemas.microsoft.com/office/drawing/2014/main" id="{C0E1E3D3-7898-40AE-CC42-1F64B08CBA84}"/>
              </a:ext>
            </a:extLst>
          </p:cNvPr>
          <p:cNvSpPr>
            <a:spLocks noGrp="1"/>
          </p:cNvSpPr>
          <p:nvPr>
            <p:ph idx="1"/>
          </p:nvPr>
        </p:nvSpPr>
        <p:spPr/>
        <p:txBody>
          <a:bodyPr/>
          <a:lstStyle/>
          <a:p>
            <a:pPr marL="0" indent="0">
              <a:spcAft>
                <a:spcPts val="600"/>
              </a:spcAft>
              <a:buNone/>
            </a:pPr>
            <a:r>
              <a:rPr lang="tr-TR" sz="1800" b="0" dirty="0">
                <a:solidFill>
                  <a:srgbClr val="000000"/>
                </a:solidFill>
                <a:effectLst/>
                <a:latin typeface="Calibri" panose="020F0502020204030204" pitchFamily="34" charset="0"/>
                <a:ea typeface="Times New Roman" panose="02020603050405020304" pitchFamily="18" charset="0"/>
              </a:rPr>
              <a:t>Boyut küçültme (</a:t>
            </a:r>
            <a:r>
              <a:rPr lang="tr-TR" sz="1800" b="0" dirty="0" err="1">
                <a:solidFill>
                  <a:srgbClr val="000000"/>
                </a:solidFill>
                <a:effectLst/>
                <a:latin typeface="Calibri" panose="020F0502020204030204" pitchFamily="34" charset="0"/>
                <a:ea typeface="Times New Roman" panose="02020603050405020304" pitchFamily="18" charset="0"/>
              </a:rPr>
              <a:t>Dimensionality</a:t>
            </a:r>
            <a:r>
              <a:rPr lang="tr-TR" sz="1800" b="0" dirty="0">
                <a:solidFill>
                  <a:srgbClr val="000000"/>
                </a:solidFill>
                <a:effectLst/>
                <a:latin typeface="Calibri" panose="020F0502020204030204" pitchFamily="34" charset="0"/>
                <a:ea typeface="Times New Roman" panose="02020603050405020304" pitchFamily="18" charset="0"/>
              </a:rPr>
              <a:t> </a:t>
            </a:r>
            <a:r>
              <a:rPr lang="tr-TR" sz="1800" b="0" dirty="0" err="1">
                <a:solidFill>
                  <a:srgbClr val="000000"/>
                </a:solidFill>
                <a:effectLst/>
                <a:latin typeface="Calibri" panose="020F0502020204030204" pitchFamily="34" charset="0"/>
                <a:ea typeface="Times New Roman" panose="02020603050405020304" pitchFamily="18" charset="0"/>
              </a:rPr>
              <a:t>Reduction</a:t>
            </a:r>
            <a:r>
              <a:rPr lang="tr-TR" sz="1800" b="0" dirty="0">
                <a:solidFill>
                  <a:srgbClr val="000000"/>
                </a:solidFill>
                <a:effectLst/>
                <a:latin typeface="Calibri" panose="020F0502020204030204" pitchFamily="34" charset="0"/>
                <a:ea typeface="Times New Roman" panose="02020603050405020304" pitchFamily="18" charset="0"/>
              </a:rPr>
              <a:t>);</a:t>
            </a:r>
            <a:endParaRPr lang="tr-TR" sz="1800" b="1" dirty="0">
              <a:effectLst/>
              <a:latin typeface="Times New Roman" panose="02020603050405020304" pitchFamily="18" charset="0"/>
              <a:ea typeface="Times New Roman" panose="02020603050405020304" pitchFamily="18" charset="0"/>
            </a:endParaRPr>
          </a:p>
          <a:p>
            <a:pPr marL="0" indent="0">
              <a:spcAft>
                <a:spcPts val="1200"/>
              </a:spcAft>
              <a:buNone/>
            </a:pPr>
            <a:r>
              <a:rPr lang="tr-TR" sz="1800" dirty="0">
                <a:effectLst/>
                <a:latin typeface="Calibri" panose="020F0502020204030204" pitchFamily="34" charset="0"/>
                <a:ea typeface="Times New Roman" panose="02020603050405020304" pitchFamily="18" charset="0"/>
              </a:rPr>
              <a:t>   Boyutsal küçültme, her biri en fazla miktarda bilgi içerecek şekilde, verilerin azaltılması işlemidir. Yüksek boyutlu verilerin görüntülenip azaltılarak veya az ilişkili (</a:t>
            </a:r>
            <a:r>
              <a:rPr lang="tr-TR" sz="1800" dirty="0" err="1">
                <a:effectLst/>
                <a:latin typeface="Calibri" panose="020F0502020204030204" pitchFamily="34" charset="0"/>
                <a:ea typeface="Times New Roman" panose="02020603050405020304" pitchFamily="18" charset="0"/>
              </a:rPr>
              <a:t>low-correlation</a:t>
            </a:r>
            <a:r>
              <a:rPr lang="tr-TR" sz="1800" dirty="0">
                <a:effectLst/>
                <a:latin typeface="Calibri" panose="020F0502020204030204" pitchFamily="34" charset="0"/>
                <a:ea typeface="Times New Roman" panose="02020603050405020304" pitchFamily="18" charset="0"/>
              </a:rPr>
              <a:t>) özelliklerin kaldırılmasıyla makine öğrenme modellerinin hızlandırılması için kullanılır</a:t>
            </a:r>
            <a:r>
              <a:rPr lang="tr-TR" sz="1800" dirty="0">
                <a:effectLst/>
                <a:latin typeface="Arial" panose="020B0604020202020204" pitchFamily="34" charset="0"/>
                <a:ea typeface="Times New Roman" panose="02020603050405020304" pitchFamily="18" charset="0"/>
              </a:rPr>
              <a:t>.</a:t>
            </a:r>
            <a:endParaRPr lang="tr-TR" sz="1800" dirty="0">
              <a:effectLst/>
              <a:latin typeface="Times New Roman" panose="02020603050405020304" pitchFamily="18" charset="0"/>
              <a:ea typeface="Times New Roman" panose="02020603050405020304" pitchFamily="18" charset="0"/>
            </a:endParaRPr>
          </a:p>
          <a:p>
            <a:endParaRPr lang="tr-TR" dirty="0"/>
          </a:p>
        </p:txBody>
      </p:sp>
    </p:spTree>
    <p:extLst>
      <p:ext uri="{BB962C8B-B14F-4D97-AF65-F5344CB8AC3E}">
        <p14:creationId xmlns:p14="http://schemas.microsoft.com/office/powerpoint/2010/main" val="874307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D904B1-A7D7-9F64-B3D2-2D2353C83C8C}"/>
              </a:ext>
            </a:extLst>
          </p:cNvPr>
          <p:cNvSpPr>
            <a:spLocks noGrp="1"/>
          </p:cNvSpPr>
          <p:nvPr>
            <p:ph type="title"/>
          </p:nvPr>
        </p:nvSpPr>
        <p:spPr/>
        <p:txBody>
          <a:bodyPr>
            <a:normAutofit fontScale="90000"/>
          </a:bodyPr>
          <a:lstStyle/>
          <a:p>
            <a:r>
              <a:rPr lang="tr-TR" sz="2800" spc="-5" dirty="0">
                <a:solidFill>
                  <a:srgbClr val="292929"/>
                </a:solidFill>
                <a:effectLst/>
                <a:ea typeface="Calibri" panose="020F0502020204030204" pitchFamily="34" charset="0"/>
                <a:cs typeface="Calibri" panose="020F0502020204030204" pitchFamily="34" charset="0"/>
              </a:rPr>
              <a:t>Denetimli ve Denetimsiz Öğrenme Arasındaki Farklar</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9215CAB3-2535-4722-F412-61419017FD5E}"/>
              </a:ext>
            </a:extLst>
          </p:cNvPr>
          <p:cNvSpPr>
            <a:spLocks noGrp="1"/>
          </p:cNvSpPr>
          <p:nvPr>
            <p:ph idx="1"/>
          </p:nvPr>
        </p:nvSpPr>
        <p:spPr/>
        <p:txBody>
          <a:bodyPr/>
          <a:lstStyle/>
          <a:p>
            <a:pPr marL="0" indent="0">
              <a:lnSpc>
                <a:spcPts val="2400"/>
              </a:lnSpc>
              <a:spcBef>
                <a:spcPts val="2400"/>
              </a:spcBef>
              <a:buNone/>
            </a:pPr>
            <a:r>
              <a:rPr lang="tr-TR" sz="1800" spc="-5" dirty="0">
                <a:solidFill>
                  <a:srgbClr val="292929"/>
                </a:solidFill>
                <a:effectLst/>
                <a:latin typeface="Calibri" panose="020F0502020204030204" pitchFamily="34" charset="0"/>
                <a:ea typeface="Times New Roman" panose="02020603050405020304" pitchFamily="18" charset="0"/>
              </a:rPr>
              <a:t>   İki öğrenme tekniği arasındaki en temel fark etiketli bir veri kümesinin kullanılmasıdır, hangi bilginin hangi bilgiyle eşelenileceği biliniyor ve algoritmanın daha önce görmediği bir veri için en uygun çıktıyı sağlıyor bu kısım denetimli öğrenmeydi. Denetimsiz öğrenmede ise etiketsiz veriler arasındaki ilişkiyi bulmaya çalışır. Denetimli öğrenme genellikle Regresyon ve Sınıflandırma problemlerine uygulanırken, denetimsiz öğrenme Kümeleme (Clustering) ve İlişkilendirme (</a:t>
            </a:r>
            <a:r>
              <a:rPr lang="tr-TR" sz="1800" spc="-5" dirty="0" err="1">
                <a:solidFill>
                  <a:srgbClr val="292929"/>
                </a:solidFill>
                <a:effectLst/>
                <a:latin typeface="Calibri" panose="020F0502020204030204" pitchFamily="34" charset="0"/>
                <a:ea typeface="Times New Roman" panose="02020603050405020304" pitchFamily="18" charset="0"/>
              </a:rPr>
              <a:t>Association</a:t>
            </a:r>
            <a:r>
              <a:rPr lang="tr-TR" sz="1800" spc="-5" dirty="0">
                <a:solidFill>
                  <a:srgbClr val="292929"/>
                </a:solidFill>
                <a:effectLst/>
                <a:latin typeface="Calibri" panose="020F0502020204030204" pitchFamily="34" charset="0"/>
                <a:ea typeface="Times New Roman" panose="02020603050405020304" pitchFamily="18" charset="0"/>
              </a:rPr>
              <a:t>) problemlerine uygulanır. Özetle Denetimli öğrenmede çıktının nasıl olması gerektiği bilinen etiketli veriler kullanılır. Fakat denetimsiz öğrenmede, çıktının nasıl olması gerektiği etiketsiz verilerle ile kendi kendine öğrenilir. </a:t>
            </a:r>
            <a:endParaRPr lang="tr-TR" sz="1800" dirty="0">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pPr>
            <a:r>
              <a:rPr lang="tr-TR"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021194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EA1123-CD33-9790-5B1C-31844B3C791B}"/>
              </a:ext>
            </a:extLst>
          </p:cNvPr>
          <p:cNvSpPr>
            <a:spLocks noGrp="1"/>
          </p:cNvSpPr>
          <p:nvPr>
            <p:ph type="title"/>
          </p:nvPr>
        </p:nvSpPr>
        <p:spPr/>
        <p:txBody>
          <a:bodyPr>
            <a:normAutofit fontScale="90000"/>
          </a:bodyPr>
          <a:lstStyle/>
          <a:p>
            <a:r>
              <a:rPr lang="tr-TR" sz="3200" spc="-5" dirty="0">
                <a:solidFill>
                  <a:srgbClr val="292929"/>
                </a:solidFill>
                <a:effectLst/>
                <a:ea typeface="Calibri" panose="020F0502020204030204" pitchFamily="34" charset="0"/>
                <a:cs typeface="Calibri" panose="020F0502020204030204" pitchFamily="34" charset="0"/>
              </a:rPr>
              <a:t>Denetimli ve Denetimsiz Öğrenme Arasındaki Farklar</a:t>
            </a:r>
            <a:br>
              <a:rPr lang="tr-TR" sz="20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046783D0-91A5-A7A9-0366-20958C48A7BC}"/>
              </a:ext>
            </a:extLst>
          </p:cNvPr>
          <p:cNvSpPr>
            <a:spLocks noGrp="1"/>
          </p:cNvSpPr>
          <p:nvPr>
            <p:ph idx="1"/>
          </p:nvPr>
        </p:nvSpPr>
        <p:spPr/>
        <p:txBody>
          <a:bodyPr/>
          <a:lstStyle/>
          <a:p>
            <a:pPr marL="0" indent="0">
              <a:buNone/>
            </a:pPr>
            <a:br>
              <a:rPr lang="tr-TR" sz="14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pic>
        <p:nvPicPr>
          <p:cNvPr id="4" name="Resim 3">
            <a:extLst>
              <a:ext uri="{FF2B5EF4-FFF2-40B4-BE49-F238E27FC236}">
                <a16:creationId xmlns:a16="http://schemas.microsoft.com/office/drawing/2014/main" id="{E6FB1CEC-91C0-2F22-F6BA-CCDAD8A491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8459" y="2296561"/>
            <a:ext cx="8615082" cy="2264877"/>
          </a:xfrm>
          <a:prstGeom prst="rect">
            <a:avLst/>
          </a:prstGeom>
          <a:noFill/>
          <a:ln>
            <a:noFill/>
          </a:ln>
        </p:spPr>
      </p:pic>
    </p:spTree>
    <p:extLst>
      <p:ext uri="{BB962C8B-B14F-4D97-AF65-F5344CB8AC3E}">
        <p14:creationId xmlns:p14="http://schemas.microsoft.com/office/powerpoint/2010/main" val="1406788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04A55E-B5C5-2AE3-D03F-D213FBE30A52}"/>
              </a:ext>
            </a:extLst>
          </p:cNvPr>
          <p:cNvSpPr>
            <a:spLocks noGrp="1"/>
          </p:cNvSpPr>
          <p:nvPr>
            <p:ph type="title"/>
          </p:nvPr>
        </p:nvSpPr>
        <p:spPr/>
        <p:txBody>
          <a:bodyPr/>
          <a:lstStyle/>
          <a:p>
            <a:r>
              <a:rPr lang="tr-TR" sz="2800" spc="-5" dirty="0">
                <a:solidFill>
                  <a:srgbClr val="292929"/>
                </a:solidFill>
                <a:effectLst/>
                <a:ea typeface="Times New Roman" panose="02020603050405020304" pitchFamily="18" charset="0"/>
              </a:rPr>
              <a:t>Pekiştirmeli öğrenme (</a:t>
            </a:r>
            <a:r>
              <a:rPr lang="tr-TR" sz="2800" dirty="0" err="1">
                <a:solidFill>
                  <a:srgbClr val="000000"/>
                </a:solidFill>
                <a:effectLst/>
                <a:ea typeface="Times New Roman" panose="02020603050405020304" pitchFamily="18" charset="0"/>
              </a:rPr>
              <a:t>Reinforcement</a:t>
            </a:r>
            <a:r>
              <a:rPr lang="tr-TR" sz="2800" dirty="0">
                <a:solidFill>
                  <a:srgbClr val="000000"/>
                </a:solidFill>
                <a:effectLst/>
                <a:ea typeface="Times New Roman" panose="02020603050405020304" pitchFamily="18" charset="0"/>
              </a:rPr>
              <a:t> Learning</a:t>
            </a:r>
            <a:r>
              <a:rPr lang="tr-TR" sz="2800" spc="-5" dirty="0">
                <a:solidFill>
                  <a:srgbClr val="292929"/>
                </a:solidFill>
                <a:effectLst/>
                <a:ea typeface="Times New Roman" panose="02020603050405020304" pitchFamily="18" charset="0"/>
              </a:rPr>
              <a:t>)</a:t>
            </a:r>
            <a:br>
              <a:rPr lang="tr-TR" sz="1800" b="1" dirty="0">
                <a:effectLst/>
                <a:latin typeface="Times New Roman" panose="02020603050405020304" pitchFamily="18" charset="0"/>
                <a:ea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F3B61E8D-4BE7-8F06-9D49-D825AE946845}"/>
              </a:ext>
            </a:extLst>
          </p:cNvPr>
          <p:cNvSpPr>
            <a:spLocks noGrp="1"/>
          </p:cNvSpPr>
          <p:nvPr>
            <p:ph idx="1"/>
          </p:nvPr>
        </p:nvSpPr>
        <p:spPr/>
        <p:txBody>
          <a:bodyPr>
            <a:normAutofit/>
          </a:bodyPr>
          <a:lstStyle/>
          <a:p>
            <a:r>
              <a:rPr lang="tr-TR"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Daha çok denetimli öğrenmeye benzese de bu öğrenme tekniği deneme yanılma yoluyla yapılır. </a:t>
            </a:r>
            <a:r>
              <a:rPr lang="tr-TR" sz="1800" dirty="0">
                <a:solidFill>
                  <a:srgbClr val="525252"/>
                </a:solidFill>
                <a:effectLst/>
                <a:latin typeface="IBM Plex Sans" panose="020B0503050203000203" pitchFamily="34" charset="0"/>
                <a:ea typeface="Calibri" panose="020F0502020204030204" pitchFamily="34" charset="0"/>
                <a:cs typeface="Times New Roman" panose="02020603050405020304" pitchFamily="18" charset="0"/>
              </a:rPr>
              <a:t> </a:t>
            </a:r>
            <a:r>
              <a:rPr lang="tr-TR" sz="1800" dirty="0">
                <a:solidFill>
                  <a:srgbClr val="525252"/>
                </a:solidFill>
                <a:effectLst/>
                <a:latin typeface="Calibri" panose="020F0502020204030204" pitchFamily="34" charset="0"/>
                <a:ea typeface="Calibri" panose="020F0502020204030204" pitchFamily="34" charset="0"/>
                <a:cs typeface="Calibri" panose="020F0502020204030204" pitchFamily="34" charset="0"/>
              </a:rPr>
              <a:t>Belirli bir sorun için en iyi öneriyi ya da ilkeyi geliştirmek üzere başarılı sonuçlar dizisi pekiştirilir.</a:t>
            </a:r>
            <a:r>
              <a:rPr lang="tr-TR" sz="1800" dirty="0">
                <a:solidFill>
                  <a:srgbClr val="333333"/>
                </a:solidFill>
                <a:effectLst/>
                <a:latin typeface="Noto Sans" panose="020B0502040504020204" pitchFamily="34" charset="0"/>
                <a:ea typeface="Calibri" panose="020F0502020204030204" pitchFamily="34" charset="0"/>
                <a:cs typeface="Times New Roman" panose="02020603050405020304" pitchFamily="18" charset="0"/>
              </a:rPr>
              <a:t> </a:t>
            </a:r>
            <a:r>
              <a:rPr lang="tr-TR"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Pekiştirmeli öğrenmede ajan (</a:t>
            </a:r>
            <a:r>
              <a:rPr lang="tr-TR"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agent</a:t>
            </a:r>
            <a:r>
              <a:rPr lang="tr-TR"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adı verilen öğrenen makinemiz karşılaştığı durumlara bir tepki verir ve bunun karşılığında da sayısal bir ödül sinyali alır. Makine bu ödül mekanizmasıyla ödül puanını maksimum yapmaya yönelik çalışır.</a:t>
            </a:r>
            <a:r>
              <a:rPr lang="tr-TR" sz="1800" dirty="0">
                <a:solidFill>
                  <a:srgbClr val="333333"/>
                </a:solidFill>
                <a:effectLst/>
                <a:latin typeface="Noto Sans" panose="020B0502040504020204" pitchFamily="34" charset="0"/>
                <a:ea typeface="Calibri" panose="020F0502020204030204" pitchFamily="34" charset="0"/>
                <a:cs typeface="Times New Roman" panose="02020603050405020304" pitchFamily="18" charset="0"/>
              </a:rPr>
              <a:t> </a:t>
            </a:r>
            <a:endParaRPr lang="tr-TR" dirty="0"/>
          </a:p>
        </p:txBody>
      </p:sp>
    </p:spTree>
    <p:extLst>
      <p:ext uri="{BB962C8B-B14F-4D97-AF65-F5344CB8AC3E}">
        <p14:creationId xmlns:p14="http://schemas.microsoft.com/office/powerpoint/2010/main" val="2440316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DDEB5-3C52-35A8-A56E-EDF1A90017DD}"/>
              </a:ext>
            </a:extLst>
          </p:cNvPr>
          <p:cNvSpPr>
            <a:spLocks noGrp="1"/>
          </p:cNvSpPr>
          <p:nvPr>
            <p:ph type="title"/>
          </p:nvPr>
        </p:nvSpPr>
        <p:spPr/>
        <p:txBody>
          <a:bodyPr>
            <a:normAutofit fontScale="90000"/>
          </a:bodyPr>
          <a:lstStyle/>
          <a:p>
            <a:r>
              <a:rPr lang="tr-TR" sz="3200" spc="-5" dirty="0">
                <a:solidFill>
                  <a:srgbClr val="292929"/>
                </a:solidFill>
                <a:effectLst/>
                <a:ea typeface="Times New Roman" panose="02020603050405020304" pitchFamily="18" charset="0"/>
              </a:rPr>
              <a:t>Pekiştirmeli öğrenme (</a:t>
            </a:r>
            <a:r>
              <a:rPr lang="tr-TR" sz="3200" dirty="0" err="1">
                <a:solidFill>
                  <a:srgbClr val="000000"/>
                </a:solidFill>
                <a:effectLst/>
                <a:ea typeface="Times New Roman" panose="02020603050405020304" pitchFamily="18" charset="0"/>
              </a:rPr>
              <a:t>Reinforcement</a:t>
            </a:r>
            <a:r>
              <a:rPr lang="tr-TR" sz="3200" dirty="0">
                <a:solidFill>
                  <a:srgbClr val="000000"/>
                </a:solidFill>
                <a:effectLst/>
                <a:ea typeface="Times New Roman" panose="02020603050405020304" pitchFamily="18" charset="0"/>
              </a:rPr>
              <a:t> Learning</a:t>
            </a:r>
            <a:r>
              <a:rPr lang="tr-TR" sz="3200" spc="-5" dirty="0">
                <a:solidFill>
                  <a:srgbClr val="292929"/>
                </a:solidFill>
                <a:effectLst/>
                <a:ea typeface="Times New Roman" panose="02020603050405020304" pitchFamily="18" charset="0"/>
              </a:rPr>
              <a:t>)</a:t>
            </a:r>
            <a:br>
              <a:rPr lang="tr-TR" sz="2000" b="1" dirty="0">
                <a:effectLst/>
                <a:latin typeface="Times New Roman" panose="02020603050405020304" pitchFamily="18" charset="0"/>
                <a:ea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E9FF787F-F450-E240-427B-E1E2701CDD98}"/>
              </a:ext>
            </a:extLst>
          </p:cNvPr>
          <p:cNvSpPr>
            <a:spLocks noGrp="1"/>
          </p:cNvSpPr>
          <p:nvPr>
            <p:ph idx="1"/>
          </p:nvPr>
        </p:nvSpPr>
        <p:spPr/>
        <p:txBody>
          <a:bodyPr/>
          <a:lstStyle/>
          <a:p>
            <a:r>
              <a:rPr lang="tr-TR"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Pekiştirmeli Öğrenme, Markov karar süreci denilen bir model kullanmaktadır. Markov karar süreçlerinin en önemli 3 özelliği; algılama (</a:t>
            </a:r>
            <a:r>
              <a:rPr lang="tr-TR" sz="20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sensation</a:t>
            </a:r>
            <a:r>
              <a:rPr lang="tr-TR"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eylem (</a:t>
            </a:r>
            <a:r>
              <a:rPr lang="tr-TR" sz="20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action</a:t>
            </a:r>
            <a:r>
              <a:rPr lang="tr-TR"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ve hedeftir (</a:t>
            </a:r>
            <a:r>
              <a:rPr lang="tr-TR" sz="20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goal</a:t>
            </a:r>
            <a:r>
              <a:rPr lang="tr-TR"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Pekiştirmeli öğrenme yaklaşımı makine öğrenmesinin denetimli öğrenme (</a:t>
            </a:r>
            <a:r>
              <a:rPr lang="tr-TR" sz="20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supervised</a:t>
            </a:r>
            <a:r>
              <a:rPr lang="tr-TR"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tr-TR" sz="20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learning</a:t>
            </a:r>
            <a:r>
              <a:rPr lang="tr-TR"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ve denetimsiz öğrenme (</a:t>
            </a:r>
            <a:r>
              <a:rPr lang="tr-TR" sz="20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unsupervised</a:t>
            </a:r>
            <a:r>
              <a:rPr lang="tr-TR"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tr-TR" sz="20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learning</a:t>
            </a:r>
            <a:r>
              <a:rPr lang="tr-TR"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yaklaşımlarından farklıdır. Pekiştirmeli öğrenmede ajan puanını maksimum yaparken daha önce keşfettiği ödül yolundan giderken daha yüksek puan almak için de başka yollar keşfetmelidir.</a:t>
            </a:r>
            <a:r>
              <a:rPr lang="tr-TR" sz="2000" spc="-5" dirty="0">
                <a:solidFill>
                  <a:srgbClr val="292929"/>
                </a:solidFill>
                <a:effectLst/>
                <a:ea typeface="Times New Roman" panose="02020603050405020304" pitchFamily="18" charset="0"/>
              </a:rPr>
              <a:t> </a:t>
            </a:r>
            <a:br>
              <a:rPr lang="tr-TR" sz="1400" b="1" dirty="0">
                <a:effectLst/>
                <a:latin typeface="Times New Roman" panose="02020603050405020304" pitchFamily="18" charset="0"/>
                <a:ea typeface="Times New Roman" panose="02020603050405020304" pitchFamily="18" charset="0"/>
              </a:rPr>
            </a:br>
            <a:endParaRPr lang="tr-TR" dirty="0"/>
          </a:p>
        </p:txBody>
      </p:sp>
    </p:spTree>
    <p:extLst>
      <p:ext uri="{BB962C8B-B14F-4D97-AF65-F5344CB8AC3E}">
        <p14:creationId xmlns:p14="http://schemas.microsoft.com/office/powerpoint/2010/main" val="2744409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F18F8-F2A6-9F94-0860-B130D152BA64}"/>
              </a:ext>
            </a:extLst>
          </p:cNvPr>
          <p:cNvSpPr>
            <a:spLocks noGrp="1"/>
          </p:cNvSpPr>
          <p:nvPr>
            <p:ph type="title"/>
          </p:nvPr>
        </p:nvSpPr>
        <p:spPr/>
        <p:txBody>
          <a:bodyPr>
            <a:normAutofit fontScale="90000"/>
          </a:bodyPr>
          <a:lstStyle/>
          <a:p>
            <a:r>
              <a:rPr lang="tr-TR" sz="3200" spc="-5" dirty="0">
                <a:solidFill>
                  <a:srgbClr val="292929"/>
                </a:solidFill>
                <a:effectLst/>
                <a:ea typeface="Times New Roman" panose="02020603050405020304" pitchFamily="18" charset="0"/>
              </a:rPr>
              <a:t>Pekiştirmeli öğrenme (</a:t>
            </a:r>
            <a:r>
              <a:rPr lang="tr-TR" sz="3200" dirty="0" err="1">
                <a:solidFill>
                  <a:srgbClr val="000000"/>
                </a:solidFill>
                <a:effectLst/>
                <a:ea typeface="Times New Roman" panose="02020603050405020304" pitchFamily="18" charset="0"/>
              </a:rPr>
              <a:t>Reinforcement</a:t>
            </a:r>
            <a:r>
              <a:rPr lang="tr-TR" sz="3200" dirty="0">
                <a:solidFill>
                  <a:srgbClr val="000000"/>
                </a:solidFill>
                <a:effectLst/>
                <a:ea typeface="Times New Roman" panose="02020603050405020304" pitchFamily="18" charset="0"/>
              </a:rPr>
              <a:t> Learning</a:t>
            </a:r>
            <a:r>
              <a:rPr lang="tr-TR" sz="3200" spc="-5" dirty="0">
                <a:solidFill>
                  <a:srgbClr val="292929"/>
                </a:solidFill>
                <a:effectLst/>
                <a:ea typeface="Times New Roman" panose="02020603050405020304" pitchFamily="18" charset="0"/>
              </a:rPr>
              <a:t>)</a:t>
            </a:r>
            <a:br>
              <a:rPr lang="tr-TR" sz="2000" b="1" dirty="0">
                <a:effectLst/>
                <a:latin typeface="Times New Roman" panose="02020603050405020304" pitchFamily="18" charset="0"/>
                <a:ea typeface="Times New Roman" panose="02020603050405020304" pitchFamily="18" charset="0"/>
              </a:rPr>
            </a:br>
            <a:endParaRPr lang="tr-TR" dirty="0"/>
          </a:p>
        </p:txBody>
      </p:sp>
      <p:pic>
        <p:nvPicPr>
          <p:cNvPr id="4" name="İçerik Yer Tutucusu 3">
            <a:extLst>
              <a:ext uri="{FF2B5EF4-FFF2-40B4-BE49-F238E27FC236}">
                <a16:creationId xmlns:a16="http://schemas.microsoft.com/office/drawing/2014/main" id="{A9061A89-C6DF-7182-3A18-7EFFEA424ED6}"/>
              </a:ext>
            </a:extLst>
          </p:cNvPr>
          <p:cNvPicPr>
            <a:picLocks noGrp="1" noChangeAspect="1"/>
          </p:cNvPicPr>
          <p:nvPr>
            <p:ph idx="1"/>
          </p:nvPr>
        </p:nvPicPr>
        <p:blipFill>
          <a:blip r:embed="rId2"/>
          <a:stretch>
            <a:fillRect/>
          </a:stretch>
        </p:blipFill>
        <p:spPr>
          <a:xfrm>
            <a:off x="3169023" y="2094392"/>
            <a:ext cx="5853953" cy="3242957"/>
          </a:xfrm>
          <a:prstGeom prst="rect">
            <a:avLst/>
          </a:prstGeom>
        </p:spPr>
      </p:pic>
    </p:spTree>
    <p:extLst>
      <p:ext uri="{BB962C8B-B14F-4D97-AF65-F5344CB8AC3E}">
        <p14:creationId xmlns:p14="http://schemas.microsoft.com/office/powerpoint/2010/main" val="1770970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5D9A25-7E38-F569-616F-8AFB24F3CDCD}"/>
              </a:ext>
            </a:extLst>
          </p:cNvPr>
          <p:cNvSpPr>
            <a:spLocks noGrp="1"/>
          </p:cNvSpPr>
          <p:nvPr>
            <p:ph type="title"/>
          </p:nvPr>
        </p:nvSpPr>
        <p:spPr/>
        <p:txBody>
          <a:bodyPr/>
          <a:lstStyle/>
          <a:p>
            <a:r>
              <a:rPr lang="tr-TR" dirty="0"/>
              <a:t>Dinlediğiniz için teşekkür ederiz…</a:t>
            </a:r>
          </a:p>
        </p:txBody>
      </p:sp>
      <p:sp>
        <p:nvSpPr>
          <p:cNvPr id="3" name="İçerik Yer Tutucusu 2">
            <a:extLst>
              <a:ext uri="{FF2B5EF4-FFF2-40B4-BE49-F238E27FC236}">
                <a16:creationId xmlns:a16="http://schemas.microsoft.com/office/drawing/2014/main" id="{B70321EF-44DE-06E5-AB59-C89D6C91EDDD}"/>
              </a:ext>
            </a:extLst>
          </p:cNvPr>
          <p:cNvSpPr>
            <a:spLocks noGrp="1"/>
          </p:cNvSpPr>
          <p:nvPr>
            <p:ph idx="1"/>
          </p:nvPr>
        </p:nvSpPr>
        <p:spPr/>
        <p:txBody>
          <a:bodyPr/>
          <a:lstStyle/>
          <a:p>
            <a:pPr marL="0" indent="0">
              <a:buNone/>
            </a:pPr>
            <a:r>
              <a:rPr lang="tr-TR" dirty="0"/>
              <a:t>Hazırlayanlar ;</a:t>
            </a:r>
          </a:p>
          <a:p>
            <a:r>
              <a:rPr lang="tr-TR" dirty="0"/>
              <a:t>Oğuzhan ARAÇLI</a:t>
            </a:r>
          </a:p>
          <a:p>
            <a:r>
              <a:rPr lang="tr-TR" dirty="0"/>
              <a:t>Yüksel Eren YILMAZ</a:t>
            </a:r>
          </a:p>
          <a:p>
            <a:r>
              <a:rPr lang="tr-TR" dirty="0"/>
              <a:t>Necati Caner SOĞAN</a:t>
            </a:r>
          </a:p>
        </p:txBody>
      </p:sp>
    </p:spTree>
    <p:extLst>
      <p:ext uri="{BB962C8B-B14F-4D97-AF65-F5344CB8AC3E}">
        <p14:creationId xmlns:p14="http://schemas.microsoft.com/office/powerpoint/2010/main" val="281870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5EA983-9BD1-9C70-94AD-EB41B9A76B89}"/>
              </a:ext>
            </a:extLst>
          </p:cNvPr>
          <p:cNvSpPr>
            <a:spLocks noGrp="1"/>
          </p:cNvSpPr>
          <p:nvPr>
            <p:ph type="title"/>
          </p:nvPr>
        </p:nvSpPr>
        <p:spPr>
          <a:xfrm>
            <a:off x="1451579" y="670048"/>
            <a:ext cx="9603275" cy="1049235"/>
          </a:xfrm>
        </p:spPr>
        <p:txBody>
          <a:bodyPr/>
          <a:lstStyle/>
          <a:p>
            <a:r>
              <a:rPr lang="tr-TR" dirty="0"/>
              <a:t>Makine öğrenmesi nedir?</a:t>
            </a:r>
          </a:p>
        </p:txBody>
      </p:sp>
      <p:sp>
        <p:nvSpPr>
          <p:cNvPr id="3" name="İçerik Yer Tutucusu 2">
            <a:extLst>
              <a:ext uri="{FF2B5EF4-FFF2-40B4-BE49-F238E27FC236}">
                <a16:creationId xmlns:a16="http://schemas.microsoft.com/office/drawing/2014/main" id="{66578F84-FB94-C3F5-DF58-B0D2E4B5F596}"/>
              </a:ext>
            </a:extLst>
          </p:cNvPr>
          <p:cNvSpPr>
            <a:spLocks noGrp="1"/>
          </p:cNvSpPr>
          <p:nvPr>
            <p:ph idx="1"/>
          </p:nvPr>
        </p:nvSpPr>
        <p:spPr/>
        <p:txBody>
          <a:bodyPr/>
          <a:lstStyle/>
          <a:p>
            <a:pPr marL="0" indent="0">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    Yapay zekanın bir alt dalı olan makine öğrenmesi bilgisayara veri öğrenimini mümkün kılan bizim için elimizdeki verilerden istatistiki bilgiler yardımıyla tahmin ya da sonuçlar çıkarabilen bir yöntemdir. Bunu yaparken tıpkı insanın öğrenme biçimi gibi önce eldeki bilgilerden bir öğrenim edinir ardından eldeki verilerden yeni bilgiler ortaya çıkartır. Geçmişteki deneyimler gelecekte performansın iyi olmasını sağlar.</a:t>
            </a:r>
            <a:endParaRPr lang="tr-TR" dirty="0"/>
          </a:p>
        </p:txBody>
      </p:sp>
    </p:spTree>
    <p:extLst>
      <p:ext uri="{BB962C8B-B14F-4D97-AF65-F5344CB8AC3E}">
        <p14:creationId xmlns:p14="http://schemas.microsoft.com/office/powerpoint/2010/main" val="376220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54AEC0-8560-7FDB-FDD5-355C7AD187DC}"/>
              </a:ext>
            </a:extLst>
          </p:cNvPr>
          <p:cNvSpPr>
            <a:spLocks noGrp="1"/>
          </p:cNvSpPr>
          <p:nvPr>
            <p:ph type="title"/>
          </p:nvPr>
        </p:nvSpPr>
        <p:spPr/>
        <p:txBody>
          <a:bodyPr/>
          <a:lstStyle/>
          <a:p>
            <a:r>
              <a:rPr lang="tr-TR" dirty="0"/>
              <a:t>Makine öğrenmesi örnekleri</a:t>
            </a:r>
          </a:p>
        </p:txBody>
      </p:sp>
      <p:sp>
        <p:nvSpPr>
          <p:cNvPr id="3" name="İçerik Yer Tutucusu 2">
            <a:extLst>
              <a:ext uri="{FF2B5EF4-FFF2-40B4-BE49-F238E27FC236}">
                <a16:creationId xmlns:a16="http://schemas.microsoft.com/office/drawing/2014/main" id="{67415851-592A-50DB-71DC-05A6A3EC6083}"/>
              </a:ext>
            </a:extLst>
          </p:cNvPr>
          <p:cNvSpPr>
            <a:spLocks noGrp="1"/>
          </p:cNvSpPr>
          <p:nvPr>
            <p:ph idx="1"/>
          </p:nvPr>
        </p:nvSpPr>
        <p:spPr/>
        <p:txBody>
          <a:bodyPr>
            <a:norm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    Birkaç makine öğrenmesi örneğiyle demek istediğimizi açıklayalım örneğin ünlü satranç ustası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Garri</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Kasparov</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IBM’in geliştirmiş olduğu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Deep</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Blue’nun</a:t>
            </a:r>
            <a:r>
              <a:rPr lang="tr-TR" sz="1800" dirty="0">
                <a:effectLst/>
                <a:latin typeface="Calibri" panose="020F0502020204030204" pitchFamily="34" charset="0"/>
                <a:ea typeface="Calibri" panose="020F0502020204030204" pitchFamily="34" charset="0"/>
                <a:cs typeface="Times New Roman" panose="02020603050405020304" pitchFamily="18" charset="0"/>
              </a:rPr>
              <a:t> yapmış olduğu satranç maçlarında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Deep</a:t>
            </a:r>
            <a:r>
              <a:rPr lang="tr-TR" sz="1800" dirty="0">
                <a:effectLst/>
                <a:latin typeface="Calibri" panose="020F0502020204030204" pitchFamily="34" charset="0"/>
                <a:ea typeface="Calibri" panose="020F0502020204030204" pitchFamily="34" charset="0"/>
                <a:cs typeface="Times New Roman" panose="02020603050405020304" pitchFamily="18" charset="0"/>
              </a:rPr>
              <a:t> Blue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Kasparov’un</a:t>
            </a:r>
            <a:r>
              <a:rPr lang="tr-TR" sz="1800" dirty="0">
                <a:effectLst/>
                <a:latin typeface="Calibri" panose="020F0502020204030204" pitchFamily="34" charset="0"/>
                <a:ea typeface="Calibri" panose="020F0502020204030204" pitchFamily="34" charset="0"/>
                <a:cs typeface="Times New Roman" panose="02020603050405020304" pitchFamily="18" charset="0"/>
              </a:rPr>
              <a:t> hamlelerin algoritmasını öğrenerek gelecekte oynayacağı maçlarında ne yapacağını tahmin edebiliyor ve ünlü satranç ustasını yenebilecek hale geliyor. </a:t>
            </a:r>
          </a:p>
          <a:p>
            <a:pPr marL="0" indent="0">
              <a:buNone/>
            </a:pPr>
            <a:endParaRPr lang="tr-TR" dirty="0"/>
          </a:p>
        </p:txBody>
      </p:sp>
    </p:spTree>
    <p:extLst>
      <p:ext uri="{BB962C8B-B14F-4D97-AF65-F5344CB8AC3E}">
        <p14:creationId xmlns:p14="http://schemas.microsoft.com/office/powerpoint/2010/main" val="364965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CFACDD-A641-CD64-0884-A9F5A83AE23D}"/>
              </a:ext>
            </a:extLst>
          </p:cNvPr>
          <p:cNvSpPr>
            <a:spLocks noGrp="1"/>
          </p:cNvSpPr>
          <p:nvPr>
            <p:ph type="title"/>
          </p:nvPr>
        </p:nvSpPr>
        <p:spPr/>
        <p:txBody>
          <a:bodyPr/>
          <a:lstStyle/>
          <a:p>
            <a:r>
              <a:rPr lang="tr-TR" dirty="0"/>
              <a:t>Makine öğrenmesi örnekleri</a:t>
            </a:r>
          </a:p>
        </p:txBody>
      </p:sp>
      <p:sp>
        <p:nvSpPr>
          <p:cNvPr id="3" name="İçerik Yer Tutucusu 2">
            <a:extLst>
              <a:ext uri="{FF2B5EF4-FFF2-40B4-BE49-F238E27FC236}">
                <a16:creationId xmlns:a16="http://schemas.microsoft.com/office/drawing/2014/main" id="{6DEFCFE4-2A9E-0224-904F-8D0D209E9B98}"/>
              </a:ext>
            </a:extLst>
          </p:cNvPr>
          <p:cNvSpPr>
            <a:spLocks noGrp="1"/>
          </p:cNvSpPr>
          <p:nvPr>
            <p:ph idx="1"/>
          </p:nvPr>
        </p:nvSpPr>
        <p:spPr/>
        <p:txBody>
          <a:bodyPr/>
          <a:lstStyle/>
          <a:p>
            <a:r>
              <a:rPr lang="tr-TR" sz="2000" dirty="0">
                <a:effectLst/>
                <a:latin typeface="Calibri" panose="020F0502020204030204" pitchFamily="34" charset="0"/>
                <a:ea typeface="Calibri" panose="020F0502020204030204" pitchFamily="34" charset="0"/>
                <a:cs typeface="Times New Roman" panose="02020603050405020304" pitchFamily="18" charset="0"/>
              </a:rPr>
              <a:t>    Bir başka örneğimiz daha gündelik hayattan olsun örneğin maillerimize gelen spam mesaj olabilir uyarısı alıyoruz gelen mesajın spam olup olmadığını anlarken daha önceden spam mesajları gören makine onları etiketliyor ve daha sonra gelen mesajlarda bu etiketlerin olup olmamasına göre bize spam mesaj uyarısı gönderiyor.</a:t>
            </a:r>
            <a:endParaRPr lang="tr-TR" dirty="0"/>
          </a:p>
        </p:txBody>
      </p:sp>
    </p:spTree>
    <p:extLst>
      <p:ext uri="{BB962C8B-B14F-4D97-AF65-F5344CB8AC3E}">
        <p14:creationId xmlns:p14="http://schemas.microsoft.com/office/powerpoint/2010/main" val="143182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2C4B26-D5E7-519E-BD6A-75874122C10A}"/>
              </a:ext>
            </a:extLst>
          </p:cNvPr>
          <p:cNvSpPr>
            <a:spLocks noGrp="1"/>
          </p:cNvSpPr>
          <p:nvPr>
            <p:ph type="title"/>
          </p:nvPr>
        </p:nvSpPr>
        <p:spPr/>
        <p:txBody>
          <a:bodyPr/>
          <a:lstStyle/>
          <a:p>
            <a:r>
              <a:rPr lang="tr-TR" dirty="0"/>
              <a:t>Makine öğrenmesi örnekleri</a:t>
            </a:r>
          </a:p>
        </p:txBody>
      </p:sp>
      <p:sp>
        <p:nvSpPr>
          <p:cNvPr id="3" name="İçerik Yer Tutucusu 2">
            <a:extLst>
              <a:ext uri="{FF2B5EF4-FFF2-40B4-BE49-F238E27FC236}">
                <a16:creationId xmlns:a16="http://schemas.microsoft.com/office/drawing/2014/main" id="{11744A75-A2C5-CA8A-04FF-90A261E8646A}"/>
              </a:ext>
            </a:extLst>
          </p:cNvPr>
          <p:cNvSpPr>
            <a:spLocks noGrp="1"/>
          </p:cNvSpPr>
          <p:nvPr>
            <p:ph idx="1"/>
          </p:nvPr>
        </p:nvSpPr>
        <p:spPr/>
        <p:txBody>
          <a:bodyPr/>
          <a:lstStyle/>
          <a:p>
            <a:r>
              <a:rPr lang="tr-TR" sz="2000" dirty="0">
                <a:effectLst/>
                <a:latin typeface="Calibri" panose="020F0502020204030204" pitchFamily="34" charset="0"/>
                <a:ea typeface="Calibri" panose="020F0502020204030204" pitchFamily="34" charset="0"/>
                <a:cs typeface="Times New Roman" panose="02020603050405020304" pitchFamily="18" charset="0"/>
              </a:rPr>
              <a:t>    Bir başka örnek Youtube Spotify Instagram gibi dev firmalar sizin daha önceki faaliyetleriniz üzerine öneriler denilen sizin dikkatinizi çekebilecek sizin daha önce dinlemiş izlemiş olduğunuz müziklerden videolardan size bir takım öneriler sunarken aslında tamamen makine öğrenmesi algoritmalarını kullanıyor. </a:t>
            </a:r>
          </a:p>
          <a:p>
            <a:pPr marL="0" indent="0">
              <a:buNone/>
            </a:pPr>
            <a:r>
              <a:rPr lang="tr-TR" dirty="0">
                <a:latin typeface="Calibri" panose="020F0502020204030204" pitchFamily="34" charset="0"/>
                <a:ea typeface="Calibri" panose="020F0502020204030204" pitchFamily="34" charset="0"/>
                <a:cs typeface="Times New Roman" panose="02020603050405020304" pitchFamily="18" charset="0"/>
              </a:rPr>
              <a:t> Verdiğimiz tüm bu örnekler sırasında makine öğrenmesinin farklı türleri kullanılıyor. Şimdi bu türleri inceleyelim.</a:t>
            </a:r>
          </a:p>
          <a:p>
            <a:pPr marL="0" indent="0">
              <a:buNone/>
            </a:pPr>
            <a:endParaRPr lang="tr-T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35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7CE81-3EFE-F3B3-71C3-9BC6ACC38D1B}"/>
              </a:ext>
            </a:extLst>
          </p:cNvPr>
          <p:cNvSpPr>
            <a:spLocks noGrp="1"/>
          </p:cNvSpPr>
          <p:nvPr>
            <p:ph type="title"/>
          </p:nvPr>
        </p:nvSpPr>
        <p:spPr/>
        <p:txBody>
          <a:bodyPr/>
          <a:lstStyle/>
          <a:p>
            <a:r>
              <a:rPr lang="tr-TR" dirty="0"/>
              <a:t>Makine öğrenmesi türleri</a:t>
            </a:r>
          </a:p>
        </p:txBody>
      </p:sp>
      <p:pic>
        <p:nvPicPr>
          <p:cNvPr id="5" name="İçerik Yer Tutucusu 4">
            <a:extLst>
              <a:ext uri="{FF2B5EF4-FFF2-40B4-BE49-F238E27FC236}">
                <a16:creationId xmlns:a16="http://schemas.microsoft.com/office/drawing/2014/main" id="{2F098031-A6DA-A837-C588-B41A125D7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684" y="2249720"/>
            <a:ext cx="4638675" cy="3000375"/>
          </a:xfrm>
        </p:spPr>
      </p:pic>
      <p:sp>
        <p:nvSpPr>
          <p:cNvPr id="7" name="Metin kutusu 6">
            <a:extLst>
              <a:ext uri="{FF2B5EF4-FFF2-40B4-BE49-F238E27FC236}">
                <a16:creationId xmlns:a16="http://schemas.microsoft.com/office/drawing/2014/main" id="{94205690-3D14-2A06-EDFE-7BBE0217D125}"/>
              </a:ext>
            </a:extLst>
          </p:cNvPr>
          <p:cNvSpPr txBox="1"/>
          <p:nvPr/>
        </p:nvSpPr>
        <p:spPr>
          <a:xfrm>
            <a:off x="6468369" y="2249720"/>
            <a:ext cx="3455560" cy="1857368"/>
          </a:xfrm>
          <a:prstGeom prst="rect">
            <a:avLst/>
          </a:prstGeom>
          <a:noFill/>
        </p:spPr>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Makine öğrenmesi </a:t>
            </a:r>
            <a:r>
              <a:rPr lang="tr-TR" sz="1800" dirty="0">
                <a:effectLst/>
                <a:latin typeface="Calibri" panose="020F0502020204030204" pitchFamily="34" charset="0"/>
                <a:ea typeface="Calibri" panose="020F0502020204030204" pitchFamily="34" charset="0"/>
                <a:cs typeface="Times New Roman" panose="02020603050405020304" pitchFamily="18" charset="0"/>
              </a:rPr>
              <a:t>3 temel türden oluşur. Bunlar Denetimli, Denetimsiz ve Pekiştirmeli öğrenmedir. </a:t>
            </a:r>
            <a:r>
              <a:rPr lang="tr-TR" dirty="0">
                <a:latin typeface="Calibri" panose="020F0502020204030204" pitchFamily="34" charset="0"/>
                <a:ea typeface="Calibri" panose="020F0502020204030204" pitchFamily="34" charset="0"/>
                <a:cs typeface="Times New Roman" panose="02020603050405020304" pitchFamily="18" charset="0"/>
              </a:rPr>
              <a:t>Ş</a:t>
            </a:r>
            <a:r>
              <a:rPr lang="tr-TR" sz="1800" dirty="0">
                <a:effectLst/>
                <a:latin typeface="Calibri" panose="020F0502020204030204" pitchFamily="34" charset="0"/>
                <a:ea typeface="Calibri" panose="020F0502020204030204" pitchFamily="34" charset="0"/>
                <a:cs typeface="Times New Roman" panose="02020603050405020304" pitchFamily="18" charset="0"/>
              </a:rPr>
              <a:t>imdi bu türleri detaylı olarak inceleyip aralarındaki farklara bakalım.</a:t>
            </a:r>
          </a:p>
        </p:txBody>
      </p:sp>
    </p:spTree>
    <p:extLst>
      <p:ext uri="{BB962C8B-B14F-4D97-AF65-F5344CB8AC3E}">
        <p14:creationId xmlns:p14="http://schemas.microsoft.com/office/powerpoint/2010/main" val="229665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09D807-A2FD-05E1-8615-D9DE12A659D7}"/>
              </a:ext>
            </a:extLst>
          </p:cNvPr>
          <p:cNvSpPr>
            <a:spLocks noGrp="1"/>
          </p:cNvSpPr>
          <p:nvPr>
            <p:ph type="title"/>
          </p:nvPr>
        </p:nvSpPr>
        <p:spPr/>
        <p:txBody>
          <a:bodyPr>
            <a:normAutofit/>
          </a:bodyPr>
          <a:lstStyle/>
          <a:p>
            <a:r>
              <a:rPr lang="tr-TR" dirty="0">
                <a:effectLst/>
                <a:ea typeface="Calibri" panose="020F0502020204030204" pitchFamily="34" charset="0"/>
                <a:cs typeface="Calibri" panose="020F0502020204030204" pitchFamily="34" charset="0"/>
              </a:rPr>
              <a:t>Denetimli Öğrenme (</a:t>
            </a:r>
            <a:r>
              <a:rPr lang="tr-TR" dirty="0" err="1">
                <a:effectLst/>
                <a:ea typeface="Calibri" panose="020F0502020204030204" pitchFamily="34" charset="0"/>
                <a:cs typeface="Calibri" panose="020F0502020204030204" pitchFamily="34" charset="0"/>
              </a:rPr>
              <a:t>Supervised</a:t>
            </a:r>
            <a:r>
              <a:rPr lang="tr-TR" dirty="0">
                <a:effectLst/>
                <a:ea typeface="Calibri" panose="020F0502020204030204" pitchFamily="34" charset="0"/>
                <a:cs typeface="Calibri" panose="020F0502020204030204" pitchFamily="34" charset="0"/>
              </a:rPr>
              <a:t> Learning)</a:t>
            </a:r>
            <a:endParaRPr lang="tr-TR" dirty="0"/>
          </a:p>
        </p:txBody>
      </p:sp>
      <p:sp>
        <p:nvSpPr>
          <p:cNvPr id="3" name="İçerik Yer Tutucusu 2">
            <a:extLst>
              <a:ext uri="{FF2B5EF4-FFF2-40B4-BE49-F238E27FC236}">
                <a16:creationId xmlns:a16="http://schemas.microsoft.com/office/drawing/2014/main" id="{2B13F22B-C37F-12B4-A678-D712FB4A6479}"/>
              </a:ext>
            </a:extLst>
          </p:cNvPr>
          <p:cNvSpPr>
            <a:spLocks noGrp="1"/>
          </p:cNvSpPr>
          <p:nvPr>
            <p:ph idx="1"/>
          </p:nvPr>
        </p:nvSpPr>
        <p:spPr/>
        <p:txBody>
          <a:bodyPr/>
          <a:lstStyle/>
          <a:p>
            <a:pPr marL="0" indent="0">
              <a:buNone/>
            </a:pPr>
            <a:r>
              <a:rPr lang="tr-TR" sz="1800" spc="-5" dirty="0">
                <a:solidFill>
                  <a:srgbClr val="292929"/>
                </a:solidFill>
                <a:effectLst/>
                <a:latin typeface="Calibri" panose="020F0502020204030204" pitchFamily="34" charset="0"/>
                <a:ea typeface="Calibri" panose="020F0502020204030204" pitchFamily="34" charset="0"/>
              </a:rPr>
              <a:t>      Denetimli Öğrenme algoritmasındaki en önemli nokta etiketli bir veri kümesi (</a:t>
            </a:r>
            <a:r>
              <a:rPr lang="tr-TR" sz="1800" spc="-5" dirty="0" err="1">
                <a:solidFill>
                  <a:srgbClr val="292929"/>
                </a:solidFill>
                <a:effectLst/>
                <a:latin typeface="Calibri" panose="020F0502020204030204" pitchFamily="34" charset="0"/>
                <a:ea typeface="Calibri" panose="020F0502020204030204" pitchFamily="34" charset="0"/>
              </a:rPr>
              <a:t>labeled</a:t>
            </a:r>
            <a:r>
              <a:rPr lang="tr-TR" sz="1800" spc="-5" dirty="0">
                <a:solidFill>
                  <a:srgbClr val="292929"/>
                </a:solidFill>
                <a:effectLst/>
                <a:latin typeface="Calibri" panose="020F0502020204030204" pitchFamily="34" charset="0"/>
                <a:ea typeface="Calibri" panose="020F0502020204030204" pitchFamily="34" charset="0"/>
              </a:rPr>
              <a:t> </a:t>
            </a:r>
            <a:r>
              <a:rPr lang="tr-TR" sz="1800" spc="-5" dirty="0" err="1">
                <a:solidFill>
                  <a:srgbClr val="292929"/>
                </a:solidFill>
                <a:effectLst/>
                <a:latin typeface="Calibri" panose="020F0502020204030204" pitchFamily="34" charset="0"/>
                <a:ea typeface="Calibri" panose="020F0502020204030204" pitchFamily="34" charset="0"/>
              </a:rPr>
              <a:t>dataset</a:t>
            </a:r>
            <a:r>
              <a:rPr lang="tr-TR" sz="1800" spc="-5" dirty="0">
                <a:solidFill>
                  <a:srgbClr val="292929"/>
                </a:solidFill>
                <a:effectLst/>
                <a:latin typeface="Calibri" panose="020F0502020204030204" pitchFamily="34" charset="0"/>
                <a:ea typeface="Calibri" panose="020F0502020204030204" pitchFamily="34" charset="0"/>
              </a:rPr>
              <a:t>) kullanılmasıdır. Bu sayede elimizdeki verileri istediğimiz ölçülerde etiketleyip bir sonraki adımda etiketlemiş olduğumuz verilerden yola çıkarak makinenin daha önce görmediği bilgileri işleyip bizim için birer tahmin yapmasını isteriz. Geliştirdiğimiz algoritma etiketli eğitim verilerini kullanarak optimal bir test verisi tahmin etmeye çalışır. Yani kısaca denetimli bir öğrenme, bilinen bir girdi seti ile bunlara denk gelen çıktıları alıp algoritmanın daha önce hiç görmediği (eğitimde kullanılmayan) yeni verilere en uygun çıktıları üretmek için kullanılan bir makine öğrenmesi modelidir. İki tekniği vardır bunlardan ilki sınıflandırma bir ötekisi de lineer regresyondur. </a:t>
            </a:r>
            <a:endParaRPr lang="tr-TR" dirty="0"/>
          </a:p>
        </p:txBody>
      </p:sp>
    </p:spTree>
    <p:extLst>
      <p:ext uri="{BB962C8B-B14F-4D97-AF65-F5344CB8AC3E}">
        <p14:creationId xmlns:p14="http://schemas.microsoft.com/office/powerpoint/2010/main" val="241906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24A61F-6B64-BD3A-412E-1C9320275E79}"/>
              </a:ext>
            </a:extLst>
          </p:cNvPr>
          <p:cNvSpPr>
            <a:spLocks noGrp="1"/>
          </p:cNvSpPr>
          <p:nvPr>
            <p:ph type="title"/>
          </p:nvPr>
        </p:nvSpPr>
        <p:spPr/>
        <p:txBody>
          <a:bodyPr/>
          <a:lstStyle/>
          <a:p>
            <a:r>
              <a:rPr lang="tr-TR" dirty="0">
                <a:effectLst/>
                <a:ea typeface="Calibri" panose="020F0502020204030204" pitchFamily="34" charset="0"/>
                <a:cs typeface="Calibri" panose="020F0502020204030204" pitchFamily="34" charset="0"/>
              </a:rPr>
              <a:t>Denetimli Öğrenme (</a:t>
            </a:r>
            <a:r>
              <a:rPr lang="tr-TR" dirty="0" err="1">
                <a:effectLst/>
                <a:ea typeface="Calibri" panose="020F0502020204030204" pitchFamily="34" charset="0"/>
                <a:cs typeface="Calibri" panose="020F0502020204030204" pitchFamily="34" charset="0"/>
              </a:rPr>
              <a:t>Supervised</a:t>
            </a:r>
            <a:r>
              <a:rPr lang="tr-TR" dirty="0">
                <a:effectLst/>
                <a:ea typeface="Calibri" panose="020F0502020204030204" pitchFamily="34" charset="0"/>
                <a:cs typeface="Calibri" panose="020F0502020204030204" pitchFamily="34" charset="0"/>
              </a:rPr>
              <a:t> Learning)</a:t>
            </a:r>
            <a:endParaRPr lang="tr-TR" dirty="0"/>
          </a:p>
        </p:txBody>
      </p:sp>
      <p:sp>
        <p:nvSpPr>
          <p:cNvPr id="3" name="İçerik Yer Tutucusu 2">
            <a:extLst>
              <a:ext uri="{FF2B5EF4-FFF2-40B4-BE49-F238E27FC236}">
                <a16:creationId xmlns:a16="http://schemas.microsoft.com/office/drawing/2014/main" id="{B7136B03-109B-887F-A43C-AD072C6F3F7C}"/>
              </a:ext>
            </a:extLst>
          </p:cNvPr>
          <p:cNvSpPr>
            <a:spLocks noGrp="1"/>
          </p:cNvSpPr>
          <p:nvPr>
            <p:ph idx="1"/>
          </p:nvPr>
        </p:nvSpPr>
        <p:spPr/>
        <p:txBody>
          <a:bodyPr/>
          <a:lstStyle/>
          <a:p>
            <a:pPr marL="0" indent="0">
              <a:buNone/>
            </a:pPr>
            <a:r>
              <a:rPr lang="tr-TR" sz="1800" dirty="0">
                <a:effectLst/>
                <a:latin typeface="Calibri" panose="020F0502020204030204" pitchFamily="34" charset="0"/>
                <a:ea typeface="Calibri" panose="020F0502020204030204" pitchFamily="34" charset="0"/>
                <a:cs typeface="Calibri" panose="020F0502020204030204" pitchFamily="34" charset="0"/>
              </a:rPr>
              <a:t>    Herhangi bir siteye girdiğimizde bir işlem onaylamak için bize makine olup olmadığımızı anlamak için aşağıdakilerden hangisi köpek hangisi kedi vb. sorular soruluyor. Peki makine o resimlerin köpek veya kedi olduğunu nasıl ayırt edebiliyor?</a:t>
            </a:r>
          </a:p>
          <a:p>
            <a:pPr marL="0" indent="0">
              <a:buNone/>
            </a:pPr>
            <a:r>
              <a:rPr lang="tr-TR" sz="1800" dirty="0">
                <a:effectLst/>
                <a:latin typeface="Calibri" panose="020F0502020204030204" pitchFamily="34" charset="0"/>
                <a:ea typeface="Calibri" panose="020F0502020204030204" pitchFamily="34" charset="0"/>
                <a:cs typeface="Calibri" panose="020F0502020204030204" pitchFamily="34" charset="0"/>
              </a:rPr>
              <a:t>  Bunu yaparken daha önceden makineye verilmiş olan etiketleri kullanarak tıpkı insana kedi denildiğinde akılda oluşan kedi imgesi gibi bilgisayarda o etiketler yardımıyla onun kedi olduğunu anlıyor.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431574170"/>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1947</Words>
  <Application>Microsoft Office PowerPoint</Application>
  <PresentationFormat>Geniş ekran</PresentationFormat>
  <Paragraphs>86</Paragraphs>
  <Slides>28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28</vt:i4>
      </vt:variant>
    </vt:vector>
  </HeadingPairs>
  <TitlesOfParts>
    <vt:vector size="36" baseType="lpstr">
      <vt:lpstr>Arial</vt:lpstr>
      <vt:lpstr>Calibri</vt:lpstr>
      <vt:lpstr>Gill Sans MT</vt:lpstr>
      <vt:lpstr>IBM Plex Sans</vt:lpstr>
      <vt:lpstr>Noto Sans</vt:lpstr>
      <vt:lpstr>Symbol</vt:lpstr>
      <vt:lpstr>Times New Roman</vt:lpstr>
      <vt:lpstr>Galeri</vt:lpstr>
      <vt:lpstr>Makine öğrenmesi</vt:lpstr>
      <vt:lpstr>Makine öğrenmesi nedir ?</vt:lpstr>
      <vt:lpstr>Makine öğrenmesi nedir?</vt:lpstr>
      <vt:lpstr>Makine öğrenmesi örnekleri</vt:lpstr>
      <vt:lpstr>Makine öğrenmesi örnekleri</vt:lpstr>
      <vt:lpstr>Makine öğrenmesi örnekleri</vt:lpstr>
      <vt:lpstr>Makine öğrenmesi türleri</vt:lpstr>
      <vt:lpstr>Denetimli Öğrenme (Supervised Learning)</vt:lpstr>
      <vt:lpstr>Denetimli Öğrenme (Supervised Learning)</vt:lpstr>
      <vt:lpstr>Denetimli Öğrenme (Supervised Learning)</vt:lpstr>
      <vt:lpstr>Regresyon Yöntemi (Regression Method) </vt:lpstr>
      <vt:lpstr>Regresyon yönteminde en çok kullanılan algoritmalar: </vt:lpstr>
      <vt:lpstr>Regresyon yönteminde en çok kullanılan algoritmalar: </vt:lpstr>
      <vt:lpstr>Sınıflandırma Yöntemi (Classification Method) </vt:lpstr>
      <vt:lpstr>Sınıflandırma Yöntemleri de aşağıdaki gibi kategorize edilir: </vt:lpstr>
      <vt:lpstr>Sınıflandırma yönteminde en çok kullanılan algoritmalar: </vt:lpstr>
      <vt:lpstr>Sınıflandırma yönteminde en çok kullanılan algoritmalar: </vt:lpstr>
      <vt:lpstr>Denetimsiz Öğrenme (Unsupervised Learining) </vt:lpstr>
      <vt:lpstr>Denetimsiz Öğrenme (Unsupervised Learining) </vt:lpstr>
      <vt:lpstr>Denetimsiz Öğrenme (Unsupervised Learining) </vt:lpstr>
      <vt:lpstr>Denetimsiz Öğrenme türleri</vt:lpstr>
      <vt:lpstr>Denetimsiz Öğrenme türleri</vt:lpstr>
      <vt:lpstr>Denetimli ve Denetimsiz Öğrenme Arasındaki Farklar </vt:lpstr>
      <vt:lpstr>Denetimli ve Denetimsiz Öğrenme Arasındaki Farklar </vt:lpstr>
      <vt:lpstr>Pekiştirmeli öğrenme (Reinforcement Learning) </vt:lpstr>
      <vt:lpstr>Pekiştirmeli öğrenme (Reinforcement Learning) </vt:lpstr>
      <vt:lpstr>Pekiştirmeli öğrenme (Reinforcement Learning) </vt:lpstr>
      <vt:lpstr>Dinlediğiniz için teşekkür ederiz…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Makine öğrenmesi</dc:title>
  <dc:creator>Necati caner Soğan</dc:creator>
  <cp:lastModifiedBy>Necati caner Soğan</cp:lastModifiedBy>
  <cp:revision>1</cp:revision>
  <dcterms:created xsi:type="dcterms:W3CDTF">2023-01-02T10:11:56Z</dcterms:created>
  <dcterms:modified xsi:type="dcterms:W3CDTF">2023-01-02T10:52:18Z</dcterms:modified>
</cp:coreProperties>
</file>